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97D-19DA-445D-8DCB-017A01711CC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A314-5D09-48D0-B103-F2A65C8E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278562"/>
              </a:xfrm>
            </p:spPr>
            <p:txBody>
              <a:bodyPr anchor="t">
                <a:normAutofit fontScale="90000"/>
              </a:bodyPr>
              <a:lstStyle/>
              <a:p>
                <a:pPr algn="l"/>
                <a:r>
                  <a:rPr lang="en-US" sz="2200" b="0" i="1" dirty="0" smtClean="0">
                    <a:latin typeface="Cambria Math"/>
                    <a:ea typeface="Cambria Math"/>
                  </a:rPr>
                  <a:t>Torque required in one rear wheel</a:t>
                </a:r>
                <a:r>
                  <a:rPr lang="en-US" sz="2800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sz="2800" b="0" i="1" dirty="0" smtClean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𝑇𝐸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𝑇𝐸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𝑅𝑅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𝑅𝑅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[3.33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1/3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𝑙𝑚𝑔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h𝑚𝑔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r = wheel radius</a:t>
                </a:r>
                <a:br>
                  <a:rPr lang="en-US" sz="2800" dirty="0" smtClean="0"/>
                </a:br>
                <a:r>
                  <a:rPr lang="en-US" sz="2800" dirty="0" smtClean="0"/>
                  <a:t>w = wheel width</a:t>
                </a:r>
                <a:br>
                  <a:rPr lang="en-US" sz="2800" dirty="0" smtClean="0"/>
                </a:br>
                <a:r>
                  <a:rPr lang="en-US" sz="2800" dirty="0" smtClean="0"/>
                  <a:t>d = wheel diameter</a:t>
                </a:r>
                <a:br>
                  <a:rPr lang="en-US" sz="2800" dirty="0" smtClean="0"/>
                </a:br>
                <a:r>
                  <a:rPr lang="en-US" sz="2800" dirty="0" smtClean="0"/>
                  <a:t>h = height of center of mass</a:t>
                </a:r>
                <a:br>
                  <a:rPr lang="en-US" sz="2800" dirty="0" smtClean="0"/>
                </a:br>
                <a:r>
                  <a:rPr lang="en-US" sz="2800" dirty="0" smtClean="0"/>
                  <a:t>m = mass of OSV</a:t>
                </a:r>
                <a:br>
                  <a:rPr lang="en-US" sz="2800" dirty="0" smtClean="0"/>
                </a:br>
                <a:r>
                  <a:rPr lang="en-US" sz="2800" dirty="0" smtClean="0"/>
                  <a:t>g = acceleration due to gravity</a:t>
                </a:r>
                <a:br>
                  <a:rPr lang="en-US" sz="2800" dirty="0" smtClean="0"/>
                </a:br>
                <a:r>
                  <a:rPr lang="el-GR" sz="2800" dirty="0" smtClean="0"/>
                  <a:t>ϴ</a:t>
                </a:r>
                <a:r>
                  <a:rPr lang="en-US" sz="2800" dirty="0" smtClean="0"/>
                  <a:t> = angle of inclination</a:t>
                </a:r>
                <a:r>
                  <a:rPr lang="el-GR" sz="2800" dirty="0"/>
                  <a:t>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l = horizontal distance from contact point to center of mass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278562"/>
              </a:xfrm>
              <a:blipFill rotWithShape="1">
                <a:blip r:embed="rId2"/>
                <a:stretch>
                  <a:fillRect l="-1185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0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278562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en-US" sz="2800" b="0" i="1" dirty="0" smtClean="0">
                    <a:latin typeface="Cambria Math"/>
                    <a:ea typeface="Cambria Math"/>
                  </a:rPr>
                  <a:t>Using assumed values,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r = 6.4</a:t>
                </a:r>
                <a:r>
                  <a:rPr lang="en-US" sz="2800" i="1" dirty="0" smtClean="0"/>
                  <a:t>cm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w = 6</a:t>
                </a:r>
                <a:r>
                  <a:rPr lang="en-US" sz="2800" i="1" dirty="0" smtClean="0"/>
                  <a:t>cm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d = 12.8</a:t>
                </a:r>
                <a:r>
                  <a:rPr lang="en-US" sz="2800" i="1" dirty="0" smtClean="0"/>
                  <a:t>cm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h = 10</a:t>
                </a:r>
                <a:r>
                  <a:rPr lang="en-US" sz="2800" i="1" dirty="0" smtClean="0"/>
                  <a:t>cm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m = 2.5</a:t>
                </a:r>
                <a:r>
                  <a:rPr lang="en-US" sz="2800" i="1" dirty="0" smtClean="0"/>
                  <a:t>kg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g = 9.8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30° &lt; </a:t>
                </a:r>
                <a:r>
                  <a:rPr lang="el-GR" sz="2800" dirty="0" smtClean="0"/>
                  <a:t>ϴ</a:t>
                </a:r>
                <a:r>
                  <a:rPr lang="en-US" sz="2800" dirty="0" smtClean="0"/>
                  <a:t> &lt; </a:t>
                </a:r>
                <a:r>
                  <a:rPr lang="en-US" sz="2800" dirty="0" smtClean="0"/>
                  <a:t>40</a:t>
                </a:r>
                <a:r>
                  <a:rPr lang="en-US" sz="2800" dirty="0"/>
                  <a:t>°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l = 11.1</a:t>
                </a:r>
                <a:r>
                  <a:rPr lang="en-US" sz="2800" i="1" dirty="0" smtClean="0"/>
                  <a:t>cm</a:t>
                </a:r>
                <a:r>
                  <a:rPr lang="en-US" sz="2800" dirty="0" smtClean="0"/>
                  <a:t> </a:t>
                </a:r>
                <a:br>
                  <a:rPr lang="en-US" sz="2800" dirty="0" smtClean="0"/>
                </a:b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15.54 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&lt;15.99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sz="2800" b="0" i="1" dirty="0" smtClean="0">
                    <a:latin typeface="Cambria Math"/>
                    <a:ea typeface="Cambria Math"/>
                  </a:rPr>
                </a:br>
                <a:r>
                  <a:rPr lang="en-US" sz="2000" i="1" dirty="0" smtClean="0">
                    <a:latin typeface="Cambria Math"/>
                    <a:ea typeface="Cambria Math"/>
                  </a:rPr>
                  <a:t>Minimum torque required for rear wheel rotation up an incline</a:t>
                </a:r>
                <a:r>
                  <a:rPr lang="en-US" sz="2800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sz="2800" b="0" i="1" dirty="0" smtClean="0">
                    <a:latin typeface="Cambria Math"/>
                    <a:ea typeface="Cambria Math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278562"/>
              </a:xfrm>
              <a:blipFill rotWithShape="1">
                <a:blip r:embed="rId2"/>
                <a:stretch>
                  <a:fillRect l="-1481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The Dig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𝑇𝐸</m:t>
                      </m:r>
                      <m:r>
                        <a:rPr lang="en-US" b="0" i="1" smtClean="0">
                          <a:latin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limiting scenario would be at 0</a:t>
                </a:r>
                <a:r>
                  <a:rPr lang="en-US" dirty="0" smtClean="0"/>
                  <a:t>°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Using previous assumptions,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11.76 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Torque range required to not dig sand at 0</a:t>
                </a:r>
                <a:r>
                  <a:rPr lang="en-US" sz="2000" i="1" dirty="0" smtClean="0"/>
                  <a:t>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15.99 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Torque range required to move up 40</a:t>
                </a:r>
                <a:r>
                  <a:rPr lang="en-US" sz="2000" i="1" dirty="0" smtClean="0"/>
                  <a:t>° inclines but not dig sand at 0°</a:t>
                </a:r>
                <a:endParaRPr lang="en-US" sz="20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Torque required in one rear wheel τ=TE∙r TE=C_RR∙F_N C_RR=〖[3.33 〖cm〗^3/N∙F_N/(w∙d^2 )]〗^(1/3) F_N=(lmg cos⁡θ+hmg sin⁡θ)/4l r = wheel radius w = wheel width d = wheel diameter h = height of center of mass m = mass of OSV g = acceleration due to gravity ϴ = angle of inclination  l = horizontal distance from contact point to center of mass</vt:lpstr>
      <vt:lpstr>Using assumed values, r = 6.4cm w = 6cm d = 12.8cm h = 10cm m = 2.5kg g = 9.8m/s^2  30° &lt; ϴ &lt; 40°   l = 11.1cm   15.54 N∙cm&lt;τ&lt;15.99 N∙cm Minimum torque required for rear wheel rotation up an incline </vt:lpstr>
      <vt:lpstr>Avoiding The Dig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Yvera</dc:creator>
  <cp:lastModifiedBy>Yvera</cp:lastModifiedBy>
  <cp:revision>8</cp:revision>
  <dcterms:created xsi:type="dcterms:W3CDTF">2016-02-23T09:09:57Z</dcterms:created>
  <dcterms:modified xsi:type="dcterms:W3CDTF">2016-02-23T10:23:53Z</dcterms:modified>
</cp:coreProperties>
</file>