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631AA-972A-409E-A11B-CE99300E0390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E933C0-CA2C-443D-903A-973524520D93}">
      <dgm:prSet/>
      <dgm:spPr/>
      <dgm:t>
        <a:bodyPr/>
        <a:lstStyle/>
        <a:p>
          <a:r>
            <a:rPr lang="en-US" dirty="0"/>
            <a:t>SSID: </a:t>
          </a:r>
        </a:p>
        <a:p>
          <a:r>
            <a:rPr lang="en-US" dirty="0" err="1"/>
            <a:t>WiFi</a:t>
          </a:r>
          <a:r>
            <a:rPr lang="en-US" dirty="0"/>
            <a:t> Watchdog</a:t>
          </a:r>
        </a:p>
      </dgm:t>
    </dgm:pt>
    <dgm:pt modelId="{0B5AB843-0708-4EC9-B2BA-4D4123E7141B}" type="parTrans" cxnId="{4953B259-2FC1-446D-8943-A1592138610F}">
      <dgm:prSet/>
      <dgm:spPr/>
      <dgm:t>
        <a:bodyPr/>
        <a:lstStyle/>
        <a:p>
          <a:endParaRPr lang="en-US"/>
        </a:p>
      </dgm:t>
    </dgm:pt>
    <dgm:pt modelId="{6D900F00-E259-4D0B-B461-ED7CCA69DA10}" type="sibTrans" cxnId="{4953B259-2FC1-446D-8943-A1592138610F}">
      <dgm:prSet/>
      <dgm:spPr/>
      <dgm:t>
        <a:bodyPr/>
        <a:lstStyle/>
        <a:p>
          <a:endParaRPr lang="en-US"/>
        </a:p>
      </dgm:t>
    </dgm:pt>
    <dgm:pt modelId="{F7A9C2B1-B16F-41B9-965A-C7CAA588EC88}">
      <dgm:prSet/>
      <dgm:spPr/>
      <dgm:t>
        <a:bodyPr/>
        <a:lstStyle/>
        <a:p>
          <a:r>
            <a:rPr lang="en-US" dirty="0"/>
            <a:t>Password: </a:t>
          </a:r>
          <a:r>
            <a:rPr lang="en-US" dirty="0" err="1"/>
            <a:t>ChipTeam</a:t>
          </a:r>
          <a:endParaRPr lang="en-US" dirty="0"/>
        </a:p>
      </dgm:t>
    </dgm:pt>
    <dgm:pt modelId="{0A77B62C-F126-4C94-8C5C-C02AB4F0C3D0}" type="parTrans" cxnId="{DE57EBF4-D819-4EF2-BEB7-EC74C908981A}">
      <dgm:prSet/>
      <dgm:spPr/>
      <dgm:t>
        <a:bodyPr/>
        <a:lstStyle/>
        <a:p>
          <a:endParaRPr lang="en-US"/>
        </a:p>
      </dgm:t>
    </dgm:pt>
    <dgm:pt modelId="{A1DE551B-F291-4931-87A2-86B3148E4A97}" type="sibTrans" cxnId="{DE57EBF4-D819-4EF2-BEB7-EC74C908981A}">
      <dgm:prSet/>
      <dgm:spPr/>
      <dgm:t>
        <a:bodyPr/>
        <a:lstStyle/>
        <a:p>
          <a:endParaRPr lang="en-US"/>
        </a:p>
      </dgm:t>
    </dgm:pt>
    <dgm:pt modelId="{E265D0CC-607A-46A6-A208-7280877F8F74}" type="pres">
      <dgm:prSet presAssocID="{F47631AA-972A-409E-A11B-CE99300E0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BE1A3A-C0AF-40C1-B9FD-652A2CC7F225}" type="pres">
      <dgm:prSet presAssocID="{60E933C0-CA2C-443D-903A-973524520D93}" presName="hierRoot1" presStyleCnt="0"/>
      <dgm:spPr/>
    </dgm:pt>
    <dgm:pt modelId="{BEDB0E48-26CB-4E8E-965F-6953618C50EB}" type="pres">
      <dgm:prSet presAssocID="{60E933C0-CA2C-443D-903A-973524520D93}" presName="composite" presStyleCnt="0"/>
      <dgm:spPr/>
    </dgm:pt>
    <dgm:pt modelId="{3B057D04-D781-48BD-AEFA-A69FAA7DD3A5}" type="pres">
      <dgm:prSet presAssocID="{60E933C0-CA2C-443D-903A-973524520D93}" presName="background" presStyleLbl="node0" presStyleIdx="0" presStyleCnt="2"/>
      <dgm:spPr/>
    </dgm:pt>
    <dgm:pt modelId="{4E182908-9362-4D9A-B390-DBA6515FB0C0}" type="pres">
      <dgm:prSet presAssocID="{60E933C0-CA2C-443D-903A-973524520D93}" presName="text" presStyleLbl="fgAcc0" presStyleIdx="0" presStyleCnt="2">
        <dgm:presLayoutVars>
          <dgm:chPref val="3"/>
        </dgm:presLayoutVars>
      </dgm:prSet>
      <dgm:spPr/>
    </dgm:pt>
    <dgm:pt modelId="{18E1A9BE-889A-4ACC-AF87-FB5E50F0531C}" type="pres">
      <dgm:prSet presAssocID="{60E933C0-CA2C-443D-903A-973524520D93}" presName="hierChild2" presStyleCnt="0"/>
      <dgm:spPr/>
    </dgm:pt>
    <dgm:pt modelId="{B6F76219-288E-4C9D-9E14-645AADF08804}" type="pres">
      <dgm:prSet presAssocID="{F7A9C2B1-B16F-41B9-965A-C7CAA588EC88}" presName="hierRoot1" presStyleCnt="0"/>
      <dgm:spPr/>
    </dgm:pt>
    <dgm:pt modelId="{666CA0A4-0693-4181-A851-10235BD90DA4}" type="pres">
      <dgm:prSet presAssocID="{F7A9C2B1-B16F-41B9-965A-C7CAA588EC88}" presName="composite" presStyleCnt="0"/>
      <dgm:spPr/>
    </dgm:pt>
    <dgm:pt modelId="{96E98FE7-737B-4F54-B2FB-4E74273C6D02}" type="pres">
      <dgm:prSet presAssocID="{F7A9C2B1-B16F-41B9-965A-C7CAA588EC88}" presName="background" presStyleLbl="node0" presStyleIdx="1" presStyleCnt="2"/>
      <dgm:spPr/>
    </dgm:pt>
    <dgm:pt modelId="{0A8B4D93-469C-4837-B103-6E4C89B79A64}" type="pres">
      <dgm:prSet presAssocID="{F7A9C2B1-B16F-41B9-965A-C7CAA588EC88}" presName="text" presStyleLbl="fgAcc0" presStyleIdx="1" presStyleCnt="2">
        <dgm:presLayoutVars>
          <dgm:chPref val="3"/>
        </dgm:presLayoutVars>
      </dgm:prSet>
      <dgm:spPr/>
    </dgm:pt>
    <dgm:pt modelId="{708ACD68-1656-4320-B177-F961FA80FDA6}" type="pres">
      <dgm:prSet presAssocID="{F7A9C2B1-B16F-41B9-965A-C7CAA588EC88}" presName="hierChild2" presStyleCnt="0"/>
      <dgm:spPr/>
    </dgm:pt>
  </dgm:ptLst>
  <dgm:cxnLst>
    <dgm:cxn modelId="{4953B259-2FC1-446D-8943-A1592138610F}" srcId="{F47631AA-972A-409E-A11B-CE99300E0390}" destId="{60E933C0-CA2C-443D-903A-973524520D93}" srcOrd="0" destOrd="0" parTransId="{0B5AB843-0708-4EC9-B2BA-4D4123E7141B}" sibTransId="{6D900F00-E259-4D0B-B461-ED7CCA69DA10}"/>
    <dgm:cxn modelId="{67421692-44D9-477F-906D-B01131168AE6}" type="presOf" srcId="{F7A9C2B1-B16F-41B9-965A-C7CAA588EC88}" destId="{0A8B4D93-469C-4837-B103-6E4C89B79A64}" srcOrd="0" destOrd="0" presId="urn:microsoft.com/office/officeart/2005/8/layout/hierarchy1"/>
    <dgm:cxn modelId="{7B18C3A1-614B-4C41-952C-BFA586C6108A}" type="presOf" srcId="{60E933C0-CA2C-443D-903A-973524520D93}" destId="{4E182908-9362-4D9A-B390-DBA6515FB0C0}" srcOrd="0" destOrd="0" presId="urn:microsoft.com/office/officeart/2005/8/layout/hierarchy1"/>
    <dgm:cxn modelId="{DE57EBF4-D819-4EF2-BEB7-EC74C908981A}" srcId="{F47631AA-972A-409E-A11B-CE99300E0390}" destId="{F7A9C2B1-B16F-41B9-965A-C7CAA588EC88}" srcOrd="1" destOrd="0" parTransId="{0A77B62C-F126-4C94-8C5C-C02AB4F0C3D0}" sibTransId="{A1DE551B-F291-4931-87A2-86B3148E4A97}"/>
    <dgm:cxn modelId="{B9C979F7-CD11-454A-AB0C-B08919DE7293}" type="presOf" srcId="{F47631AA-972A-409E-A11B-CE99300E0390}" destId="{E265D0CC-607A-46A6-A208-7280877F8F74}" srcOrd="0" destOrd="0" presId="urn:microsoft.com/office/officeart/2005/8/layout/hierarchy1"/>
    <dgm:cxn modelId="{F5E896F8-E885-44AC-90FE-6C8DD0E35CE3}" type="presParOf" srcId="{E265D0CC-607A-46A6-A208-7280877F8F74}" destId="{D3BE1A3A-C0AF-40C1-B9FD-652A2CC7F225}" srcOrd="0" destOrd="0" presId="urn:microsoft.com/office/officeart/2005/8/layout/hierarchy1"/>
    <dgm:cxn modelId="{CB17F15D-81B2-4AF0-965A-B8BE3338E6E2}" type="presParOf" srcId="{D3BE1A3A-C0AF-40C1-B9FD-652A2CC7F225}" destId="{BEDB0E48-26CB-4E8E-965F-6953618C50EB}" srcOrd="0" destOrd="0" presId="urn:microsoft.com/office/officeart/2005/8/layout/hierarchy1"/>
    <dgm:cxn modelId="{AC358B43-D849-424D-8B64-77A51EF70A9A}" type="presParOf" srcId="{BEDB0E48-26CB-4E8E-965F-6953618C50EB}" destId="{3B057D04-D781-48BD-AEFA-A69FAA7DD3A5}" srcOrd="0" destOrd="0" presId="urn:microsoft.com/office/officeart/2005/8/layout/hierarchy1"/>
    <dgm:cxn modelId="{BBDAEDBB-908E-46DC-AF4F-730BA3059B0E}" type="presParOf" srcId="{BEDB0E48-26CB-4E8E-965F-6953618C50EB}" destId="{4E182908-9362-4D9A-B390-DBA6515FB0C0}" srcOrd="1" destOrd="0" presId="urn:microsoft.com/office/officeart/2005/8/layout/hierarchy1"/>
    <dgm:cxn modelId="{860705C3-CEFF-4F74-9511-2CAF0512747F}" type="presParOf" srcId="{D3BE1A3A-C0AF-40C1-B9FD-652A2CC7F225}" destId="{18E1A9BE-889A-4ACC-AF87-FB5E50F0531C}" srcOrd="1" destOrd="0" presId="urn:microsoft.com/office/officeart/2005/8/layout/hierarchy1"/>
    <dgm:cxn modelId="{EAE3E525-7D0F-417E-BFD2-E2E4568A4C07}" type="presParOf" srcId="{E265D0CC-607A-46A6-A208-7280877F8F74}" destId="{B6F76219-288E-4C9D-9E14-645AADF08804}" srcOrd="1" destOrd="0" presId="urn:microsoft.com/office/officeart/2005/8/layout/hierarchy1"/>
    <dgm:cxn modelId="{CA8EE0D8-A8BB-4155-93CF-F1D6A1DDB741}" type="presParOf" srcId="{B6F76219-288E-4C9D-9E14-645AADF08804}" destId="{666CA0A4-0693-4181-A851-10235BD90DA4}" srcOrd="0" destOrd="0" presId="urn:microsoft.com/office/officeart/2005/8/layout/hierarchy1"/>
    <dgm:cxn modelId="{66DE6E65-3AE5-44BD-85E6-942F68C0B89A}" type="presParOf" srcId="{666CA0A4-0693-4181-A851-10235BD90DA4}" destId="{96E98FE7-737B-4F54-B2FB-4E74273C6D02}" srcOrd="0" destOrd="0" presId="urn:microsoft.com/office/officeart/2005/8/layout/hierarchy1"/>
    <dgm:cxn modelId="{57DD60EF-E2CF-4289-B273-B8239A6EF3B2}" type="presParOf" srcId="{666CA0A4-0693-4181-A851-10235BD90DA4}" destId="{0A8B4D93-469C-4837-B103-6E4C89B79A64}" srcOrd="1" destOrd="0" presId="urn:microsoft.com/office/officeart/2005/8/layout/hierarchy1"/>
    <dgm:cxn modelId="{BCFBD93A-8540-4524-8E9F-D1CA54D7A0C8}" type="presParOf" srcId="{B6F76219-288E-4C9D-9E14-645AADF08804}" destId="{708ACD68-1656-4320-B177-F961FA80FD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57D04-D781-48BD-AEFA-A69FAA7DD3A5}">
      <dsp:nvSpPr>
        <dsp:cNvPr id="0" name=""/>
        <dsp:cNvSpPr/>
      </dsp:nvSpPr>
      <dsp:spPr>
        <a:xfrm>
          <a:off x="1316" y="10748"/>
          <a:ext cx="4621676" cy="2934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182908-9362-4D9A-B390-DBA6515FB0C0}">
      <dsp:nvSpPr>
        <dsp:cNvPr id="0" name=""/>
        <dsp:cNvSpPr/>
      </dsp:nvSpPr>
      <dsp:spPr>
        <a:xfrm>
          <a:off x="514836" y="498591"/>
          <a:ext cx="4621676" cy="2934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SSID: </a:t>
          </a:r>
        </a:p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WiFi</a:t>
          </a:r>
          <a:r>
            <a:rPr lang="en-US" sz="5000" kern="1200" dirty="0"/>
            <a:t> Watchdog</a:t>
          </a:r>
        </a:p>
      </dsp:txBody>
      <dsp:txXfrm>
        <a:off x="600792" y="584547"/>
        <a:ext cx="4449764" cy="2762852"/>
      </dsp:txXfrm>
    </dsp:sp>
    <dsp:sp modelId="{96E98FE7-737B-4F54-B2FB-4E74273C6D02}">
      <dsp:nvSpPr>
        <dsp:cNvPr id="0" name=""/>
        <dsp:cNvSpPr/>
      </dsp:nvSpPr>
      <dsp:spPr>
        <a:xfrm>
          <a:off x="5650032" y="10748"/>
          <a:ext cx="4621676" cy="2934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8B4D93-469C-4837-B103-6E4C89B79A64}">
      <dsp:nvSpPr>
        <dsp:cNvPr id="0" name=""/>
        <dsp:cNvSpPr/>
      </dsp:nvSpPr>
      <dsp:spPr>
        <a:xfrm>
          <a:off x="6163552" y="498591"/>
          <a:ext cx="4621676" cy="2934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Password: </a:t>
          </a:r>
          <a:r>
            <a:rPr lang="en-US" sz="5000" kern="1200" dirty="0" err="1"/>
            <a:t>ChipTeam</a:t>
          </a:r>
          <a:endParaRPr lang="en-US" sz="5000" kern="1200" dirty="0"/>
        </a:p>
      </dsp:txBody>
      <dsp:txXfrm>
        <a:off x="6249508" y="584547"/>
        <a:ext cx="4449764" cy="2762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8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4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3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ACFF75-591C-4EAF-A249-C79BDF286F6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7E64D06-CA04-43F1-B9A1-C47D7B9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Image result for wifi logo">
            <a:extLst>
              <a:ext uri="{FF2B5EF4-FFF2-40B4-BE49-F238E27FC236}">
                <a16:creationId xmlns:a16="http://schemas.microsoft.com/office/drawing/2014/main" id="{E8B4C194-B055-4A48-97AE-5E1D1272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44" b="94815" l="10000" r="90000">
                        <a14:foregroundMark x1="22656" y1="26204" x2="26927" y2="18611"/>
                        <a14:foregroundMark x1="26927" y1="18611" x2="54115" y2="12315"/>
                        <a14:foregroundMark x1="54115" y1="12315" x2="67656" y2="15278"/>
                        <a14:foregroundMark x1="67656" y1="15278" x2="77031" y2="24074"/>
                        <a14:foregroundMark x1="77031" y1="24074" x2="79427" y2="27778"/>
                        <a14:foregroundMark x1="70052" y1="46296" x2="46771" y2="37500"/>
                        <a14:foregroundMark x1="46771" y1="37500" x2="39635" y2="37037"/>
                        <a14:foregroundMark x1="39635" y1="37037" x2="33698" y2="40463"/>
                        <a14:foregroundMark x1="33698" y1="40463" x2="31667" y2="45370"/>
                        <a14:foregroundMark x1="39323" y1="64815" x2="44375" y2="58981"/>
                        <a14:foregroundMark x1="44375" y1="58981" x2="50729" y2="58426"/>
                        <a14:foregroundMark x1="50729" y1="58426" x2="56250" y2="61296"/>
                        <a14:foregroundMark x1="56250" y1="61296" x2="58698" y2="65093"/>
                        <a14:foregroundMark x1="50625" y1="86111" x2="49063" y2="94815"/>
                        <a14:foregroundMark x1="62604" y1="9444" x2="54948" y2="6111"/>
                        <a14:foregroundMark x1="54948" y1="6111" x2="48229" y2="6944"/>
                        <a14:foregroundMark x1="48229" y1="6944" x2="44271" y2="9815"/>
                      </a14:backgroundRemoval>
                    </a14:imgEffect>
                    <a14:imgEffect>
                      <a14:saturation sat="72000"/>
                    </a14:imgEffect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053" y="910587"/>
            <a:ext cx="8954356" cy="50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1CA19-6F3D-4E71-8791-DC426B03F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WiFi Watchdog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74245-506B-43ED-AA5D-9E73BCA1D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Isaac Lee, Michael Tao</a:t>
            </a:r>
          </a:p>
        </p:txBody>
      </p:sp>
      <p:pic>
        <p:nvPicPr>
          <p:cNvPr id="2052" name="Picture 4" descr="Image result for angry eyes logo">
            <a:extLst>
              <a:ext uri="{FF2B5EF4-FFF2-40B4-BE49-F238E27FC236}">
                <a16:creationId xmlns:a16="http://schemas.microsoft.com/office/drawing/2014/main" id="{16C9E658-B36A-483C-AAA8-BB3CEC02B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37" b="89683" l="3750" r="97000">
                        <a14:foregroundMark x1="15750" y1="34921" x2="19250" y2="47619"/>
                        <a14:foregroundMark x1="5000" y1="22222" x2="3750" y2="62698"/>
                        <a14:foregroundMark x1="3750" y1="62698" x2="14750" y2="88095"/>
                        <a14:foregroundMark x1="14750" y1="88095" x2="28250" y2="88889"/>
                        <a14:foregroundMark x1="28250" y1="88889" x2="36500" y2="73810"/>
                        <a14:foregroundMark x1="83000" y1="38095" x2="77750" y2="48413"/>
                        <a14:foregroundMark x1="95500" y1="21429" x2="94750" y2="63492"/>
                        <a14:foregroundMark x1="94750" y1="63492" x2="84250" y2="85714"/>
                        <a14:foregroundMark x1="84250" y1="85714" x2="71250" y2="78571"/>
                        <a14:foregroundMark x1="71250" y1="78571" x2="65500" y2="69048"/>
                        <a14:foregroundMark x1="95250" y1="7937" x2="97000" y2="21429"/>
                      </a14:backgroundRemoval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10" y="2258435"/>
            <a:ext cx="38100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64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1B982-DB94-474F-BB91-C9352970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What we’d change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Image result for random forest classifier">
            <a:extLst>
              <a:ext uri="{FF2B5EF4-FFF2-40B4-BE49-F238E27FC236}">
                <a16:creationId xmlns:a16="http://schemas.microsoft.com/office/drawing/2014/main" id="{A3C3AD19-8CB6-4AE0-AFB5-3A4E598593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5" y="984122"/>
            <a:ext cx="6500974" cy="487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BB974F-B2BB-4B50-91AD-728AD5706F14}"/>
              </a:ext>
            </a:extLst>
          </p:cNvPr>
          <p:cNvSpPr txBox="1"/>
          <p:nvPr/>
        </p:nvSpPr>
        <p:spPr>
          <a:xfrm>
            <a:off x="8161390" y="2607014"/>
            <a:ext cx="3654857" cy="3157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600" dirty="0">
                <a:solidFill>
                  <a:srgbClr val="FFFFFF"/>
                </a:solidFill>
              </a:rPr>
              <a:t>Given more time, we would like to implement a more complicated and robust machine learning algorithm such as a random forest classification algorithm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600" dirty="0">
                <a:solidFill>
                  <a:srgbClr val="FFFFFF"/>
                </a:solidFill>
              </a:rPr>
              <a:t>We would also like to get more data points to better characterize the machine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21A8E-0CDB-48F9-9EFD-62574CD3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BA4C-346A-47ED-92D7-725D5258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You’re the owner of a small tech company and everybody just NEEDS WiFi access for “business” reasons </a:t>
            </a:r>
          </a:p>
          <a:p>
            <a:r>
              <a:rPr lang="en-US" sz="1900">
                <a:solidFill>
                  <a:srgbClr val="FFFFFF"/>
                </a:solidFill>
              </a:rPr>
              <a:t>You have secure information on your network that you don’t want anyone else snooping in on</a:t>
            </a:r>
          </a:p>
          <a:p>
            <a:r>
              <a:rPr lang="en-US" sz="1900">
                <a:solidFill>
                  <a:srgbClr val="FFFFFF"/>
                </a:solidFill>
              </a:rPr>
              <a:t>You also don’t want to hire IT to manually screen device usage or filter MAC addresses to prevent foreign access</a:t>
            </a:r>
          </a:p>
          <a:p>
            <a:endParaRPr lang="en-US" sz="1900">
              <a:solidFill>
                <a:srgbClr val="FFFFFF"/>
              </a:solidFill>
            </a:endParaRPr>
          </a:p>
        </p:txBody>
      </p:sp>
      <p:pic>
        <p:nvPicPr>
          <p:cNvPr id="1026" name="Picture 2" descr="http://homenetworkadmin.com/img/products/FireShot-Screen-Capture-003-Wireless-MAC-Filter-192_168_1_1_WirelessNetworkAccess_htm.jpg">
            <a:extLst>
              <a:ext uri="{FF2B5EF4-FFF2-40B4-BE49-F238E27FC236}">
                <a16:creationId xmlns:a16="http://schemas.microsoft.com/office/drawing/2014/main" id="{4352C893-2503-4390-B93D-092767D47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1135" r="19700" b="37447"/>
          <a:stretch/>
        </p:blipFill>
        <p:spPr bwMode="auto">
          <a:xfrm>
            <a:off x="5137463" y="880692"/>
            <a:ext cx="6193767" cy="508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3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16641-77D6-4CE6-BF0B-93BA18A2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68A2-E70B-41D7-AC19-03A86C11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Raspberry Pi powered Wi-Fi sniffer that: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Uses machine learning to characterize authorized users on the network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Learns over time to develop an increasingly accurate model of users on the network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Identifies foreign access patterns inconsistent with known users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B1272-E165-450F-8BC1-4FE3FBC0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63" y="1055808"/>
            <a:ext cx="6193767" cy="4738231"/>
          </a:xfrm>
          <a:prstGeom prst="rect">
            <a:avLst/>
          </a:prstGeom>
        </p:spPr>
      </p:pic>
      <p:pic>
        <p:nvPicPr>
          <p:cNvPr id="3074" name="Picture 2" descr="https://www.raspberrypi.org/app/uploads/2018/03/RPi-Logo-Reg-SCREEN.png">
            <a:extLst>
              <a:ext uri="{FF2B5EF4-FFF2-40B4-BE49-F238E27FC236}">
                <a16:creationId xmlns:a16="http://schemas.microsoft.com/office/drawing/2014/main" id="{33E559FA-57A3-444E-8BB2-E11520E55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79709" y="3424923"/>
            <a:ext cx="541776" cy="68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9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4DE12-3839-4E51-8DD1-F5A26F43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2DD9-179F-49DC-AB63-CF10EBE6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Raspberry Pi listens to all incoming and outgoing traffic and reads information such as size, destination IP, time when the packet was sent</a:t>
            </a:r>
          </a:p>
          <a:p>
            <a:r>
              <a:rPr lang="en-US" dirty="0">
                <a:solidFill>
                  <a:srgbClr val="FFFFFF"/>
                </a:solidFill>
              </a:rPr>
              <a:t>It feeds this information into a custom designed classifier machine which then tries to learn each users’ usage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92714D-04D1-42D0-BAA8-223DAB7DF784}"/>
              </a:ext>
            </a:extLst>
          </p:cNvPr>
          <p:cNvSpPr/>
          <p:nvPr/>
        </p:nvSpPr>
        <p:spPr>
          <a:xfrm>
            <a:off x="6003934" y="993695"/>
            <a:ext cx="5608255" cy="47912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CECDF-C13F-414F-906D-EF63E7F56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1533371"/>
            <a:ext cx="5238340" cy="377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DE12-3839-4E51-8DD1-F5A26F43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2DD9-179F-49DC-AB63-CF10EBE6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2963905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When a new device accesses the network, the machine will attempt to identify if the usage patterns are consistent with an existing pattern</a:t>
            </a:r>
          </a:p>
          <a:p>
            <a:r>
              <a:rPr lang="en-US" dirty="0">
                <a:solidFill>
                  <a:srgbClr val="FFFFFF"/>
                </a:solidFill>
              </a:rPr>
              <a:t>Otherwise alarms will sound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92714D-04D1-42D0-BAA8-223DAB7DF784}"/>
              </a:ext>
            </a:extLst>
          </p:cNvPr>
          <p:cNvSpPr/>
          <p:nvPr/>
        </p:nvSpPr>
        <p:spPr>
          <a:xfrm>
            <a:off x="3701562" y="993695"/>
            <a:ext cx="7910627" cy="47912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C309D-1B37-4B38-9134-B8B683165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8" y="1628640"/>
            <a:ext cx="5805467" cy="36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1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6590-B72F-4F55-A431-AB347C19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Algorithms</a:t>
            </a:r>
          </a:p>
        </p:txBody>
      </p:sp>
      <p:pic>
        <p:nvPicPr>
          <p:cNvPr id="5122" name="Picture 2" descr="Image result for cherrypy">
            <a:extLst>
              <a:ext uri="{FF2B5EF4-FFF2-40B4-BE49-F238E27FC236}">
                <a16:creationId xmlns:a16="http://schemas.microsoft.com/office/drawing/2014/main" id="{2AE12EF0-C11C-4BEF-A7C6-6727846D07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0" b="13701"/>
          <a:stretch/>
        </p:blipFill>
        <p:spPr bwMode="auto">
          <a:xfrm>
            <a:off x="3915551" y="778213"/>
            <a:ext cx="4526731" cy="18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810957-C5CB-4CC0-B10F-BCA29A843365}"/>
              </a:ext>
            </a:extLst>
          </p:cNvPr>
          <p:cNvSpPr txBox="1"/>
          <p:nvPr/>
        </p:nvSpPr>
        <p:spPr>
          <a:xfrm>
            <a:off x="3822970" y="2962763"/>
            <a:ext cx="46193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Supervised classification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 backend which does packet sniffing using a </a:t>
            </a:r>
            <a:r>
              <a:rPr lang="en-US" sz="2400" dirty="0" err="1"/>
              <a:t>pyShark</a:t>
            </a:r>
            <a:r>
              <a:rPr lang="en-US" sz="2400" dirty="0"/>
              <a:t>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CherryPy</a:t>
            </a:r>
            <a:r>
              <a:rPr lang="en-US" sz="2400" dirty="0"/>
              <a:t> web based front end design </a:t>
            </a:r>
          </a:p>
          <a:p>
            <a:endParaRPr lang="en-US" dirty="0"/>
          </a:p>
        </p:txBody>
      </p:sp>
      <p:pic>
        <p:nvPicPr>
          <p:cNvPr id="5124" name="Picture 4" descr="Image result for python 3.5">
            <a:extLst>
              <a:ext uri="{FF2B5EF4-FFF2-40B4-BE49-F238E27FC236}">
                <a16:creationId xmlns:a16="http://schemas.microsoft.com/office/drawing/2014/main" id="{177E3765-63E5-4352-9971-1F1E914C5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850" y="778213"/>
            <a:ext cx="2589070" cy="286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5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EABF3-6E47-4701-BF56-CB133C49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US"/>
              <a:t>User Experience and Demonstration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1B8653-A0A8-4C8D-B07B-0377172BF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914750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37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65A51B-FDEC-4AF8-AFB5-6540B27D3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t="6652" r="11071"/>
          <a:stretch/>
        </p:blipFill>
        <p:spPr>
          <a:xfrm>
            <a:off x="266097" y="729455"/>
            <a:ext cx="5314017" cy="3377420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1217FB-09E1-424B-A810-6F8F23615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7" t="18868" r="9945"/>
          <a:stretch/>
        </p:blipFill>
        <p:spPr>
          <a:xfrm>
            <a:off x="5731988" y="729455"/>
            <a:ext cx="6308137" cy="33774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79B356-0249-46E3-9C59-9535347B4DA7}"/>
              </a:ext>
            </a:extLst>
          </p:cNvPr>
          <p:cNvSpPr txBox="1"/>
          <p:nvPr/>
        </p:nvSpPr>
        <p:spPr>
          <a:xfrm>
            <a:off x="114223" y="4614594"/>
            <a:ext cx="5465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Watchdog monitors all connected devices immediately and teaches the algorithm about the device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it does not know who the device belongs to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972E31-8FC7-4824-B06B-3A61B5769E79}"/>
              </a:ext>
            </a:extLst>
          </p:cNvPr>
          <p:cNvSpPr txBox="1"/>
          <p:nvPr/>
        </p:nvSpPr>
        <p:spPr>
          <a:xfrm>
            <a:off x="5994906" y="4614594"/>
            <a:ext cx="5465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can </a:t>
            </a:r>
            <a:r>
              <a:rPr lang="en-US" b="1" dirty="0"/>
              <a:t>Identify</a:t>
            </a:r>
            <a:r>
              <a:rPr lang="en-US" dirty="0"/>
              <a:t> connected devices and assign an owner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Watchdog will now be able to know if future connections are related to existing users</a:t>
            </a:r>
          </a:p>
        </p:txBody>
      </p:sp>
    </p:spTree>
    <p:extLst>
      <p:ext uri="{BB962C8B-B14F-4D97-AF65-F5344CB8AC3E}">
        <p14:creationId xmlns:p14="http://schemas.microsoft.com/office/powerpoint/2010/main" val="269649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F6DEF1C-719E-499D-AB66-48B4728C3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" t="18868" r="8819"/>
          <a:stretch/>
        </p:blipFill>
        <p:spPr>
          <a:xfrm>
            <a:off x="2157919" y="282073"/>
            <a:ext cx="8034720" cy="3868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9DB38F-8B9D-495C-9DA4-85C8D930C9A3}"/>
              </a:ext>
            </a:extLst>
          </p:cNvPr>
          <p:cNvSpPr txBox="1"/>
          <p:nvPr/>
        </p:nvSpPr>
        <p:spPr>
          <a:xfrm>
            <a:off x="520117" y="4885888"/>
            <a:ext cx="10217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new connection is unfamiliar, so </a:t>
            </a:r>
            <a:r>
              <a:rPr lang="en-US" sz="2000" dirty="0" err="1"/>
              <a:t>WiFi</a:t>
            </a:r>
            <a:r>
              <a:rPr lang="en-US" sz="2000" dirty="0"/>
              <a:t> Watchdog shows that the new device is a low match with existing users in the network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1312AC-AB83-412A-B801-966DD830AB12}"/>
              </a:ext>
            </a:extLst>
          </p:cNvPr>
          <p:cNvSpPr/>
          <p:nvPr/>
        </p:nvSpPr>
        <p:spPr>
          <a:xfrm>
            <a:off x="2157919" y="2281806"/>
            <a:ext cx="2648973" cy="595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52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WiFi Watchdog </vt:lpstr>
      <vt:lpstr>The Problem</vt:lpstr>
      <vt:lpstr>The Solution</vt:lpstr>
      <vt:lpstr>How it Works</vt:lpstr>
      <vt:lpstr>How it Works</vt:lpstr>
      <vt:lpstr>Coding and Algorithms</vt:lpstr>
      <vt:lpstr>User Experience and Demonstration</vt:lpstr>
      <vt:lpstr>PowerPoint Presentation</vt:lpstr>
      <vt:lpstr>PowerPoint Presentation</vt:lpstr>
      <vt:lpstr>What we’d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Watchdog </dc:title>
  <dc:creator>Michael Tao</dc:creator>
  <cp:lastModifiedBy>Michael Tao</cp:lastModifiedBy>
  <cp:revision>2</cp:revision>
  <dcterms:created xsi:type="dcterms:W3CDTF">2019-03-15T18:35:11Z</dcterms:created>
  <dcterms:modified xsi:type="dcterms:W3CDTF">2019-03-15T18:41:11Z</dcterms:modified>
</cp:coreProperties>
</file>