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1262" r:id="rId3"/>
    <p:sldId id="1263" r:id="rId4"/>
    <p:sldId id="1266" r:id="rId5"/>
    <p:sldId id="1265" r:id="rId6"/>
    <p:sldId id="1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2B2B2"/>
    <a:srgbClr val="44546A"/>
    <a:srgbClr val="FC4C02"/>
    <a:srgbClr val="213546"/>
    <a:srgbClr val="EC5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C880-E920-4896-BAF7-0E68E4FC209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8ED9-EF57-48DA-96A2-0C5E0B59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31DA-7F01-4EDB-8C78-85CEFC7B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D29B9-AE70-432E-8217-8C984CA5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54AE-D997-4C57-AA88-67F8B59F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28E4-E08C-48EC-A275-DE57562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9A77-6CFC-4712-BE9A-0F6B28E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C17-66F4-4E0F-8FBE-0075FB3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EE04-A5F7-43B7-AB4E-D4DD7E41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0E81-6338-4E89-9F20-3618FE9E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4A53-4D73-4413-8E91-25126F6A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3A7E-60A6-4B55-9C96-AC1D32AF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4F7F-DAB0-4933-8FD0-49BDF47D1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748CC-3E6B-4B1E-A706-4E792E24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616C-D889-4EF1-A4D0-89E71B3E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320E-4E6F-4348-A1C1-69C71E2F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FE1B-7B3B-4605-BEE6-387CE60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05" y="1988840"/>
            <a:ext cx="10996017" cy="41881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049D2B-E998-8145-8559-F5DBE11D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69D842-712D-DE4A-AE1E-3A8A838C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C872-7BC4-7845-8322-EB5BCF71ED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3A5E09-D3CE-6647-B466-049BFC9BF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C6041-F8DA-C84C-B07F-BC13339B6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4059" y="469900"/>
            <a:ext cx="700260" cy="319684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A716659-D445-42AB-885E-6A45172C9550}"/>
              </a:ext>
            </a:extLst>
          </p:cNvPr>
          <p:cNvSpPr/>
          <p:nvPr userDrawn="1"/>
        </p:nvSpPr>
        <p:spPr>
          <a:xfrm>
            <a:off x="335361" y="693490"/>
            <a:ext cx="10424243" cy="83480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3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B341-9305-4650-A9D5-4BB56D24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089A-8B95-4BB1-A486-84377393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756A-1782-4AA8-B525-50513BA5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74C-284A-41F5-8777-B2A4AE8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3D0-A138-4B07-A7DA-4BA56D3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3360-C254-41C6-BDE7-DFBAE2DF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35BC-52DD-44CD-83D6-D60B274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C278-4106-4614-8A4D-E249812E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C5E1-A3BD-42BA-B9B2-0B740370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F61-A29A-4F0A-8F52-2816C260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E7D-4E03-439B-99B0-6A98313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9386-3CCF-489D-8E43-58C4D663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F963-1285-4F32-B067-FD278A7B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47C4-9FB7-4E9E-94BB-4EE19C25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6B46-C0B2-4C61-9296-B566098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AA90-DD09-4D44-A9DD-F02E650B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F92-739E-4CD7-AF8C-6DFECEC1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DB0D-8927-4380-BF02-10CDCC6F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10605-EEAF-49A4-92BC-DAD44C39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0B3C-B16A-49F1-B786-AD36EBE3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8F90-639B-49EB-BC3F-1EB93D770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CF465-6049-4270-96F4-3B5067ED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6B392-0976-4CF5-A7BC-011237C2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6C2EB-B8CF-49EA-A5B0-ECE584C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418-B7BC-4B18-B072-B3945265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64261-136B-4CB4-80AA-A547EF8C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F73A2-0C9A-44E7-BC98-0C99CFA2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89E20-FE86-45C2-B4E2-BF2A47A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456D9-0935-4F8B-83F5-4F434333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55A3-F264-4D83-863D-6CEFF15E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6F48D-C45A-4329-95DA-0E3C9454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A7A1-EBE4-4632-AE18-3BD6E276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192-4ED2-43B6-B094-C5F5ADFC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EB950-3E2A-49E7-9BBC-FA32E915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0BE7-A2ED-4A18-8480-E63B725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7523-C1D9-4403-9C3C-B69D827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F503-9CCA-4078-ADDC-C235443D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4103-9F3C-42A7-9566-DCDF3340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7E5CD-EEDF-4A4E-8C62-86B9B49AE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24B0E-DC8F-43E7-B1AC-8140C8524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FECF-8402-4AF7-857B-D643C3B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A834-9CCF-4FD6-B6AE-2B18DE7E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FAEE9-BFB1-4A24-9D48-60FD5361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74187-81ED-4FBD-89ED-770767DB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809A-E304-45B5-BD7E-D989FE55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7C40-C661-4729-9A5F-C2B829954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599B-12C5-4832-BCAF-1473286D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8792-2129-4893-81F0-B7FA73FD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microsoft.com/office/2007/relationships/hdphoto" Target="../media/hdphoto1.wd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Relationship Id="rId4" Type="http://schemas.microsoft.com/office/2007/relationships/hdphoto" Target="../media/hdphoto1.wdp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Relationship Id="rId4" Type="http://schemas.microsoft.com/office/2007/relationships/hdphoto" Target="../media/hdphoto1.wdp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4" Type="http://schemas.microsoft.com/office/2007/relationships/hdphoto" Target="../media/hdphoto1.wdp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A7B52746-9180-439A-994B-773C2B42FE5F}"/>
              </a:ext>
            </a:extLst>
          </p:cNvPr>
          <p:cNvSpPr txBox="1">
            <a:spLocks/>
          </p:cNvSpPr>
          <p:nvPr/>
        </p:nvSpPr>
        <p:spPr>
          <a:xfrm>
            <a:off x="1395360" y="2217480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6600" b="1" dirty="0">
                <a:solidFill>
                  <a:srgbClr val="EC521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Weekly CFO 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C5211"/>
                </a:solidFill>
                <a:effectLst/>
                <a:uLnTx/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Meeting </a:t>
            </a:r>
          </a:p>
          <a:p>
            <a:pPr lvl="0"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C5211"/>
                </a:solidFill>
                <a:effectLst/>
                <a:uLnTx/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(Aspiration</a:t>
            </a:r>
            <a:r>
              <a:rPr lang="en-US" sz="6600" b="1" dirty="0">
                <a:solidFill>
                  <a:srgbClr val="EC521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</a:t>
            </a:r>
          </a:p>
          <a:p>
            <a:pPr lvl="0">
              <a:defRPr/>
            </a:pPr>
            <a:r>
              <a:rPr lang="en-US" sz="5400">
                <a:solidFill>
                  <a:srgbClr val="EC521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07-Oct-21</a:t>
            </a:r>
            <a:endParaRPr lang="en-US" sz="5400" dirty="0">
              <a:solidFill>
                <a:srgbClr val="EC521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589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BDA40-81D2-4797-9D35-9626DFB8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2878" y="5068954"/>
            <a:ext cx="1002844" cy="1789046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24CCE9D8-751F-4F90-B140-CA9BEEB7A9A1}"/>
              </a:ext>
            </a:extLst>
          </p:cNvPr>
          <p:cNvSpPr txBox="1">
            <a:spLocks/>
          </p:cNvSpPr>
          <p:nvPr/>
        </p:nvSpPr>
        <p:spPr>
          <a:xfrm>
            <a:off x="370911" y="342467"/>
            <a:ext cx="7338184" cy="34773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Nokia Remaining Doable New site scope &amp; Hand Over Forecast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B475AF-8DA7-4CA7-9526-D94CF2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78485"/>
              </p:ext>
            </p:extLst>
          </p:nvPr>
        </p:nvGraphicFramePr>
        <p:xfrm>
          <a:off x="235787" y="2001086"/>
          <a:ext cx="11641985" cy="2372360"/>
        </p:xfrm>
        <a:graphic>
          <a:graphicData uri="http://schemas.openxmlformats.org/drawingml/2006/table">
            <a:tbl>
              <a:tblPr firstRow="1" firstCol="1" bandRow="1"/>
              <a:tblGrid>
                <a:gridCol w="596348">
                  <a:extLst>
                    <a:ext uri="{9D8B030D-6E8A-4147-A177-3AD203B41FA5}">
                      <a16:colId xmlns:a16="http://schemas.microsoft.com/office/drawing/2014/main" val="3939842809"/>
                    </a:ext>
                  </a:extLst>
                </a:gridCol>
                <a:gridCol w="914211">
                  <a:extLst>
                    <a:ext uri="{9D8B030D-6E8A-4147-A177-3AD203B41FA5}">
                      <a16:colId xmlns:a16="http://schemas.microsoft.com/office/drawing/2014/main" val="549725652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583980729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338968288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307189658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44481584"/>
                    </a:ext>
                  </a:extLst>
                </a:gridCol>
                <a:gridCol w="5700713">
                  <a:extLst>
                    <a:ext uri="{9D8B030D-6E8A-4147-A177-3AD203B41FA5}">
                      <a16:colId xmlns:a16="http://schemas.microsoft.com/office/drawing/2014/main" val="4251775260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Sites Scope Handover Timeline (Nokia)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21378"/>
                  </a:ext>
                </a:extLst>
              </a:tr>
              <a:tr h="15134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Remaining New 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scope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Total Scope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Scope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Deadline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Revise Deadline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34860"/>
                  </a:ext>
                </a:extLst>
              </a:tr>
              <a:tr h="403518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Remaining Sites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08 Sites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Old Scope 03 Sites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15-Aug-20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29-Jul-21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MD Site, Under Evaluation from Amana.</a:t>
                      </a:r>
                    </a:p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MK-Rabigh Site, Under apply through New Baladi System.</a:t>
                      </a:r>
                    </a:p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Taif Site, Under Confirmation from Amana for MOT Approval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81387"/>
                  </a:ext>
                </a:extLst>
              </a:tr>
              <a:tr h="403518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 Newly Added 05 Sites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Added in 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29-Jul-21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Assir Site,  Under LA issuance from Amana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MD Site, Newly Added, under Letter Submission to Amana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MK-Khulas Site, Under apply through New Baladi System.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02 Taif Sites, </a:t>
                      </a:r>
                    </a:p>
                    <a:p>
                      <a:pPr marL="1257300" marR="0" lvl="2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Gov. Site, Waiting Feedback from University to issua LA or Apply Tender.</a:t>
                      </a:r>
                    </a:p>
                    <a:p>
                      <a:pPr marL="1257300" marR="0" lvl="2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Newly Added, under Remove from Scope (LA Renewd of Existing Site)</a:t>
                      </a:r>
                      <a:endParaRPr lang="sv-SE" sz="1400" b="1" i="0" u="sng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8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Aspiration SAQ </a:t>
            </a:r>
            <a:r>
              <a:rPr lang="en-GB" sz="20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Site</a:t>
            </a:r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7DC298-31FC-443E-AD64-A14D412D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29686"/>
              </p:ext>
            </p:extLst>
          </p:nvPr>
        </p:nvGraphicFramePr>
        <p:xfrm>
          <a:off x="282010" y="1034670"/>
          <a:ext cx="11366651" cy="3245778"/>
        </p:xfrm>
        <a:graphic>
          <a:graphicData uri="http://schemas.openxmlformats.org/drawingml/2006/table">
            <a:tbl>
              <a:tblPr/>
              <a:tblGrid>
                <a:gridCol w="619931">
                  <a:extLst>
                    <a:ext uri="{9D8B030D-6E8A-4147-A177-3AD203B41FA5}">
                      <a16:colId xmlns:a16="http://schemas.microsoft.com/office/drawing/2014/main" val="1734753983"/>
                    </a:ext>
                  </a:extLst>
                </a:gridCol>
                <a:gridCol w="725772">
                  <a:extLst>
                    <a:ext uri="{9D8B030D-6E8A-4147-A177-3AD203B41FA5}">
                      <a16:colId xmlns:a16="http://schemas.microsoft.com/office/drawing/2014/main" val="1412225872"/>
                    </a:ext>
                  </a:extLst>
                </a:gridCol>
                <a:gridCol w="669071">
                  <a:extLst>
                    <a:ext uri="{9D8B030D-6E8A-4147-A177-3AD203B41FA5}">
                      <a16:colId xmlns:a16="http://schemas.microsoft.com/office/drawing/2014/main" val="2898783133"/>
                    </a:ext>
                  </a:extLst>
                </a:gridCol>
                <a:gridCol w="1073538">
                  <a:extLst>
                    <a:ext uri="{9D8B030D-6E8A-4147-A177-3AD203B41FA5}">
                      <a16:colId xmlns:a16="http://schemas.microsoft.com/office/drawing/2014/main" val="2465596295"/>
                    </a:ext>
                  </a:extLst>
                </a:gridCol>
                <a:gridCol w="759792">
                  <a:extLst>
                    <a:ext uri="{9D8B030D-6E8A-4147-A177-3AD203B41FA5}">
                      <a16:colId xmlns:a16="http://schemas.microsoft.com/office/drawing/2014/main" val="2643401296"/>
                    </a:ext>
                  </a:extLst>
                </a:gridCol>
                <a:gridCol w="3568381">
                  <a:extLst>
                    <a:ext uri="{9D8B030D-6E8A-4147-A177-3AD203B41FA5}">
                      <a16:colId xmlns:a16="http://schemas.microsoft.com/office/drawing/2014/main" val="906465067"/>
                    </a:ext>
                  </a:extLst>
                </a:gridCol>
                <a:gridCol w="1164259">
                  <a:extLst>
                    <a:ext uri="{9D8B030D-6E8A-4147-A177-3AD203B41FA5}">
                      <a16:colId xmlns:a16="http://schemas.microsoft.com/office/drawing/2014/main" val="1891817764"/>
                    </a:ext>
                  </a:extLst>
                </a:gridCol>
                <a:gridCol w="850514">
                  <a:extLst>
                    <a:ext uri="{9D8B030D-6E8A-4147-A177-3AD203B41FA5}">
                      <a16:colId xmlns:a16="http://schemas.microsoft.com/office/drawing/2014/main" val="721056"/>
                    </a:ext>
                  </a:extLst>
                </a:gridCol>
                <a:gridCol w="1103779">
                  <a:extLst>
                    <a:ext uri="{9D8B030D-6E8A-4147-A177-3AD203B41FA5}">
                      <a16:colId xmlns:a16="http://schemas.microsoft.com/office/drawing/2014/main" val="625156821"/>
                    </a:ext>
                  </a:extLst>
                </a:gridCol>
                <a:gridCol w="831614">
                  <a:extLst>
                    <a:ext uri="{9D8B030D-6E8A-4147-A177-3AD203B41FA5}">
                      <a16:colId xmlns:a16="http://schemas.microsoft.com/office/drawing/2014/main" val="2073240785"/>
                    </a:ext>
                  </a:extLst>
                </a:gridCol>
              </a:tblGrid>
              <a:tr h="36064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District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Sub-Scope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Owner's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Last Status in ARABIC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Action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JISOW Scope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65291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PMD892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Madinah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المدينة المنورة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تمت الموافقة المكانية من وكالة التعمير، وانتظار تثمين الموقع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والتثمين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3-Jul-19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Old Scope 03 Sites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78640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ZMK657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MK-Rabigh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عبيد عتيق اليوبي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تفويض المكتب الهندسي على  نظام بلدي الجديد من قبل توال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إصدار الرخصة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20-Sep-20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1966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الطائف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الرد النهائي من البلدية لحاجة موافقة وزارة المواصلات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موافقة مبدئية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31-Jan-19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7564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ZKH516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Assir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بلدية خميس مشيط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اصدار العقود من البلدية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والتثمين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 Newly Added 06 Sites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57440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ZMM846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Madinah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أمانة المدينة المنورة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استلام الخطاب من توال ليتم تقديم طلب الموقع من الأمانة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والتثمين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22666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ZKL011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MK-Khulas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سامي المعبدي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تفويض المكتب الهندسي على  نظام بلدي الجديد من قبل توال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إصدار الرخصة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9-Feb-21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31884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جامعة الطائف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رد لجنة الاستثمار على اصدار العقود او طرح مناقصة جديدة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والتثمين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5-Apr-21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55713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تجديد العقد مع المالك السابق وجاري اخراج الموقع من المشروع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إزالة من المشروع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3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Makkah Aspiration SAQ Site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71BAD8-F498-46BC-B348-723D0BE79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22869"/>
              </p:ext>
            </p:extLst>
          </p:nvPr>
        </p:nvGraphicFramePr>
        <p:xfrm>
          <a:off x="2011017" y="1172782"/>
          <a:ext cx="8169966" cy="2500050"/>
        </p:xfrm>
        <a:graphic>
          <a:graphicData uri="http://schemas.openxmlformats.org/drawingml/2006/table">
            <a:tbl>
              <a:tblPr/>
              <a:tblGrid>
                <a:gridCol w="2302504">
                  <a:extLst>
                    <a:ext uri="{9D8B030D-6E8A-4147-A177-3AD203B41FA5}">
                      <a16:colId xmlns:a16="http://schemas.microsoft.com/office/drawing/2014/main" val="1230530540"/>
                    </a:ext>
                  </a:extLst>
                </a:gridCol>
                <a:gridCol w="4788162">
                  <a:extLst>
                    <a:ext uri="{9D8B030D-6E8A-4147-A177-3AD203B41FA5}">
                      <a16:colId xmlns:a16="http://schemas.microsoft.com/office/drawing/2014/main" val="1877203486"/>
                    </a:ext>
                  </a:extLst>
                </a:gridCol>
                <a:gridCol w="1079300">
                  <a:extLst>
                    <a:ext uri="{9D8B030D-6E8A-4147-A177-3AD203B41FA5}">
                      <a16:colId xmlns:a16="http://schemas.microsoft.com/office/drawing/2014/main" val="1197871843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High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20349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Applied on FURAS System, Waiting SADAD Issuance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154467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31455"/>
                  </a:ext>
                </a:extLst>
              </a:tr>
              <a:tr h="3571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FBP SADAD Done, Under FBP Issuance Manual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20084"/>
                  </a:ext>
                </a:extLst>
              </a:tr>
              <a:tr h="35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Applied on FURAS System, under System Process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49295"/>
                  </a:ext>
                </a:extLst>
              </a:tr>
              <a:tr h="3571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963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7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Makkah Aspiration SAQ Site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A366CC-57A6-4FBC-81F8-CFA00E8C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04385"/>
              </p:ext>
            </p:extLst>
          </p:nvPr>
        </p:nvGraphicFramePr>
        <p:xfrm>
          <a:off x="282009" y="904062"/>
          <a:ext cx="11260634" cy="5311214"/>
        </p:xfrm>
        <a:graphic>
          <a:graphicData uri="http://schemas.openxmlformats.org/drawingml/2006/table">
            <a:tbl>
              <a:tblPr/>
              <a:tblGrid>
                <a:gridCol w="514590">
                  <a:extLst>
                    <a:ext uri="{9D8B030D-6E8A-4147-A177-3AD203B41FA5}">
                      <a16:colId xmlns:a16="http://schemas.microsoft.com/office/drawing/2014/main" val="843698043"/>
                    </a:ext>
                  </a:extLst>
                </a:gridCol>
                <a:gridCol w="506469">
                  <a:extLst>
                    <a:ext uri="{9D8B030D-6E8A-4147-A177-3AD203B41FA5}">
                      <a16:colId xmlns:a16="http://schemas.microsoft.com/office/drawing/2014/main" val="92157967"/>
                    </a:ext>
                  </a:extLst>
                </a:gridCol>
                <a:gridCol w="855646">
                  <a:extLst>
                    <a:ext uri="{9D8B030D-6E8A-4147-A177-3AD203B41FA5}">
                      <a16:colId xmlns:a16="http://schemas.microsoft.com/office/drawing/2014/main" val="2969923739"/>
                    </a:ext>
                  </a:extLst>
                </a:gridCol>
                <a:gridCol w="2069646">
                  <a:extLst>
                    <a:ext uri="{9D8B030D-6E8A-4147-A177-3AD203B41FA5}">
                      <a16:colId xmlns:a16="http://schemas.microsoft.com/office/drawing/2014/main" val="3276442009"/>
                    </a:ext>
                  </a:extLst>
                </a:gridCol>
                <a:gridCol w="1302268">
                  <a:extLst>
                    <a:ext uri="{9D8B030D-6E8A-4147-A177-3AD203B41FA5}">
                      <a16:colId xmlns:a16="http://schemas.microsoft.com/office/drawing/2014/main" val="2634377162"/>
                    </a:ext>
                  </a:extLst>
                </a:gridCol>
                <a:gridCol w="2885744">
                  <a:extLst>
                    <a:ext uri="{9D8B030D-6E8A-4147-A177-3AD203B41FA5}">
                      <a16:colId xmlns:a16="http://schemas.microsoft.com/office/drawing/2014/main" val="813898251"/>
                    </a:ext>
                  </a:extLst>
                </a:gridCol>
                <a:gridCol w="1288058">
                  <a:extLst>
                    <a:ext uri="{9D8B030D-6E8A-4147-A177-3AD203B41FA5}">
                      <a16:colId xmlns:a16="http://schemas.microsoft.com/office/drawing/2014/main" val="2343395807"/>
                    </a:ext>
                  </a:extLst>
                </a:gridCol>
                <a:gridCol w="1838213">
                  <a:extLst>
                    <a:ext uri="{9D8B030D-6E8A-4147-A177-3AD203B41FA5}">
                      <a16:colId xmlns:a16="http://schemas.microsoft.com/office/drawing/2014/main" val="3764246771"/>
                    </a:ext>
                  </a:extLst>
                </a:gridCol>
              </a:tblGrid>
              <a:tr h="324158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رقم الموقع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نوع المالك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اسم المالك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High Category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المرحلة الحالية للموقع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التحديث اليومي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رقم الطلب على نظام فرص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JO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التحديث في نظام فرص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60018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ZMC513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خالد السريحي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الطلب على نظام فرص وانتظار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في انتظار التحقيق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02153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PMK488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ناصر الهيبي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الطلب على نظام فرص وانتظار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في انتظار التحقيق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483099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نسيم سندي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الطلب على نظام فرص وانتظار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في انتظار التحقيق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7343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ZMC500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جميل السواط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الطلب على نظام فرص وانتظار اصدار رسوم السداد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CTL-21-09-000288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في انتظار التحقيق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6811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ZMC686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FBP SADAD Done / Under FBP Signing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اعتماد الرخصة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جاري العمل على اصدار الرخصة يدويا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595156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ZMC696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FBP SADAD Done / Under FBP Signing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اعتماد الرخصة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جاري العمل على اصدار الرخصة يدويا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30091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ZMC541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FBP SADAD Done / Under FBP Signing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اعتماد الرخصة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جاري العمل على اصدار الرخصة يدويا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91147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67944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ZMC497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9865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ZMC665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CTR-21-10-000451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1499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ZMC325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5941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ZMC925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58364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ZMK569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CTR-21-10-000449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2664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ZMC660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CTR-21-10-000452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531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CTR-21-10-000457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6532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امانة مكة المكرمة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اصدار العقد والاحالة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تم تقديم طلب العقد على نظام فرص ووجاري المتابعة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r-JO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تحت الدراسة من قبل مسؤول الأراضي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4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A63D7F7C-7D9B-4A8F-85F8-8665DBF6B31C}"/>
              </a:ext>
            </a:extLst>
          </p:cNvPr>
          <p:cNvSpPr txBox="1">
            <a:spLocks/>
          </p:cNvSpPr>
          <p:nvPr/>
        </p:nvSpPr>
        <p:spPr>
          <a:xfrm>
            <a:off x="2302412" y="-875652"/>
            <a:ext cx="5148775" cy="551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6600" dirty="0">
                <a:solidFill>
                  <a:srgbClr val="213546"/>
                </a:solidFill>
              </a:rPr>
              <a:t>Thank</a:t>
            </a:r>
            <a:r>
              <a:rPr lang="en-US" sz="6600" b="1" dirty="0">
                <a:solidFill>
                  <a:srgbClr val="FC4C02"/>
                </a:solidFill>
              </a:rPr>
              <a:t> </a:t>
            </a:r>
          </a:p>
          <a:p>
            <a:pPr lvl="0">
              <a:defRPr/>
            </a:pPr>
            <a:r>
              <a:rPr lang="en-US" sz="6600" b="1" dirty="0">
                <a:solidFill>
                  <a:srgbClr val="FC4C02"/>
                </a:solidFill>
              </a:rPr>
              <a:t> You</a:t>
            </a:r>
            <a:endParaRPr lang="en-US" sz="5400" dirty="0">
              <a:solidFill>
                <a:srgbClr val="FC4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883</Words>
  <Application>Microsoft Office PowerPoint</Application>
  <PresentationFormat>Widescreen</PresentationFormat>
  <Paragraphs>277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Alshaikh</dc:creator>
  <cp:lastModifiedBy>Fuad Khamis Ahmed Bhuayyan</cp:lastModifiedBy>
  <cp:revision>91</cp:revision>
  <dcterms:created xsi:type="dcterms:W3CDTF">2021-03-08T16:28:23Z</dcterms:created>
  <dcterms:modified xsi:type="dcterms:W3CDTF">2022-07-12T20:02:01Z</dcterms:modified>
</cp:coreProperties>
</file>