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1262" r:id="rId3"/>
    <p:sldId id="1263" r:id="rId4"/>
    <p:sldId id="1266" r:id="rId5"/>
    <p:sldId id="1265" r:id="rId6"/>
    <p:sldId id="1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2B2B2"/>
    <a:srgbClr val="44546A"/>
    <a:srgbClr val="FC4C02"/>
    <a:srgbClr val="213546"/>
    <a:srgbClr val="EC5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536" y="-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4C880-E920-4896-BAF7-0E68E4FC209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68ED9-EF57-48DA-96A2-0C5E0B59F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1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5C9C4-B5C0-4BF0-B1BF-5FF721F683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6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5C9C4-B5C0-4BF0-B1BF-5FF721F683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2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5C9C4-B5C0-4BF0-B1BF-5FF721F683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5C9C4-B5C0-4BF0-B1BF-5FF721F683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31DA-7F01-4EDB-8C78-85CEFC7BE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D29B9-AE70-432E-8217-8C984CA54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54AE-D997-4C57-AA88-67F8B59F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128E4-E08C-48EC-A275-DE57562A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59A77-6CFC-4712-BE9A-0F6B28E1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0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7C17-66F4-4E0F-8FBE-0075FB3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5EE04-A5F7-43B7-AB4E-D4DD7E419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20E81-6338-4E89-9F20-3618FE9E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54A53-4D73-4413-8E91-25126F6A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3A7E-60A6-4B55-9C96-AC1D32AF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54F7F-DAB0-4933-8FD0-49BDF47D1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748CC-3E6B-4B1E-A706-4E792E249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4616C-D889-4EF1-A4D0-89E71B3E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320E-4E6F-4348-A1C1-69C71E2F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3FE1B-7B3B-4605-BEE6-387CE60D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8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05" y="1988840"/>
            <a:ext cx="10996017" cy="41881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E049D2B-E998-8145-8559-F5DBE11D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269D842-712D-DE4A-AE1E-3A8A838C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C872-7BC4-7845-8322-EB5BCF71ED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C3A5E09-D3CE-6647-B466-049BFC9BF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C6041-F8DA-C84C-B07F-BC13339B63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64059" y="469900"/>
            <a:ext cx="700260" cy="319684"/>
          </a:xfrm>
          <a:prstGeom prst="rect">
            <a:avLst/>
          </a:prstGeom>
        </p:spPr>
      </p:pic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A716659-D445-42AB-885E-6A45172C9550}"/>
              </a:ext>
            </a:extLst>
          </p:cNvPr>
          <p:cNvSpPr/>
          <p:nvPr userDrawn="1"/>
        </p:nvSpPr>
        <p:spPr>
          <a:xfrm>
            <a:off x="335361" y="693490"/>
            <a:ext cx="10424243" cy="83480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36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B341-9305-4650-A9D5-4BB56D24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8089A-8B95-4BB1-A486-843773930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C756A-1782-4AA8-B525-50513BA5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74C-284A-41F5-8777-B2A4AE84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EC3D0-A138-4B07-A7DA-4BA56D37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8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3360-C254-41C6-BDE7-DFBAE2DF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135BC-52DD-44CD-83D6-D60B2749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AC278-4106-4614-8A4D-E249812E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7C5E1-A3BD-42BA-B9B2-0B740370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34F61-A29A-4F0A-8F52-2816C260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1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6E7D-4E03-439B-99B0-6A983139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9386-3CCF-489D-8E43-58C4D6639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2F963-1285-4F32-B067-FD278A7B7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547C4-9FB7-4E9E-94BB-4EE19C25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16B46-C0B2-4C61-9296-B5660981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EAA90-DD09-4D44-A9DD-F02E650B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3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2F92-739E-4CD7-AF8C-6DFECEC1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9DB0D-8927-4380-BF02-10CDCC6F0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10605-EEAF-49A4-92BC-DAD44C393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F0B3C-B16A-49F1-B786-AD36EBE35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68F90-639B-49EB-BC3F-1EB93D770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CF465-6049-4270-96F4-3B5067ED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6B392-0976-4CF5-A7BC-011237C2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6C2EB-B8CF-49EA-A5B0-ECE584CE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3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9418-B7BC-4B18-B072-B3945265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64261-136B-4CB4-80AA-A547EF8C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F73A2-0C9A-44E7-BC98-0C99CFA2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89E20-FE86-45C2-B4E2-BF2A47A9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6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456D9-0935-4F8B-83F5-4F434333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F55A3-F264-4D83-863D-6CEFF15E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6F48D-C45A-4329-95DA-0E3C9454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6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A7A1-EBE4-4632-AE18-3BD6E276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7192-4ED2-43B6-B094-C5F5ADFC2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EB950-3E2A-49E7-9BBC-FA32E9152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00BE7-A2ED-4A18-8480-E63B725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77523-C1D9-4403-9C3C-B69D827A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5F503-9CCA-4078-ADDC-C235443D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4103-9F3C-42A7-9566-DCDF3340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7E5CD-EEDF-4A4E-8C62-86B9B49AE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24B0E-DC8F-43E7-B1AC-8140C8524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BFECF-8402-4AF7-857B-D643C3BC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AA834-9CCF-4FD6-B6AE-2B18DE7E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FAEE9-BFB1-4A24-9D48-60FD5361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1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74187-81ED-4FBD-89ED-770767DB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7809A-E304-45B5-BD7E-D989FE55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D7C40-C661-4729-9A5F-C2B829954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13C89-C456-494D-8BA2-89E762C5ABA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599B-12C5-4832-BCAF-1473286D6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A8792-2129-4893-81F0-B7FA73FDB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F580-FB28-4589-9F44-32C940DB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A7B52746-9180-439A-994B-773C2B42FE5F}"/>
              </a:ext>
            </a:extLst>
          </p:cNvPr>
          <p:cNvSpPr txBox="1">
            <a:spLocks/>
          </p:cNvSpPr>
          <p:nvPr/>
        </p:nvSpPr>
        <p:spPr>
          <a:xfrm>
            <a:off x="1395360" y="2217480"/>
            <a:ext cx="7764549" cy="2225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defRPr/>
            </a:pPr>
            <a:r>
              <a:rPr lang="en-US" sz="6600" b="1" dirty="0">
                <a:solidFill>
                  <a:srgbClr val="EC521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Weekly CFO 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C5211"/>
                </a:solidFill>
                <a:effectLst/>
                <a:uLnTx/>
                <a:uFillTx/>
                <a:latin typeface="Sakkal Majalla" panose="02000000000000000000" pitchFamily="2" charset="-78"/>
                <a:cs typeface="Sakkal Majalla" panose="02000000000000000000" pitchFamily="2" charset="-78"/>
              </a:rPr>
              <a:t>Meeting </a:t>
            </a:r>
          </a:p>
          <a:p>
            <a:pPr lvl="0"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C5211"/>
                </a:solidFill>
                <a:effectLst/>
                <a:uLnTx/>
                <a:uFillTx/>
                <a:latin typeface="Sakkal Majalla" panose="02000000000000000000" pitchFamily="2" charset="-78"/>
                <a:cs typeface="Sakkal Majalla" panose="02000000000000000000" pitchFamily="2" charset="-78"/>
              </a:rPr>
              <a:t>(Aspiration</a:t>
            </a:r>
            <a:r>
              <a:rPr lang="en-US" sz="6600" b="1" dirty="0">
                <a:solidFill>
                  <a:srgbClr val="EC521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589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CBDA40-81D2-4797-9D35-9626DFB8D9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2878" y="5068954"/>
            <a:ext cx="1002844" cy="1789046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24CCE9D8-751F-4F90-B140-CA9BEEB7A9A1}"/>
              </a:ext>
            </a:extLst>
          </p:cNvPr>
          <p:cNvSpPr txBox="1">
            <a:spLocks/>
          </p:cNvSpPr>
          <p:nvPr/>
        </p:nvSpPr>
        <p:spPr>
          <a:xfrm>
            <a:off x="370911" y="342467"/>
            <a:ext cx="7338184" cy="34773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GB" sz="2400" b="1" dirty="0">
                <a:solidFill>
                  <a:srgbClr val="FC4C02"/>
                </a:solidFill>
                <a:latin typeface="Sakkal Majalla" panose="02000000000000000000" pitchFamily="2" charset="-78"/>
                <a:ea typeface="Tahoma" panose="020B0604030504040204" pitchFamily="34" charset="0"/>
                <a:cs typeface="Sakkal Majalla" panose="02000000000000000000" pitchFamily="2" charset="-78"/>
              </a:rPr>
              <a:t>Nokia Remaining Doable New site scope &amp; Hand Over Forecast</a:t>
            </a:r>
            <a:br>
              <a:rPr lang="en-GB" sz="2400" b="1" dirty="0">
                <a:solidFill>
                  <a:srgbClr val="FC4C02"/>
                </a:solidFill>
                <a:latin typeface="Sakkal Majalla" panose="02000000000000000000" pitchFamily="2" charset="-78"/>
                <a:ea typeface="Tahoma" panose="020B0604030504040204" pitchFamily="34" charset="0"/>
                <a:cs typeface="Sakkal Majalla" panose="02000000000000000000" pitchFamily="2" charset="-78"/>
              </a:rPr>
            </a:br>
            <a:endParaRPr lang="en-US" sz="2400" b="1" dirty="0">
              <a:solidFill>
                <a:srgbClr val="FC4C02"/>
              </a:solidFill>
              <a:latin typeface="Sakkal Majalla" panose="02000000000000000000" pitchFamily="2" charset="-78"/>
              <a:ea typeface="Tahoma" panose="020B0604030504040204" pitchFamily="34" charset="0"/>
              <a:cs typeface="Sakkal Majalla" panose="02000000000000000000" pitchFamily="2" charset="-78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B475AF-8DA7-4CA7-9526-D94CF2CE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78485"/>
              </p:ext>
            </p:extLst>
          </p:nvPr>
        </p:nvGraphicFramePr>
        <p:xfrm>
          <a:off x="235787" y="2001086"/>
          <a:ext cx="11641985" cy="2372360"/>
        </p:xfrm>
        <a:graphic>
          <a:graphicData uri="http://schemas.openxmlformats.org/drawingml/2006/table">
            <a:tbl>
              <a:tblPr firstRow="1" firstCol="1" bandRow="1"/>
              <a:tblGrid>
                <a:gridCol w="596348">
                  <a:extLst>
                    <a:ext uri="{9D8B030D-6E8A-4147-A177-3AD203B41FA5}">
                      <a16:colId xmlns:a16="http://schemas.microsoft.com/office/drawing/2014/main" val="3939842809"/>
                    </a:ext>
                  </a:extLst>
                </a:gridCol>
                <a:gridCol w="914211">
                  <a:extLst>
                    <a:ext uri="{9D8B030D-6E8A-4147-A177-3AD203B41FA5}">
                      <a16:colId xmlns:a16="http://schemas.microsoft.com/office/drawing/2014/main" val="549725652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583980729"/>
                    </a:ext>
                  </a:extLst>
                </a:gridCol>
                <a:gridCol w="1589088">
                  <a:extLst>
                    <a:ext uri="{9D8B030D-6E8A-4147-A177-3AD203B41FA5}">
                      <a16:colId xmlns:a16="http://schemas.microsoft.com/office/drawing/2014/main" val="3389682882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307189658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644481584"/>
                    </a:ext>
                  </a:extLst>
                </a:gridCol>
                <a:gridCol w="5700713">
                  <a:extLst>
                    <a:ext uri="{9D8B030D-6E8A-4147-A177-3AD203B41FA5}">
                      <a16:colId xmlns:a16="http://schemas.microsoft.com/office/drawing/2014/main" val="4251775260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Sites Scope Handover Timeline (Nokia)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21378"/>
                  </a:ext>
                </a:extLst>
              </a:tr>
              <a:tr h="15134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Remaining New </a:t>
                      </a:r>
                    </a:p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site scope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Total Scope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276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Site Scope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Deadline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Revise Deadline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Remark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34860"/>
                  </a:ext>
                </a:extLst>
              </a:tr>
              <a:tr h="403518"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Remaining Sites</a:t>
                      </a:r>
                    </a:p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08 Sites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Old Scope 03 Sites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15-Aug-20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29-Jul-21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0" lvl="1" indent="-285750" algn="l" rtl="0" fontAlgn="ctr">
                        <a:buFont typeface="Wingdings" panose="05000000000000000000" pitchFamily="2" charset="2"/>
                        <a:buChar char="Ø"/>
                      </a:pPr>
                      <a:r>
                        <a:rPr lang="sv-S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01 MD Site, Under Evaluation from Amana.</a:t>
                      </a:r>
                    </a:p>
                    <a:p>
                      <a:pPr marL="742950" lvl="1" indent="-285750" algn="l" rtl="0" fontAlgn="ctr">
                        <a:buFont typeface="Wingdings" panose="05000000000000000000" pitchFamily="2" charset="2"/>
                        <a:buChar char="Ø"/>
                      </a:pPr>
                      <a:r>
                        <a:rPr lang="sv-S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01 MK-Rabigh Site, Under apply through New Baladi System.</a:t>
                      </a:r>
                    </a:p>
                    <a:p>
                      <a:pPr marL="742950" lvl="1" indent="-285750" algn="l" rtl="0" fontAlgn="ctr">
                        <a:buFont typeface="Wingdings" panose="05000000000000000000" pitchFamily="2" charset="2"/>
                        <a:buChar char="Ø"/>
                      </a:pPr>
                      <a:r>
                        <a:rPr lang="sv-S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01 Taif Site, Under Confirmation from Amana for MOT Approval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581387"/>
                  </a:ext>
                </a:extLst>
              </a:tr>
              <a:tr h="403518"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Rep. Newly Added 05 Sites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Added in 2021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29-Jul-21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sv-S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01 Assir Site,  Under LA issuance from Amana</a:t>
                      </a:r>
                    </a:p>
                    <a:p>
                      <a:pPr marL="742950" marR="0" lvl="1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sv-S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01 MD Site, Newly Added, under Letter Submission to Amana</a:t>
                      </a:r>
                    </a:p>
                    <a:p>
                      <a:pPr marL="742950" marR="0" lvl="1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sv-S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01 MK-Khulas Site, Under apply through New Baladi System.</a:t>
                      </a:r>
                    </a:p>
                    <a:p>
                      <a:pPr marL="742950" marR="0" lvl="1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sv-S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02 Taif Sites, </a:t>
                      </a:r>
                    </a:p>
                    <a:p>
                      <a:pPr marL="1257300" marR="0" lvl="2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sv-S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01 Gov. Site, Waiting Feedback from University to issua LA or Apply Tender.</a:t>
                      </a:r>
                    </a:p>
                    <a:p>
                      <a:pPr marL="1257300" marR="0" lvl="2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sv-S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01 Newly Added, under Remove from Scope (LA Renewd of Existing Site)</a:t>
                      </a:r>
                      <a:endParaRPr lang="sv-SE" sz="1400" b="1" i="0" u="sng" strike="noStrike" dirty="0">
                        <a:solidFill>
                          <a:srgbClr val="00000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68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91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9C7DC5-AAA9-49EF-B685-CA5DBEB4C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22390" y="5068954"/>
            <a:ext cx="1002844" cy="1789046"/>
          </a:xfrm>
          <a:prstGeom prst="rect">
            <a:avLst/>
          </a:prstGeom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F34706A7-A9FA-40BE-B6ED-75261A2173C8}"/>
              </a:ext>
            </a:extLst>
          </p:cNvPr>
          <p:cNvSpPr txBox="1">
            <a:spLocks/>
          </p:cNvSpPr>
          <p:nvPr/>
        </p:nvSpPr>
        <p:spPr>
          <a:xfrm>
            <a:off x="282010" y="344557"/>
            <a:ext cx="10690789" cy="415098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GB" sz="2400" b="1" dirty="0">
                <a:solidFill>
                  <a:srgbClr val="FC4C02"/>
                </a:solidFill>
                <a:latin typeface="Sakkal Majalla" panose="02000000000000000000" pitchFamily="2" charset="-78"/>
                <a:ea typeface="Tahoma" panose="020B0604030504040204" pitchFamily="34" charset="0"/>
                <a:cs typeface="Sakkal Majalla" panose="02000000000000000000" pitchFamily="2" charset="-78"/>
              </a:rPr>
              <a:t>Aspiration SAQ </a:t>
            </a:r>
            <a:r>
              <a:rPr lang="en-GB" sz="2000" b="1" dirty="0">
                <a:solidFill>
                  <a:srgbClr val="FC4C02"/>
                </a:solidFill>
                <a:latin typeface="Sakkal Majalla" panose="02000000000000000000" pitchFamily="2" charset="-78"/>
                <a:ea typeface="Tahoma" panose="020B0604030504040204" pitchFamily="34" charset="0"/>
                <a:cs typeface="Sakkal Majalla" panose="02000000000000000000" pitchFamily="2" charset="-78"/>
              </a:rPr>
              <a:t>Site</a:t>
            </a:r>
            <a:r>
              <a:rPr lang="en-GB" sz="2400" b="1" dirty="0">
                <a:solidFill>
                  <a:srgbClr val="FC4C02"/>
                </a:solidFill>
                <a:latin typeface="Sakkal Majalla" panose="02000000000000000000" pitchFamily="2" charset="-78"/>
                <a:ea typeface="Tahoma" panose="020B0604030504040204" pitchFamily="34" charset="0"/>
                <a:cs typeface="Sakkal Majalla" panose="02000000000000000000" pitchFamily="2" charset="-78"/>
              </a:rPr>
              <a:t> list Details</a:t>
            </a:r>
            <a:br>
              <a:rPr lang="en-GB" sz="2400" b="1" dirty="0">
                <a:solidFill>
                  <a:srgbClr val="FC4C02"/>
                </a:solidFill>
                <a:latin typeface="Sakkal Majalla" panose="02000000000000000000" pitchFamily="2" charset="-78"/>
                <a:ea typeface="Tahoma" panose="020B0604030504040204" pitchFamily="34" charset="0"/>
                <a:cs typeface="Sakkal Majalla" panose="02000000000000000000" pitchFamily="2" charset="-78"/>
              </a:rPr>
            </a:br>
            <a:endParaRPr lang="en-US" sz="2400" b="1" dirty="0">
              <a:solidFill>
                <a:srgbClr val="FC4C02"/>
              </a:solidFill>
              <a:latin typeface="Sakkal Majalla" panose="02000000000000000000" pitchFamily="2" charset="-78"/>
              <a:ea typeface="Tahoma" panose="020B0604030504040204" pitchFamily="34" charset="0"/>
              <a:cs typeface="Sakkal Majalla" panose="02000000000000000000" pitchFamily="2" charset="-7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7DC298-31FC-443E-AD64-A14D412DC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8269"/>
              </p:ext>
            </p:extLst>
          </p:nvPr>
        </p:nvGraphicFramePr>
        <p:xfrm>
          <a:off x="153994" y="1034670"/>
          <a:ext cx="11914089" cy="3850602"/>
        </p:xfrm>
        <a:graphic>
          <a:graphicData uri="http://schemas.openxmlformats.org/drawingml/2006/table">
            <a:tbl>
              <a:tblPr/>
              <a:tblGrid>
                <a:gridCol w="619931">
                  <a:extLst>
                    <a:ext uri="{9D8B030D-6E8A-4147-A177-3AD203B41FA5}">
                      <a16:colId xmlns:a16="http://schemas.microsoft.com/office/drawing/2014/main" val="1734753983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141222587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89878313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465596295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643401296"/>
                    </a:ext>
                  </a:extLst>
                </a:gridCol>
                <a:gridCol w="4070744">
                  <a:extLst>
                    <a:ext uri="{9D8B030D-6E8A-4147-A177-3AD203B41FA5}">
                      <a16:colId xmlns:a16="http://schemas.microsoft.com/office/drawing/2014/main" val="906465067"/>
                    </a:ext>
                  </a:extLst>
                </a:gridCol>
                <a:gridCol w="1252728">
                  <a:extLst>
                    <a:ext uri="{9D8B030D-6E8A-4147-A177-3AD203B41FA5}">
                      <a16:colId xmlns:a16="http://schemas.microsoft.com/office/drawing/2014/main" val="1891817764"/>
                    </a:ext>
                  </a:extLst>
                </a:gridCol>
                <a:gridCol w="869818">
                  <a:extLst>
                    <a:ext uri="{9D8B030D-6E8A-4147-A177-3AD203B41FA5}">
                      <a16:colId xmlns:a16="http://schemas.microsoft.com/office/drawing/2014/main" val="721056"/>
                    </a:ext>
                  </a:extLst>
                </a:gridCol>
                <a:gridCol w="1103779">
                  <a:extLst>
                    <a:ext uri="{9D8B030D-6E8A-4147-A177-3AD203B41FA5}">
                      <a16:colId xmlns:a16="http://schemas.microsoft.com/office/drawing/2014/main" val="625156821"/>
                    </a:ext>
                  </a:extLst>
                </a:gridCol>
                <a:gridCol w="831614">
                  <a:extLst>
                    <a:ext uri="{9D8B030D-6E8A-4147-A177-3AD203B41FA5}">
                      <a16:colId xmlns:a16="http://schemas.microsoft.com/office/drawing/2014/main" val="2073240785"/>
                    </a:ext>
                  </a:extLst>
                </a:gridCol>
              </a:tblGrid>
              <a:tr h="36064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Site 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District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Sub-Scope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Owner's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Owner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Last 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Action Owner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JISOW Scope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Site 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165291"/>
                  </a:ext>
                </a:extLst>
              </a:tr>
              <a:tr h="360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PMD892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Madinah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Rep.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Municipality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Baladiya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The spatial approval of the construction agency has been approved, and the site evaluation is awaiting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Contract issuance and valuation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NOKIA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3-Jul-19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Old Scope 03 Sites</a:t>
                      </a:r>
                    </a:p>
                  </a:txBody>
                  <a:tcPr marL="9525" marR="9525" marT="9525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378640"/>
                  </a:ext>
                </a:extLst>
              </a:tr>
              <a:tr h="360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ZMK657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MK-Rabigh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Obaid Al </a:t>
                      </a:r>
                      <a:r>
                        <a:rPr lang="en-US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Yubi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Waiting for the authorization of the engineering office on my new system by </a:t>
                      </a:r>
                      <a:r>
                        <a:rPr lang="en-US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Tawal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FBP Issuance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TAWAL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20-Sep-20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91966"/>
                  </a:ext>
                </a:extLst>
              </a:tr>
              <a:tr h="360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ZTF438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Taif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Municipality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Baladiya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Waiting for the final response from the municipality to need approval from the Ministry of Transportation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Preliminary approval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NOKIA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31-Jan-19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717564"/>
                  </a:ext>
                </a:extLst>
              </a:tr>
              <a:tr h="360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ZKH516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Assir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Municipality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Baladiya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Waiting for the contracts to be issued by the municipality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Contract issuance and valuation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NOKIA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12-Sep-21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1" fontAlgn="ctr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Rep. Newly Added 06 Sites</a:t>
                      </a:r>
                    </a:p>
                  </a:txBody>
                  <a:tcPr marL="9525" marR="9525" marT="9525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657440"/>
                  </a:ext>
                </a:extLst>
              </a:tr>
              <a:tr h="360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ZMM846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Madinah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Municipality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Baladiya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Waiting for the letter to be received from </a:t>
                      </a:r>
                      <a:r>
                        <a:rPr lang="en-US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Tawal</a:t>
                      </a:r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to submit the signed request from the Secretariat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Contract issuance and valuation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TAWAL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12-Sep-21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522666"/>
                  </a:ext>
                </a:extLst>
              </a:tr>
              <a:tr h="360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ZKL011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MK-Khulas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Sami Al </a:t>
                      </a:r>
                      <a:r>
                        <a:rPr lang="en-US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Me’abed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Waiting for the authorization of the engineering office on the new system by </a:t>
                      </a:r>
                      <a:r>
                        <a:rPr lang="en-US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Tawal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FBP Issuance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TAWAL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9-Feb-21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831884"/>
                  </a:ext>
                </a:extLst>
              </a:tr>
              <a:tr h="360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ZTF501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Taif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University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Gov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Waiting for the investment committee's response on the issuance of contracts or the launch of a new tender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Contract issuance and valuation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TAWAL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5-Apr-21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55713"/>
                  </a:ext>
                </a:extLst>
              </a:tr>
              <a:tr h="360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ZTF275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Taif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Rep.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TBD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TBD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The contract with the previous owner has been renewed and the site is being taken out of the project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Remove from Project</a:t>
                      </a:r>
                      <a:endParaRPr lang="ar-JO" sz="14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TAWAL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12-Sep-21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46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38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9C7DC5-AAA9-49EF-B685-CA5DBEB4C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22390" y="5068954"/>
            <a:ext cx="1002844" cy="1789046"/>
          </a:xfrm>
          <a:prstGeom prst="rect">
            <a:avLst/>
          </a:prstGeom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F34706A7-A9FA-40BE-B6ED-75261A2173C8}"/>
              </a:ext>
            </a:extLst>
          </p:cNvPr>
          <p:cNvSpPr txBox="1">
            <a:spLocks/>
          </p:cNvSpPr>
          <p:nvPr/>
        </p:nvSpPr>
        <p:spPr>
          <a:xfrm>
            <a:off x="282010" y="344557"/>
            <a:ext cx="10690789" cy="415098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GB" sz="2400" b="1" dirty="0">
                <a:solidFill>
                  <a:srgbClr val="FC4C02"/>
                </a:solidFill>
                <a:latin typeface="Sakkal Majalla" panose="02000000000000000000" pitchFamily="2" charset="-78"/>
                <a:ea typeface="Tahoma" panose="020B0604030504040204" pitchFamily="34" charset="0"/>
                <a:cs typeface="Sakkal Majalla" panose="02000000000000000000" pitchFamily="2" charset="-78"/>
              </a:rPr>
              <a:t>Makkah Aspiration SAQ Site list Details</a:t>
            </a:r>
            <a:br>
              <a:rPr lang="en-GB" sz="2400" b="1" dirty="0">
                <a:solidFill>
                  <a:srgbClr val="FC4C02"/>
                </a:solidFill>
                <a:latin typeface="Sakkal Majalla" panose="02000000000000000000" pitchFamily="2" charset="-78"/>
                <a:ea typeface="Tahoma" panose="020B0604030504040204" pitchFamily="34" charset="0"/>
                <a:cs typeface="Sakkal Majalla" panose="02000000000000000000" pitchFamily="2" charset="-78"/>
              </a:rPr>
            </a:br>
            <a:endParaRPr lang="en-US" sz="2400" b="1" dirty="0">
              <a:solidFill>
                <a:srgbClr val="FC4C02"/>
              </a:solidFill>
              <a:latin typeface="Sakkal Majalla" panose="02000000000000000000" pitchFamily="2" charset="-78"/>
              <a:ea typeface="Tahoma" panose="020B0604030504040204" pitchFamily="34" charset="0"/>
              <a:cs typeface="Sakkal Majalla" panose="02000000000000000000" pitchFamily="2" charset="-7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71BAD8-F498-46BC-B348-723D0BE79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22869"/>
              </p:ext>
            </p:extLst>
          </p:nvPr>
        </p:nvGraphicFramePr>
        <p:xfrm>
          <a:off x="2011017" y="1172782"/>
          <a:ext cx="8169966" cy="2500050"/>
        </p:xfrm>
        <a:graphic>
          <a:graphicData uri="http://schemas.openxmlformats.org/drawingml/2006/table">
            <a:tbl>
              <a:tblPr/>
              <a:tblGrid>
                <a:gridCol w="2302504">
                  <a:extLst>
                    <a:ext uri="{9D8B030D-6E8A-4147-A177-3AD203B41FA5}">
                      <a16:colId xmlns:a16="http://schemas.microsoft.com/office/drawing/2014/main" val="1230530540"/>
                    </a:ext>
                  </a:extLst>
                </a:gridCol>
                <a:gridCol w="4788162">
                  <a:extLst>
                    <a:ext uri="{9D8B030D-6E8A-4147-A177-3AD203B41FA5}">
                      <a16:colId xmlns:a16="http://schemas.microsoft.com/office/drawing/2014/main" val="1877203486"/>
                    </a:ext>
                  </a:extLst>
                </a:gridCol>
                <a:gridCol w="1079300">
                  <a:extLst>
                    <a:ext uri="{9D8B030D-6E8A-4147-A177-3AD203B41FA5}">
                      <a16:colId xmlns:a16="http://schemas.microsoft.com/office/drawing/2014/main" val="1197871843"/>
                    </a:ext>
                  </a:extLst>
                </a:gridCol>
              </a:tblGrid>
              <a:tr h="357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Owner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High 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20349"/>
                  </a:ext>
                </a:extLst>
              </a:tr>
              <a:tr h="357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Applied on FURAS System, Waiting SADAD Issuance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154467"/>
                  </a:ext>
                </a:extLst>
              </a:tr>
              <a:tr h="3571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731455"/>
                  </a:ext>
                </a:extLst>
              </a:tr>
              <a:tr h="35715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FBP SADAD Done, Under FBP Issuance Manual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020084"/>
                  </a:ext>
                </a:extLst>
              </a:tr>
              <a:tr h="35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Applied on FURAS System, under System Process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449295"/>
                  </a:ext>
                </a:extLst>
              </a:tr>
              <a:tr h="3571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91963"/>
                  </a:ext>
                </a:extLst>
              </a:tr>
              <a:tr h="357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4C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76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42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9C7DC5-AAA9-49EF-B685-CA5DBEB4C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22390" y="5068954"/>
            <a:ext cx="1002844" cy="1789046"/>
          </a:xfrm>
          <a:prstGeom prst="rect">
            <a:avLst/>
          </a:prstGeom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F34706A7-A9FA-40BE-B6ED-75261A2173C8}"/>
              </a:ext>
            </a:extLst>
          </p:cNvPr>
          <p:cNvSpPr txBox="1">
            <a:spLocks/>
          </p:cNvSpPr>
          <p:nvPr/>
        </p:nvSpPr>
        <p:spPr>
          <a:xfrm>
            <a:off x="282010" y="344557"/>
            <a:ext cx="10690789" cy="415098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GB" sz="2400" b="1" dirty="0">
                <a:solidFill>
                  <a:srgbClr val="FC4C02"/>
                </a:solidFill>
                <a:latin typeface="Sakkal Majalla" panose="02000000000000000000" pitchFamily="2" charset="-78"/>
                <a:ea typeface="Tahoma" panose="020B0604030504040204" pitchFamily="34" charset="0"/>
                <a:cs typeface="Sakkal Majalla" panose="02000000000000000000" pitchFamily="2" charset="-78"/>
              </a:rPr>
              <a:t>Makkah Aspiration SAQ Site list Details</a:t>
            </a:r>
            <a:br>
              <a:rPr lang="en-GB" sz="2400" b="1" dirty="0">
                <a:solidFill>
                  <a:srgbClr val="FC4C02"/>
                </a:solidFill>
                <a:latin typeface="Sakkal Majalla" panose="02000000000000000000" pitchFamily="2" charset="-78"/>
                <a:ea typeface="Tahoma" panose="020B0604030504040204" pitchFamily="34" charset="0"/>
                <a:cs typeface="Sakkal Majalla" panose="02000000000000000000" pitchFamily="2" charset="-78"/>
              </a:rPr>
            </a:br>
            <a:endParaRPr lang="en-US" sz="2400" b="1" dirty="0">
              <a:solidFill>
                <a:srgbClr val="FC4C02"/>
              </a:solidFill>
              <a:latin typeface="Sakkal Majalla" panose="02000000000000000000" pitchFamily="2" charset="-78"/>
              <a:ea typeface="Tahoma" panose="020B0604030504040204" pitchFamily="34" charset="0"/>
              <a:cs typeface="Sakkal Majalla" panose="02000000000000000000" pitchFamily="2" charset="-7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A366CC-57A6-4FBC-81F8-CFA00E8CC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50526"/>
              </p:ext>
            </p:extLst>
          </p:nvPr>
        </p:nvGraphicFramePr>
        <p:xfrm>
          <a:off x="282009" y="904062"/>
          <a:ext cx="11631364" cy="5311214"/>
        </p:xfrm>
        <a:graphic>
          <a:graphicData uri="http://schemas.openxmlformats.org/drawingml/2006/table">
            <a:tbl>
              <a:tblPr/>
              <a:tblGrid>
                <a:gridCol w="481775">
                  <a:extLst>
                    <a:ext uri="{9D8B030D-6E8A-4147-A177-3AD203B41FA5}">
                      <a16:colId xmlns:a16="http://schemas.microsoft.com/office/drawing/2014/main" val="843698043"/>
                    </a:ext>
                  </a:extLst>
                </a:gridCol>
                <a:gridCol w="653225">
                  <a:extLst>
                    <a:ext uri="{9D8B030D-6E8A-4147-A177-3AD203B41FA5}">
                      <a16:colId xmlns:a16="http://schemas.microsoft.com/office/drawing/2014/main" val="92157967"/>
                    </a:ext>
                  </a:extLst>
                </a:gridCol>
                <a:gridCol w="780225">
                  <a:extLst>
                    <a:ext uri="{9D8B030D-6E8A-4147-A177-3AD203B41FA5}">
                      <a16:colId xmlns:a16="http://schemas.microsoft.com/office/drawing/2014/main" val="2969923739"/>
                    </a:ext>
                  </a:extLst>
                </a:gridCol>
                <a:gridCol w="1537463">
                  <a:extLst>
                    <a:ext uri="{9D8B030D-6E8A-4147-A177-3AD203B41FA5}">
                      <a16:colId xmlns:a16="http://schemas.microsoft.com/office/drawing/2014/main" val="3276442009"/>
                    </a:ext>
                  </a:extLst>
                </a:gridCol>
                <a:gridCol w="1758125">
                  <a:extLst>
                    <a:ext uri="{9D8B030D-6E8A-4147-A177-3AD203B41FA5}">
                      <a16:colId xmlns:a16="http://schemas.microsoft.com/office/drawing/2014/main" val="2634377162"/>
                    </a:ext>
                  </a:extLst>
                </a:gridCol>
                <a:gridCol w="3929825">
                  <a:extLst>
                    <a:ext uri="{9D8B030D-6E8A-4147-A177-3AD203B41FA5}">
                      <a16:colId xmlns:a16="http://schemas.microsoft.com/office/drawing/2014/main" val="813898251"/>
                    </a:ext>
                  </a:extLst>
                </a:gridCol>
                <a:gridCol w="1064388">
                  <a:extLst>
                    <a:ext uri="{9D8B030D-6E8A-4147-A177-3AD203B41FA5}">
                      <a16:colId xmlns:a16="http://schemas.microsoft.com/office/drawing/2014/main" val="2343395807"/>
                    </a:ext>
                  </a:extLst>
                </a:gridCol>
                <a:gridCol w="1426338">
                  <a:extLst>
                    <a:ext uri="{9D8B030D-6E8A-4147-A177-3AD203B41FA5}">
                      <a16:colId xmlns:a16="http://schemas.microsoft.com/office/drawing/2014/main" val="3764246771"/>
                    </a:ext>
                  </a:extLst>
                </a:gridCol>
              </a:tblGrid>
              <a:tr h="324158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Site ID</a:t>
                      </a:r>
                      <a:endParaRPr lang="ar-JO" sz="1200" b="1" i="0" u="none" strike="noStrike" dirty="0">
                        <a:solidFill>
                          <a:srgbClr val="FFFFFF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Owner Type</a:t>
                      </a:r>
                      <a:endParaRPr lang="ar-JO" sz="1200" b="1" i="0" u="none" strike="noStrike" dirty="0">
                        <a:solidFill>
                          <a:srgbClr val="FFFFFF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Owner Name</a:t>
                      </a:r>
                      <a:endParaRPr lang="ar-JO" sz="1200" b="1" i="0" u="none" strike="noStrike" dirty="0">
                        <a:solidFill>
                          <a:srgbClr val="FFFFFF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High Category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Site current stage</a:t>
                      </a:r>
                      <a:endParaRPr lang="ar-JO" sz="1200" b="1" i="0" u="none" strike="noStrike" dirty="0">
                        <a:solidFill>
                          <a:srgbClr val="FFFFFF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Daily update</a:t>
                      </a:r>
                      <a:endParaRPr lang="ar-JO" sz="1200" b="1" i="0" u="none" strike="noStrike" dirty="0">
                        <a:solidFill>
                          <a:srgbClr val="FFFFFF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Application Number</a:t>
                      </a:r>
                      <a:endParaRPr lang="ar-JO" sz="1200" b="1" i="0" u="none" strike="noStrike" dirty="0">
                        <a:solidFill>
                          <a:srgbClr val="FFFFFF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Update on system</a:t>
                      </a:r>
                      <a:endParaRPr lang="ar-JO" sz="1200" b="1" i="0" u="none" strike="noStrike" dirty="0">
                        <a:solidFill>
                          <a:srgbClr val="FFFFFF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060018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ZMC513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Khaled Al </a:t>
                      </a:r>
                      <a:r>
                        <a:rPr lang="en-US" sz="12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Srihi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 FBP under process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Payment of fees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The application submitted in system and is awaiting issuance of payment fees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CTL-21-09-000268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Waiting for investigation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802153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PMK488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Naser </a:t>
                      </a:r>
                      <a:r>
                        <a:rPr lang="en-US" sz="12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Alhibi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 FBP under process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Payment of fees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The application submitted in system and is awaiting issuance of payment fees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CTL-21-09-000260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Waiting for investigation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483099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ZMC499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Nasem</a:t>
                      </a:r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Sendi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 FBP under process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Payment of fees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The application submitted in system and is awaiting issuance of payment fees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CTL-21-09-000264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Waiting for investigation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73432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ZMC500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Jamil </a:t>
                      </a:r>
                      <a:r>
                        <a:rPr lang="en-US" sz="12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Sawat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Private FBP under process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Payment of fees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The application submitted in system and is awaiting issuance of payment fees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CTL-21-09-000288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Waiting for investigation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256811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ZMC686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Municipality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FBP Signing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License approval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Manual issuance of the license is in progress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595156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ZMC696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Municipality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Under FBP Signing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License approval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Manual issuance of the license is in progress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300910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ZMC541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Municipality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Under FBP Signing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License approval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Manual issuance of the license is in progress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491147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ZMC494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Municipality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LA Issuance &amp; Payment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Contract issuance and assignment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The contract requested in system, under follow-up 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CTR-21-10-000456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study by land official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679442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ZMC497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Municipality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LA Issuance &amp; Payment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Contract issuance and assignment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The contract requested in system, under follow-up 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CTR-21-10-000453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study by land official</a:t>
                      </a:r>
                      <a:endParaRPr lang="ar-JO" sz="1200" b="1" i="0" u="none" strike="noStrike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39865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ZMC665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Municipality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LA Issuance &amp; Payment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Contract issuance and assignment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The contract requested in system, under follow-up 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CTR-21-10-000451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study by land official</a:t>
                      </a:r>
                      <a:endParaRPr lang="ar-JO" sz="1200" b="1" i="0" u="none" strike="noStrike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014990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ZMC325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Municipality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LA Issuance &amp; Payment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Contract issuance and assignment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The contract requested in system, under follow-up 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CTR-21-10-000450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study by land official</a:t>
                      </a:r>
                      <a:endParaRPr lang="ar-JO" sz="1200" b="1" i="0" u="none" strike="noStrike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259410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ZMC925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Municipality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LA Issuance &amp; Payment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Contract issuance and assignment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The contract requested in system, under follow-up 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CTR-21-10-000454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study by land official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058364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ZMK569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Municipality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LA Issuance &amp; Payment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Contract issuance and assignment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The contract requested in system, under follow-up 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CTR-21-10-000449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study by land official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126642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ZMC660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Municipality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LA Issuance &amp; Payment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Contract issuance and assignment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The contract requested in system, under follow-up 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CTR-21-10-000452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study by land official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6531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ZMC544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Municipality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LA Issuance &amp; Payment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Contract issuance and assignment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The contract requested in system, under follow-up 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CTR-21-10-000457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study by land official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365322"/>
                  </a:ext>
                </a:extLst>
              </a:tr>
              <a:tr h="311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ZMC543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Amana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Municipality</a:t>
                      </a:r>
                      <a:endParaRPr kumimoji="0" lang="ar-J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LA Issuance &amp; Payment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Contract issuance and assignment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The contract requested in system, under follow-up 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CTR-21-10-000455</a:t>
                      </a: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Under study by land official</a:t>
                      </a:r>
                      <a:endParaRPr lang="ar-JO" sz="1200" b="1" i="0" u="none" strike="noStrike" dirty="0">
                        <a:solidFill>
                          <a:srgbClr val="002060"/>
                        </a:solidFill>
                        <a:effectLst/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marL="8319" marR="8319" marT="8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441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8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A63D7F7C-7D9B-4A8F-85F8-8665DBF6B31C}"/>
              </a:ext>
            </a:extLst>
          </p:cNvPr>
          <p:cNvSpPr txBox="1">
            <a:spLocks/>
          </p:cNvSpPr>
          <p:nvPr/>
        </p:nvSpPr>
        <p:spPr>
          <a:xfrm>
            <a:off x="2302412" y="-875652"/>
            <a:ext cx="5148775" cy="5514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defRPr/>
            </a:pPr>
            <a:r>
              <a:rPr lang="en-US" sz="6600" dirty="0">
                <a:solidFill>
                  <a:srgbClr val="213546"/>
                </a:solidFill>
              </a:rPr>
              <a:t>Thank</a:t>
            </a:r>
            <a:r>
              <a:rPr lang="en-US" sz="6600" b="1" dirty="0">
                <a:solidFill>
                  <a:srgbClr val="FC4C02"/>
                </a:solidFill>
              </a:rPr>
              <a:t> </a:t>
            </a:r>
          </a:p>
          <a:p>
            <a:pPr lvl="0">
              <a:defRPr/>
            </a:pPr>
            <a:r>
              <a:rPr lang="en-US" sz="6600" b="1" dirty="0">
                <a:solidFill>
                  <a:srgbClr val="FC4C02"/>
                </a:solidFill>
              </a:rPr>
              <a:t> You</a:t>
            </a:r>
            <a:endParaRPr lang="en-US" sz="5400" dirty="0">
              <a:solidFill>
                <a:srgbClr val="FC4C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9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5286</TotalTime>
  <Words>876</Words>
  <Application>Microsoft Office PowerPoint</Application>
  <PresentationFormat>شاشة عريضة</PresentationFormat>
  <Paragraphs>276</Paragraphs>
  <Slides>6</Slides>
  <Notes>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Sakkal Majalla</vt:lpstr>
      <vt:lpstr>Tahoma</vt:lpstr>
      <vt:lpstr>Wingdings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Alshaikh</dc:creator>
  <cp:lastModifiedBy>mohammed alsheekh</cp:lastModifiedBy>
  <cp:revision>94</cp:revision>
  <dcterms:created xsi:type="dcterms:W3CDTF">2021-03-08T16:28:23Z</dcterms:created>
  <dcterms:modified xsi:type="dcterms:W3CDTF">2022-07-12T20:26:22Z</dcterms:modified>
</cp:coreProperties>
</file>