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handoutMasterIdLst>
    <p:handoutMasterId r:id="rId26"/>
  </p:handoutMasterIdLst>
  <p:sldIdLst>
    <p:sldId id="256" r:id="rId5"/>
    <p:sldId id="257" r:id="rId6"/>
    <p:sldId id="258" r:id="rId7"/>
    <p:sldId id="319" r:id="rId8"/>
    <p:sldId id="320" r:id="rId9"/>
    <p:sldId id="321" r:id="rId10"/>
    <p:sldId id="259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AAEBE7-19C4-41F0-9938-BC23451E2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D82ED-A224-4770-902A-DA4A637FB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AC8E-704D-4F4A-BEB4-4A5B3A970141}" type="datetimeFigureOut">
              <a:rPr lang="en-IN" smtClean="0"/>
              <a:t>04/06/23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E9F9-510A-4F59-96B7-E9C5EFBC7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3BE8D-3DF2-46EA-A132-148AED8783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29A8A-A02C-4C81-927C-E20974CAB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59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ECAP45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0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2048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0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958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1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9CA1F9-06E7-3B8D-4698-D8EA8BDD3E75}"/>
              </a:ext>
            </a:extLst>
          </p:cNvPr>
          <p:cNvSpPr txBox="1"/>
          <p:nvPr/>
        </p:nvSpPr>
        <p:spPr>
          <a:xfrm>
            <a:off x="1164771" y="363582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U01-T02</a:t>
            </a:r>
          </a:p>
        </p:txBody>
      </p:sp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7EC2-2D95-4330-AF2C-7D41EC31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Star Schema in DMQL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F460-D8F1-4910-9517-BC59231B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cube</a:t>
            </a:r>
            <a:r>
              <a:rPr lang="en-US" altLang="en-US" sz="2600" dirty="0">
                <a:latin typeface="Bahnschrift" panose="020B0502040204020203" pitchFamily="34" charset="0"/>
              </a:rPr>
              <a:t> </a:t>
            </a:r>
            <a:r>
              <a:rPr lang="en-US" altLang="en-US" sz="2600" dirty="0" err="1">
                <a:latin typeface="Bahnschrift" panose="020B0502040204020203" pitchFamily="34" charset="0"/>
              </a:rPr>
              <a:t>sales_star</a:t>
            </a:r>
            <a:r>
              <a:rPr lang="en-US" altLang="en-US" sz="2600" dirty="0">
                <a:latin typeface="Bahnschrift" panose="020B0502040204020203" pitchFamily="34" charset="0"/>
              </a:rPr>
              <a:t> [time, item, branch, location]: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dollars_sold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 = sum (</a:t>
            </a: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sales_in_dollars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avg_sales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 = avg (</a:t>
            </a: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sales_in_dollars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), </a:t>
            </a: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units_sold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 = count(*)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</a:t>
            </a:r>
            <a:r>
              <a:rPr lang="en-US" altLang="en-US" sz="2600" dirty="0">
                <a:latin typeface="Bahnschrift" panose="020B0502040204020203" pitchFamily="34" charset="0"/>
              </a:rPr>
              <a:t> time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 </a:t>
            </a:r>
            <a:r>
              <a:rPr lang="en-US" altLang="en-US" sz="2600" dirty="0">
                <a:latin typeface="Bahnschrift" panose="020B0502040204020203" pitchFamily="34" charset="0"/>
              </a:rPr>
              <a:t>(</a:t>
            </a:r>
            <a:r>
              <a:rPr lang="en-US" altLang="en-US" sz="2600" dirty="0" err="1">
                <a:latin typeface="Bahnschrift" panose="020B0502040204020203" pitchFamily="34" charset="0"/>
              </a:rPr>
              <a:t>time_key</a:t>
            </a:r>
            <a:r>
              <a:rPr lang="en-US" altLang="en-US" sz="2600" dirty="0">
                <a:latin typeface="Bahnschrift" panose="020B0502040204020203" pitchFamily="34" charset="0"/>
              </a:rPr>
              <a:t>, day, </a:t>
            </a:r>
            <a:r>
              <a:rPr lang="en-US" altLang="en-US" sz="2600" dirty="0" err="1">
                <a:latin typeface="Bahnschrift" panose="020B0502040204020203" pitchFamily="34" charset="0"/>
              </a:rPr>
              <a:t>day_of_week</a:t>
            </a:r>
            <a:r>
              <a:rPr lang="en-US" altLang="en-US" sz="2600" dirty="0">
                <a:latin typeface="Bahnschrift" panose="020B0502040204020203" pitchFamily="34" charset="0"/>
              </a:rPr>
              <a:t>, month, quarter, year)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 </a:t>
            </a:r>
            <a:r>
              <a:rPr lang="en-US" altLang="en-US" sz="2600" dirty="0">
                <a:latin typeface="Bahnschrift" panose="020B0502040204020203" pitchFamily="34" charset="0"/>
              </a:rPr>
              <a:t>item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 </a:t>
            </a:r>
            <a:r>
              <a:rPr lang="en-US" altLang="en-US" sz="2600" dirty="0">
                <a:latin typeface="Bahnschrift" panose="020B0502040204020203" pitchFamily="34" charset="0"/>
              </a:rPr>
              <a:t>(</a:t>
            </a:r>
            <a:r>
              <a:rPr lang="en-US" altLang="en-US" sz="2600" dirty="0" err="1">
                <a:latin typeface="Bahnschrift" panose="020B0502040204020203" pitchFamily="34" charset="0"/>
              </a:rPr>
              <a:t>item_key</a:t>
            </a:r>
            <a:r>
              <a:rPr lang="en-US" altLang="en-US" sz="2600" dirty="0"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latin typeface="Bahnschrift" panose="020B0502040204020203" pitchFamily="34" charset="0"/>
              </a:rPr>
              <a:t>item_name</a:t>
            </a:r>
            <a:r>
              <a:rPr lang="en-US" altLang="en-US" sz="2600" dirty="0">
                <a:latin typeface="Bahnschrift" panose="020B0502040204020203" pitchFamily="34" charset="0"/>
              </a:rPr>
              <a:t>, brand, type, </a:t>
            </a:r>
            <a:r>
              <a:rPr lang="en-US" altLang="en-US" sz="2600" dirty="0" err="1">
                <a:latin typeface="Bahnschrift" panose="020B0502040204020203" pitchFamily="34" charset="0"/>
              </a:rPr>
              <a:t>supplier_type</a:t>
            </a:r>
            <a:r>
              <a:rPr lang="en-US" altLang="en-US" sz="26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88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7EC2-2D95-4330-AF2C-7D41EC31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Star Schema in DMQL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F460-D8F1-4910-9517-BC59231B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 </a:t>
            </a:r>
            <a:r>
              <a:rPr lang="en-US" altLang="en-US" sz="2600" dirty="0">
                <a:latin typeface="Bahnschrift" panose="020B0502040204020203" pitchFamily="34" charset="0"/>
              </a:rPr>
              <a:t>branch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</a:t>
            </a:r>
            <a:r>
              <a:rPr lang="en-US" altLang="en-US" sz="2600" dirty="0">
                <a:latin typeface="Bahnschrift" panose="020B0502040204020203" pitchFamily="34" charset="0"/>
              </a:rPr>
              <a:t> (</a:t>
            </a:r>
            <a:r>
              <a:rPr lang="en-US" altLang="en-US" sz="2600" dirty="0" err="1">
                <a:latin typeface="Bahnschrift" panose="020B0502040204020203" pitchFamily="34" charset="0"/>
              </a:rPr>
              <a:t>branch_key</a:t>
            </a:r>
            <a:r>
              <a:rPr lang="en-US" altLang="en-US" sz="2600" dirty="0"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latin typeface="Bahnschrift" panose="020B0502040204020203" pitchFamily="34" charset="0"/>
              </a:rPr>
              <a:t>branch_name</a:t>
            </a:r>
            <a:r>
              <a:rPr lang="en-US" altLang="en-US" sz="2600" dirty="0"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latin typeface="Bahnschrift" panose="020B0502040204020203" pitchFamily="34" charset="0"/>
              </a:rPr>
              <a:t>branch_type</a:t>
            </a:r>
            <a:r>
              <a:rPr lang="en-US" altLang="en-US" sz="2600" dirty="0">
                <a:latin typeface="Bahnschrift" panose="020B0502040204020203" pitchFamily="34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</a:t>
            </a:r>
            <a:r>
              <a:rPr lang="en-US" altLang="en-US" sz="2600" dirty="0">
                <a:latin typeface="Bahnschrift" panose="020B0502040204020203" pitchFamily="34" charset="0"/>
              </a:rPr>
              <a:t> location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</a:t>
            </a:r>
            <a:r>
              <a:rPr lang="en-US" altLang="en-US" sz="2600" dirty="0">
                <a:latin typeface="Bahnschrift" panose="020B0502040204020203" pitchFamily="34" charset="0"/>
              </a:rPr>
              <a:t> (</a:t>
            </a:r>
            <a:r>
              <a:rPr lang="en-US" altLang="en-US" sz="2600" dirty="0" err="1">
                <a:latin typeface="Bahnschrift" panose="020B0502040204020203" pitchFamily="34" charset="0"/>
              </a:rPr>
              <a:t>location_key</a:t>
            </a:r>
            <a:r>
              <a:rPr lang="en-US" altLang="en-US" sz="2600" dirty="0">
                <a:latin typeface="Bahnschrift" panose="020B0502040204020203" pitchFamily="34" charset="0"/>
              </a:rPr>
              <a:t>, street, city, </a:t>
            </a:r>
            <a:r>
              <a:rPr lang="en-US" altLang="en-US" sz="2600" dirty="0" err="1">
                <a:latin typeface="Bahnschrift" panose="020B0502040204020203" pitchFamily="34" charset="0"/>
              </a:rPr>
              <a:t>province_or_state</a:t>
            </a:r>
            <a:r>
              <a:rPr lang="en-US" altLang="en-US" sz="2600" dirty="0">
                <a:latin typeface="Bahnschrift" panose="020B0502040204020203" pitchFamily="34" charset="0"/>
              </a:rPr>
              <a:t>, country)</a:t>
            </a:r>
          </a:p>
        </p:txBody>
      </p:sp>
    </p:spTree>
    <p:extLst>
      <p:ext uri="{BB962C8B-B14F-4D97-AF65-F5344CB8AC3E}">
        <p14:creationId xmlns:p14="http://schemas.microsoft.com/office/powerpoint/2010/main" val="7455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8937-F073-49BA-99AA-FA8DFB29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Snowflake Schema in DMQL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D3D2-A04D-40E5-AFCC-82AD2EEB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cube</a:t>
            </a:r>
            <a:r>
              <a:rPr lang="en-US" altLang="en-US" sz="2600" dirty="0">
                <a:latin typeface="Bahnschrift" panose="020B0502040204020203" pitchFamily="34" charset="0"/>
              </a:rPr>
              <a:t> </a:t>
            </a:r>
            <a:r>
              <a:rPr lang="en-US" altLang="en-US" sz="2600" dirty="0" err="1">
                <a:latin typeface="Bahnschrift" panose="020B0502040204020203" pitchFamily="34" charset="0"/>
              </a:rPr>
              <a:t>sales_snowflake</a:t>
            </a:r>
            <a:r>
              <a:rPr lang="en-US" altLang="en-US" sz="2600" dirty="0">
                <a:latin typeface="Bahnschrift" panose="020B0502040204020203" pitchFamily="34" charset="0"/>
              </a:rPr>
              <a:t> [time, item, branch, location]: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dollars_sold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 = sum(</a:t>
            </a: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sales_in_dollars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avg_sales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 = avg(</a:t>
            </a: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sales_in_dollars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), </a:t>
            </a:r>
            <a:r>
              <a:rPr lang="en-US" altLang="en-US" sz="2600" dirty="0" err="1">
                <a:solidFill>
                  <a:srgbClr val="006666"/>
                </a:solidFill>
                <a:latin typeface="Bahnschrift" panose="020B0502040204020203" pitchFamily="34" charset="0"/>
              </a:rPr>
              <a:t>units_sold</a:t>
            </a:r>
            <a:r>
              <a:rPr lang="en-US" altLang="en-US" sz="2600" dirty="0">
                <a:solidFill>
                  <a:srgbClr val="006666"/>
                </a:solidFill>
                <a:latin typeface="Bahnschrift" panose="020B0502040204020203" pitchFamily="34" charset="0"/>
              </a:rPr>
              <a:t> = count(*)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</a:t>
            </a:r>
            <a:r>
              <a:rPr lang="en-US" altLang="en-US" sz="2600" dirty="0">
                <a:latin typeface="Bahnschrift" panose="020B0502040204020203" pitchFamily="34" charset="0"/>
              </a:rPr>
              <a:t> time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 </a:t>
            </a:r>
            <a:r>
              <a:rPr lang="en-US" altLang="en-US" sz="2600" dirty="0">
                <a:latin typeface="Bahnschrift" panose="020B0502040204020203" pitchFamily="34" charset="0"/>
              </a:rPr>
              <a:t>(</a:t>
            </a:r>
            <a:r>
              <a:rPr lang="en-US" altLang="en-US" sz="2600" dirty="0" err="1">
                <a:latin typeface="Bahnschrift" panose="020B0502040204020203" pitchFamily="34" charset="0"/>
              </a:rPr>
              <a:t>time_key</a:t>
            </a:r>
            <a:r>
              <a:rPr lang="en-US" altLang="en-US" sz="2600" dirty="0">
                <a:latin typeface="Bahnschrift" panose="020B0502040204020203" pitchFamily="34" charset="0"/>
              </a:rPr>
              <a:t>, day, </a:t>
            </a:r>
            <a:r>
              <a:rPr lang="en-US" altLang="en-US" sz="2600" dirty="0" err="1">
                <a:latin typeface="Bahnschrift" panose="020B0502040204020203" pitchFamily="34" charset="0"/>
              </a:rPr>
              <a:t>day_of_week</a:t>
            </a:r>
            <a:r>
              <a:rPr lang="en-US" altLang="en-US" sz="2600" dirty="0">
                <a:latin typeface="Bahnschrift" panose="020B0502040204020203" pitchFamily="34" charset="0"/>
              </a:rPr>
              <a:t>, month, quarter, year)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 </a:t>
            </a:r>
            <a:r>
              <a:rPr lang="en-US" altLang="en-US" sz="2600" dirty="0">
                <a:latin typeface="Bahnschrift" panose="020B0502040204020203" pitchFamily="34" charset="0"/>
              </a:rPr>
              <a:t>item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 </a:t>
            </a:r>
            <a:r>
              <a:rPr lang="en-US" altLang="en-US" sz="2600" dirty="0">
                <a:latin typeface="Bahnschrift" panose="020B0502040204020203" pitchFamily="34" charset="0"/>
              </a:rPr>
              <a:t>(</a:t>
            </a:r>
            <a:r>
              <a:rPr lang="en-US" altLang="en-US" sz="2600" dirty="0" err="1">
                <a:latin typeface="Bahnschrift" panose="020B0502040204020203" pitchFamily="34" charset="0"/>
              </a:rPr>
              <a:t>item_key</a:t>
            </a:r>
            <a:r>
              <a:rPr lang="en-US" altLang="en-US" sz="2600" dirty="0"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latin typeface="Bahnschrift" panose="020B0502040204020203" pitchFamily="34" charset="0"/>
              </a:rPr>
              <a:t>item_name</a:t>
            </a:r>
            <a:r>
              <a:rPr lang="en-US" altLang="en-US" sz="2600" dirty="0">
                <a:latin typeface="Bahnschrift" panose="020B0502040204020203" pitchFamily="34" charset="0"/>
              </a:rPr>
              <a:t>, brand, type, </a:t>
            </a:r>
            <a:r>
              <a:rPr lang="en-US" altLang="en-US" sz="2600" dirty="0">
                <a:solidFill>
                  <a:schemeClr val="tx2"/>
                </a:solidFill>
                <a:latin typeface="Bahnschrift" panose="020B0502040204020203" pitchFamily="34" charset="0"/>
              </a:rPr>
              <a:t>supplier(</a:t>
            </a:r>
            <a:r>
              <a:rPr lang="en-US" altLang="en-US" sz="2600" dirty="0" err="1">
                <a:solidFill>
                  <a:schemeClr val="tx2"/>
                </a:solidFill>
                <a:latin typeface="Bahnschrift" panose="020B0502040204020203" pitchFamily="34" charset="0"/>
              </a:rPr>
              <a:t>supplier_key</a:t>
            </a:r>
            <a:r>
              <a:rPr lang="en-US" altLang="en-US" sz="2600" dirty="0">
                <a:solidFill>
                  <a:schemeClr val="tx2"/>
                </a:solidFill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solidFill>
                  <a:schemeClr val="tx2"/>
                </a:solidFill>
                <a:latin typeface="Bahnschrift" panose="020B0502040204020203" pitchFamily="34" charset="0"/>
              </a:rPr>
              <a:t>supplier_type</a:t>
            </a:r>
            <a:r>
              <a:rPr lang="en-US" altLang="en-US" sz="2600" dirty="0">
                <a:solidFill>
                  <a:schemeClr val="tx2"/>
                </a:solidFill>
                <a:latin typeface="Bahnschrift" panose="020B0502040204020203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8037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8937-F073-49BA-99AA-FA8DFB29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Snowflake Schema in DMQL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D3D2-A04D-40E5-AFCC-82AD2EEB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 </a:t>
            </a:r>
            <a:r>
              <a:rPr lang="en-US" altLang="en-US" sz="2600" dirty="0">
                <a:latin typeface="Bahnschrift" panose="020B0502040204020203" pitchFamily="34" charset="0"/>
              </a:rPr>
              <a:t>branch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</a:t>
            </a:r>
            <a:r>
              <a:rPr lang="en-US" altLang="en-US" sz="2600" dirty="0">
                <a:latin typeface="Bahnschrift" panose="020B0502040204020203" pitchFamily="34" charset="0"/>
              </a:rPr>
              <a:t> (</a:t>
            </a:r>
            <a:r>
              <a:rPr lang="en-US" altLang="en-US" sz="2600" dirty="0" err="1">
                <a:latin typeface="Bahnschrift" panose="020B0502040204020203" pitchFamily="34" charset="0"/>
              </a:rPr>
              <a:t>branch_key</a:t>
            </a:r>
            <a:r>
              <a:rPr lang="en-US" altLang="en-US" sz="2600" dirty="0"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latin typeface="Bahnschrift" panose="020B0502040204020203" pitchFamily="34" charset="0"/>
              </a:rPr>
              <a:t>branch_name</a:t>
            </a:r>
            <a:r>
              <a:rPr lang="en-US" altLang="en-US" sz="2600" dirty="0"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latin typeface="Bahnschrift" panose="020B0502040204020203" pitchFamily="34" charset="0"/>
              </a:rPr>
              <a:t>branch_type</a:t>
            </a:r>
            <a:r>
              <a:rPr lang="en-US" altLang="en-US" sz="2600" dirty="0">
                <a:latin typeface="Bahnschrift" panose="020B0502040204020203" pitchFamily="34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define dimension</a:t>
            </a:r>
            <a:r>
              <a:rPr lang="en-US" altLang="en-US" sz="2600" dirty="0">
                <a:latin typeface="Bahnschrift" panose="020B0502040204020203" pitchFamily="34" charset="0"/>
              </a:rPr>
              <a:t> location </a:t>
            </a:r>
            <a:r>
              <a:rPr lang="en-US" alt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as</a:t>
            </a:r>
            <a:r>
              <a:rPr lang="en-US" altLang="en-US" sz="2600" dirty="0">
                <a:latin typeface="Bahnschrift" panose="020B0502040204020203" pitchFamily="34" charset="0"/>
              </a:rPr>
              <a:t> (</a:t>
            </a:r>
            <a:r>
              <a:rPr lang="en-US" altLang="en-US" sz="2600" dirty="0" err="1">
                <a:latin typeface="Bahnschrift" panose="020B0502040204020203" pitchFamily="34" charset="0"/>
              </a:rPr>
              <a:t>location_key</a:t>
            </a:r>
            <a:r>
              <a:rPr lang="en-US" altLang="en-US" sz="2600" dirty="0">
                <a:latin typeface="Bahnschrift" panose="020B0502040204020203" pitchFamily="34" charset="0"/>
              </a:rPr>
              <a:t>, street, </a:t>
            </a:r>
            <a:r>
              <a:rPr lang="en-US" altLang="en-US" sz="2600" dirty="0">
                <a:solidFill>
                  <a:schemeClr val="tx2"/>
                </a:solidFill>
                <a:latin typeface="Bahnschrift" panose="020B0502040204020203" pitchFamily="34" charset="0"/>
              </a:rPr>
              <a:t>city(</a:t>
            </a:r>
            <a:r>
              <a:rPr lang="en-US" altLang="en-US" sz="2600" dirty="0" err="1">
                <a:solidFill>
                  <a:schemeClr val="tx2"/>
                </a:solidFill>
                <a:latin typeface="Bahnschrift" panose="020B0502040204020203" pitchFamily="34" charset="0"/>
              </a:rPr>
              <a:t>city_key</a:t>
            </a:r>
            <a:r>
              <a:rPr lang="en-US" altLang="en-US" sz="2600" dirty="0">
                <a:solidFill>
                  <a:schemeClr val="tx2"/>
                </a:solidFill>
                <a:latin typeface="Bahnschrift" panose="020B0502040204020203" pitchFamily="34" charset="0"/>
              </a:rPr>
              <a:t>, </a:t>
            </a:r>
            <a:r>
              <a:rPr lang="en-US" altLang="en-US" sz="2600" dirty="0" err="1">
                <a:solidFill>
                  <a:schemeClr val="tx2"/>
                </a:solidFill>
                <a:latin typeface="Bahnschrift" panose="020B0502040204020203" pitchFamily="34" charset="0"/>
              </a:rPr>
              <a:t>province_or_state</a:t>
            </a:r>
            <a:r>
              <a:rPr lang="en-US" altLang="en-US" sz="2600" dirty="0">
                <a:solidFill>
                  <a:schemeClr val="tx2"/>
                </a:solidFill>
                <a:latin typeface="Bahnschrift" panose="020B0502040204020203" pitchFamily="34" charset="0"/>
              </a:rPr>
              <a:t>, country))</a:t>
            </a:r>
          </a:p>
        </p:txBody>
      </p:sp>
    </p:spTree>
    <p:extLst>
      <p:ext uri="{BB962C8B-B14F-4D97-AF65-F5344CB8AC3E}">
        <p14:creationId xmlns:p14="http://schemas.microsoft.com/office/powerpoint/2010/main" val="213138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933A-39DA-4CB7-B2F2-8EB93B0F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Concept hierarchy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2EB5-5223-4B89-8018-3B6A6869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>
                <a:latin typeface="Bahnschrift" panose="020B0502040204020203" pitchFamily="34" charset="0"/>
              </a:rPr>
              <a:t>A concept hierarchy defines a sequence of mappings from a set of low-level concepts to higher-level, more general concepts.</a:t>
            </a:r>
          </a:p>
        </p:txBody>
      </p:sp>
    </p:spTree>
    <p:extLst>
      <p:ext uri="{BB962C8B-B14F-4D97-AF65-F5344CB8AC3E}">
        <p14:creationId xmlns:p14="http://schemas.microsoft.com/office/powerpoint/2010/main" val="186363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377C-4D9A-46E7-A6E7-707956C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A Concept Hierarchy: Dimension (location)</a:t>
            </a: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A4CFEFC-29A4-4D85-AB67-89046857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47800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2C44DAE-EF3E-4972-A52B-3B9CD96B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4" y="23241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Europe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CE17B5E-C07F-45E0-BA1C-E5AE0BB26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286000"/>
            <a:ext cx="2020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North America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FAB38D7-8540-44EC-A147-858540445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35052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Mexico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7009A3F-35E5-43EE-BE23-97621E329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05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Canada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E0441FE-A609-4A65-8CC6-7295BDE9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681" y="3505200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Spain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9A67A86-FEDC-4E2F-806E-FD7E536D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Germany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F44424E-6EFB-457C-AEAF-D858FEE1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Vancouver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410370C-D136-4FE3-BF93-E421F10E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129" y="5747549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M. Wind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686BDF59-6886-4A5E-BC52-10CE40AB7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5748635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L. Chan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E900626-DE99-4BD4-B6DC-C47E30B1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691E8472-B232-43BF-AA1C-135A805E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50C20FC0-2C18-4233-BDD8-9A3CFCCB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F442952-F842-4A4A-B4C6-D1339F0D8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648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01E7BB9-C05B-4D65-95C0-79C6C572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85E395BF-167F-457E-854F-44CD6307C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9864F2B-E189-44BC-9930-60ACD5BDA3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459" y="1828800"/>
            <a:ext cx="1509941" cy="609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D5E8D3A8-F7C3-4FC9-B759-DB838F709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1" y="1828800"/>
            <a:ext cx="1539872" cy="53786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FEB8D99D-047A-454A-89B2-9DE5A9140D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3224" y="2819400"/>
            <a:ext cx="866776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0918027-4396-43AC-AC0E-5040072DA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819400"/>
            <a:ext cx="793750" cy="7239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BE8D24E8-D166-450D-BD00-4D0CC83ED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819400"/>
            <a:ext cx="99060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33D8FA3-A056-4B99-AD1F-A0F93679C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819400"/>
            <a:ext cx="99060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6A5A685D-722A-4CC7-98C0-C62EDCD70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886200"/>
            <a:ext cx="53340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5DE50D5B-03D9-4AB2-9560-A913921F2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86200"/>
            <a:ext cx="609600" cy="8382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5DE0017D-037F-443F-B136-F76B5637A6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7276" y="39243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E3AE221C-032C-4992-8A6D-5379F4980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8276" y="39243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465B85D-4384-46E9-88EA-007B1DF894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38862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CE848CE7-38C1-4753-AB0F-F1220DB8D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8862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4857B0B3-BBEA-479F-8B4D-EA09D17D0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1054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608350C5-6E35-45B1-9FD4-94F64F363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054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00782F-16E4-453A-9181-368822E87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953000"/>
            <a:ext cx="68580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3BC6447C-3BBC-4E2D-9E75-BD865A024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952999"/>
            <a:ext cx="739775" cy="718351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C64A4CD-9901-4638-8C39-C7916FB64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All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362C76A7-478E-4E3B-9481-9F2C9BE7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14600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Region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28AE8F27-A6B4-4997-8CC5-E00B06B6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96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Office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AEF92C65-BF40-480C-9779-730FAD5AD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0292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84F3771-6640-49D0-9D18-98E969A44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029200"/>
            <a:ext cx="38100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0D3D8C53-E2B7-4819-9290-C5734D319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127" y="3886200"/>
            <a:ext cx="792673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11EB0539-3823-4C26-A6B4-58283D290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86200"/>
            <a:ext cx="792673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FA07E9FF-C9AE-4F10-8020-6C59F004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119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39A51B90-B844-4A5F-99C6-2B15E944A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905000"/>
            <a:ext cx="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47251E89-0471-4C61-BFC8-D34453B77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411EEA2-97D4-4F93-812B-EC4EE34C7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962400"/>
            <a:ext cx="0" cy="7620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A21366F-25F3-42E4-8537-738DC3BD6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029200"/>
            <a:ext cx="0" cy="685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4F12F08D-E9D9-444C-B951-48EC7357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6482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Toronto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089C0FC7-BA23-4E76-957D-0F7EC4355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Frankfurt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43D7FA50-7868-4259-AAB2-7BCD6FA8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713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City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9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8FB8-AA6B-4A01-8CE4-116BC21B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Data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A82AB-DA64-4419-B78F-F0548FA88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dirty="0">
                <a:latin typeface="Bahnschrift" panose="020B0502040204020203" pitchFamily="34" charset="0"/>
              </a:rPr>
              <a:t>Sales volume as a function of product, month, and region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88E2E1B-28AF-4838-A39D-C6B523C0E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9" y="3130550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EE52343-9AB8-4B60-8649-A79FC50CF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49" y="4191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DC0D49D-9E6E-4DAA-8970-FB664CED4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49" y="4495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3EA52F3-56B5-43E7-B01F-01F394535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49" y="4876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137B269-2442-44B4-B38C-02D2EF356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49" y="5181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6FF1DC1-3AD1-4E03-B223-2E36A7D55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49" y="5486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21F121D-1CC9-428A-9890-DB9470412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49" y="5791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ED4B92B-E932-48FA-913F-DF431D9E6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5351D10-3EF7-43B7-B368-7D9D919A4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86C05DB-A7F9-4761-B8E2-5FC26CFF4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E67184F3-597E-4F48-A2B9-039D451EB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BBAB8E9F-02A5-4B8A-9014-1E2215289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9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FA139FB-AC26-41E7-8F30-AF8F8DCE7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13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E0C808D-D96F-44BE-8824-AC9A3B4E6D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6549" y="31242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1647C6E-C748-427C-BDFA-980ECBB88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1349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0698DB58-3E98-4293-BC2C-F52065E65E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2349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B40DEBD-B093-40A3-A811-E8E2DBF11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149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B369A81-5702-4326-BCA4-9A9FD8A63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2949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7B8A4336-0001-4593-A981-476D5284A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749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934DB7FC-1DB5-43AC-AC17-083A906E9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49" y="3352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5CEBD1C4-0CD8-4694-84B3-703528E0C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49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1A050DF2-28C5-4F36-A893-6ABBD64B5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49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2D5DC6B1-EE98-4AFA-8612-90BE3D9B5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49" y="3352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A94D7B17-07BA-4650-B887-842ADC737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49" y="3505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C190F300-E188-4DB7-8FE7-3CFCD017A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49" y="3886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E67D77C9-F504-41ED-A9A2-D8D09DCD06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49" y="4267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F7D6EC5-F4E4-4D5F-B709-4251F01C6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49" y="4572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B5E11301-6217-4480-B233-970338C59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49" y="4876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31BA252-7A16-41F8-A8B8-B80B57F75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49" y="5105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253307-2996-4D34-B919-D85B6285A84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37356" y="4695555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Product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142FBB-EA27-42B8-B651-8170AC4EB793}"/>
              </a:ext>
            </a:extLst>
          </p:cNvPr>
          <p:cNvSpPr>
            <a:spLocks noChangeArrowheads="1"/>
          </p:cNvSpPr>
          <p:nvPr/>
        </p:nvSpPr>
        <p:spPr bwMode="auto">
          <a:xfrm rot="18720000">
            <a:off x="776278" y="3116059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Region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958FF-8B40-4EF2-9A41-E9E4DFE2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4" y="600392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Month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C25B8774-2965-45D1-A226-2D5F3C8AF9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9431" y="3581400"/>
            <a:ext cx="7918" cy="20914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DBDE5799-18B1-4A37-8DF9-11EFC858C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3349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A730B3-E177-4237-A0A7-9917863C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487" y="2090634"/>
            <a:ext cx="4337726" cy="95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Bahnschrift" panose="020B0502040204020203" pitchFamily="34" charset="0"/>
              </a:rPr>
              <a:t>Dimensions: Product, Location, Time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Bahnschrift" panose="020B0502040204020203" pitchFamily="34" charset="0"/>
              </a:rPr>
              <a:t>Hierarchical summarization paths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F95F62-7469-407F-83C0-309918944781}"/>
              </a:ext>
            </a:extLst>
          </p:cNvPr>
          <p:cNvGrpSpPr/>
          <p:nvPr/>
        </p:nvGrpSpPr>
        <p:grpSpPr>
          <a:xfrm>
            <a:off x="4952998" y="3323924"/>
            <a:ext cx="3887283" cy="2247411"/>
            <a:chOff x="5105400" y="3260725"/>
            <a:chExt cx="3887283" cy="2247411"/>
          </a:xfrm>
        </p:grpSpPr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833A358D-D542-4461-9925-2F6F9E32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260725"/>
              <a:ext cx="3887283" cy="224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latin typeface="Bahnschrift" panose="020B0502040204020203" pitchFamily="34" charset="0"/>
                </a:rPr>
                <a:t>Industry   Region         Year</a:t>
              </a:r>
            </a:p>
            <a:p>
              <a:endParaRPr lang="en-US" altLang="en-US" sz="2000" dirty="0">
                <a:latin typeface="Bahnschrift" panose="020B0502040204020203" pitchFamily="34" charset="0"/>
              </a:endParaRPr>
            </a:p>
            <a:p>
              <a:r>
                <a:rPr lang="en-US" altLang="en-US" sz="2000" dirty="0">
                  <a:latin typeface="Bahnschrift" panose="020B0502040204020203" pitchFamily="34" charset="0"/>
                </a:rPr>
                <a:t>Category   Country  Quarter</a:t>
              </a:r>
            </a:p>
            <a:p>
              <a:endParaRPr lang="en-US" altLang="en-US" sz="2000" dirty="0">
                <a:latin typeface="Bahnschrift" panose="020B0502040204020203" pitchFamily="34" charset="0"/>
              </a:endParaRPr>
            </a:p>
            <a:p>
              <a:r>
                <a:rPr lang="en-US" altLang="en-US" sz="2000" dirty="0">
                  <a:latin typeface="Bahnschrift" panose="020B0502040204020203" pitchFamily="34" charset="0"/>
                </a:rPr>
                <a:t>Product      City     Month    Week</a:t>
              </a:r>
            </a:p>
            <a:p>
              <a:endParaRPr lang="en-US" altLang="en-US" sz="2000" dirty="0">
                <a:latin typeface="Bahnschrift" panose="020B0502040204020203" pitchFamily="34" charset="0"/>
              </a:endParaRPr>
            </a:p>
            <a:p>
              <a:r>
                <a:rPr lang="en-US" altLang="en-US" sz="2000" dirty="0">
                  <a:latin typeface="Bahnschrift" panose="020B0502040204020203" pitchFamily="34" charset="0"/>
                </a:rPr>
                <a:t>                   Office         Day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D9384EA3-8A11-4DC7-9BE0-7C23AF3B3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2615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F4387128-B704-4E25-A212-9D0D041CE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3657600"/>
              <a:ext cx="0" cy="349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4DE5565D-97FD-4AE3-A095-1E77EBDF5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2656" y="362615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56" name="Line 43">
              <a:extLst>
                <a:ext uri="{FF2B5EF4-FFF2-40B4-BE49-F238E27FC236}">
                  <a16:creationId xmlns:a16="http://schemas.microsoft.com/office/drawing/2014/main" id="{BF52DD3C-6BDF-4240-BDFE-6BE920563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2357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E5C1282A-0248-4F56-854F-6A9D2201C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204001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8" name="Line 45">
              <a:extLst>
                <a:ext uri="{FF2B5EF4-FFF2-40B4-BE49-F238E27FC236}">
                  <a16:creationId xmlns:a16="http://schemas.microsoft.com/office/drawing/2014/main" id="{AD5890D5-FF47-42E8-9FB7-5B1997B69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7078" y="4813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9" name="Line 46">
              <a:extLst>
                <a:ext uri="{FF2B5EF4-FFF2-40B4-BE49-F238E27FC236}">
                  <a16:creationId xmlns:a16="http://schemas.microsoft.com/office/drawing/2014/main" id="{9EBB7ED9-F5EE-4EFF-9998-1422F08E4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5562" y="4257205"/>
              <a:ext cx="152399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60" name="Line 47">
              <a:extLst>
                <a:ext uri="{FF2B5EF4-FFF2-40B4-BE49-F238E27FC236}">
                  <a16:creationId xmlns:a16="http://schemas.microsoft.com/office/drawing/2014/main" id="{CC56506B-447F-4C19-B8C5-D505E8070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2610" y="3626158"/>
              <a:ext cx="432030" cy="914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61" name="Line 48">
              <a:extLst>
                <a:ext uri="{FF2B5EF4-FFF2-40B4-BE49-F238E27FC236}">
                  <a16:creationId xmlns:a16="http://schemas.microsoft.com/office/drawing/2014/main" id="{19959835-F32F-419D-804B-067A0A123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62" name="Line 49">
              <a:extLst>
                <a:ext uri="{FF2B5EF4-FFF2-40B4-BE49-F238E27FC236}">
                  <a16:creationId xmlns:a16="http://schemas.microsoft.com/office/drawing/2014/main" id="{CCDF779E-9FAC-49C4-BFBB-0944A75B8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1000" y="4813600"/>
              <a:ext cx="432030" cy="367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20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97DB-B847-42A2-8847-52E1C9A4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Measures: Their Categorization and Computation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F1C-0D03-4B10-A9BF-70777A15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sz="2600" dirty="0">
                <a:solidFill>
                  <a:srgbClr val="C00000"/>
                </a:solidFill>
                <a:latin typeface="Bahnschrift" panose="020B0502040204020203" pitchFamily="34" charset="0"/>
              </a:rPr>
              <a:t>“How are measures computed?” </a:t>
            </a:r>
            <a:r>
              <a:rPr lang="en-US" sz="2600" dirty="0">
                <a:latin typeface="Bahnschrift" panose="020B0502040204020203" pitchFamily="34" charset="0"/>
              </a:rPr>
              <a:t>To answer this question, we first study how measures can </a:t>
            </a:r>
            <a:r>
              <a:rPr lang="en-IN" sz="2600" dirty="0">
                <a:latin typeface="Bahnschrift" panose="020B0502040204020203" pitchFamily="34" charset="0"/>
              </a:rPr>
              <a:t>be categorized.</a:t>
            </a:r>
          </a:p>
          <a:p>
            <a:pPr algn="just">
              <a:defRPr/>
            </a:pPr>
            <a:r>
              <a:rPr lang="en-US" sz="2600" dirty="0">
                <a:latin typeface="Bahnschrift" panose="020B0502040204020203" pitchFamily="34" charset="0"/>
              </a:rPr>
              <a:t>A data cube </a:t>
            </a:r>
            <a:r>
              <a:rPr lang="en-US" sz="2600" dirty="0">
                <a:solidFill>
                  <a:srgbClr val="C00000"/>
                </a:solidFill>
                <a:latin typeface="Bahnschrift" panose="020B0502040204020203" pitchFamily="34" charset="0"/>
              </a:rPr>
              <a:t>measure</a:t>
            </a:r>
            <a:r>
              <a:rPr lang="en-US" sz="2600" b="1" dirty="0">
                <a:latin typeface="Bahnschrift" panose="020B0502040204020203" pitchFamily="34" charset="0"/>
              </a:rPr>
              <a:t> </a:t>
            </a:r>
            <a:r>
              <a:rPr lang="en-US" sz="2600" dirty="0">
                <a:latin typeface="Bahnschrift" panose="020B0502040204020203" pitchFamily="34" charset="0"/>
              </a:rPr>
              <a:t>is a numeric function that can be evaluated at each point in the data cube space.</a:t>
            </a:r>
          </a:p>
        </p:txBody>
      </p:sp>
    </p:spTree>
    <p:extLst>
      <p:ext uri="{BB962C8B-B14F-4D97-AF65-F5344CB8AC3E}">
        <p14:creationId xmlns:p14="http://schemas.microsoft.com/office/powerpoint/2010/main" val="191298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97DB-B847-42A2-8847-52E1C9A4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Measures: Their Categorization and Computation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F1C-0D03-4B10-A9BF-70777A15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dirty="0">
                <a:latin typeface="Bahnschrift" panose="020B0502040204020203" pitchFamily="34" charset="0"/>
              </a:rPr>
              <a:t>Measures can be organized into three categories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sz="2600" dirty="0">
                <a:latin typeface="Bahnschrift" panose="020B0502040204020203" pitchFamily="34" charset="0"/>
              </a:rPr>
              <a:t>Distributive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sz="2600" dirty="0">
                <a:latin typeface="Bahnschrift" panose="020B0502040204020203" pitchFamily="34" charset="0"/>
              </a:rPr>
              <a:t>Algebraic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sz="2600" dirty="0">
                <a:latin typeface="Bahnschrift" panose="020B0502040204020203" pitchFamily="34" charset="0"/>
              </a:rPr>
              <a:t>Holistic</a:t>
            </a:r>
            <a:endParaRPr lang="en-IN" sz="2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3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E86-C52C-4D22-98B5-B41A14FA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Distributive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5E5E-7305-4F73-AF15-7AAB7F27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The data are partitioned into n sets. We apply the function to each partition, resulting in n aggregate values.</a:t>
            </a:r>
          </a:p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count(), min(), and max() are distributive aggregate functions.</a:t>
            </a:r>
            <a:endParaRPr lang="en-I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dirty="0"/>
              <a:t>After this lecture, you will be able to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altLang="en-US" dirty="0"/>
              <a:t>understand Multi-dimensional Data Model 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dirty="0"/>
              <a:t>understand t</a:t>
            </a:r>
            <a:r>
              <a:rPr lang="en-IN" altLang="en-US" dirty="0"/>
              <a:t>ypes of conceptual models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altLang="en-US" dirty="0"/>
              <a:t>use concept of hierarchy</a:t>
            </a:r>
            <a:endParaRPr lang="en-IN" dirty="0"/>
          </a:p>
          <a:p>
            <a:pPr marL="914400" lvl="1" indent="-457200" algn="just">
              <a:lnSpc>
                <a:spcPct val="150000"/>
              </a:lnSpc>
            </a:pPr>
            <a:r>
              <a:rPr lang="en-IN" altLang="en-US" dirty="0"/>
              <a:t>understand types of measures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altLang="en-US" dirty="0"/>
              <a:t>understand computation methods of measures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EE70-BE9A-4834-811E-B199CDD7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Algebraic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D234-C985-4865-9F03-D084C592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An aggregate function is </a:t>
            </a:r>
            <a:r>
              <a:rPr lang="en-US" alt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algebraic</a:t>
            </a:r>
            <a:r>
              <a:rPr lang="en-US" altLang="en-US" i="1" dirty="0">
                <a:latin typeface="Bahnschrift" panose="020B0502040204020203" pitchFamily="34" charset="0"/>
              </a:rPr>
              <a:t> </a:t>
            </a:r>
            <a:r>
              <a:rPr lang="en-US" altLang="en-US" dirty="0">
                <a:latin typeface="Bahnschrift" panose="020B0502040204020203" pitchFamily="34" charset="0"/>
              </a:rPr>
              <a:t>if it can be computed by an algebraic function </a:t>
            </a:r>
            <a:r>
              <a:rPr lang="en-IN" altLang="en-US" dirty="0">
                <a:latin typeface="Bahnschrift" panose="020B0502040204020203" pitchFamily="34" charset="0"/>
              </a:rPr>
              <a:t>with M</a:t>
            </a:r>
            <a:r>
              <a:rPr lang="en-IN" altLang="en-US" i="1" dirty="0">
                <a:latin typeface="Bahnschrift" panose="020B0502040204020203" pitchFamily="34" charset="0"/>
              </a:rPr>
              <a:t> </a:t>
            </a:r>
            <a:r>
              <a:rPr lang="en-IN" altLang="en-US" dirty="0">
                <a:latin typeface="Bahnschrift" panose="020B0502040204020203" pitchFamily="34" charset="0"/>
              </a:rPr>
              <a:t>arguments where M is a constant.</a:t>
            </a:r>
          </a:p>
          <a:p>
            <a:pPr algn="just"/>
            <a:r>
              <a:rPr lang="en-IN" altLang="en-US" dirty="0">
                <a:latin typeface="Bahnschrift" panose="020B0502040204020203" pitchFamily="34" charset="0"/>
              </a:rPr>
              <a:t>For example, </a:t>
            </a:r>
            <a:r>
              <a:rPr lang="en-IN" altLang="en-US" dirty="0" err="1">
                <a:latin typeface="Bahnschrift" panose="020B0502040204020203" pitchFamily="34" charset="0"/>
              </a:rPr>
              <a:t>avg</a:t>
            </a:r>
            <a:r>
              <a:rPr lang="en-IN" altLang="en-US" dirty="0">
                <a:latin typeface="Bahnschrift" panose="020B0502040204020203" pitchFamily="34" charset="0"/>
              </a:rPr>
              <a:t>() </a:t>
            </a:r>
            <a:r>
              <a:rPr lang="en-US" altLang="en-US" dirty="0">
                <a:latin typeface="Bahnschrift" panose="020B0502040204020203" pitchFamily="34" charset="0"/>
              </a:rPr>
              <a:t>can be computed by sum()/count(), min N() and max N(), and</a:t>
            </a:r>
          </a:p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standard deviation() are algebraic aggregate functions.</a:t>
            </a:r>
          </a:p>
        </p:txBody>
      </p:sp>
    </p:spTree>
    <p:extLst>
      <p:ext uri="{BB962C8B-B14F-4D97-AF65-F5344CB8AC3E}">
        <p14:creationId xmlns:p14="http://schemas.microsoft.com/office/powerpoint/2010/main" val="269155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1FCD-6EEE-45D3-9443-054FB0C5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b="1" dirty="0"/>
              <a:t>Holistic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25C0-F520-48A8-A51D-1D8147BB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An aggregate function is </a:t>
            </a:r>
            <a:r>
              <a:rPr lang="en-US" alt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holistic</a:t>
            </a:r>
            <a:r>
              <a:rPr lang="en-US" altLang="en-US" i="1" dirty="0">
                <a:latin typeface="Bahnschrift" panose="020B0502040204020203" pitchFamily="34" charset="0"/>
              </a:rPr>
              <a:t> </a:t>
            </a:r>
            <a:r>
              <a:rPr lang="en-US" altLang="en-US" dirty="0">
                <a:latin typeface="Bahnschrift" panose="020B0502040204020203" pitchFamily="34" charset="0"/>
              </a:rPr>
              <a:t>if there is no constant bound on the storage size needed to describe a sub-aggregate.</a:t>
            </a:r>
          </a:p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Examples of holistic functions include:</a:t>
            </a:r>
          </a:p>
          <a:p>
            <a:pPr lvl="1" algn="just"/>
            <a:r>
              <a:rPr lang="en-US" altLang="en-US" sz="2600" dirty="0">
                <a:latin typeface="Bahnschrift" panose="020B0502040204020203" pitchFamily="34" charset="0"/>
              </a:rPr>
              <a:t>Median ()</a:t>
            </a:r>
          </a:p>
          <a:p>
            <a:pPr lvl="1" algn="just"/>
            <a:r>
              <a:rPr lang="en-US" altLang="en-US" sz="2600" dirty="0">
                <a:latin typeface="Bahnschrift" panose="020B0502040204020203" pitchFamily="34" charset="0"/>
              </a:rPr>
              <a:t>Mode ()</a:t>
            </a:r>
          </a:p>
          <a:p>
            <a:pPr lvl="1" algn="just"/>
            <a:r>
              <a:rPr lang="en-US" altLang="en-US" sz="2600" dirty="0">
                <a:latin typeface="Bahnschrift" panose="020B0502040204020203" pitchFamily="34" charset="0"/>
              </a:rPr>
              <a:t>Rank ()</a:t>
            </a:r>
          </a:p>
        </p:txBody>
      </p:sp>
    </p:spTree>
    <p:extLst>
      <p:ext uri="{BB962C8B-B14F-4D97-AF65-F5344CB8AC3E}">
        <p14:creationId xmlns:p14="http://schemas.microsoft.com/office/powerpoint/2010/main" val="31619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AA6-8F73-49FA-9351-1C435B1B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Multi-dimensional data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689EF5-8F1A-4422-82C5-CF7B3CD0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>
                <a:latin typeface="Bahnschrift" panose="020B0502040204020203" pitchFamily="34" charset="0"/>
              </a:rPr>
              <a:t>The entity-relationship data model is commonly used in the design of relational databases, where a database schema consists of a set of entities and the relationships between them. </a:t>
            </a:r>
          </a:p>
          <a:p>
            <a:pPr algn="just"/>
            <a:r>
              <a:rPr lang="en-US" altLang="en-US" sz="2800" dirty="0">
                <a:latin typeface="Bahnschrift" panose="020B0502040204020203" pitchFamily="34" charset="0"/>
              </a:rPr>
              <a:t>Such a data model is appropriate for on-line transaction processing. </a:t>
            </a:r>
            <a:endParaRPr lang="en-IN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AA6-8F73-49FA-9351-1C435B1B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Multi-dimensional data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689EF5-8F1A-4422-82C5-CF7B3CD0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>
                <a:latin typeface="Bahnschrift" panose="020B0502040204020203" pitchFamily="34" charset="0"/>
              </a:rPr>
              <a:t>The data warehouse requires concise, subject oriented schema that facilitates OLAP.</a:t>
            </a:r>
          </a:p>
          <a:p>
            <a:pPr algn="just"/>
            <a:r>
              <a:rPr lang="en-US" altLang="en-US" sz="2800" dirty="0">
                <a:latin typeface="Bahnschrift" panose="020B0502040204020203" pitchFamily="34" charset="0"/>
              </a:rPr>
              <a:t>Data warehouses and OLAP tools are based on a multidimensional data model. This model views data in the form of a </a:t>
            </a:r>
            <a:r>
              <a:rPr lang="en-US" altLang="en-US" sz="2800" i="1" dirty="0">
                <a:latin typeface="Bahnschrift" panose="020B0502040204020203" pitchFamily="34" charset="0"/>
              </a:rPr>
              <a:t>data cube.</a:t>
            </a:r>
            <a:endParaRPr lang="en-US" alt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AA6-8F73-49FA-9351-1C435B1B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Multi-dimensional data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689EF5-8F1A-4422-82C5-CF7B3CD0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altLang="en-US" sz="2600" dirty="0">
                <a:latin typeface="Bahnschrift" panose="020B0502040204020203" pitchFamily="34" charset="0"/>
              </a:rPr>
              <a:t>A data warehouse is based on a </a:t>
            </a:r>
            <a:r>
              <a:rPr lang="en-US" altLang="en-US" sz="2600" dirty="0">
                <a:solidFill>
                  <a:srgbClr val="C00000"/>
                </a:solidFill>
                <a:latin typeface="Bahnschrift" panose="020B0502040204020203" pitchFamily="34" charset="0"/>
              </a:rPr>
              <a:t>multidimensional data model </a:t>
            </a:r>
            <a:r>
              <a:rPr lang="en-US" altLang="en-US" sz="2600" dirty="0">
                <a:latin typeface="Bahnschrift" panose="020B0502040204020203" pitchFamily="34" charset="0"/>
              </a:rPr>
              <a:t>which views data in the form of a data cube</a:t>
            </a:r>
          </a:p>
          <a:p>
            <a:pPr algn="just" eaLnBrk="1" hangingPunct="1"/>
            <a:r>
              <a:rPr lang="en-US" altLang="en-US" sz="2600" dirty="0">
                <a:latin typeface="Bahnschrift" panose="020B0502040204020203" pitchFamily="34" charset="0"/>
              </a:rPr>
              <a:t>A data cube, such as </a:t>
            </a:r>
            <a:r>
              <a:rPr lang="en-US" altLang="en-US" sz="2600" dirty="0">
                <a:solidFill>
                  <a:schemeClr val="folHlink"/>
                </a:solidFill>
                <a:latin typeface="Bahnschrift" panose="020B0502040204020203" pitchFamily="34" charset="0"/>
              </a:rPr>
              <a:t>sales</a:t>
            </a:r>
            <a:r>
              <a:rPr lang="en-US" altLang="en-US" sz="2600" dirty="0">
                <a:latin typeface="Bahnschrift" panose="020B0502040204020203" pitchFamily="34" charset="0"/>
              </a:rPr>
              <a:t>, allows data to be modeled and viewed in multiple dimensions</a:t>
            </a:r>
          </a:p>
          <a:p>
            <a:pPr lvl="2" algn="just"/>
            <a:r>
              <a:rPr lang="en-US" altLang="en-US" sz="2200" dirty="0">
                <a:latin typeface="Bahnschrift" panose="020B0502040204020203" pitchFamily="34" charset="0"/>
              </a:rPr>
              <a:t>Dimension tables, such as </a:t>
            </a:r>
            <a:r>
              <a:rPr lang="en-US" altLang="en-US" sz="2200" dirty="0">
                <a:solidFill>
                  <a:schemeClr val="folHlink"/>
                </a:solidFill>
                <a:latin typeface="Bahnschrift" panose="020B0502040204020203" pitchFamily="34" charset="0"/>
              </a:rPr>
              <a:t>item (</a:t>
            </a:r>
            <a:r>
              <a:rPr lang="en-US" altLang="en-US" sz="2200" dirty="0" err="1">
                <a:solidFill>
                  <a:schemeClr val="folHlink"/>
                </a:solidFill>
                <a:latin typeface="Bahnschrift" panose="020B0502040204020203" pitchFamily="34" charset="0"/>
              </a:rPr>
              <a:t>item_name</a:t>
            </a:r>
            <a:r>
              <a:rPr lang="en-US" altLang="en-US" sz="2200" dirty="0">
                <a:solidFill>
                  <a:schemeClr val="folHlink"/>
                </a:solidFill>
                <a:latin typeface="Bahnschrift" panose="020B0502040204020203" pitchFamily="34" charset="0"/>
              </a:rPr>
              <a:t>, brand, type), </a:t>
            </a:r>
            <a:r>
              <a:rPr lang="en-US" altLang="en-US" sz="2200" dirty="0">
                <a:latin typeface="Bahnschrift" panose="020B0502040204020203" pitchFamily="34" charset="0"/>
              </a:rPr>
              <a:t>or</a:t>
            </a:r>
            <a:r>
              <a:rPr lang="en-US" altLang="en-US" sz="2200" dirty="0">
                <a:solidFill>
                  <a:schemeClr val="folHlink"/>
                </a:solidFill>
                <a:latin typeface="Bahnschrift" panose="020B0502040204020203" pitchFamily="34" charset="0"/>
              </a:rPr>
              <a:t> time(day, week, month, quarter, year) </a:t>
            </a:r>
          </a:p>
          <a:p>
            <a:pPr lvl="2" algn="just"/>
            <a:r>
              <a:rPr lang="en-US" altLang="en-US" sz="2200" dirty="0">
                <a:latin typeface="Bahnschrift" panose="020B0502040204020203" pitchFamily="34" charset="0"/>
              </a:rPr>
              <a:t>Fact table contains measures (such as </a:t>
            </a:r>
            <a:r>
              <a:rPr lang="en-US" altLang="en-US" sz="2200" dirty="0" err="1">
                <a:solidFill>
                  <a:schemeClr val="folHlink"/>
                </a:solidFill>
                <a:latin typeface="Bahnschrift" panose="020B0502040204020203" pitchFamily="34" charset="0"/>
              </a:rPr>
              <a:t>dollars_sold</a:t>
            </a:r>
            <a:r>
              <a:rPr lang="en-US" altLang="en-US" sz="2200" dirty="0">
                <a:latin typeface="Bahnschrift" panose="020B0502040204020203" pitchFamily="34" charset="0"/>
              </a:rPr>
              <a:t>) and keys to each of the related dimension tables</a:t>
            </a:r>
          </a:p>
        </p:txBody>
      </p:sp>
    </p:spTree>
    <p:extLst>
      <p:ext uri="{BB962C8B-B14F-4D97-AF65-F5344CB8AC3E}">
        <p14:creationId xmlns:p14="http://schemas.microsoft.com/office/powerpoint/2010/main" val="313104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AA6-8F73-49FA-9351-1C435B1B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Multi-dimensional data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689EF5-8F1A-4422-82C5-CF7B3CD0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336158"/>
            <a:ext cx="8504809" cy="5181599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800" dirty="0">
                <a:latin typeface="Bahnschrift" panose="020B0502040204020203" pitchFamily="34" charset="0"/>
              </a:rPr>
              <a:t>In data warehousing literature, an n-D base cube is called a </a:t>
            </a:r>
            <a:r>
              <a:rPr lang="en-US" altLang="en-US" sz="2800" dirty="0">
                <a:solidFill>
                  <a:schemeClr val="hlink"/>
                </a:solidFill>
                <a:latin typeface="Bahnschrift" panose="020B0502040204020203" pitchFamily="34" charset="0"/>
              </a:rPr>
              <a:t>base cuboid</a:t>
            </a:r>
            <a:r>
              <a:rPr lang="en-US" altLang="en-US" sz="2800" dirty="0">
                <a:latin typeface="Bahnschrift" panose="020B0502040204020203" pitchFamily="34" charset="0"/>
              </a:rPr>
              <a:t>. The topmost 0-D cuboid, which holds the highest-level of summarization, is called the </a:t>
            </a:r>
            <a:r>
              <a:rPr lang="en-US" altLang="en-US" sz="2800" dirty="0">
                <a:solidFill>
                  <a:schemeClr val="hlink"/>
                </a:solidFill>
                <a:latin typeface="Bahnschrift" panose="020B0502040204020203" pitchFamily="34" charset="0"/>
              </a:rPr>
              <a:t>apex cuboid</a:t>
            </a:r>
            <a:r>
              <a:rPr lang="en-US" altLang="en-US" sz="2800" dirty="0">
                <a:latin typeface="Bahnschrift" panose="020B0502040204020203" pitchFamily="34" charset="0"/>
              </a:rPr>
              <a:t>.  </a:t>
            </a:r>
          </a:p>
          <a:p>
            <a:pPr algn="just"/>
            <a:r>
              <a:rPr lang="en-US" altLang="en-US" dirty="0">
                <a:latin typeface="Bahnschrift" panose="020B0502040204020203" pitchFamily="34" charset="0"/>
              </a:rPr>
              <a:t>The most popular data model for a data warehouse is a </a:t>
            </a:r>
            <a:r>
              <a:rPr lang="en-US" alt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multidimensional model</a:t>
            </a:r>
            <a:r>
              <a:rPr lang="en-US" altLang="en-US" dirty="0">
                <a:latin typeface="Bahnschrift" panose="020B0502040204020203" pitchFamily="34" charset="0"/>
              </a:rPr>
              <a:t>, which can exist in the form of a </a:t>
            </a:r>
            <a:r>
              <a:rPr lang="en-US" alt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star schema</a:t>
            </a:r>
            <a:r>
              <a:rPr lang="en-US" altLang="en-US" dirty="0">
                <a:latin typeface="Bahnschrift" panose="020B0502040204020203" pitchFamily="34" charset="0"/>
              </a:rPr>
              <a:t>, a </a:t>
            </a:r>
            <a:r>
              <a:rPr lang="en-US" alt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snowflake schema</a:t>
            </a:r>
            <a:r>
              <a:rPr lang="en-US" altLang="en-US" dirty="0">
                <a:latin typeface="Bahnschrift" panose="020B0502040204020203" pitchFamily="34" charset="0"/>
              </a:rPr>
              <a:t>, or a </a:t>
            </a:r>
            <a:r>
              <a:rPr lang="en-US" alt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fact constellation </a:t>
            </a:r>
            <a:r>
              <a:rPr lang="en-IN" alt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schema</a:t>
            </a:r>
            <a:r>
              <a:rPr lang="en-IN" altLang="en-US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09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8C0-F74E-4B39-937C-B36837CB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Modeling of Data Warehouses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EACE-076E-4354-9408-722D149F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354819"/>
            <a:ext cx="8504809" cy="5181599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US" dirty="0">
                <a:latin typeface="Bahnschrift" panose="020B0502040204020203" pitchFamily="34" charset="0"/>
              </a:rPr>
              <a:t>Modeling data warehouses: dimensions &amp; measures</a:t>
            </a:r>
          </a:p>
          <a:p>
            <a:pPr marL="1074420" lvl="2" indent="-342900" algn="just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400" b="1" u="sng" dirty="0">
                <a:solidFill>
                  <a:schemeClr val="tx1"/>
                </a:solidFill>
                <a:latin typeface="Bahnschrift" panose="020B0502040204020203" pitchFamily="34" charset="0"/>
              </a:rPr>
              <a:t>Star schema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A fact table in the middle connected to a set of dimension tables </a:t>
            </a:r>
          </a:p>
          <a:p>
            <a:pPr marL="1074420" lvl="2" indent="-342900" algn="just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400" b="1" u="sng" dirty="0">
                <a:solidFill>
                  <a:schemeClr val="tx1"/>
                </a:solidFill>
                <a:latin typeface="Bahnschrift" panose="020B0502040204020203" pitchFamily="34" charset="0"/>
              </a:rPr>
              <a:t>Snowflake schema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A refinement of star schema where some dimensional hierarchy is normalized into a set of smaller dimension tables, forming a shape similar to snowflake</a:t>
            </a:r>
          </a:p>
          <a:p>
            <a:pPr marL="1074420" lvl="2" indent="-342900" algn="just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400" b="1" u="sng" dirty="0">
                <a:solidFill>
                  <a:schemeClr val="tx1"/>
                </a:solidFill>
                <a:latin typeface="Bahnschrift" panose="020B0502040204020203" pitchFamily="34" charset="0"/>
              </a:rPr>
              <a:t>Fact constellations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Multiple fact tables share dimension tables, viewed as a collection of stars, therefore called galaxy schema or fact constellation </a:t>
            </a:r>
            <a:endParaRPr lang="en-IN" sz="2400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3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8C0-F74E-4B39-937C-B36837CB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Modeling of Data Warehouses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EACE-076E-4354-9408-722D149F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01472"/>
            <a:ext cx="8504809" cy="5181599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Data warehouse contains: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sz="2600" dirty="0">
                <a:latin typeface="Bahnschrift" panose="020B0502040204020203" pitchFamily="34" charset="0"/>
                <a:cs typeface="Times New Roman" panose="02020603050405020304" pitchFamily="18" charset="0"/>
              </a:rPr>
              <a:t>A large central table (</a:t>
            </a:r>
            <a:r>
              <a:rPr lang="en-US" sz="2600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fact table</a:t>
            </a:r>
            <a:r>
              <a:rPr lang="en-US" sz="2600" dirty="0">
                <a:latin typeface="Bahnschrift" panose="020B0502040204020203" pitchFamily="34" charset="0"/>
                <a:cs typeface="Times New Roman" panose="02020603050405020304" pitchFamily="18" charset="0"/>
              </a:rPr>
              <a:t>) containing the bulk of the data, with no redundancy, and 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sz="2600" dirty="0">
                <a:latin typeface="Bahnschrift" panose="020B0502040204020203" pitchFamily="34" charset="0"/>
                <a:cs typeface="Times New Roman" panose="02020603050405020304" pitchFamily="18" charset="0"/>
              </a:rPr>
              <a:t>A set of smaller attendant tables (</a:t>
            </a:r>
            <a:r>
              <a:rPr lang="en-US" sz="2600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dimension tables</a:t>
            </a:r>
            <a:r>
              <a:rPr lang="en-US" sz="2600" dirty="0">
                <a:latin typeface="Bahnschrift" panose="020B0502040204020203" pitchFamily="34" charset="0"/>
                <a:cs typeface="Times New Roman" panose="02020603050405020304" pitchFamily="18" charset="0"/>
              </a:rPr>
              <a:t>), one for each dimension.</a:t>
            </a:r>
          </a:p>
        </p:txBody>
      </p:sp>
    </p:spTree>
    <p:extLst>
      <p:ext uri="{BB962C8B-B14F-4D97-AF65-F5344CB8AC3E}">
        <p14:creationId xmlns:p14="http://schemas.microsoft.com/office/powerpoint/2010/main" val="13146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ABE3-B915-420C-8A11-6DEF9A56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Fact Constellation</a:t>
            </a:r>
            <a:endParaRPr lang="en-IN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1A89F04-09C3-4E56-927D-DBB2DC8240AE}"/>
              </a:ext>
            </a:extLst>
          </p:cNvPr>
          <p:cNvGrpSpPr/>
          <p:nvPr/>
        </p:nvGrpSpPr>
        <p:grpSpPr>
          <a:xfrm>
            <a:off x="68818" y="1423450"/>
            <a:ext cx="8993803" cy="4926779"/>
            <a:chOff x="68818" y="1423450"/>
            <a:chExt cx="8993803" cy="49267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C6B86C-26A8-41EB-A288-12A17F5D3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18" y="1423450"/>
              <a:ext cx="1646912" cy="1985184"/>
              <a:chOff x="277" y="1136"/>
              <a:chExt cx="1206" cy="1363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8FCF0B3-B2BB-4FAD-99C5-6888DCE11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206" cy="1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time_key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day</a:t>
                </a:r>
              </a:p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day_of_the_week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month</a:t>
                </a: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quarter</a:t>
                </a: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E5B21F5-2215-4F52-A990-FDF18DD6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" y="1136"/>
                <a:ext cx="595" cy="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5949CF-E276-4549-9760-53AB662FD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2812" y="3765262"/>
              <a:ext cx="1729288" cy="1792686"/>
              <a:chOff x="645" y="2182"/>
              <a:chExt cx="1267" cy="1231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0B3B3D3-99DA-4947-9250-2A952E888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483"/>
                <a:ext cx="1267" cy="9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location_key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street</a:t>
                </a: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city</a:t>
                </a:r>
              </a:p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province_or_street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country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AD26E44-DB32-411F-8028-41DE1C193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" y="2182"/>
                <a:ext cx="1078" cy="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Times New Roman" panose="02020603050405020304" pitchFamily="18" charset="0"/>
                  </a:rPr>
                  <a:t>LOCATION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EE248C-EC59-40D3-8522-9C2ACFCB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088" y="2120446"/>
              <a:ext cx="1578637" cy="36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panose="02020603050405020304" pitchFamily="18" charset="0"/>
                </a:rPr>
                <a:t>Sales Fact Table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48552BF-2F43-43F6-A650-B0D658E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438" y="2771104"/>
              <a:ext cx="1695734" cy="361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time_key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27C236-0883-4B19-9246-81B33FC2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789" y="3176635"/>
              <a:ext cx="1695734" cy="36174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item_key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17721C-BF80-47A0-8A24-7E5985563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789" y="3579300"/>
              <a:ext cx="1695734" cy="36174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branch_key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F84E7BA-244C-4A42-BD4E-61F18EA3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438" y="4009192"/>
              <a:ext cx="1695734" cy="3617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location_key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A00DA9-8E66-4CE6-8FDA-0CD215AE2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789" y="4453414"/>
              <a:ext cx="1694383" cy="36174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units_sold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70672F4-6FDC-4BC7-BAA9-1D55F2DC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789" y="4854646"/>
              <a:ext cx="1694383" cy="36174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dollars_sold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94DA57-D5FC-4CEB-B374-E5E58938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088" y="5257312"/>
              <a:ext cx="1697084" cy="36174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 err="1">
                  <a:latin typeface="Times New Roman" panose="02020603050405020304" pitchFamily="18" charset="0"/>
                </a:rPr>
                <a:t>avg_sales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34712D8-D92A-4B21-AC2C-ABD6D685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2" y="5625586"/>
              <a:ext cx="1158036" cy="40075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latin typeface="Times New Roman" panose="02020603050405020304" pitchFamily="18" charset="0"/>
                </a:rPr>
                <a:t>Measures</a:t>
              </a:r>
            </a:p>
          </p:txBody>
        </p:sp>
        <p:sp>
          <p:nvSpPr>
            <p:cNvPr id="80" name="Line 27">
              <a:extLst>
                <a:ext uri="{FF2B5EF4-FFF2-40B4-BE49-F238E27FC236}">
                  <a16:creationId xmlns:a16="http://schemas.microsoft.com/office/drawing/2014/main" id="{87E630C1-88BB-472D-AEBB-805DDEA6D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918" y="4576650"/>
              <a:ext cx="790520" cy="1048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Line 28">
              <a:extLst>
                <a:ext uri="{FF2B5EF4-FFF2-40B4-BE49-F238E27FC236}">
                  <a16:creationId xmlns:a16="http://schemas.microsoft.com/office/drawing/2014/main" id="{7A9421B3-3418-4E3E-92D6-4DBA5C8C5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916" y="5060994"/>
              <a:ext cx="790521" cy="5580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Line 29">
              <a:extLst>
                <a:ext uri="{FF2B5EF4-FFF2-40B4-BE49-F238E27FC236}">
                  <a16:creationId xmlns:a16="http://schemas.microsoft.com/office/drawing/2014/main" id="{8B2815B8-A30F-44FF-BD82-39C0C65DC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969" y="5410007"/>
              <a:ext cx="785120" cy="215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6B36F125-9EBB-4C10-A06E-E1C4CE290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1266" y="3860164"/>
              <a:ext cx="884218" cy="55806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73C95566-68DF-4C32-B88B-2B07D9664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2678" y="2643013"/>
              <a:ext cx="1104310" cy="2834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Line 32">
              <a:extLst>
                <a:ext uri="{FF2B5EF4-FFF2-40B4-BE49-F238E27FC236}">
                  <a16:creationId xmlns:a16="http://schemas.microsoft.com/office/drawing/2014/main" id="{2156A4C9-BC08-4658-B13C-5E97C7E11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223" y="4192122"/>
              <a:ext cx="813461" cy="4962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33">
              <a:extLst>
                <a:ext uri="{FF2B5EF4-FFF2-40B4-BE49-F238E27FC236}">
                  <a16:creationId xmlns:a16="http://schemas.microsoft.com/office/drawing/2014/main" id="{C2B6C5F1-0EDD-4751-B58F-4045555E1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2773" y="2848652"/>
              <a:ext cx="851720" cy="4962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0C1BC4D-12B8-4D85-8991-CC207E9D3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1441" y="1720437"/>
              <a:ext cx="1306472" cy="1749842"/>
              <a:chOff x="3796" y="970"/>
              <a:chExt cx="957" cy="120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12C846E-9E82-451C-8497-0BF98386B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957" cy="91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item_key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item_name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brand</a:t>
                </a:r>
              </a:p>
              <a:p>
                <a:r>
                  <a:rPr lang="en-US" altLang="en-US" sz="1600" dirty="0">
                    <a:latin typeface="Times New Roman" panose="02020603050405020304" pitchFamily="18" charset="0"/>
                  </a:rPr>
                  <a:t>type</a:t>
                </a:r>
              </a:p>
              <a:p>
                <a:r>
                  <a:rPr lang="en-US" altLang="en-US" sz="1600" dirty="0" err="1">
                    <a:latin typeface="Times New Roman" panose="02020603050405020304" pitchFamily="18" charset="0"/>
                  </a:rPr>
                  <a:t>supplier_type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E4815E1C-3451-4AF3-AA41-CF3A67FB6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6" y="970"/>
                <a:ext cx="594" cy="275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Times New Roman" panose="02020603050405020304" pitchFamily="18" charset="0"/>
                  </a:rPr>
                  <a:t>ITEM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EFEFB10-72AD-4D92-97C0-CCBB6750C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559" y="3785368"/>
              <a:ext cx="1327708" cy="1301835"/>
              <a:chOff x="3896" y="2414"/>
              <a:chExt cx="971" cy="89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2E1E9DC-83E2-42DF-BD7E-38C956C9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971" cy="5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latin typeface="Times New Roman" panose="02020603050405020304" pitchFamily="18" charset="0"/>
                  </a:rPr>
                  <a:t>branch_key</a:t>
                </a:r>
              </a:p>
              <a:p>
                <a:r>
                  <a:rPr lang="en-US" altLang="en-US" sz="1600">
                    <a:latin typeface="Times New Roman" panose="02020603050405020304" pitchFamily="18" charset="0"/>
                  </a:rPr>
                  <a:t>branch_name</a:t>
                </a:r>
              </a:p>
              <a:p>
                <a:r>
                  <a:rPr lang="en-US" altLang="en-US" sz="1600">
                    <a:latin typeface="Times New Roman" panose="02020603050405020304" pitchFamily="18" charset="0"/>
                  </a:rPr>
                  <a:t>branch_type</a:t>
                </a:r>
              </a:p>
            </p:txBody>
          </p:sp>
          <p:sp>
            <p:nvSpPr>
              <p:cNvPr id="110" name="Text Box 39">
                <a:extLst>
                  <a:ext uri="{FF2B5EF4-FFF2-40B4-BE49-F238E27FC236}">
                    <a16:creationId xmlns:a16="http://schemas.microsoft.com/office/drawing/2014/main" id="{B0E1A5D2-6134-4657-999A-F49A61DA1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2414"/>
                <a:ext cx="957" cy="275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Times New Roman" panose="02020603050405020304" pitchFamily="18" charset="0"/>
                  </a:rPr>
                  <a:t>BRANCH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1DD74E-D9EF-4CE8-A576-ECC0E681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6929" y="1547798"/>
              <a:ext cx="1368764" cy="339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time_key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A0C0F8-BDC3-43F6-B70E-4E5E10FA9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280" y="1953329"/>
              <a:ext cx="1360986" cy="33919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item_key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FA76D0-6F90-4E29-9DEA-8B815D607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279" y="2355994"/>
              <a:ext cx="1402105" cy="3391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shipper_key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B3608D-A2E6-4E60-9FCE-53C01022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6929" y="2785886"/>
              <a:ext cx="1403456" cy="3391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From_location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9FB5DA-27DB-4028-B4EF-F1E98DE7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280" y="3166788"/>
              <a:ext cx="1402103" cy="3391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To_location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5E3E654-4F4A-4F48-A21E-EF49EC8C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281" y="3577371"/>
              <a:ext cx="1402102" cy="33919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dollars_cost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1BEDD6-5C56-43BD-AD64-A0ED2A0BD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579" y="3980037"/>
              <a:ext cx="1418121" cy="33919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units_shipped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1660B0C8-4BB7-4C67-984A-36B32A66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1247" y="5269990"/>
              <a:ext cx="1336570" cy="10802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shipper_key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shipper_name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shipper_type</a:t>
              </a:r>
            </a:p>
          </p:txBody>
        </p:sp>
        <p:sp>
          <p:nvSpPr>
            <p:cNvPr id="97" name="Text Box 65">
              <a:extLst>
                <a:ext uri="{FF2B5EF4-FFF2-40B4-BE49-F238E27FC236}">
                  <a16:creationId xmlns:a16="http://schemas.microsoft.com/office/drawing/2014/main" id="{AFFFA4FA-6F0F-4D60-87C8-42E0A44AC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437" y="4825768"/>
              <a:ext cx="1212191" cy="40011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panose="02020603050405020304" pitchFamily="18" charset="0"/>
                </a:rPr>
                <a:t>SHIPPER</a:t>
              </a:r>
            </a:p>
          </p:txBody>
        </p:sp>
        <p:sp>
          <p:nvSpPr>
            <p:cNvPr id="98" name="Line 55">
              <a:extLst>
                <a:ext uri="{FF2B5EF4-FFF2-40B4-BE49-F238E27FC236}">
                  <a16:creationId xmlns:a16="http://schemas.microsoft.com/office/drawing/2014/main" id="{D3DE2D9C-4C8E-41A3-8DC1-CFF83C2D6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29399" y="1538920"/>
              <a:ext cx="708113" cy="145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56">
              <a:extLst>
                <a:ext uri="{FF2B5EF4-FFF2-40B4-BE49-F238E27FC236}">
                  <a16:creationId xmlns:a16="http://schemas.microsoft.com/office/drawing/2014/main" id="{6B688A59-E163-483B-A476-8CE4DFDC4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388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57">
              <a:extLst>
                <a:ext uri="{FF2B5EF4-FFF2-40B4-BE49-F238E27FC236}">
                  <a16:creationId xmlns:a16="http://schemas.microsoft.com/office/drawing/2014/main" id="{1C715255-8892-462E-914E-9EDB136C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1524000"/>
              <a:ext cx="914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Line 58">
              <a:extLst>
                <a:ext uri="{FF2B5EF4-FFF2-40B4-BE49-F238E27FC236}">
                  <a16:creationId xmlns:a16="http://schemas.microsoft.com/office/drawing/2014/main" id="{A2976E02-575D-4E22-95B7-7E17C51D6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54860" y="2107660"/>
              <a:ext cx="573841" cy="1848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" name="Line 59">
              <a:extLst>
                <a:ext uri="{FF2B5EF4-FFF2-40B4-BE49-F238E27FC236}">
                  <a16:creationId xmlns:a16="http://schemas.microsoft.com/office/drawing/2014/main" id="{1B323B87-FB9B-4ADB-806E-BB89B95B0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2707" y="2965398"/>
              <a:ext cx="430399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3" name="Line 60">
              <a:extLst>
                <a:ext uri="{FF2B5EF4-FFF2-40B4-BE49-F238E27FC236}">
                  <a16:creationId xmlns:a16="http://schemas.microsoft.com/office/drawing/2014/main" id="{AE68CDC8-3895-4A81-B846-946D4B90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3205" y="3344877"/>
              <a:ext cx="285493" cy="4404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4" name="Line 61">
              <a:extLst>
                <a:ext uri="{FF2B5EF4-FFF2-40B4-BE49-F238E27FC236}">
                  <a16:creationId xmlns:a16="http://schemas.microsoft.com/office/drawing/2014/main" id="{363630B6-66DB-4099-A091-54C9273EA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2612" y="2926497"/>
              <a:ext cx="9" cy="1409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5" name="Line 66">
              <a:extLst>
                <a:ext uri="{FF2B5EF4-FFF2-40B4-BE49-F238E27FC236}">
                  <a16:creationId xmlns:a16="http://schemas.microsoft.com/office/drawing/2014/main" id="{21CD0DFE-5781-4C23-8633-0AEC623E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9263" y="4336347"/>
              <a:ext cx="293349" cy="435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6" name="Line 67">
              <a:extLst>
                <a:ext uri="{FF2B5EF4-FFF2-40B4-BE49-F238E27FC236}">
                  <a16:creationId xmlns:a16="http://schemas.microsoft.com/office/drawing/2014/main" id="{778E6DEB-9C54-47DA-8BA7-C9AF50415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4210" y="2543252"/>
              <a:ext cx="258402" cy="383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7" name="Line 68">
              <a:extLst>
                <a:ext uri="{FF2B5EF4-FFF2-40B4-BE49-F238E27FC236}">
                  <a16:creationId xmlns:a16="http://schemas.microsoft.com/office/drawing/2014/main" id="{3C97D831-49BD-4E8D-BE63-F21C51044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87736" y="5557948"/>
              <a:ext cx="1336571" cy="547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DAEF765-BEB6-4297-B7A7-70B9425FABB2}"/>
                </a:ext>
              </a:extLst>
            </p:cNvPr>
            <p:cNvSpPr/>
            <p:nvPr/>
          </p:nvSpPr>
          <p:spPr>
            <a:xfrm>
              <a:off x="7337512" y="1481049"/>
              <a:ext cx="1560305" cy="29371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6537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1089</Words>
  <Application>Microsoft Macintosh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</vt:lpstr>
      <vt:lpstr>Bahnschrift SemiBold</vt:lpstr>
      <vt:lpstr>Calibri</vt:lpstr>
      <vt:lpstr>Calibri Light</vt:lpstr>
      <vt:lpstr>Georgia</vt:lpstr>
      <vt:lpstr>Times New Roman</vt:lpstr>
      <vt:lpstr>Wingdings</vt:lpstr>
      <vt:lpstr>1_Office Theme</vt:lpstr>
      <vt:lpstr>PowerPoint Presentation</vt:lpstr>
      <vt:lpstr>PowerPoint Presentation</vt:lpstr>
      <vt:lpstr>Multi-dimensional data model</vt:lpstr>
      <vt:lpstr>Multi-dimensional data model</vt:lpstr>
      <vt:lpstr>Multi-dimensional data model</vt:lpstr>
      <vt:lpstr>Multi-dimensional data model</vt:lpstr>
      <vt:lpstr>Conceptual Modeling of Data Warehouses</vt:lpstr>
      <vt:lpstr>Conceptual Modeling of Data Warehouses</vt:lpstr>
      <vt:lpstr>Example of Fact Constellation</vt:lpstr>
      <vt:lpstr>Defining a Star Schema in DMQL</vt:lpstr>
      <vt:lpstr>Defining a Star Schema in DMQL</vt:lpstr>
      <vt:lpstr>Defining a Snowflake Schema in DMQL</vt:lpstr>
      <vt:lpstr>Defining a Snowflake Schema in DMQL</vt:lpstr>
      <vt:lpstr>Concept hierarchy</vt:lpstr>
      <vt:lpstr>A Concept Hierarchy: Dimension (location)</vt:lpstr>
      <vt:lpstr>Multidimensional Data</vt:lpstr>
      <vt:lpstr>Measures: Their Categorization and Computation</vt:lpstr>
      <vt:lpstr>Measures: Their Categorization and Computation</vt:lpstr>
      <vt:lpstr>1. Distributive</vt:lpstr>
      <vt:lpstr>2. Algebraic</vt:lpstr>
      <vt:lpstr>3. Holistic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Md. Tarique Anwer</cp:lastModifiedBy>
  <cp:revision>39</cp:revision>
  <dcterms:created xsi:type="dcterms:W3CDTF">2020-12-02T17:41:12Z</dcterms:created>
  <dcterms:modified xsi:type="dcterms:W3CDTF">2023-06-04T04:43:06Z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0x010100F7EBD29BF03FAD438F48F0C5B67AE5F0</vt:lpwstr>
  </property>
  <property fmtid="{D5CDD505-2E9C-101B-9397-08002B2CF9AE}" pid="3" name="NXPowerLiteLastOptimized">
    <vt:lpwstr>230390</vt:lpwstr>
  </property>
  <property fmtid="{D5CDD505-2E9C-101B-9397-08002B2CF9AE}" pid="4" name="NXPowerLiteSettings">
    <vt:lpwstr>C6200358026400</vt:lpwstr>
  </property>
  <property fmtid="{D5CDD505-2E9C-101B-9397-08002B2CF9AE}" pid="5" name="NXPowerLiteVersion">
    <vt:lpwstr>D8.0.4</vt:lpwstr>
  </property>
</Properties>
</file>