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319" r:id="rId13"/>
    <p:sldId id="266" r:id="rId14"/>
    <p:sldId id="320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8:10:3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0 24575,'-15'0'0,"-1"0"0,0 0 0,-12 0 0,3 0 0,-17 0 0,-2 0 0,-11 14 0,-3 3 0,-9-5 0,10 6 0,3 1 0,10-3 0,1-4 0,11 2 0,2-4 0,17-5 0,0 3 0,5-7 0,-8 6 0,1-6 0,-2 7 0,0-7 0,7 6 0,-7-6 0,8 2 0,-4-3 0,8 4 0,-2-3 0,6 6 0,-3-3 0,4 9 0,0 5 0,0 26 0,0-3 0,0 15 0,0-6 0,0 10 0,0 0 0,0 6 0,0-7 0,0-1 0,0 1 0,0-7 0,0 4 0,0-11 0,0 5 0,5-6 0,1-1 0,5-6 0,-5-1 0,2-6 0,-3-6 0,5 0 0,-5-6 0,3-4 0,-7-2 0,2-4 0,-3 0 0,4 0 0,-4 0 0,4 0 0,-4-1 0,0 1 0,4 5 0,-3-4 0,3 3 0,-4-3 0,0-1 0,0 0 0,0 0 0,0 0 0,0 0 0,3 0 0,-2 0 0,2 0 0,-3 4 0,4-2 0,-3 7 0,3-8 0,-4 4 0,0-5 0,0 0 0,0 0 0,0 0 0,3-3 0,1-1 0,4-4 0,-1 0 0,1 0 0,0 0 0,16 4 0,10 3 0,25 4 0,9 2 0,-6-2 0,10 2 0,-11-2 0,0 1 0,-3 0 0,-26-6 0,-3-2 0,-11 0 0,-4-3 0,-2 4 0,-3-5 0,-2 0 0,1 0 0,0 0 0,-1 0 0,0 0 0,1 0 0,5-5 0,0 4 0,5-7 0,-4 4 0,3-1 0,-8 1 0,4 0 0,-5 3 0,0-2 0,0-1 0,-3 0 0,-1-1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8:10:3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24575,'23'0'0,"19"0"0,47 0 0,-15 0 0,13 0 0,-37 0 0,-18 0 0,-2 0 0,-17 0 0,0 0 0,-5 0 0,0 0 0,0 3 0,0 2 0,4 3 0,-3 0 0,4-3 0,-5 2 0,0-6 0,-3 7 0,2-7 0,-6 6 0,6-3 0,-2 5 0,3-1 0,0 0 0,0 0 0,-3 0 0,2 0 0,-2 1 0,-1 2 0,0 2 0,-4 9 0,0 2 0,0 12-6784,0 1 6784,0 7 0,0-7 0,0 5 0,0-11 0,0 5 0,0-6 0,0 12 6784,0-3-6784,0 18 0,0-12 0,0 19 0,0-10 0,0 12 0,0-7 0,0-8 0,0-1 0,0-6 0,0-1 0,0-6 0,4-1 0,-3-6 0,8 0 0,-8-1 0,4-4 0,-5-2 0,0-5 0,4 0 0,-3 1 0,3 4 0,0 1 0,-3 12 0,4-10 0,-1 9 0,-3-16 0,4 5 0,-5-11 0,0 4 0,0-8 0,0 4 0,0-5 0,-7-3 0,-3-2 0,-24-3 0,-7 0 0,-25 0 0,-2 0 0,-16 0 0,28 0 0,-1 0 0,-35 0 0,39 0 0,4 0 0,-11 0 0,10 0 0,13 0 0,6 0 0,8 0 0,9 0 0,1 0 0,5 0 0,0 0 0,0 0 0,3 3 0,2-2 0,3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8:09:0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24575,'94'9'0,"1"1"0,-1-1 0,0 0 0,1 0 0,-23-3 0,0 0 0,12 2 0,21 4 0,7 1 0,-9-2 0,-24-5 0,-18-4 0,-14-2 0,12 4 0,-4-3 0,-2-2 0,-10 1 0,7 0 0,2 0 0,7 0 0,-1 0 0,-6 0 0,5 0 0,-5 0 0,-1 0 0,-1 0 0,-6 0 0,6 0 0,2 0 0,-1 0 0,6 0 0,-5 0 0,6 0 0,1 0 0,16 0 0,-5 0 0,13 0 0,-21 0 0,10-5 0,-19-2 0,13 0 0,-20 2 0,-3 1 0,-19 2 0,0-2 0,12-1 0,-9 3 0,29-8 0,-3 3 0,33-6 0,-21 6 0,25-5 0,-44 5 0,19-5 0,-26 6 0,3-3 0,9 2 0,-17 1 0,16 0 0,-25 2 0,-2 3 0,-5-3 0,12-1 0,-4 4 0,10-4 0,-12 5 0,5 0 0,-10-4 0,0 3 0,3-3 0,19 4 0,6-5 0,7 4 0,-6-5 0,-17 6 0,0 0 0,-3 0 0,-13 0 0,8 0 0,-14 0 0,4 0 0,1 0 0,12 0 0,-3 0 0,17 0 0,-19 0 0,14 0 0,-16 0 0,0 0 0,-6 0 0,-5 0 0,0 0 0,4 0 0,7 0 0,6 0 0,17 0 0,20 0 0,16 0 0,-6 0 0,8 0 0,-33 0 0,11 0 0,-21 0 0,-1 0 0,-16 0 0,-2 0 0,-10 0 0,0 0 0,0 0 0,4 0 0,2 0 0,4 0 0,-4 0 0,-2 0 0,-4 0 0,1 0 0,-1 0 0,0 0 0,0 0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8:09:04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24575,'35'0'0,"17"0"0,-5 0 0,5 0 0,-21 0 0,-3 0 0,-8 0 0,21 0 0,-7 0 0,23 0 0,10 0 0,-15 0 0,5 0-1363,13 0 1,3 0 1362,-3 0 0,3 0 0,22 0 0,2 0 0,-13 0 0,2 0 0,-16 0 0,3 0 0,-1 0 0,-1 0 0,-1 0 0,4 0 0,23 0 0,6 0 0,-5 0-1961,-18 0 1,-3 0 0,2 0 1960,13 0 0,2 0 0,-6 0 0,14 0 0,-7 0 0,-12 0 0,-2 0-1548,1 0 1,-2 0 1547,-5 0 0,-2 0-1027,-3 0 1,-2 0 1026,-18 0 0,2 0-296,25 0 1,-3 0 295,-8 0 0,14 3 0,-1 1 0,-15 3 0,-9 0 0,1 0 0,21 5 0,0 1 0,7 0 1549,-8 0-1549,-1-1 0,1 1 0,-8-6-734,-2-2 734,-14-5 2121,-9 0-2121,-12 0 2402,-8 4-2402,-9-3 2223,-1 3-2223,-5-4 6784,0 0-6784,-3-3 0,-2-1 0,1-1 0,0-2 0,8 7 0,12-9 0,-4 8 0,14-4 0,-9 5 0,0-4 0,-2 3 0,-9-3 0,-2 4 0,-4 0 0,1 0 0,-1 0 0,-4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8:09:1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24575,'50'0'0,"24"0"0,10 0 0,-22 0 0,4 0-2385,9 0 0,7 0 0,-4 0 2385,6 0 0,-3 0 0,6 0 0,2 0 578,3 0 1,0 0-579,-9 0 0,-2 0 0,6 0 0,-1 0 0,-5 0 0,-1 0 0,-4 0 0,-1 0 0,0-1 0,-2 2 0,-8 2 0,-3 0 0,38-1 0,-45 0 0,-1 2 0,27 2 0,-21-6 0,2 1 0,37 11 0,-41-8 0,-2 0 0,15 3 0,18 5 0,-26-5 0,21 6 0,-8 0 0,-25-7 0,1 1 0,30 6 0,7 0 0,-39-6 0,-1 0 0,28 5 0,-21-4 0,1-2 0,37 2 0,-41-2 0,-2 0 0,30 1 0,18 0 0,-45 0 0,1-1 0,-1-5 0,2 0 0,12 5 0,0 1 0,-5-6 0,-1 0 0,1 5 0,1 1 0,6-6 0,-2 0 0,-13 2 0,-1 0 0,4 1 0,-4-2 1310,16 0-1310,4 9 0,-15-10 0,34 4 0,-32-5 0,18 0 0,-38 0 3786,-9 0-3786,3 0 902,-10 0-902,-6 0 0,-2 0 0,-8 0 0,4 0 0,-5 0 0,-1 0 0,17 0 0,-3 0 0,21 0 0,-11 0 0,5 0 0,-12 0 0,0 0 0,-11 0 0,0 0 0,-5 0 0,0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8:09:1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24575,'59'0'0,"22"0"-3277,5 0 0,21 0 0,-1 0 2780,-17 0 1,-2 0-1,9 0 497,-12 0 0,8 0 0,3 0 0,0 0 0,-4 0-395,7 0 0,-2 0 1,-1 0-1,-4 0 395,-11 0 0,-2 1 0,-1-1 0,3-1-50,12-3 0,4-2 0,-1 0 0,-7 2 50,-3 2 0,-5 1 0,3-1 0,-4-3 0,3-1 0,1 1 0,-5 1 0,8 3 0,-4 1 0,-1 1 0,-2-1 0,0 0 0,-7 0-135,1 0 1,-4 0 134,5 0 0,-7 0 0,5 0 3522,14 0-3522,-33 0 4352,10 0-4352,-15 0 4749,5 0-4749,-4 0 746,-18 0-746,25 0 0,26 0 0,1 0 0,5 0 0,-23 0 0,-14 0 0,-5 0 0,-3 0 0,-14 0 0,-8 0 0,1 0 0,-13 0 0,3 0 0,-4 0 0,0 0 0,4 0 0,2 0 0,4 0 0,-4 0 0,-2 0 0,-4 0 0,1 0 0,-1 0 0,0 0 0,-3 0 0,-2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ECAP45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40282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855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13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1F629-FA3A-A3F8-0470-44AB871A885B}"/>
              </a:ext>
            </a:extLst>
          </p:cNvPr>
          <p:cNvSpPr txBox="1"/>
          <p:nvPr/>
        </p:nvSpPr>
        <p:spPr>
          <a:xfrm>
            <a:off x="1143000" y="363582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U01-T03</a:t>
            </a:r>
          </a:p>
        </p:txBody>
      </p:sp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8291-E6A3-4E16-BBA9-0C5D9652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4013"/>
            <a:r>
              <a:rPr lang="en-US" dirty="0"/>
              <a:t>Typical OLAP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558" y="1296832"/>
            <a:ext cx="8306884" cy="3011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Roll up (drill-up):</a:t>
            </a:r>
            <a:r>
              <a:rPr lang="en-US" sz="2600" dirty="0">
                <a:latin typeface="Bahnschrift" panose="020B0502040204020203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summarize data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Bahnschrift" panose="020B0502040204020203" pitchFamily="34" charset="0"/>
              </a:rPr>
              <a:t>by climbing up hierarchy or by dimension reduction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Drill down (roll down):</a:t>
            </a:r>
            <a:r>
              <a:rPr lang="en-US" sz="2600" dirty="0">
                <a:latin typeface="Bahnschrift" panose="020B0502040204020203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reverse of roll-up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Bahnschrift" panose="020B0502040204020203" pitchFamily="34" charset="0"/>
              </a:rPr>
              <a:t>from higher level summary to lower level summary or detailed data, or introducing new dimensions</a:t>
            </a:r>
          </a:p>
        </p:txBody>
      </p:sp>
    </p:spTree>
    <p:extLst>
      <p:ext uri="{BB962C8B-B14F-4D97-AF65-F5344CB8AC3E}">
        <p14:creationId xmlns:p14="http://schemas.microsoft.com/office/powerpoint/2010/main" val="306887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8291-E6A3-4E16-BBA9-0C5D9652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4013"/>
            <a:r>
              <a:rPr lang="en-US" dirty="0"/>
              <a:t>Typical OLAP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3892" y="1334154"/>
            <a:ext cx="8381529" cy="4812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Slice and dice:</a:t>
            </a:r>
            <a:r>
              <a:rPr lang="en-US" sz="2600" dirty="0">
                <a:latin typeface="Bahnschrift" panose="020B0502040204020203" pitchFamily="34" charset="0"/>
              </a:rPr>
              <a:t> project and select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Bahnschrift" panose="020B0502040204020203" pitchFamily="34" charset="0"/>
              </a:rPr>
              <a:t>The Slice operation performs a selection on one dimension of the given cube, resulting in a </a:t>
            </a:r>
            <a:r>
              <a:rPr lang="en-US" sz="2600" dirty="0" err="1">
                <a:latin typeface="Bahnschrift" panose="020B0502040204020203" pitchFamily="34" charset="0"/>
              </a:rPr>
              <a:t>subcube</a:t>
            </a:r>
            <a:r>
              <a:rPr lang="en-US" sz="2600" dirty="0">
                <a:latin typeface="Bahnschrift" panose="020B0502040204020203" pitchFamily="34" charset="0"/>
              </a:rPr>
              <a:t>. The dice operation defines a </a:t>
            </a:r>
            <a:r>
              <a:rPr lang="en-US" sz="2600" dirty="0" err="1">
                <a:latin typeface="Bahnschrift" panose="020B0502040204020203" pitchFamily="34" charset="0"/>
              </a:rPr>
              <a:t>subcube</a:t>
            </a:r>
            <a:r>
              <a:rPr lang="en-US" sz="2600" dirty="0">
                <a:latin typeface="Bahnschrift" panose="020B0502040204020203" pitchFamily="34" charset="0"/>
              </a:rPr>
              <a:t> by performing a selection on two or more dimensions.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hlink"/>
                </a:solidFill>
                <a:latin typeface="Bahnschrift" panose="020B0502040204020203" pitchFamily="34" charset="0"/>
              </a:rPr>
              <a:t>Pivot (rotate):</a:t>
            </a:r>
            <a:r>
              <a:rPr lang="en-US" sz="2600" dirty="0">
                <a:latin typeface="Bahnschrift" panose="020B0502040204020203" pitchFamily="34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Bahnschrift" panose="020B0502040204020203" pitchFamily="34" charset="0"/>
              </a:rPr>
              <a:t>Reorient the cube, visualization, 3D to series of 2D planes.</a:t>
            </a:r>
          </a:p>
        </p:txBody>
      </p:sp>
    </p:spTree>
    <p:extLst>
      <p:ext uri="{BB962C8B-B14F-4D97-AF65-F5344CB8AC3E}">
        <p14:creationId xmlns:p14="http://schemas.microsoft.com/office/powerpoint/2010/main" val="188967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4013">
              <a:defRPr/>
            </a:pPr>
            <a:r>
              <a:rPr lang="en-IN" dirty="0"/>
              <a:t>Drill-Up Or Roll-Up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19595" y="1406137"/>
            <a:ext cx="8504809" cy="20228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The roll-up operation performs aggregation on a data cube either by climbing up the hierarchy or by dimension reduction.</a:t>
            </a:r>
            <a:endParaRPr lang="en-IN" dirty="0">
              <a:latin typeface="Bahnschrif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661384-5F4C-4131-9EF0-7290667D0CA9}"/>
              </a:ext>
            </a:extLst>
          </p:cNvPr>
          <p:cNvGrpSpPr/>
          <p:nvPr/>
        </p:nvGrpSpPr>
        <p:grpSpPr>
          <a:xfrm>
            <a:off x="1179253" y="3719181"/>
            <a:ext cx="6785492" cy="2294552"/>
            <a:chOff x="1066800" y="3633106"/>
            <a:chExt cx="6785492" cy="2294552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3418576"/>
                </p:ext>
              </p:extLst>
            </p:nvPr>
          </p:nvGraphicFramePr>
          <p:xfrm>
            <a:off x="1066800" y="3633106"/>
            <a:ext cx="3048000" cy="2294552"/>
          </p:xfrm>
          <a:graphic>
            <a:graphicData uri="http://schemas.openxmlformats.org/drawingml/2006/table">
              <a:tbl>
                <a:tblPr firstRow="1" bandRow="1">
                  <a:tableStyleId>{35758FB7-9AC5-4552-8A53-C91805E547FA}</a:tableStyleId>
                </a:tblPr>
                <a:tblGrid>
                  <a:gridCol w="18578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901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65752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Location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Medal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2555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Delhi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5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225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New York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2555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Patiala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1390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Los Angles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5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8191666"/>
                </p:ext>
              </p:extLst>
            </p:nvPr>
          </p:nvGraphicFramePr>
          <p:xfrm>
            <a:off x="5239138" y="4094582"/>
            <a:ext cx="2613154" cy="1371600"/>
          </p:xfrm>
          <a:graphic>
            <a:graphicData uri="http://schemas.openxmlformats.org/drawingml/2006/table">
              <a:tbl>
                <a:tblPr firstRow="1" bandRow="1">
                  <a:tableStyleId>{3C2FFA5D-87B4-456A-9821-1D502468CF0F}</a:tableStyleId>
                </a:tblPr>
                <a:tblGrid>
                  <a:gridCol w="14318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133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9878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Location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Medal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19878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India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8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19878"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America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IN" sz="2400" dirty="0"/>
                          <a:t>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6" name="Right Arrow 5"/>
            <p:cNvSpPr/>
            <p:nvPr/>
          </p:nvSpPr>
          <p:spPr>
            <a:xfrm>
              <a:off x="4114800" y="4627982"/>
              <a:ext cx="1124338" cy="304800"/>
            </a:xfrm>
            <a:prstGeom prst="rightArrow">
              <a:avLst>
                <a:gd name="adj1" fmla="val 50000"/>
                <a:gd name="adj2" fmla="val 105102"/>
              </a:avLst>
            </a:prstGeom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4013">
              <a:defRPr/>
            </a:pPr>
            <a:r>
              <a:rPr lang="en-IN" dirty="0"/>
              <a:t>Roll-Down Or Drill Down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856076"/>
              </p:ext>
            </p:extLst>
          </p:nvPr>
        </p:nvGraphicFramePr>
        <p:xfrm>
          <a:off x="1076909" y="4051382"/>
          <a:ext cx="2825621" cy="13716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6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8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5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45185"/>
              </p:ext>
            </p:extLst>
          </p:nvPr>
        </p:nvGraphicFramePr>
        <p:xfrm>
          <a:off x="5162940" y="3594183"/>
          <a:ext cx="2825620" cy="2286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3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Patiala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1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Los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902530" y="4597223"/>
            <a:ext cx="1260410" cy="279919"/>
          </a:xfrm>
          <a:prstGeom prst="rightArrow">
            <a:avLst>
              <a:gd name="adj1" fmla="val 50000"/>
              <a:gd name="adj2" fmla="val 96409"/>
            </a:avLst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59228" y="1320081"/>
            <a:ext cx="8382000" cy="1943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Bahnschrift" panose="020B0502040204020203" pitchFamily="34" charset="0"/>
              </a:rPr>
              <a:t>Stepping down a concept hierarchy for a dimension.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Bahnschrift" panose="020B0502040204020203" pitchFamily="34" charset="0"/>
              </a:rPr>
              <a:t>By introducing a new dimension.</a:t>
            </a:r>
          </a:p>
        </p:txBody>
      </p:sp>
    </p:spTree>
    <p:extLst>
      <p:ext uri="{BB962C8B-B14F-4D97-AF65-F5344CB8AC3E}">
        <p14:creationId xmlns:p14="http://schemas.microsoft.com/office/powerpoint/2010/main" val="349667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4013">
              <a:defRPr/>
            </a:pPr>
            <a:r>
              <a:rPr lang="en-IN" dirty="0"/>
              <a:t>Slice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19595" y="1345488"/>
            <a:ext cx="8504809" cy="5181599"/>
          </a:xfrm>
        </p:spPr>
        <p:txBody>
          <a:bodyPr/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The </a:t>
            </a:r>
            <a:r>
              <a:rPr 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slice operation </a:t>
            </a:r>
            <a:r>
              <a:rPr lang="en-US" dirty="0">
                <a:latin typeface="Bahnschrift" panose="020B0502040204020203" pitchFamily="34" charset="0"/>
              </a:rPr>
              <a:t>performs a selection on one dimension of the given cube, resulting in a </a:t>
            </a:r>
            <a:r>
              <a:rPr lang="en-US" dirty="0" err="1">
                <a:latin typeface="Bahnschrift" panose="020B0502040204020203" pitchFamily="34" charset="0"/>
              </a:rPr>
              <a:t>subcube</a:t>
            </a:r>
            <a:r>
              <a:rPr lang="en-US" dirty="0">
                <a:latin typeface="Bahnschrift" panose="020B0502040204020203" pitchFamily="34" charset="0"/>
              </a:rPr>
              <a:t>. Reduces the dimensionality of the cubes.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For example, if we want to make a select where Medal = 5.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48999"/>
              </p:ext>
            </p:extLst>
          </p:nvPr>
        </p:nvGraphicFramePr>
        <p:xfrm>
          <a:off x="2857500" y="4475874"/>
          <a:ext cx="3429000" cy="1371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1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3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Los</a:t>
                      </a:r>
                      <a:r>
                        <a:rPr lang="en-IN" sz="2400" baseline="0" dirty="0"/>
                        <a:t> Angles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66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4013"/>
            <a:r>
              <a:rPr lang="en-IN" dirty="0"/>
              <a:t>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4149"/>
            <a:ext cx="8504809" cy="51815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The </a:t>
            </a:r>
            <a:r>
              <a:rPr lang="en-US" dirty="0">
                <a:solidFill>
                  <a:srgbClr val="C00000"/>
                </a:solidFill>
                <a:latin typeface="Bahnschrift" panose="020B0502040204020203" pitchFamily="34" charset="0"/>
              </a:rPr>
              <a:t>dice operation </a:t>
            </a:r>
            <a:r>
              <a:rPr lang="en-US" dirty="0">
                <a:latin typeface="Bahnschrift" panose="020B0502040204020203" pitchFamily="34" charset="0"/>
              </a:rPr>
              <a:t>defines a sub-cube by performing a selection on two or more dimensions.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For example, if we want to make a select where Medal = 3 or Location = New York.</a:t>
            </a:r>
          </a:p>
          <a:p>
            <a:pPr algn="just"/>
            <a:endParaRPr lang="en-IN" dirty="0"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554224"/>
              </p:ext>
            </p:extLst>
          </p:nvPr>
        </p:nvGraphicFramePr>
        <p:xfrm>
          <a:off x="2857499" y="4943118"/>
          <a:ext cx="3429000" cy="13716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81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0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Patiala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New</a:t>
                      </a:r>
                      <a:r>
                        <a:rPr lang="en-IN" sz="2400" baseline="0" dirty="0"/>
                        <a:t> York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3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102636"/>
            <a:ext cx="9055222" cy="1114397"/>
          </a:xfrm>
        </p:spPr>
        <p:txBody>
          <a:bodyPr>
            <a:normAutofit/>
          </a:bodyPr>
          <a:lstStyle/>
          <a:p>
            <a:pPr indent="177800"/>
            <a:r>
              <a:rPr lang="en-IN" dirty="0"/>
              <a:t>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Pivot is also known as rotate. It Rotates the data axis to view the data from different perspectives.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29" y="3131285"/>
            <a:ext cx="5668542" cy="2716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47675"/>
            <a:r>
              <a:rPr lang="en-IN" dirty="0"/>
              <a:t>Before and After Pivoting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4" y="1905000"/>
            <a:ext cx="4191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7" y="1905000"/>
            <a:ext cx="4191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dirty="0"/>
              <a:t>After this lecture, you will be able to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dirty="0"/>
              <a:t>introduce Data Cube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dirty="0"/>
              <a:t>understand various terminologies used in Data Cube.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dirty="0"/>
              <a:t>learn how Data Cube Model n-dimensional data.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dirty="0"/>
              <a:t>visualize various 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AA6-8F73-49FA-9351-1C435B1B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What is Data Cube?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4" y="1217034"/>
            <a:ext cx="7684656" cy="517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 panose="020B0502040204020203" pitchFamily="34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data cube </a:t>
            </a:r>
            <a:r>
              <a:rPr lang="en-US" sz="2800" dirty="0">
                <a:latin typeface="Bahnschrift" panose="020B0502040204020203" pitchFamily="34" charset="0"/>
              </a:rPr>
              <a:t>allows data to be modeled and viewed in multiple dimensions. It is defined by dimensions and facts.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Dimensions</a:t>
            </a:r>
            <a:r>
              <a:rPr lang="en-US" sz="2800" dirty="0">
                <a:latin typeface="Bahnschrift" panose="020B0502040204020203" pitchFamily="34" charset="0"/>
              </a:rPr>
              <a:t> are the entities with respect to which an organization wants to keep records.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Facts</a:t>
            </a: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latin typeface="Bahnschrift" panose="020B0502040204020203" pitchFamily="34" charset="0"/>
              </a:rPr>
              <a:t>are numerical measures. It is the quantities by which we want to analyze relationships between dimensions.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0CACA5-F6A9-97FE-9954-964C8156DC14}"/>
                  </a:ext>
                </a:extLst>
              </p14:cNvPr>
              <p14:cNvContentPartPr/>
              <p14:nvPr/>
            </p14:nvContentPartPr>
            <p14:xfrm>
              <a:off x="602820" y="1393200"/>
              <a:ext cx="333720" cy="58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0CACA5-F6A9-97FE-9954-964C8156D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820" y="1384200"/>
                <a:ext cx="3513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A7B9D1-28AC-2071-0829-F839778582D8}"/>
                  </a:ext>
                </a:extLst>
              </p14:cNvPr>
              <p14:cNvContentPartPr/>
              <p14:nvPr/>
            </p14:nvContentPartPr>
            <p14:xfrm>
              <a:off x="3857580" y="2661480"/>
              <a:ext cx="316080" cy="58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A7B9D1-28AC-2071-0829-F839778582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940" y="2652840"/>
                <a:ext cx="333720" cy="6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8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8C0-F74E-4B39-937C-B36837CB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What is Data Cube?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EACE-076E-4354-9408-722D149F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The data cube is used by the users of the decision support system to see their data.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The cuboid that holds the lowest level of summarization is called the base cuboid.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The 0-D cuboid, which holds the highest level of summarization, is called the apex cuboid.</a:t>
            </a:r>
            <a:endParaRPr lang="en-IN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B3D925-6FF0-52A2-D9EF-710F2976D26B}"/>
                  </a:ext>
                </a:extLst>
              </p14:cNvPr>
              <p14:cNvContentPartPr/>
              <p14:nvPr/>
            </p14:nvContentPartPr>
            <p14:xfrm>
              <a:off x="5323140" y="5599440"/>
              <a:ext cx="1895760" cy="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B3D925-6FF0-52A2-D9EF-710F2976D2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500" y="5590440"/>
                <a:ext cx="1913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39BD88-ED08-5436-D0BB-78ACB2FF569A}"/>
                  </a:ext>
                </a:extLst>
              </p14:cNvPr>
              <p14:cNvContentPartPr/>
              <p14:nvPr/>
            </p14:nvContentPartPr>
            <p14:xfrm>
              <a:off x="5239620" y="4203720"/>
              <a:ext cx="1782360" cy="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39BD88-ED08-5436-D0BB-78ACB2FF56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0980" y="4195080"/>
                <a:ext cx="1800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3CBB62-E4BE-7343-5524-FCB8A2178A20}"/>
                  </a:ext>
                </a:extLst>
              </p14:cNvPr>
              <p14:cNvContentPartPr/>
              <p14:nvPr/>
            </p14:nvContentPartPr>
            <p14:xfrm>
              <a:off x="5994900" y="3556800"/>
              <a:ext cx="2099160" cy="10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3CBB62-E4BE-7343-5524-FCB8A2178A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6260" y="3547800"/>
                <a:ext cx="2116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6AC710-2151-6B11-9723-B23EEC0BAE00}"/>
                  </a:ext>
                </a:extLst>
              </p14:cNvPr>
              <p14:cNvContentPartPr/>
              <p14:nvPr/>
            </p14:nvContentPartPr>
            <p14:xfrm>
              <a:off x="6398460" y="5084280"/>
              <a:ext cx="1712160" cy="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6AC710-2151-6B11-9723-B23EEC0BAE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9460" y="5075640"/>
                <a:ext cx="172980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63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8C0-F74E-4B39-937C-B36837CB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    Cube: A Lattice of Cuboids</a:t>
            </a:r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B580D3-190D-4752-B50D-EE0377BA5077}"/>
              </a:ext>
            </a:extLst>
          </p:cNvPr>
          <p:cNvGrpSpPr/>
          <p:nvPr/>
        </p:nvGrpSpPr>
        <p:grpSpPr>
          <a:xfrm>
            <a:off x="304800" y="1617532"/>
            <a:ext cx="6498656" cy="4534694"/>
            <a:chOff x="609600" y="1866106"/>
            <a:chExt cx="6498656" cy="453469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2971800" y="22860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295400" y="31242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438400" y="31242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581400" y="31242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743200" y="41148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724400" y="41148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810000" y="41148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676400" y="41148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609600" y="41148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572000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295400" y="51816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5638800" y="41148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3048000" y="61722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4419600" y="51816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352800" y="51816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2286000" y="51816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824120" y="1866106"/>
              <a:ext cx="468398" cy="40011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all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012290" y="2669111"/>
              <a:ext cx="689612" cy="40011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time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329380" y="2721768"/>
              <a:ext cx="689612" cy="40011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item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489325" y="2757488"/>
              <a:ext cx="1091966" cy="40011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location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32325" y="2757488"/>
              <a:ext cx="1124026" cy="40011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supplier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371600" y="2362200"/>
              <a:ext cx="1676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590800" y="2362200"/>
              <a:ext cx="457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048000" y="2362200"/>
              <a:ext cx="609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048000" y="2362200"/>
              <a:ext cx="1676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685800" y="3200400"/>
              <a:ext cx="685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371600" y="32004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371600" y="3200400"/>
              <a:ext cx="1447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685800" y="3200400"/>
              <a:ext cx="1905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590800" y="3200400"/>
              <a:ext cx="1295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590800" y="3200400"/>
              <a:ext cx="2209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657600" y="3200400"/>
              <a:ext cx="228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657600" y="3200400"/>
              <a:ext cx="2057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1752600" y="3200400"/>
              <a:ext cx="1905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2819400" y="3276600"/>
              <a:ext cx="1905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724400" y="3276600"/>
              <a:ext cx="76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724400" y="3276600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685800" y="4190999"/>
              <a:ext cx="685800" cy="1096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685800" y="41910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>
              <a:off x="1371600" y="4191000"/>
              <a:ext cx="381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752600" y="41910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H="1">
              <a:off x="2362200" y="4191000"/>
              <a:ext cx="457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819400" y="41910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1371600" y="4191000"/>
              <a:ext cx="2514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886200" y="4191000"/>
              <a:ext cx="609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2362200" y="4191000"/>
              <a:ext cx="2438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>
              <a:off x="4495800" y="4191000"/>
              <a:ext cx="304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4495800" y="4191000"/>
              <a:ext cx="1219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H="1">
              <a:off x="3429000" y="4191000"/>
              <a:ext cx="2286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371600" y="5333999"/>
              <a:ext cx="1790700" cy="944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362200" y="5257800"/>
              <a:ext cx="838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H="1">
              <a:off x="3200400" y="5257800"/>
              <a:ext cx="228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>
              <a:off x="3200400" y="5334000"/>
              <a:ext cx="1295400" cy="944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279525" y="3719513"/>
              <a:ext cx="136608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 dirty="0" err="1">
                  <a:latin typeface="Bahnschrift" panose="020B0502040204020203" pitchFamily="34" charset="0"/>
                  <a:ea typeface="SimSun" pitchFamily="2" charset="-122"/>
                </a:rPr>
                <a:t>time,location</a:t>
              </a:r>
              <a:endParaRPr lang="en-US" altLang="zh-CN" sz="16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214825" y="4334031"/>
              <a:ext cx="1390124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 dirty="0" err="1">
                  <a:latin typeface="Bahnschrift" panose="020B0502040204020203" pitchFamily="34" charset="0"/>
                  <a:ea typeface="SimSun" pitchFamily="2" charset="-122"/>
                </a:rPr>
                <a:t>time,supplier</a:t>
              </a:r>
              <a:endParaRPr lang="en-US" altLang="zh-CN" sz="16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3336925" y="3719513"/>
              <a:ext cx="136608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>
                  <a:latin typeface="Bahnschrift" panose="020B0502040204020203" pitchFamily="34" charset="0"/>
                  <a:ea typeface="SimSun" pitchFamily="2" charset="-122"/>
                </a:rPr>
                <a:t>item,location</a:t>
              </a:r>
              <a:endParaRPr lang="en-US" altLang="zh-CN" sz="16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4251325" y="4329113"/>
              <a:ext cx="1390124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>
                  <a:latin typeface="Bahnschrift" panose="020B0502040204020203" pitchFamily="34" charset="0"/>
                  <a:ea typeface="SimSun" pitchFamily="2" charset="-122"/>
                </a:rPr>
                <a:t>item,supplier</a:t>
              </a:r>
              <a:endParaRPr lang="en-US" altLang="zh-CN" sz="16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5394325" y="3719513"/>
              <a:ext cx="1713931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>
                  <a:latin typeface="Bahnschrift" panose="020B0502040204020203" pitchFamily="34" charset="0"/>
                  <a:ea typeface="SimSun" pitchFamily="2" charset="-122"/>
                </a:rPr>
                <a:t>location,supplier</a:t>
              </a:r>
              <a:endParaRPr lang="en-US" altLang="zh-CN" sz="16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660525" y="5497513"/>
              <a:ext cx="1842171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>
                  <a:latin typeface="Bahnschrift" panose="020B0502040204020203" pitchFamily="34" charset="0"/>
                  <a:ea typeface="SimSun" pitchFamily="2" charset="-122"/>
                </a:rPr>
                <a:t>time,item,supplier</a:t>
              </a:r>
              <a:endParaRPr lang="en-US" altLang="zh-CN" sz="16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2727325" y="4811713"/>
              <a:ext cx="2165978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>
                  <a:latin typeface="Bahnschrift" panose="020B0502040204020203" pitchFamily="34" charset="0"/>
                  <a:ea typeface="SimSun" pitchFamily="2" charset="-122"/>
                </a:rPr>
                <a:t>time,location,supplier</a:t>
              </a:r>
              <a:endParaRPr lang="en-US" altLang="zh-CN" sz="16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3946525" y="5472113"/>
              <a:ext cx="2165978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1600" b="1">
                  <a:latin typeface="Bahnschrift" panose="020B0502040204020203" pitchFamily="34" charset="0"/>
                  <a:ea typeface="SimSun" pitchFamily="2" charset="-122"/>
                </a:rPr>
                <a:t>item,location,supplier</a:t>
              </a:r>
              <a:endParaRPr lang="en-US" altLang="zh-CN" sz="16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060C1D4-016F-4B69-AEE0-47E17542AEA5}"/>
              </a:ext>
            </a:extLst>
          </p:cNvPr>
          <p:cNvGrpSpPr/>
          <p:nvPr/>
        </p:nvGrpSpPr>
        <p:grpSpPr>
          <a:xfrm>
            <a:off x="6752578" y="1854863"/>
            <a:ext cx="2248176" cy="4124386"/>
            <a:chOff x="6836716" y="2057400"/>
            <a:chExt cx="2248176" cy="4124386"/>
          </a:xfrm>
        </p:grpSpPr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6858000" y="2057400"/>
              <a:ext cx="22268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 dirty="0">
                  <a:latin typeface="Bahnschrift" panose="020B0502040204020203" pitchFamily="34" charset="0"/>
                  <a:ea typeface="SimSun" pitchFamily="2" charset="-122"/>
                </a:rPr>
                <a:t>0-</a:t>
              </a:r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D (apex) cuboid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6" name="Text Box 69"/>
            <p:cNvSpPr txBox="1">
              <a:spLocks noChangeArrowheads="1"/>
            </p:cNvSpPr>
            <p:nvPr/>
          </p:nvSpPr>
          <p:spPr bwMode="auto">
            <a:xfrm>
              <a:off x="6842125" y="2986088"/>
              <a:ext cx="151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>
                  <a:latin typeface="Bahnschrift" panose="020B0502040204020203" pitchFamily="34" charset="0"/>
                  <a:ea typeface="SimSun" pitchFamily="2" charset="-122"/>
                </a:rPr>
                <a:t>1-</a:t>
              </a:r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D cuboids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7" name="Text Box 70"/>
            <p:cNvSpPr txBox="1">
              <a:spLocks noChangeArrowheads="1"/>
            </p:cNvSpPr>
            <p:nvPr/>
          </p:nvSpPr>
          <p:spPr bwMode="auto">
            <a:xfrm>
              <a:off x="6836716" y="3921056"/>
              <a:ext cx="15632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 dirty="0">
                  <a:latin typeface="Bahnschrift" panose="020B0502040204020203" pitchFamily="34" charset="0"/>
                  <a:ea typeface="SimSun" pitchFamily="2" charset="-122"/>
                </a:rPr>
                <a:t>2-</a:t>
              </a:r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D cuboids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6852573" y="4857612"/>
              <a:ext cx="15664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 dirty="0">
                  <a:latin typeface="Bahnschrift" panose="020B0502040204020203" pitchFamily="34" charset="0"/>
                  <a:ea typeface="SimSun" pitchFamily="2" charset="-122"/>
                </a:rPr>
                <a:t>3-</a:t>
              </a:r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D cuboids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6871487" y="5781676"/>
              <a:ext cx="21627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 dirty="0">
                  <a:latin typeface="Bahnschrift" panose="020B0502040204020203" pitchFamily="34" charset="0"/>
                  <a:ea typeface="SimSun" pitchFamily="2" charset="-122"/>
                </a:rPr>
                <a:t>4-</a:t>
              </a:r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D(base) cuboid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18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8C0-F74E-4B39-937C-B36837CB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A Sample Data Cube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4343400" y="1036638"/>
            <a:ext cx="4572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4572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E1334724-4FDD-4979-8D82-6C3DF625CB9E}" type="slidenum">
              <a:rPr lang="en-US" smtClean="0">
                <a:solidFill>
                  <a:srgbClr val="7B9899"/>
                </a:solidFill>
                <a:latin typeface="Georgia" pitchFamily="18" charset="0"/>
              </a:rPr>
              <a:pPr/>
              <a:t>6</a:t>
            </a:fld>
            <a:endParaRPr lang="en-US">
              <a:solidFill>
                <a:srgbClr val="7B9899"/>
              </a:solidFill>
              <a:latin typeface="Georgia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033143-C761-4F77-84C7-442F03C0C773}"/>
              </a:ext>
            </a:extLst>
          </p:cNvPr>
          <p:cNvGrpSpPr/>
          <p:nvPr/>
        </p:nvGrpSpPr>
        <p:grpSpPr>
          <a:xfrm>
            <a:off x="457993" y="1477963"/>
            <a:ext cx="8228013" cy="4956312"/>
            <a:chOff x="762000" y="1388270"/>
            <a:chExt cx="8228013" cy="4956312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586538" y="1388270"/>
              <a:ext cx="2403475" cy="657225"/>
            </a:xfrm>
            <a:prstGeom prst="wedgeRoundRectCallout">
              <a:avLst>
                <a:gd name="adj1" fmla="val -47581"/>
                <a:gd name="adj2" fmla="val 84227"/>
                <a:gd name="adj3" fmla="val 16667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 dirty="0">
                  <a:latin typeface="Bahnschrift" panose="020B0502040204020203" pitchFamily="34" charset="0"/>
                </a:rPr>
                <a:t>Total annual sales</a:t>
              </a:r>
            </a:p>
            <a:p>
              <a:pPr algn="ctr"/>
              <a:r>
                <a:rPr lang="en-US" b="1" dirty="0">
                  <a:latin typeface="Bahnschrift" panose="020B0502040204020203" pitchFamily="34" charset="0"/>
                </a:rPr>
                <a:t>of  TV in U.S.A.</a:t>
              </a:r>
              <a:endParaRPr lang="en-US" sz="2000" b="1" dirty="0">
                <a:latin typeface="Bahnschrif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62000" y="1600200"/>
              <a:ext cx="7115175" cy="4657725"/>
              <a:chOff x="444" y="1008"/>
              <a:chExt cx="4482" cy="2934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412" y="1008"/>
                <a:ext cx="513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 dirty="0">
                    <a:latin typeface="Bahnschrift" panose="020B0502040204020203" pitchFamily="34" charset="0"/>
                  </a:rPr>
                  <a:t>Date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18615059">
                <a:off x="264" y="1340"/>
                <a:ext cx="79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latin typeface="Bahnschrift" panose="020B0502040204020203" pitchFamily="34" charset="0"/>
                  </a:rPr>
                  <a:t>Product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 rot="16200000">
                <a:off x="4383" y="2086"/>
                <a:ext cx="798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 dirty="0">
                    <a:latin typeface="Bahnschrift" panose="020B0502040204020203" pitchFamily="34" charset="0"/>
                  </a:rPr>
                  <a:t>Country</a:t>
                </a:r>
              </a:p>
            </p:txBody>
          </p:sp>
          <p:sp>
            <p:nvSpPr>
              <p:cNvPr id="71" name="AutoShape 11"/>
              <p:cNvSpPr>
                <a:spLocks noChangeArrowheads="1"/>
              </p:cNvSpPr>
              <p:nvPr/>
            </p:nvSpPr>
            <p:spPr bwMode="auto">
              <a:xfrm flipH="1">
                <a:off x="3604" y="3755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1" name="AutoShape 12"/>
              <p:cNvSpPr>
                <a:spLocks noChangeArrowheads="1"/>
              </p:cNvSpPr>
              <p:nvPr/>
            </p:nvSpPr>
            <p:spPr bwMode="auto">
              <a:xfrm>
                <a:off x="3473" y="2787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2" name="AutoShape 13"/>
              <p:cNvSpPr>
                <a:spLocks noChangeArrowheads="1"/>
              </p:cNvSpPr>
              <p:nvPr/>
            </p:nvSpPr>
            <p:spPr bwMode="auto">
              <a:xfrm>
                <a:off x="3473" y="2328"/>
                <a:ext cx="640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3" name="AutoShape 14"/>
              <p:cNvSpPr>
                <a:spLocks noChangeArrowheads="1"/>
              </p:cNvSpPr>
              <p:nvPr/>
            </p:nvSpPr>
            <p:spPr bwMode="auto">
              <a:xfrm>
                <a:off x="3473" y="1870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4" name="AutoShape 15"/>
              <p:cNvSpPr>
                <a:spLocks noChangeArrowheads="1"/>
              </p:cNvSpPr>
              <p:nvPr/>
            </p:nvSpPr>
            <p:spPr bwMode="auto">
              <a:xfrm>
                <a:off x="3296" y="2958"/>
                <a:ext cx="640" cy="564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5" name="AutoShape 16"/>
              <p:cNvSpPr>
                <a:spLocks noChangeArrowheads="1"/>
              </p:cNvSpPr>
              <p:nvPr/>
            </p:nvSpPr>
            <p:spPr bwMode="auto">
              <a:xfrm>
                <a:off x="3296" y="2500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6" name="AutoShape 17"/>
              <p:cNvSpPr>
                <a:spLocks noChangeArrowheads="1"/>
              </p:cNvSpPr>
              <p:nvPr/>
            </p:nvSpPr>
            <p:spPr bwMode="auto">
              <a:xfrm>
                <a:off x="3296" y="2043"/>
                <a:ext cx="640" cy="562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7" name="AutoShape 18"/>
              <p:cNvSpPr>
                <a:spLocks noChangeArrowheads="1"/>
              </p:cNvSpPr>
              <p:nvPr/>
            </p:nvSpPr>
            <p:spPr bwMode="auto">
              <a:xfrm>
                <a:off x="3118" y="3130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8" name="AutoShape 19"/>
              <p:cNvSpPr>
                <a:spLocks noChangeArrowheads="1"/>
              </p:cNvSpPr>
              <p:nvPr/>
            </p:nvSpPr>
            <p:spPr bwMode="auto">
              <a:xfrm>
                <a:off x="3118" y="2673"/>
                <a:ext cx="641" cy="562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19" name="AutoShape 20"/>
              <p:cNvSpPr>
                <a:spLocks noChangeArrowheads="1"/>
              </p:cNvSpPr>
              <p:nvPr/>
            </p:nvSpPr>
            <p:spPr bwMode="auto">
              <a:xfrm>
                <a:off x="3118" y="2214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444" y="1866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i="1">
                    <a:latin typeface="Bahnschrift" panose="020B0502040204020203" pitchFamily="34" charset="0"/>
                  </a:rPr>
                  <a:t>sum</a:t>
                </a:r>
                <a:endParaRPr lang="en-US" sz="1600" i="1">
                  <a:latin typeface="Bahnschrift" panose="020B0502040204020203" pitchFamily="34" charset="0"/>
                </a:endParaRP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3616" y="1206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i="1">
                    <a:latin typeface="Bahnschrift" panose="020B0502040204020203" pitchFamily="34" charset="0"/>
                  </a:rPr>
                  <a:t>sum</a:t>
                </a:r>
                <a:endParaRPr lang="en-US" sz="1600" i="1">
                  <a:latin typeface="Bahnschrift" panose="020B0502040204020203" pitchFamily="34" charset="0"/>
                </a:endParaRPr>
              </a:p>
            </p:txBody>
          </p:sp>
          <p:sp>
            <p:nvSpPr>
              <p:cNvPr id="22" name="AutoShape 23"/>
              <p:cNvSpPr>
                <a:spLocks noChangeArrowheads="1"/>
              </p:cNvSpPr>
              <p:nvPr/>
            </p:nvSpPr>
            <p:spPr bwMode="auto">
              <a:xfrm>
                <a:off x="1346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3" name="AutoShape 24"/>
              <p:cNvSpPr>
                <a:spLocks noChangeArrowheads="1"/>
              </p:cNvSpPr>
              <p:nvPr/>
            </p:nvSpPr>
            <p:spPr bwMode="auto">
              <a:xfrm>
                <a:off x="1170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992" y="1771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1879" y="1428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1701" y="1599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7" name="AutoShape 28"/>
              <p:cNvSpPr>
                <a:spLocks noChangeArrowheads="1"/>
              </p:cNvSpPr>
              <p:nvPr/>
            </p:nvSpPr>
            <p:spPr bwMode="auto">
              <a:xfrm>
                <a:off x="1524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8" name="AutoShape 29"/>
              <p:cNvSpPr>
                <a:spLocks noChangeArrowheads="1"/>
              </p:cNvSpPr>
              <p:nvPr/>
            </p:nvSpPr>
            <p:spPr bwMode="auto">
              <a:xfrm>
                <a:off x="2410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29" name="AutoShape 30"/>
              <p:cNvSpPr>
                <a:spLocks noChangeArrowheads="1"/>
              </p:cNvSpPr>
              <p:nvPr/>
            </p:nvSpPr>
            <p:spPr bwMode="auto">
              <a:xfrm>
                <a:off x="2233" y="1599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0" name="AutoShape 31"/>
              <p:cNvSpPr>
                <a:spLocks noChangeArrowheads="1"/>
              </p:cNvSpPr>
              <p:nvPr/>
            </p:nvSpPr>
            <p:spPr bwMode="auto">
              <a:xfrm>
                <a:off x="2055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1" name="AutoShape 32"/>
              <p:cNvSpPr>
                <a:spLocks noChangeArrowheads="1"/>
              </p:cNvSpPr>
              <p:nvPr/>
            </p:nvSpPr>
            <p:spPr bwMode="auto">
              <a:xfrm>
                <a:off x="2942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2" name="AutoShape 33"/>
              <p:cNvSpPr>
                <a:spLocks noChangeArrowheads="1"/>
              </p:cNvSpPr>
              <p:nvPr/>
            </p:nvSpPr>
            <p:spPr bwMode="auto">
              <a:xfrm>
                <a:off x="2766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3" name="AutoShape 34"/>
              <p:cNvSpPr>
                <a:spLocks noChangeArrowheads="1"/>
              </p:cNvSpPr>
              <p:nvPr/>
            </p:nvSpPr>
            <p:spPr bwMode="auto">
              <a:xfrm>
                <a:off x="2588" y="1771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4" name="AutoShape 35"/>
              <p:cNvSpPr>
                <a:spLocks noChangeArrowheads="1"/>
              </p:cNvSpPr>
              <p:nvPr/>
            </p:nvSpPr>
            <p:spPr bwMode="auto">
              <a:xfrm>
                <a:off x="3475" y="1428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5" name="AutoShape 36"/>
              <p:cNvSpPr>
                <a:spLocks noChangeArrowheads="1"/>
              </p:cNvSpPr>
              <p:nvPr/>
            </p:nvSpPr>
            <p:spPr bwMode="auto">
              <a:xfrm>
                <a:off x="3297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36" name="AutoShape 37"/>
              <p:cNvSpPr>
                <a:spLocks noChangeArrowheads="1"/>
              </p:cNvSpPr>
              <p:nvPr/>
            </p:nvSpPr>
            <p:spPr bwMode="auto">
              <a:xfrm>
                <a:off x="3119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Bahnschrift" panose="020B0502040204020203" pitchFamily="34" charset="0"/>
                </a:endParaRPr>
              </a:p>
            </p:txBody>
          </p:sp>
          <p:grpSp>
            <p:nvGrpSpPr>
              <p:cNvPr id="37" name="Group 38"/>
              <p:cNvGrpSpPr>
                <a:grpSpLocks/>
              </p:cNvGrpSpPr>
              <p:nvPr/>
            </p:nvGrpSpPr>
            <p:grpSpPr bwMode="auto">
              <a:xfrm>
                <a:off x="823" y="1926"/>
                <a:ext cx="2768" cy="1937"/>
                <a:chOff x="1388" y="1937"/>
                <a:chExt cx="2026" cy="1310"/>
              </a:xfrm>
            </p:grpSpPr>
            <p:sp>
              <p:nvSpPr>
                <p:cNvPr id="50" name="AutoShape 39"/>
                <p:cNvSpPr>
                  <a:spLocks noChangeArrowheads="1"/>
                </p:cNvSpPr>
                <p:nvPr/>
              </p:nvSpPr>
              <p:spPr bwMode="auto">
                <a:xfrm>
                  <a:off x="1388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1" name="AutoShape 40"/>
                <p:cNvSpPr>
                  <a:spLocks noChangeArrowheads="1"/>
                </p:cNvSpPr>
                <p:nvPr/>
              </p:nvSpPr>
              <p:spPr bwMode="auto">
                <a:xfrm>
                  <a:off x="1778" y="2867"/>
                  <a:ext cx="468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2" name="AutoShape 41"/>
                <p:cNvSpPr>
                  <a:spLocks noChangeArrowheads="1"/>
                </p:cNvSpPr>
                <p:nvPr/>
              </p:nvSpPr>
              <p:spPr bwMode="auto">
                <a:xfrm>
                  <a:off x="1388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3" name="AutoShape 42"/>
                <p:cNvSpPr>
                  <a:spLocks noChangeArrowheads="1"/>
                </p:cNvSpPr>
                <p:nvPr/>
              </p:nvSpPr>
              <p:spPr bwMode="auto">
                <a:xfrm>
                  <a:off x="1389" y="2258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4" name="AutoShape 43"/>
                <p:cNvSpPr>
                  <a:spLocks noChangeArrowheads="1"/>
                </p:cNvSpPr>
                <p:nvPr/>
              </p:nvSpPr>
              <p:spPr bwMode="auto">
                <a:xfrm>
                  <a:off x="1778" y="255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5" name="AutoShape 44"/>
                <p:cNvSpPr>
                  <a:spLocks noChangeArrowheads="1"/>
                </p:cNvSpPr>
                <p:nvPr/>
              </p:nvSpPr>
              <p:spPr bwMode="auto">
                <a:xfrm>
                  <a:off x="1778" y="224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6" name="AutoShape 45"/>
                <p:cNvSpPr>
                  <a:spLocks noChangeArrowheads="1"/>
                </p:cNvSpPr>
                <p:nvPr/>
              </p:nvSpPr>
              <p:spPr bwMode="auto">
                <a:xfrm>
                  <a:off x="2167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7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7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8" name="AutoShape 47"/>
                <p:cNvSpPr>
                  <a:spLocks noChangeArrowheads="1"/>
                </p:cNvSpPr>
                <p:nvPr/>
              </p:nvSpPr>
              <p:spPr bwMode="auto">
                <a:xfrm>
                  <a:off x="2167" y="224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59" name="AutoShape 48"/>
                <p:cNvSpPr>
                  <a:spLocks noChangeArrowheads="1"/>
                </p:cNvSpPr>
                <p:nvPr/>
              </p:nvSpPr>
              <p:spPr bwMode="auto">
                <a:xfrm>
                  <a:off x="2556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0" name="AutoShape 49"/>
                <p:cNvSpPr>
                  <a:spLocks noChangeArrowheads="1"/>
                </p:cNvSpPr>
                <p:nvPr/>
              </p:nvSpPr>
              <p:spPr bwMode="auto">
                <a:xfrm>
                  <a:off x="2556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1" name="AutoShape 50"/>
                <p:cNvSpPr>
                  <a:spLocks noChangeArrowheads="1"/>
                </p:cNvSpPr>
                <p:nvPr/>
              </p:nvSpPr>
              <p:spPr bwMode="auto">
                <a:xfrm>
                  <a:off x="2556" y="224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2" name="AutoShape 51"/>
                <p:cNvSpPr>
                  <a:spLocks noChangeArrowheads="1"/>
                </p:cNvSpPr>
                <p:nvPr/>
              </p:nvSpPr>
              <p:spPr bwMode="auto">
                <a:xfrm>
                  <a:off x="2946" y="2867"/>
                  <a:ext cx="468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33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3" name="AutoShape 52"/>
                <p:cNvSpPr>
                  <a:spLocks noChangeArrowheads="1"/>
                </p:cNvSpPr>
                <p:nvPr/>
              </p:nvSpPr>
              <p:spPr bwMode="auto">
                <a:xfrm>
                  <a:off x="2946" y="255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4" name="AutoShape 53"/>
                <p:cNvSpPr>
                  <a:spLocks noChangeArrowheads="1"/>
                </p:cNvSpPr>
                <p:nvPr/>
              </p:nvSpPr>
              <p:spPr bwMode="auto">
                <a:xfrm>
                  <a:off x="2946" y="224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5" name="AutoShape 54"/>
                <p:cNvSpPr>
                  <a:spLocks noChangeArrowheads="1"/>
                </p:cNvSpPr>
                <p:nvPr/>
              </p:nvSpPr>
              <p:spPr bwMode="auto">
                <a:xfrm>
                  <a:off x="1389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6" name="AutoShape 55"/>
                <p:cNvSpPr>
                  <a:spLocks noChangeArrowheads="1"/>
                </p:cNvSpPr>
                <p:nvPr/>
              </p:nvSpPr>
              <p:spPr bwMode="auto">
                <a:xfrm>
                  <a:off x="1779" y="1948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7" name="AutoShape 56"/>
                <p:cNvSpPr>
                  <a:spLocks noChangeArrowheads="1"/>
                </p:cNvSpPr>
                <p:nvPr/>
              </p:nvSpPr>
              <p:spPr bwMode="auto">
                <a:xfrm>
                  <a:off x="2168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8" name="AutoShape 57"/>
                <p:cNvSpPr>
                  <a:spLocks noChangeArrowheads="1"/>
                </p:cNvSpPr>
                <p:nvPr/>
              </p:nvSpPr>
              <p:spPr bwMode="auto">
                <a:xfrm>
                  <a:off x="2557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69" name="AutoShape 58"/>
                <p:cNvSpPr>
                  <a:spLocks noChangeArrowheads="1"/>
                </p:cNvSpPr>
                <p:nvPr/>
              </p:nvSpPr>
              <p:spPr bwMode="auto">
                <a:xfrm>
                  <a:off x="2946" y="193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 b="1">
                    <a:latin typeface="Bahnschrift" panose="020B0502040204020203" pitchFamily="34" charset="0"/>
                  </a:endParaRPr>
                </a:p>
              </p:txBody>
            </p:sp>
          </p:grpSp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>
                <a:off x="2468" y="1182"/>
                <a:ext cx="7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 i="1">
                    <a:latin typeface="Bahnschrift" panose="020B0502040204020203" pitchFamily="34" charset="0"/>
                  </a:rPr>
                  <a:t> </a:t>
                </a:r>
              </a:p>
            </p:txBody>
          </p:sp>
          <p:sp>
            <p:nvSpPr>
              <p:cNvPr id="39" name="Text Box 60"/>
              <p:cNvSpPr txBox="1">
                <a:spLocks noChangeArrowheads="1"/>
              </p:cNvSpPr>
              <p:nvPr/>
            </p:nvSpPr>
            <p:spPr bwMode="auto">
              <a:xfrm>
                <a:off x="1124" y="1300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TV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694" y="1669"/>
                <a:ext cx="4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VCR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1" name="Text Box 62"/>
              <p:cNvSpPr txBox="1">
                <a:spLocks noChangeArrowheads="1"/>
              </p:cNvSpPr>
              <p:nvPr/>
            </p:nvSpPr>
            <p:spPr bwMode="auto">
              <a:xfrm>
                <a:off x="938" y="1492"/>
                <a:ext cx="31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PC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2" name="Text Box 63"/>
              <p:cNvSpPr txBox="1">
                <a:spLocks noChangeArrowheads="1"/>
              </p:cNvSpPr>
              <p:nvPr/>
            </p:nvSpPr>
            <p:spPr bwMode="auto">
              <a:xfrm>
                <a:off x="1472" y="1197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1Qtr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3" name="Text Box 64"/>
              <p:cNvSpPr txBox="1">
                <a:spLocks noChangeArrowheads="1"/>
              </p:cNvSpPr>
              <p:nvPr/>
            </p:nvSpPr>
            <p:spPr bwMode="auto">
              <a:xfrm>
                <a:off x="2027" y="1185"/>
                <a:ext cx="42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2Qtr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auto">
              <a:xfrm>
                <a:off x="2518" y="1209"/>
                <a:ext cx="4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3Qtr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5" name="Text Box 66"/>
              <p:cNvSpPr txBox="1">
                <a:spLocks noChangeArrowheads="1"/>
              </p:cNvSpPr>
              <p:nvPr/>
            </p:nvSpPr>
            <p:spPr bwMode="auto">
              <a:xfrm>
                <a:off x="3091" y="1221"/>
                <a:ext cx="4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>
                    <a:latin typeface="Bahnschrift" panose="020B0502040204020203" pitchFamily="34" charset="0"/>
                  </a:rPr>
                  <a:t>4Qtr</a:t>
                </a:r>
                <a:endParaRPr lang="en-US" sz="2400">
                  <a:latin typeface="Bahnschrift" panose="020B0502040204020203" pitchFamily="34" charset="0"/>
                </a:endParaRPr>
              </a:p>
            </p:txBody>
          </p:sp>
          <p:sp>
            <p:nvSpPr>
              <p:cNvPr id="46" name="Text Box 67"/>
              <p:cNvSpPr txBox="1">
                <a:spLocks noChangeArrowheads="1"/>
              </p:cNvSpPr>
              <p:nvPr/>
            </p:nvSpPr>
            <p:spPr bwMode="auto">
              <a:xfrm>
                <a:off x="4108" y="1500"/>
                <a:ext cx="5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Bahnschrift" panose="020B0502040204020203" pitchFamily="34" charset="0"/>
                  </a:rPr>
                  <a:t>U.S.A</a:t>
                </a:r>
                <a:endParaRPr lang="en-US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47" name="Text Box 68"/>
              <p:cNvSpPr txBox="1">
                <a:spLocks noChangeArrowheads="1"/>
              </p:cNvSpPr>
              <p:nvPr/>
            </p:nvSpPr>
            <p:spPr bwMode="auto">
              <a:xfrm>
                <a:off x="4112" y="1968"/>
                <a:ext cx="6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Bahnschrift" panose="020B0502040204020203" pitchFamily="34" charset="0"/>
                  </a:rPr>
                  <a:t>Canada</a:t>
                </a:r>
                <a:endParaRPr lang="en-US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48" name="Text Box 69"/>
              <p:cNvSpPr txBox="1">
                <a:spLocks noChangeArrowheads="1"/>
              </p:cNvSpPr>
              <p:nvPr/>
            </p:nvSpPr>
            <p:spPr bwMode="auto">
              <a:xfrm>
                <a:off x="4116" y="2427"/>
                <a:ext cx="6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Bahnschrift" panose="020B0502040204020203" pitchFamily="34" charset="0"/>
                  </a:rPr>
                  <a:t>Mexico</a:t>
                </a:r>
                <a:endParaRPr lang="en-US" sz="24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49" name="Text Box 70"/>
              <p:cNvSpPr txBox="1">
                <a:spLocks noChangeArrowheads="1"/>
              </p:cNvSpPr>
              <p:nvPr/>
            </p:nvSpPr>
            <p:spPr bwMode="auto">
              <a:xfrm>
                <a:off x="4153" y="2874"/>
                <a:ext cx="42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Bahnschrift" panose="020B0502040204020203" pitchFamily="34" charset="0"/>
                  </a:rPr>
                  <a:t>sum</a:t>
                </a:r>
                <a:endParaRPr lang="en-US" sz="2400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75E429-5B33-41AD-8BE0-CFB067EBC5CC}"/>
                </a:ext>
              </a:extLst>
            </p:cNvPr>
            <p:cNvSpPr txBox="1"/>
            <p:nvPr/>
          </p:nvSpPr>
          <p:spPr>
            <a:xfrm>
              <a:off x="6178858" y="5821362"/>
              <a:ext cx="1882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1">
                      <a:lumMod val="50000"/>
                    </a:schemeClr>
                  </a:solidFill>
                  <a:latin typeface="Bahnschrift" panose="020B0502040204020203" pitchFamily="34" charset="0"/>
                </a:rPr>
                <a:t>All, All,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68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21E-F299-4675-BE14-1759D878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   Cuboids Corresponding to the Cube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061BA3-E260-4E39-B791-4BCC2297E23A}"/>
              </a:ext>
            </a:extLst>
          </p:cNvPr>
          <p:cNvGrpSpPr/>
          <p:nvPr/>
        </p:nvGrpSpPr>
        <p:grpSpPr>
          <a:xfrm>
            <a:off x="432837" y="1800904"/>
            <a:ext cx="6025386" cy="3503287"/>
            <a:chOff x="746125" y="1995488"/>
            <a:chExt cx="6025386" cy="3503287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209800" y="3124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505200" y="3124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495800" y="3124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905000" y="3886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5410200" y="39624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048000" y="39624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352800" y="48768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84525" y="1995488"/>
              <a:ext cx="4683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all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2286000" y="24384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429000" y="24384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29000" y="2438400"/>
              <a:ext cx="152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981200" y="32004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981200" y="3200400"/>
              <a:ext cx="1600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286000" y="32004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124200" y="32004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581400" y="3200400"/>
              <a:ext cx="1905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72000" y="32004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981200" y="3962400"/>
              <a:ext cx="1447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24200" y="4038600"/>
              <a:ext cx="304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429000" y="4038600"/>
              <a:ext cx="2057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>
                <a:latin typeface="Bahnschrift" panose="020B0502040204020203" pitchFamily="34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524000" y="2740025"/>
              <a:ext cx="976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>
                  <a:latin typeface="Bahnschrift" panose="020B0502040204020203" pitchFamily="34" charset="0"/>
                  <a:ea typeface="SimSun" pitchFamily="2" charset="-122"/>
                </a:rPr>
                <a:t>product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032125" y="2757488"/>
              <a:ext cx="6799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date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03725" y="2681288"/>
              <a:ext cx="10534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country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46125" y="3543300"/>
              <a:ext cx="1539204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dirty="0">
                  <a:latin typeface="Bahnschrift" panose="020B0502040204020203" pitchFamily="34" charset="0"/>
                  <a:ea typeface="SimSun" pitchFamily="2" charset="-122"/>
                </a:rPr>
                <a:t>product, date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727325" y="3543300"/>
              <a:ext cx="1874231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 dirty="0">
                  <a:latin typeface="Bahnschrift" panose="020B0502040204020203" pitchFamily="34" charset="0"/>
                  <a:ea typeface="SimSun" pitchFamily="2" charset="-122"/>
                </a:rPr>
                <a:t>product, country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5241925" y="3543300"/>
              <a:ext cx="152958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>
                  <a:latin typeface="Bahnschrift" panose="020B0502040204020203" pitchFamily="34" charset="0"/>
                  <a:ea typeface="SimSun" pitchFamily="2" charset="-122"/>
                </a:rPr>
                <a:t>date, country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500729" y="5129443"/>
              <a:ext cx="243688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zh-CN">
                  <a:latin typeface="Bahnschrift" panose="020B0502040204020203" pitchFamily="34" charset="0"/>
                  <a:ea typeface="SimSun" pitchFamily="2" charset="-122"/>
                </a:rPr>
                <a:t>product, date, country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D46E-75F5-48DD-A2A5-AAE2D8C0BC0F}"/>
              </a:ext>
            </a:extLst>
          </p:cNvPr>
          <p:cNvGrpSpPr/>
          <p:nvPr/>
        </p:nvGrpSpPr>
        <p:grpSpPr>
          <a:xfrm>
            <a:off x="6537325" y="2268538"/>
            <a:ext cx="2173838" cy="2317809"/>
            <a:chOff x="6537325" y="2268538"/>
            <a:chExt cx="2173838" cy="2317809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6553200" y="2268538"/>
              <a:ext cx="21579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>
                  <a:latin typeface="Bahnschrift" panose="020B0502040204020203" pitchFamily="34" charset="0"/>
                  <a:ea typeface="SimSun" pitchFamily="2" charset="-122"/>
                </a:rPr>
                <a:t>0-</a:t>
              </a:r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D(apex) cuboid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537325" y="2909888"/>
              <a:ext cx="151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>
                  <a:latin typeface="Bahnschrift" panose="020B0502040204020203" pitchFamily="34" charset="0"/>
                  <a:ea typeface="SimSun" pitchFamily="2" charset="-122"/>
                </a:rPr>
                <a:t>1-</a:t>
              </a:r>
              <a:r>
                <a:rPr lang="en-US" altLang="zh-CN" sz="2000">
                  <a:latin typeface="Bahnschrift" panose="020B0502040204020203" pitchFamily="34" charset="0"/>
                  <a:ea typeface="SimSun" pitchFamily="2" charset="-122"/>
                </a:rPr>
                <a:t>D cuboids</a:t>
              </a:r>
              <a:endParaRPr lang="en-US" altLang="zh-CN" sz="240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6553200" y="3551238"/>
              <a:ext cx="15632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 dirty="0">
                  <a:latin typeface="Bahnschrift" panose="020B0502040204020203" pitchFamily="34" charset="0"/>
                  <a:ea typeface="SimSun" pitchFamily="2" charset="-122"/>
                </a:rPr>
                <a:t>2-</a:t>
              </a:r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D cuboids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6553200" y="4186237"/>
              <a:ext cx="21531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zh-CN" altLang="en-US" sz="2000" dirty="0">
                  <a:latin typeface="Bahnschrift" panose="020B0502040204020203" pitchFamily="34" charset="0"/>
                  <a:ea typeface="SimSun" pitchFamily="2" charset="-122"/>
                </a:rPr>
                <a:t>3-</a:t>
              </a:r>
              <a:r>
                <a:rPr lang="en-US" altLang="zh-CN" sz="2000" dirty="0">
                  <a:latin typeface="Bahnschrift" panose="020B0502040204020203" pitchFamily="34" charset="0"/>
                  <a:ea typeface="SimSun" pitchFamily="2" charset="-122"/>
                </a:rPr>
                <a:t>D(base) cuboid</a:t>
              </a:r>
              <a:endParaRPr lang="en-US" altLang="zh-CN" sz="2400" dirty="0">
                <a:latin typeface="Bahnschrift" panose="020B0502040204020203" pitchFamily="34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21E-F299-4675-BE14-1759D878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7675"/>
            <a:r>
              <a:rPr lang="en-US" b="1" dirty="0"/>
              <a:t>Operations in the Multidimensional Data Model (OLEP)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AD2E-9647-40DC-82EC-5D67D25A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Bahnschrift" panose="020B0502040204020203" pitchFamily="34" charset="0"/>
              </a:rPr>
              <a:t>In the multidimensional model, data are organized into multiple dimensions, and each dimension contains multiple levels of abstraction defined by concept hierarchies.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Bahnschrift" panose="020B0502040204020203" pitchFamily="34" charset="0"/>
              </a:rPr>
              <a:t>Organization provides users with the flexibility to view data from different perspectives. </a:t>
            </a:r>
          </a:p>
        </p:txBody>
      </p:sp>
    </p:spTree>
    <p:extLst>
      <p:ext uri="{BB962C8B-B14F-4D97-AF65-F5344CB8AC3E}">
        <p14:creationId xmlns:p14="http://schemas.microsoft.com/office/powerpoint/2010/main" val="129590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21E-F299-4675-BE14-1759D878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7675"/>
            <a:r>
              <a:rPr lang="en-US" b="1" dirty="0"/>
              <a:t>Operations in the Multidimensional Data Model (OLEP)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AD2E-9647-40DC-82EC-5D67D25A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Bahnschrift" panose="020B0502040204020203" pitchFamily="34" charset="0"/>
              </a:rPr>
              <a:t>A number of OLAP data cube operations exist to materialize these different views, allowing interactive querying and analysis of the data at hand.</a:t>
            </a:r>
          </a:p>
        </p:txBody>
      </p:sp>
    </p:spTree>
    <p:extLst>
      <p:ext uri="{BB962C8B-B14F-4D97-AF65-F5344CB8AC3E}">
        <p14:creationId xmlns:p14="http://schemas.microsoft.com/office/powerpoint/2010/main" val="35051287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692</Words>
  <Application>Microsoft Macintosh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Bahnschrift SemiBold</vt:lpstr>
      <vt:lpstr>Calibri</vt:lpstr>
      <vt:lpstr>Calibri Light</vt:lpstr>
      <vt:lpstr>Georgia</vt:lpstr>
      <vt:lpstr>1_Office Theme</vt:lpstr>
      <vt:lpstr>PowerPoint Presentation</vt:lpstr>
      <vt:lpstr>PowerPoint Presentation</vt:lpstr>
      <vt:lpstr>    What is Data Cube?</vt:lpstr>
      <vt:lpstr>    What is Data Cube?</vt:lpstr>
      <vt:lpstr>    Cube: A Lattice of Cuboids</vt:lpstr>
      <vt:lpstr>    A Sample Data Cube</vt:lpstr>
      <vt:lpstr>   Cuboids Corresponding to the Cube</vt:lpstr>
      <vt:lpstr>Operations in the Multidimensional Data Model (OLEP)</vt:lpstr>
      <vt:lpstr>Operations in the Multidimensional Data Model (OLEP)</vt:lpstr>
      <vt:lpstr>Typical OLAP Operations</vt:lpstr>
      <vt:lpstr>Typical OLAP Operations</vt:lpstr>
      <vt:lpstr>Drill-Up Or Roll-Up</vt:lpstr>
      <vt:lpstr>Roll-Down Or Drill Down</vt:lpstr>
      <vt:lpstr>Slice </vt:lpstr>
      <vt:lpstr>Dice</vt:lpstr>
      <vt:lpstr>Pivot</vt:lpstr>
      <vt:lpstr>Before and After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Md. Tarique Anwer</cp:lastModifiedBy>
  <cp:revision>31</cp:revision>
  <dcterms:created xsi:type="dcterms:W3CDTF">2020-12-02T17:41:12Z</dcterms:created>
  <dcterms:modified xsi:type="dcterms:W3CDTF">2023-06-04T18:51:03Z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0x010100F7EBD29BF03FAD438F48F0C5B67AE5F0</vt:lpwstr>
  </property>
  <property fmtid="{D5CDD505-2E9C-101B-9397-08002B2CF9AE}" pid="3" name="NXPowerLiteLastOptimized">
    <vt:lpwstr>234599</vt:lpwstr>
  </property>
  <property fmtid="{D5CDD505-2E9C-101B-9397-08002B2CF9AE}" pid="4" name="NXPowerLiteSettings">
    <vt:lpwstr>C6200358026400</vt:lpwstr>
  </property>
  <property fmtid="{D5CDD505-2E9C-101B-9397-08002B2CF9AE}" pid="5" name="NXPowerLiteVersion">
    <vt:lpwstr>D8.0.4</vt:lpwstr>
  </property>
</Properties>
</file>