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72EC4-B13E-93C1-385E-A507A725EEFE}"/>
              </a:ext>
            </a:extLst>
          </p:cNvPr>
          <p:cNvSpPr/>
          <p:nvPr/>
        </p:nvSpPr>
        <p:spPr>
          <a:xfrm>
            <a:off x="354330" y="4537710"/>
            <a:ext cx="5806440" cy="12001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UNIT-02: 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7E85-022D-4D1D-9B35-8F64D7CC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F09-2768-4688-93EF-1579D542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486247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[support=1%,confidence=50%]</a:t>
            </a:r>
          </a:p>
          <a:p>
            <a:pPr lvl="1" algn="just"/>
            <a:r>
              <a:rPr lang="en-US" dirty="0"/>
              <a:t>Confidence=50% means that if a customer buys a computer, there is a 50% chance that she will buy software as well.</a:t>
            </a:r>
          </a:p>
          <a:p>
            <a:pPr lvl="1" algn="just"/>
            <a:r>
              <a:rPr lang="en-US" dirty="0"/>
              <a:t>Support=1% means that 1% of all of the transactions under analysis showed that computer and software were purchased together.</a:t>
            </a:r>
          </a:p>
        </p:txBody>
      </p:sp>
    </p:spTree>
    <p:extLst>
      <p:ext uri="{BB962C8B-B14F-4D97-AF65-F5344CB8AC3E}">
        <p14:creationId xmlns:p14="http://schemas.microsoft.com/office/powerpoint/2010/main" val="95817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9B8-FB17-4260-8368-7966F72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1B73-D480-4BE3-9FAE-4247FAA3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451413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Classification is the process of finding a model (or function) that describes and distinguishes data classes or concepts. </a:t>
            </a:r>
            <a:r>
              <a:rPr lang="en-US" dirty="0">
                <a:solidFill>
                  <a:srgbClr val="FF0000"/>
                </a:solidFill>
              </a:rPr>
              <a:t>Example : male or female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derived model is based on the analysis of a set of training data (i.e., data objects for which the class labels are known).</a:t>
            </a:r>
          </a:p>
        </p:txBody>
      </p:sp>
    </p:spTree>
    <p:extLst>
      <p:ext uri="{BB962C8B-B14F-4D97-AF65-F5344CB8AC3E}">
        <p14:creationId xmlns:p14="http://schemas.microsoft.com/office/powerpoint/2010/main" val="5912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9B8-FB17-4260-8368-7966F72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1B73-D480-4BE3-9FAE-4247FAA3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66462" cy="462299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model is used to predict the class label of objects for which the class label is unknown.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Regression analysis is a statistical methodology that is most often used for numeric prediction, although other methods exist as well.</a:t>
            </a:r>
          </a:p>
        </p:txBody>
      </p:sp>
    </p:spTree>
    <p:extLst>
      <p:ext uri="{BB962C8B-B14F-4D97-AF65-F5344CB8AC3E}">
        <p14:creationId xmlns:p14="http://schemas.microsoft.com/office/powerpoint/2010/main" val="49624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7ED4-A89D-48DF-A638-998ABAEC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Derived Model Presented?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3666-EC16-4A45-A963-D9EFD488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7844691" cy="272887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derived model may be represented in various forms, such as classification (IF-THEN) rules, decision trees, mathematical formulae, or neural networks.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1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FC62-F9D6-4EB9-88BF-D0DA0F20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</p:spPr>
        <p:txBody>
          <a:bodyPr/>
          <a:lstStyle/>
          <a:p>
            <a:r>
              <a:rPr lang="en-IN" dirty="0"/>
              <a:t>IF - THEN Rules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A07DB-F401-4533-ACDA-522FC306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9"/>
            <a:ext cx="8584918" cy="34908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age(X, “youth”) AND income(X, “high”)		class(X, “A”)</a:t>
            </a:r>
          </a:p>
          <a:p>
            <a:pPr marL="0" indent="0">
              <a:buNone/>
            </a:pPr>
            <a:r>
              <a:rPr lang="en-IN" dirty="0"/>
              <a:t>age(X, “youth”) AND income(X, “low”)		class(X, “B”)</a:t>
            </a:r>
          </a:p>
          <a:p>
            <a:pPr marL="0" indent="0">
              <a:buNone/>
            </a:pPr>
            <a:r>
              <a:rPr lang="en-IN" dirty="0"/>
              <a:t>age(X, “middle_aged”)				class(X, “C”)</a:t>
            </a:r>
          </a:p>
          <a:p>
            <a:pPr marL="0" indent="0">
              <a:buNone/>
            </a:pPr>
            <a:r>
              <a:rPr lang="en-IN" dirty="0"/>
              <a:t>age(X, “senior”)					class(X, “C”)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406F1-C0AD-4BC4-B9F3-7F38F44A786C}"/>
              </a:ext>
            </a:extLst>
          </p:cNvPr>
          <p:cNvCxnSpPr>
            <a:cxnSpLocks/>
          </p:cNvCxnSpPr>
          <p:nvPr/>
        </p:nvCxnSpPr>
        <p:spPr>
          <a:xfrm>
            <a:off x="5987143" y="1872342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71475E-C8E2-49A0-BA42-2370A746217E}"/>
              </a:ext>
            </a:extLst>
          </p:cNvPr>
          <p:cNvCxnSpPr>
            <a:cxnSpLocks/>
          </p:cNvCxnSpPr>
          <p:nvPr/>
        </p:nvCxnSpPr>
        <p:spPr>
          <a:xfrm>
            <a:off x="5987143" y="2634342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64647-7F24-46FA-ACB3-596216BDEDB4}"/>
              </a:ext>
            </a:extLst>
          </p:cNvPr>
          <p:cNvCxnSpPr>
            <a:cxnSpLocks/>
          </p:cNvCxnSpPr>
          <p:nvPr/>
        </p:nvCxnSpPr>
        <p:spPr>
          <a:xfrm>
            <a:off x="5987143" y="3352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438ED4-ED68-4FD3-B481-D94D90AA68B4}"/>
              </a:ext>
            </a:extLst>
          </p:cNvPr>
          <p:cNvCxnSpPr>
            <a:cxnSpLocks/>
          </p:cNvCxnSpPr>
          <p:nvPr/>
        </p:nvCxnSpPr>
        <p:spPr>
          <a:xfrm>
            <a:off x="5987143" y="4071259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47F1-9FC6-4D14-BB62-16E7F39E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A19CB5D2-1238-4455-B495-D1FE7EEC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910" y="1543605"/>
            <a:ext cx="6034179" cy="42402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7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E11-B8CD-4C43-98EE-68DA244B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</a:t>
            </a:r>
            <a:endParaRPr lang="en-IN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DA9BEFE-5D8F-4949-BC0E-CC6DCB2F0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t="7810"/>
          <a:stretch/>
        </p:blipFill>
        <p:spPr bwMode="auto">
          <a:xfrm>
            <a:off x="1531686" y="1556289"/>
            <a:ext cx="6080628" cy="39631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2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3219-687C-4038-AE12-F11D11A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B4E9-41FC-4665-B195-94C55D51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88234" cy="50148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Unlike classification and prediction, which analyze class-labeled data objects, clustering analyzes data objects without consulting a known class label.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general, the class labels are not present in the training data simply because they are not known to begin with. Clustering can be used to generate such labels.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/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1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3219-687C-4038-AE12-F11D11A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B4E9-41FC-4665-B195-94C55D51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9"/>
            <a:ext cx="7866462" cy="3294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The objects are clustered or grouped based on the principle of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“maximizing the intra-class similarity and minimizing the interclass similarity”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/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6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D094-CBAF-4ABB-88FE-0122E90F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730ED-550B-40DF-9DFF-96A2C396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1795121"/>
            <a:ext cx="5695056" cy="41617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3660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dirty="0"/>
              <a:t>understand various data mining functionalities.</a:t>
            </a:r>
          </a:p>
          <a:p>
            <a:pPr marL="914400" lvl="1" indent="-457200"/>
            <a:r>
              <a:rPr lang="en-US" dirty="0"/>
              <a:t>learn different categories of data mining task.</a:t>
            </a:r>
          </a:p>
          <a:p>
            <a:pPr marL="914400" lvl="1" indent="-457200"/>
            <a:r>
              <a:rPr lang="en-US" dirty="0"/>
              <a:t>know the concept of frequent pattern</a:t>
            </a:r>
          </a:p>
          <a:p>
            <a:pPr marL="914400" lvl="1" indent="-457200"/>
            <a:r>
              <a:rPr lang="en-US" dirty="0"/>
              <a:t>generate association rule.</a:t>
            </a: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0250-BAB7-44E6-BC94-66DDCDD5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A7B0-44B0-494C-B09D-2645ADA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8323662" cy="503665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Data objects that do not match with the general behavior or model of the data. Most analysis discard outliers as noise or exceptions.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Outliers may be detected using statistical tests, or using distance measures where objects that are a substantial distance from any other cluster are considered outliers.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analysis of outlier data is referred to as outlier mining.</a:t>
            </a:r>
          </a:p>
        </p:txBody>
      </p:sp>
    </p:spTree>
    <p:extLst>
      <p:ext uri="{BB962C8B-B14F-4D97-AF65-F5344CB8AC3E}">
        <p14:creationId xmlns:p14="http://schemas.microsoft.com/office/powerpoint/2010/main" val="264169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14E4-A897-48D5-B30F-BF585D0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D1D7-4603-49D8-A326-A63475BB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7844691" cy="440527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Frequent patterns are patterns (e.g., item sets, or subsequences) that appear frequently in a data set.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For example, a set of items, such as milk and bread, that appear frequently together in a transaction data set is a frequent itemset.</a:t>
            </a:r>
          </a:p>
        </p:txBody>
      </p:sp>
    </p:spTree>
    <p:extLst>
      <p:ext uri="{BB962C8B-B14F-4D97-AF65-F5344CB8AC3E}">
        <p14:creationId xmlns:p14="http://schemas.microsoft.com/office/powerpoint/2010/main" val="239810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14E4-A897-48D5-B30F-BF585D0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D1D7-4603-49D8-A326-A63475BB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66462" cy="318607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 subsequence, such as buying first a PC, then a digital camera, and then a memory card, if it occurs frequently in a shopping history database, is a (frequent ) sequential pattern.</a:t>
            </a:r>
          </a:p>
        </p:txBody>
      </p:sp>
    </p:spTree>
    <p:extLst>
      <p:ext uri="{BB962C8B-B14F-4D97-AF65-F5344CB8AC3E}">
        <p14:creationId xmlns:p14="http://schemas.microsoft.com/office/powerpoint/2010/main" val="204965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033D-A8DF-4F06-94E4-88C020FB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Basket Analysis: A Motivating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4D5E3-C2D2-46C5-9C2A-322292983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71" y="1940769"/>
            <a:ext cx="5875914" cy="4026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7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3A2-9887-4953-919E-90524197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4E39-7538-4817-A4AD-797D629F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88234" cy="51815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If we think of the universe as the set of items available at the store, then each item has a Boolean variable representing the presence or absence of that item.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Each basket can then be represented by a Boolean vector of values assigned to these variables. </a:t>
            </a:r>
          </a:p>
        </p:txBody>
      </p:sp>
    </p:spTree>
    <p:extLst>
      <p:ext uri="{BB962C8B-B14F-4D97-AF65-F5344CB8AC3E}">
        <p14:creationId xmlns:p14="http://schemas.microsoft.com/office/powerpoint/2010/main" val="217489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3A2-9887-4953-919E-90524197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4E39-7538-4817-A4AD-797D629F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9"/>
            <a:ext cx="7844691" cy="383922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Boolean vectors can be analyzed for buying patterns that reflect items that are frequently associated or purchased together.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These patterns can be represented in the form of </a:t>
            </a:r>
            <a:r>
              <a:rPr lang="en-US" dirty="0">
                <a:solidFill>
                  <a:srgbClr val="FF0000"/>
                </a:solidFill>
              </a:rPr>
              <a:t>ASSOCIATION RULES.</a:t>
            </a:r>
          </a:p>
        </p:txBody>
      </p:sp>
    </p:spTree>
    <p:extLst>
      <p:ext uri="{BB962C8B-B14F-4D97-AF65-F5344CB8AC3E}">
        <p14:creationId xmlns:p14="http://schemas.microsoft.com/office/powerpoint/2010/main" val="321612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FE8-A1A2-483D-ADA0-425A47C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688A-E0AE-42B4-9EEA-3B67CD0A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481271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For example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dirty="0"/>
              <a:t>the information that customers who purchase computers also tend to buy antivirus software at the same time is represented in the following association rule: -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400" dirty="0"/>
              <a:t>computer	      </a:t>
            </a:r>
            <a:r>
              <a:rPr lang="en-US" sz="2400" dirty="0" err="1"/>
              <a:t>antivirus_software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    [support = 2%, confidence = 60%]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FE6E9E-F4A9-47D6-8394-F4A4E5C1AF1B}"/>
              </a:ext>
            </a:extLst>
          </p:cNvPr>
          <p:cNvSpPr/>
          <p:nvPr/>
        </p:nvSpPr>
        <p:spPr>
          <a:xfrm>
            <a:off x="3964373" y="4579142"/>
            <a:ext cx="432000" cy="144000"/>
          </a:xfrm>
          <a:prstGeom prst="rightArrow">
            <a:avLst/>
          </a:prstGeom>
          <a:solidFill>
            <a:srgbClr val="1E3A4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81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4FE8-A1A2-483D-ADA0-425A47C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688A-E0AE-42B4-9EEA-3B67CD0A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487554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000" dirty="0"/>
              <a:t>[support = 2%, confidence = 60%]</a:t>
            </a:r>
          </a:p>
          <a:p>
            <a:pPr lvl="1" algn="just">
              <a:lnSpc>
                <a:spcPct val="170000"/>
              </a:lnSpc>
            </a:pPr>
            <a:r>
              <a:rPr lang="en-US" sz="2800" dirty="0"/>
              <a:t>A support of 2% for Rule means that 2% of all the transactions under analysis show that computer and antivirus software are purchased together.</a:t>
            </a:r>
          </a:p>
          <a:p>
            <a:pPr lvl="1" algn="just">
              <a:lnSpc>
                <a:spcPct val="170000"/>
              </a:lnSpc>
            </a:pPr>
            <a:r>
              <a:rPr lang="en-US" sz="2800" dirty="0"/>
              <a:t>A confidence of 60% means that 60% of the customers who purchased a computer also bought the software.</a:t>
            </a:r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02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D85-5971-4291-AFC2-DE8C11FA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5406-CF75-48D7-8715-31323F15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dirty="0"/>
              <a:t>Find all the rules X </a:t>
            </a:r>
            <a:r>
              <a:rPr lang="en-US" dirty="0">
                <a:sym typeface="Wingdings" panose="05000000000000000000" pitchFamily="2" charset="2"/>
              </a:rPr>
              <a:t> Y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dirty="0"/>
              <a:t>with minimum support and confidence</a:t>
            </a:r>
            <a:endParaRPr lang="en-US" sz="3200" dirty="0">
              <a:sym typeface="Symbol" panose="05050102010706020507" pitchFamily="18" charset="2"/>
            </a:endParaRP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support</a:t>
            </a:r>
            <a:r>
              <a:rPr lang="en-US" sz="2800" dirty="0">
                <a:sym typeface="Symbol" panose="05050102010706020507" pitchFamily="18" charset="2"/>
              </a:rPr>
              <a:t>, s,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probability</a:t>
            </a:r>
            <a:r>
              <a:rPr lang="en-US" sz="2800" dirty="0">
                <a:sym typeface="Symbol" panose="05050102010706020507" pitchFamily="18" charset="2"/>
              </a:rPr>
              <a:t> that a transaction contains X  Y.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confidence</a:t>
            </a:r>
            <a:r>
              <a:rPr lang="en-US" sz="2800" dirty="0">
                <a:sym typeface="Symbol" panose="05050102010706020507" pitchFamily="18" charset="2"/>
              </a:rPr>
              <a:t>, c,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conditional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probability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that a transaction having X also contains Y.</a:t>
            </a:r>
          </a:p>
        </p:txBody>
      </p:sp>
    </p:spTree>
    <p:extLst>
      <p:ext uri="{BB962C8B-B14F-4D97-AF65-F5344CB8AC3E}">
        <p14:creationId xmlns:p14="http://schemas.microsoft.com/office/powerpoint/2010/main" val="221052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C42C-53CB-4330-80CA-B6F41E7E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9517-FDA4-4CBE-8ABA-876BC73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7" y="1494778"/>
            <a:ext cx="3751660" cy="4753622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Let  </a:t>
            </a:r>
            <a:r>
              <a:rPr lang="en-US" sz="2600" dirty="0" err="1"/>
              <a:t>sup</a:t>
            </a:r>
            <a:r>
              <a:rPr lang="en-US" sz="2600" baseline="-25000" dirty="0" err="1"/>
              <a:t>min</a:t>
            </a:r>
            <a:r>
              <a:rPr lang="en-US" sz="2600" dirty="0"/>
              <a:t> = 50%,  </a:t>
            </a:r>
            <a:r>
              <a:rPr lang="en-US" sz="2600" dirty="0" err="1"/>
              <a:t>conf</a:t>
            </a:r>
            <a:r>
              <a:rPr lang="en-US" sz="2600" baseline="-25000" dirty="0" err="1"/>
              <a:t>min</a:t>
            </a:r>
            <a:r>
              <a:rPr lang="en-US" sz="2600" dirty="0"/>
              <a:t> = 50%</a:t>
            </a:r>
          </a:p>
          <a:p>
            <a:pPr algn="just"/>
            <a:r>
              <a:rPr lang="en-US" sz="2600" dirty="0"/>
              <a:t>Freq. Pat.: {A:3, B:3, D:4, E:3, AD:3}</a:t>
            </a:r>
          </a:p>
          <a:p>
            <a:pPr algn="just"/>
            <a:r>
              <a:rPr lang="en-US" sz="2600" dirty="0"/>
              <a:t>Association rules:</a:t>
            </a:r>
          </a:p>
          <a:p>
            <a:pPr lvl="1" algn="just"/>
            <a:r>
              <a:rPr lang="en-US" sz="2600" dirty="0"/>
              <a:t>A </a:t>
            </a:r>
            <a:r>
              <a:rPr lang="en-US" sz="2600" dirty="0">
                <a:sym typeface="Wingdings" pitchFamily="2" charset="2"/>
              </a:rPr>
              <a:t></a:t>
            </a:r>
            <a:r>
              <a:rPr lang="en-US" sz="2600" dirty="0">
                <a:sym typeface="Symbol" pitchFamily="18" charset="2"/>
              </a:rPr>
              <a:t> D  (60%, 100%)</a:t>
            </a:r>
          </a:p>
          <a:p>
            <a:pPr lvl="1" algn="just"/>
            <a:r>
              <a:rPr lang="en-US" sz="2600" dirty="0"/>
              <a:t>D </a:t>
            </a:r>
            <a:r>
              <a:rPr lang="en-US" sz="2600" dirty="0">
                <a:sym typeface="Wingdings" pitchFamily="2" charset="2"/>
              </a:rPr>
              <a:t></a:t>
            </a:r>
            <a:r>
              <a:rPr lang="en-US" sz="2600" dirty="0">
                <a:sym typeface="Symbol" pitchFamily="18" charset="2"/>
              </a:rPr>
              <a:t> A  (60%, 75%)</a:t>
            </a:r>
          </a:p>
          <a:p>
            <a:endParaRPr lang="en-IN" sz="2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CE1C74-5F0E-4F66-927D-D881211F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67010"/>
              </p:ext>
            </p:extLst>
          </p:nvPr>
        </p:nvGraphicFramePr>
        <p:xfrm>
          <a:off x="4260228" y="2202350"/>
          <a:ext cx="4753146" cy="333847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573">
                  <a:extLst>
                    <a:ext uri="{9D8B030D-6E8A-4147-A177-3AD203B41FA5}">
                      <a16:colId xmlns:a16="http://schemas.microsoft.com/office/drawing/2014/main" val="2062117143"/>
                    </a:ext>
                  </a:extLst>
                </a:gridCol>
                <a:gridCol w="2376573">
                  <a:extLst>
                    <a:ext uri="{9D8B030D-6E8A-4147-A177-3AD203B41FA5}">
                      <a16:colId xmlns:a16="http://schemas.microsoft.com/office/drawing/2014/main" val="2606063286"/>
                    </a:ext>
                  </a:extLst>
                </a:gridCol>
              </a:tblGrid>
              <a:tr h="84544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Transaction -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Items Bought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7126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A, B,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31741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A, C,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31837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A, D,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85433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B, E,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83682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B, C, D, E, F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6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1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C061-D2CF-40F6-9C64-CE42C35C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413857" cy="4884251"/>
          </a:xfrm>
        </p:spPr>
        <p:txBody>
          <a:bodyPr/>
          <a:lstStyle/>
          <a:p>
            <a:pPr algn="just"/>
            <a:r>
              <a:rPr lang="en-US" dirty="0"/>
              <a:t>Data mining functionalities are used to specify the kind of patterns to be found in data mining tasks.</a:t>
            </a:r>
          </a:p>
          <a:p>
            <a:pPr algn="just"/>
            <a:r>
              <a:rPr lang="en-US" dirty="0"/>
              <a:t>Data mining tasks can be classified into two categories: </a:t>
            </a:r>
          </a:p>
          <a:p>
            <a:pPr lvl="1" algn="just"/>
            <a:r>
              <a:rPr lang="en-US" dirty="0"/>
              <a:t>descriptive </a:t>
            </a:r>
          </a:p>
          <a:p>
            <a:pPr lvl="1" algn="just"/>
            <a:r>
              <a:rPr lang="en-US" dirty="0"/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FDE-7363-4E0F-83BF-3145004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17A2-85E0-434E-A7DC-A27C2F1B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9"/>
            <a:ext cx="7888234" cy="4231108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/>
              <a:t>Rules that satisfy both a minimum support threshold (</a:t>
            </a:r>
            <a:r>
              <a:rPr lang="en-US" dirty="0" err="1"/>
              <a:t>min_sup</a:t>
            </a:r>
            <a:r>
              <a:rPr lang="en-US" dirty="0"/>
              <a:t>) and a minimum confidence threshold (</a:t>
            </a:r>
            <a:r>
              <a:rPr lang="en-US" dirty="0" err="1"/>
              <a:t>min_conf</a:t>
            </a:r>
            <a:r>
              <a:rPr lang="en-US" dirty="0"/>
              <a:t> ) are called strong. </a:t>
            </a:r>
          </a:p>
          <a:p>
            <a:pPr marL="342900" indent="-342900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/>
              <a:t>A set of items is referred to as an itemset. An itemset that contains k items is a k-itemset. The set </a:t>
            </a:r>
            <a:r>
              <a:rPr lang="en-US" dirty="0">
                <a:solidFill>
                  <a:srgbClr val="FF0000"/>
                </a:solidFill>
              </a:rPr>
              <a:t>{computer, antivirus software} </a:t>
            </a:r>
            <a:r>
              <a:rPr lang="en-US" dirty="0"/>
              <a:t>is a 2-itemset. </a:t>
            </a:r>
          </a:p>
        </p:txBody>
      </p:sp>
    </p:spTree>
    <p:extLst>
      <p:ext uri="{BB962C8B-B14F-4D97-AF65-F5344CB8AC3E}">
        <p14:creationId xmlns:p14="http://schemas.microsoft.com/office/powerpoint/2010/main" val="1671203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FDE-7363-4E0F-83BF-3145004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C17A2-85E0-434E-A7DC-A27C2F1B6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595" y="1494778"/>
                <a:ext cx="8504809" cy="4013393"/>
              </a:xfrm>
            </p:spPr>
            <p:txBody>
              <a:bodyPr>
                <a:normAutofit fontScale="92500"/>
              </a:bodyPr>
              <a:lstStyle/>
              <a:p>
                <a:pPr marL="457200" indent="-457200" algn="just">
                  <a:lnSpc>
                    <a:spcPct val="170000"/>
                  </a:lnSpc>
                </a:pPr>
                <a:r>
                  <a:rPr lang="en-US" dirty="0"/>
                  <a:t>The occurrence frequency of an itemset is the number of transactions that contain the itemset. </a:t>
                </a:r>
              </a:p>
              <a:p>
                <a:pPr marL="457200" indent="-457200" algn="just">
                  <a:lnSpc>
                    <a:spcPct val="170000"/>
                  </a:lnSpc>
                </a:pPr>
                <a:r>
                  <a:rPr lang="en-US" dirty="0"/>
                  <a:t>This is also known, simply, as the </a:t>
                </a:r>
                <a:r>
                  <a:rPr lang="en-US" dirty="0">
                    <a:solidFill>
                      <a:srgbClr val="FF0000"/>
                    </a:solidFill>
                  </a:rPr>
                  <a:t>frequency, support count, or count</a:t>
                </a:r>
                <a:r>
                  <a:rPr lang="en-US" b="1" dirty="0"/>
                  <a:t> </a:t>
                </a:r>
                <a:r>
                  <a:rPr lang="en-US" dirty="0"/>
                  <a:t>of the itemset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200" i="0">
                          <a:latin typeface="Cambria Math" panose="02040503050406030204" pitchFamily="18" charset="0"/>
                        </a:rPr>
                        <m:t>confidence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IN" sz="220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IN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20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IN" sz="2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support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support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support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support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2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200" i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Bodoni MT Black" panose="02070A03080606020203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C17A2-85E0-434E-A7DC-A27C2F1B6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595" y="1494778"/>
                <a:ext cx="8504809" cy="4013393"/>
              </a:xfrm>
              <a:blipFill>
                <a:blip r:embed="rId2"/>
                <a:stretch>
                  <a:fillRect l="-1074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12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8D75-68A6-40F6-B7E2-B9ADAE2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 and Association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29EB-B8C0-4CB5-B6B2-5313A882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600" dirty="0"/>
              <a:t>In general, association rule mining can be viewed as a two-step process:</a:t>
            </a:r>
          </a:p>
          <a:p>
            <a:pPr lvl="1" algn="just">
              <a:lnSpc>
                <a:spcPct val="170000"/>
              </a:lnSpc>
            </a:pPr>
            <a:r>
              <a:rPr lang="en-US" sz="3400" dirty="0">
                <a:solidFill>
                  <a:srgbClr val="FF0000"/>
                </a:solidFill>
              </a:rPr>
              <a:t>Find all frequent </a:t>
            </a:r>
            <a:r>
              <a:rPr lang="en-US" sz="3400" dirty="0" err="1">
                <a:solidFill>
                  <a:srgbClr val="FF0000"/>
                </a:solidFill>
              </a:rPr>
              <a:t>itemsets</a:t>
            </a:r>
            <a:r>
              <a:rPr lang="en-US" sz="3400" dirty="0"/>
              <a:t>: By definition, each of these </a:t>
            </a:r>
            <a:r>
              <a:rPr lang="en-US" sz="3400" dirty="0" err="1"/>
              <a:t>itemsets</a:t>
            </a:r>
            <a:r>
              <a:rPr lang="en-US" sz="3400" dirty="0"/>
              <a:t> will occur at least as frequently as a predetermined minimum support count, min sup.</a:t>
            </a:r>
          </a:p>
          <a:p>
            <a:pPr lvl="1" algn="just">
              <a:lnSpc>
                <a:spcPct val="170000"/>
              </a:lnSpc>
            </a:pPr>
            <a:r>
              <a:rPr lang="en-US" sz="3400" dirty="0">
                <a:solidFill>
                  <a:srgbClr val="FF0000"/>
                </a:solidFill>
              </a:rPr>
              <a:t>Generate strong association rules from the frequent </a:t>
            </a:r>
            <a:r>
              <a:rPr lang="en-US" sz="3400" dirty="0" err="1">
                <a:solidFill>
                  <a:srgbClr val="FF0000"/>
                </a:solidFill>
              </a:rPr>
              <a:t>itemsets</a:t>
            </a:r>
            <a:r>
              <a:rPr lang="en-US" sz="3400" dirty="0"/>
              <a:t>: By definition, these rules must satisfy minimum support and minimum confidence.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5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9C8A-BEA8-4DAE-97B9-1F9F9600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Concept/Class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44DA-6239-4186-8474-3692486C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441849" cy="48842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Data entries can be associated with </a:t>
            </a:r>
            <a:r>
              <a:rPr lang="en-US" dirty="0">
                <a:solidFill>
                  <a:srgbClr val="FF0000"/>
                </a:solidFill>
              </a:rPr>
              <a:t>classes or concepts.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For example: -</a:t>
            </a:r>
          </a:p>
          <a:p>
            <a:pPr marL="457200" lvl="1" indent="0" algn="just">
              <a:lnSpc>
                <a:spcPct val="160000"/>
              </a:lnSpc>
              <a:buNone/>
            </a:pPr>
            <a:r>
              <a:rPr lang="en-US" sz="2600" dirty="0"/>
              <a:t>classes of items for sale include computers and printers, and concepts of customers include </a:t>
            </a:r>
            <a:r>
              <a:rPr lang="en-US" sz="2600" dirty="0" err="1"/>
              <a:t>BigSpenders</a:t>
            </a:r>
            <a:r>
              <a:rPr lang="en-US" sz="2600" dirty="0"/>
              <a:t> and </a:t>
            </a:r>
            <a:r>
              <a:rPr lang="en-US" sz="2600" dirty="0" err="1"/>
              <a:t>BudgetSpenders</a:t>
            </a:r>
            <a:r>
              <a:rPr lang="en-US" sz="2600" dirty="0"/>
              <a:t>. Such descriptions of a class or a concept are called </a:t>
            </a:r>
            <a:r>
              <a:rPr lang="en-US" sz="2600" dirty="0">
                <a:solidFill>
                  <a:srgbClr val="FF0000"/>
                </a:solidFill>
              </a:rPr>
              <a:t>class/concept descriptions</a:t>
            </a:r>
            <a:r>
              <a:rPr lang="en-US" sz="2600" dirty="0"/>
              <a:t>.</a:t>
            </a:r>
          </a:p>
          <a:p>
            <a:pPr algn="just">
              <a:lnSpc>
                <a:spcPct val="16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6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3319-4FB8-414F-96B3-25DED288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FBA3-51BD-4E6D-B81C-8C926441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66462" cy="494956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Data characterization is a summarization of the general characteristics or features of a target class of data.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output of data characterization can be presented in various forms.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Examples: -</a:t>
            </a:r>
          </a:p>
          <a:p>
            <a:pPr marL="457200" lvl="1" indent="0" algn="just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pie charts, bar charts, curves etc.</a:t>
            </a:r>
          </a:p>
        </p:txBody>
      </p:sp>
    </p:spTree>
    <p:extLst>
      <p:ext uri="{BB962C8B-B14F-4D97-AF65-F5344CB8AC3E}">
        <p14:creationId xmlns:p14="http://schemas.microsoft.com/office/powerpoint/2010/main" val="419153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623F-9C65-404F-8223-54D861F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B405-9525-416B-AF01-5EBE7370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41376" cy="51815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Data discrimination is a comparison of the general features of target class data objects with the general features of objects from one or a set of contrasting classes.</a:t>
            </a:r>
          </a:p>
          <a:p>
            <a:pPr algn="just"/>
            <a:r>
              <a:rPr lang="en-US" dirty="0"/>
              <a:t>For example: -</a:t>
            </a:r>
          </a:p>
          <a:p>
            <a:pPr lvl="1" algn="just"/>
            <a:r>
              <a:rPr lang="en-US" dirty="0"/>
              <a:t>a user may want to compare the general features of software products with sales that increased by 10% last year against those with sales that decreased by at least 30% during the same period.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07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9F6-80F6-4C44-8E59-97A12C57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 Frequent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6F8E-A97A-4131-8DC8-A1034F31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7866462" cy="333847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Frequent patterns, as the name suggests, are patterns that occur frequently in data.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There are many kinds of frequent patterns, including item-sets, and subsequences.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9F6-80F6-4C44-8E59-97A12C57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 Frequent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6F8E-A97A-4131-8DC8-A1034F31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494778"/>
            <a:ext cx="8476062" cy="449236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 frequent item-set typically refers to a set of items that frequently appear together in a transactional data set, such as milk and bread, which are frequently bought together in grocery stores by many customers.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Mining frequent patterns leads to the discovery of interesting associations and correlations within data.</a:t>
            </a:r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36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7E85-022D-4D1D-9B35-8F64D7CC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FF09-2768-4688-93EF-1579D542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79419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Suppose, as a marketing manager, you would like to determine which items are frequently purchased together within the same transactions.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buys(</a:t>
            </a:r>
            <a:r>
              <a:rPr lang="en-US" dirty="0" err="1"/>
              <a:t>X,“computer</a:t>
            </a:r>
            <a:r>
              <a:rPr lang="en-US" dirty="0"/>
              <a:t>”) = buys(</a:t>
            </a:r>
            <a:r>
              <a:rPr lang="en-US" dirty="0" err="1"/>
              <a:t>X,“software</a:t>
            </a:r>
            <a:r>
              <a:rPr lang="en-US" dirty="0"/>
              <a:t>”)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	[support = 1%, confidence=50%]</a:t>
            </a:r>
          </a:p>
        </p:txBody>
      </p:sp>
    </p:spTree>
    <p:extLst>
      <p:ext uri="{BB962C8B-B14F-4D97-AF65-F5344CB8AC3E}">
        <p14:creationId xmlns:p14="http://schemas.microsoft.com/office/powerpoint/2010/main" val="65416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1439</Words>
  <Application>Microsoft Macintosh PowerPoint</Application>
  <PresentationFormat>On-screen Show (4:3)</PresentationFormat>
  <Paragraphs>117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Bahnschrift</vt:lpstr>
      <vt:lpstr>Bahnschrift SemiBold</vt:lpstr>
      <vt:lpstr>Bodoni MT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Data Mining Functionalities</vt:lpstr>
      <vt:lpstr>Concept/Class Description</vt:lpstr>
      <vt:lpstr>Data Characterization</vt:lpstr>
      <vt:lpstr>Data Discrimination</vt:lpstr>
      <vt:lpstr>Mining Frequent Patterns</vt:lpstr>
      <vt:lpstr>Mining Frequent Patterns</vt:lpstr>
      <vt:lpstr>Association Analysis</vt:lpstr>
      <vt:lpstr>Association Analysis</vt:lpstr>
      <vt:lpstr>Classification and Prediction</vt:lpstr>
      <vt:lpstr>Classification and Prediction</vt:lpstr>
      <vt:lpstr>How Is The Derived Model Presented?</vt:lpstr>
      <vt:lpstr>IF - THEN Rules</vt:lpstr>
      <vt:lpstr>Decision Tree</vt:lpstr>
      <vt:lpstr>Neural Net</vt:lpstr>
      <vt:lpstr>Cluster Analysis</vt:lpstr>
      <vt:lpstr>Cluster Analysis</vt:lpstr>
      <vt:lpstr>Cluster Analysis</vt:lpstr>
      <vt:lpstr>Outlier Analysis</vt:lpstr>
      <vt:lpstr>Frequent Patterns</vt:lpstr>
      <vt:lpstr>Frequent Patterns</vt:lpstr>
      <vt:lpstr>Market Basket Analysis: A Motivating Example</vt:lpstr>
      <vt:lpstr>Association Rules</vt:lpstr>
      <vt:lpstr>Association Rules</vt:lpstr>
      <vt:lpstr>Association Rules</vt:lpstr>
      <vt:lpstr>Association Rules</vt:lpstr>
      <vt:lpstr>Frequent Patterns and Association Rules</vt:lpstr>
      <vt:lpstr>Frequent Patterns and Association Rules</vt:lpstr>
      <vt:lpstr>Frequent Patterns and Association Rules</vt:lpstr>
      <vt:lpstr>Frequent Patterns and Association Rules</vt:lpstr>
      <vt:lpstr>Frequent Patterns and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Md. Tarique Anwer</cp:lastModifiedBy>
  <cp:revision>46</cp:revision>
  <dcterms:created xsi:type="dcterms:W3CDTF">2020-12-02T17:41:12Z</dcterms:created>
  <dcterms:modified xsi:type="dcterms:W3CDTF">2023-06-04T06:57:55Z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  <property fmtid="{D5CDD505-2E9C-101B-9397-08002B2CF9AE}" pid="3" name="NXPowerLiteLastOptimized">
    <vt:lpwstr>328941</vt:lpwstr>
  </property>
  <property fmtid="{D5CDD505-2E9C-101B-9397-08002B2CF9AE}" pid="4" name="NXPowerLiteSettings">
    <vt:lpwstr>C6200358026400</vt:lpwstr>
  </property>
  <property fmtid="{D5CDD505-2E9C-101B-9397-08002B2CF9AE}" pid="5" name="NXPowerLiteVersion">
    <vt:lpwstr>D8.0.4</vt:lpwstr>
  </property>
</Properties>
</file>