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2" r:id="rId15"/>
    <p:sldId id="320" r:id="rId16"/>
    <p:sldId id="321" r:id="rId17"/>
    <p:sldId id="31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18" y="1377787"/>
            <a:ext cx="8098620" cy="5181599"/>
          </a:xfrm>
        </p:spPr>
        <p:txBody>
          <a:bodyPr/>
          <a:lstStyle/>
          <a:p>
            <a:pPr algn="just"/>
            <a:r>
              <a:rPr lang="en-US" dirty="0"/>
              <a:t>The regression task is similar to classification.</a:t>
            </a:r>
          </a:p>
          <a:p>
            <a:pPr algn="just"/>
            <a:r>
              <a:rPr lang="en-US" dirty="0"/>
              <a:t>The main difference is that the predictable attribute is a continuous number. </a:t>
            </a:r>
          </a:p>
          <a:p>
            <a:pPr algn="just"/>
            <a:r>
              <a:rPr lang="en-US" dirty="0"/>
              <a:t>Regression techniques have been widely studied for centuries in the field of statistics.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Linear regression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logistic regression </a:t>
            </a:r>
            <a:r>
              <a:rPr lang="en-US" dirty="0"/>
              <a:t>are the most popular regression methods.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57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Data Mining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488F018-C0FD-46CE-8692-24251BDE8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80689"/>
              </p:ext>
            </p:extLst>
          </p:nvPr>
        </p:nvGraphicFramePr>
        <p:xfrm>
          <a:off x="309490" y="1498317"/>
          <a:ext cx="8525020" cy="49377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5004">
                  <a:extLst>
                    <a:ext uri="{9D8B030D-6E8A-4147-A177-3AD203B41FA5}">
                      <a16:colId xmlns:a16="http://schemas.microsoft.com/office/drawing/2014/main" val="1998765093"/>
                    </a:ext>
                  </a:extLst>
                </a:gridCol>
                <a:gridCol w="1924461">
                  <a:extLst>
                    <a:ext uri="{9D8B030D-6E8A-4147-A177-3AD203B41FA5}">
                      <a16:colId xmlns:a16="http://schemas.microsoft.com/office/drawing/2014/main" val="3833649536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3859807145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2171727675"/>
                    </a:ext>
                  </a:extLst>
                </a:gridCol>
                <a:gridCol w="1533377">
                  <a:extLst>
                    <a:ext uri="{9D8B030D-6E8A-4147-A177-3AD203B41FA5}">
                      <a16:colId xmlns:a16="http://schemas.microsoft.com/office/drawing/2014/main" val="3679123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Data mining trends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Algorithms/ Techniques employed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Data formats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Computing Resources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Prime areas of application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Past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Statistical, machine learning techniques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Numerical data and structured data stored in traditional database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Evolution of 4G PL and various related techniques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Business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4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Bahnschrift" panose="020B0502040204020203" pitchFamily="34" charset="0"/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Statistical, machine learning, artificial intelligence, pattern recognition techniques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Heterogeneous data formats includes structured, semi-structured and unstructured data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High speed networks, high end storage devices and parallel distributed computing etc.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" panose="020B0502040204020203" pitchFamily="34" charset="0"/>
                        </a:rPr>
                        <a:t>Business, web, medical diagnosis etc.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58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data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19" y="1461760"/>
            <a:ext cx="8327435" cy="347111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Application exploration</a:t>
            </a:r>
          </a:p>
          <a:p>
            <a:pPr algn="just"/>
            <a:r>
              <a:rPr lang="en-US" dirty="0"/>
              <a:t>Scalable and interactive data mining methods</a:t>
            </a:r>
          </a:p>
          <a:p>
            <a:pPr lvl="0" algn="just"/>
            <a:r>
              <a:rPr lang="en-IN" dirty="0"/>
              <a:t>Multimedia Data Mining</a:t>
            </a:r>
          </a:p>
          <a:p>
            <a:pPr lvl="0" algn="just"/>
            <a:r>
              <a:rPr lang="en-IN" dirty="0"/>
              <a:t>Ubiquitous Data Mining</a:t>
            </a:r>
          </a:p>
        </p:txBody>
      </p:sp>
    </p:spTree>
    <p:extLst>
      <p:ext uri="{BB962C8B-B14F-4D97-AF65-F5344CB8AC3E}">
        <p14:creationId xmlns:p14="http://schemas.microsoft.com/office/powerpoint/2010/main" val="206655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data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42" y="1573730"/>
            <a:ext cx="7867802" cy="2514514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Distributed Data Mining</a:t>
            </a:r>
          </a:p>
          <a:p>
            <a:pPr lvl="0" algn="just"/>
            <a:r>
              <a:rPr lang="en-IN" dirty="0"/>
              <a:t>Spatial and Geographic Data Mining</a:t>
            </a:r>
          </a:p>
          <a:p>
            <a:pPr algn="just"/>
            <a:r>
              <a:rPr lang="en-IN" dirty="0"/>
              <a:t>Time Series and Sequence Data Mining</a:t>
            </a:r>
          </a:p>
        </p:txBody>
      </p:sp>
    </p:spTree>
    <p:extLst>
      <p:ext uri="{BB962C8B-B14F-4D97-AF65-F5344CB8AC3E}">
        <p14:creationId xmlns:p14="http://schemas.microsoft.com/office/powerpoint/2010/main" val="73410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6"/>
            <a:ext cx="7748524" cy="23886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marL="914400" lvl="1" indent="-457200"/>
            <a:r>
              <a:rPr lang="en-US" sz="2800" dirty="0"/>
              <a:t>learn various data mining tasks.</a:t>
            </a:r>
          </a:p>
          <a:p>
            <a:pPr marL="914400" lvl="1" indent="-457200"/>
            <a:r>
              <a:rPr lang="en-US" sz="2800" dirty="0"/>
              <a:t>know the current trends in data mining. </a:t>
            </a:r>
            <a:endParaRPr lang="en-IN" sz="2800" dirty="0"/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8C53CF-3B7A-4B31-8F21-22C1BBEE0FBE}"/>
              </a:ext>
            </a:extLst>
          </p:cNvPr>
          <p:cNvGrpSpPr/>
          <p:nvPr/>
        </p:nvGrpSpPr>
        <p:grpSpPr>
          <a:xfrm>
            <a:off x="858865" y="1778417"/>
            <a:ext cx="7426269" cy="3301165"/>
            <a:chOff x="325029" y="2325031"/>
            <a:chExt cx="8493942" cy="352238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E0AA37-DD8F-48C2-88F1-137590BA2487}"/>
                </a:ext>
              </a:extLst>
            </p:cNvPr>
            <p:cNvSpPr/>
            <p:nvPr/>
          </p:nvSpPr>
          <p:spPr>
            <a:xfrm>
              <a:off x="325029" y="3562378"/>
              <a:ext cx="2095386" cy="1047693"/>
            </a:xfrm>
            <a:custGeom>
              <a:avLst/>
              <a:gdLst>
                <a:gd name="connsiteX0" fmla="*/ 0 w 2095386"/>
                <a:gd name="connsiteY0" fmla="*/ 104769 h 1047693"/>
                <a:gd name="connsiteX1" fmla="*/ 104769 w 2095386"/>
                <a:gd name="connsiteY1" fmla="*/ 0 h 1047693"/>
                <a:gd name="connsiteX2" fmla="*/ 1990617 w 2095386"/>
                <a:gd name="connsiteY2" fmla="*/ 0 h 1047693"/>
                <a:gd name="connsiteX3" fmla="*/ 2095386 w 2095386"/>
                <a:gd name="connsiteY3" fmla="*/ 104769 h 1047693"/>
                <a:gd name="connsiteX4" fmla="*/ 2095386 w 2095386"/>
                <a:gd name="connsiteY4" fmla="*/ 942924 h 1047693"/>
                <a:gd name="connsiteX5" fmla="*/ 1990617 w 2095386"/>
                <a:gd name="connsiteY5" fmla="*/ 1047693 h 1047693"/>
                <a:gd name="connsiteX6" fmla="*/ 104769 w 2095386"/>
                <a:gd name="connsiteY6" fmla="*/ 1047693 h 1047693"/>
                <a:gd name="connsiteX7" fmla="*/ 0 w 2095386"/>
                <a:gd name="connsiteY7" fmla="*/ 942924 h 1047693"/>
                <a:gd name="connsiteX8" fmla="*/ 0 w 2095386"/>
                <a:gd name="connsiteY8" fmla="*/ 104769 h 10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386" h="1047693">
                  <a:moveTo>
                    <a:pt x="0" y="104769"/>
                  </a:moveTo>
                  <a:cubicBezTo>
                    <a:pt x="0" y="46907"/>
                    <a:pt x="46907" y="0"/>
                    <a:pt x="104769" y="0"/>
                  </a:cubicBezTo>
                  <a:lnTo>
                    <a:pt x="1990617" y="0"/>
                  </a:lnTo>
                  <a:cubicBezTo>
                    <a:pt x="2048479" y="0"/>
                    <a:pt x="2095386" y="46907"/>
                    <a:pt x="2095386" y="104769"/>
                  </a:cubicBezTo>
                  <a:lnTo>
                    <a:pt x="2095386" y="942924"/>
                  </a:lnTo>
                  <a:cubicBezTo>
                    <a:pt x="2095386" y="1000786"/>
                    <a:pt x="2048479" y="1047693"/>
                    <a:pt x="1990617" y="1047693"/>
                  </a:cubicBezTo>
                  <a:lnTo>
                    <a:pt x="104769" y="1047693"/>
                  </a:lnTo>
                  <a:cubicBezTo>
                    <a:pt x="46907" y="1047693"/>
                    <a:pt x="0" y="1000786"/>
                    <a:pt x="0" y="942924"/>
                  </a:cubicBezTo>
                  <a:lnTo>
                    <a:pt x="0" y="104769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386" tIns="43386" rIns="43386" bIns="43386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Data Mining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1B478D-4120-4F6A-96C0-DA7B222EB886}"/>
                </a:ext>
              </a:extLst>
            </p:cNvPr>
            <p:cNvSpPr/>
            <p:nvPr/>
          </p:nvSpPr>
          <p:spPr>
            <a:xfrm rot="18740296">
              <a:off x="2217260" y="3608084"/>
              <a:ext cx="1244464" cy="36395"/>
            </a:xfrm>
            <a:custGeom>
              <a:avLst/>
              <a:gdLst>
                <a:gd name="connsiteX0" fmla="*/ 0 w 1244464"/>
                <a:gd name="connsiteY0" fmla="*/ 18197 h 36395"/>
                <a:gd name="connsiteX1" fmla="*/ 1244464 w 1244464"/>
                <a:gd name="connsiteY1" fmla="*/ 18197 h 3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464" h="36395">
                  <a:moveTo>
                    <a:pt x="0" y="18197"/>
                  </a:moveTo>
                  <a:lnTo>
                    <a:pt x="1244464" y="18197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3820" tIns="-12914" rIns="603820" bIns="-1291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>
                <a:latin typeface="Bahnschrift" panose="020B05020402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FA1D22E-6057-4BCC-B692-16F2A8026B48}"/>
                </a:ext>
              </a:extLst>
            </p:cNvPr>
            <p:cNvSpPr/>
            <p:nvPr/>
          </p:nvSpPr>
          <p:spPr>
            <a:xfrm>
              <a:off x="3258570" y="2642493"/>
              <a:ext cx="2095386" cy="1047693"/>
            </a:xfrm>
            <a:custGeom>
              <a:avLst/>
              <a:gdLst>
                <a:gd name="connsiteX0" fmla="*/ 0 w 2095386"/>
                <a:gd name="connsiteY0" fmla="*/ 104769 h 1047693"/>
                <a:gd name="connsiteX1" fmla="*/ 104769 w 2095386"/>
                <a:gd name="connsiteY1" fmla="*/ 0 h 1047693"/>
                <a:gd name="connsiteX2" fmla="*/ 1990617 w 2095386"/>
                <a:gd name="connsiteY2" fmla="*/ 0 h 1047693"/>
                <a:gd name="connsiteX3" fmla="*/ 2095386 w 2095386"/>
                <a:gd name="connsiteY3" fmla="*/ 104769 h 1047693"/>
                <a:gd name="connsiteX4" fmla="*/ 2095386 w 2095386"/>
                <a:gd name="connsiteY4" fmla="*/ 942924 h 1047693"/>
                <a:gd name="connsiteX5" fmla="*/ 1990617 w 2095386"/>
                <a:gd name="connsiteY5" fmla="*/ 1047693 h 1047693"/>
                <a:gd name="connsiteX6" fmla="*/ 104769 w 2095386"/>
                <a:gd name="connsiteY6" fmla="*/ 1047693 h 1047693"/>
                <a:gd name="connsiteX7" fmla="*/ 0 w 2095386"/>
                <a:gd name="connsiteY7" fmla="*/ 942924 h 1047693"/>
                <a:gd name="connsiteX8" fmla="*/ 0 w 2095386"/>
                <a:gd name="connsiteY8" fmla="*/ 104769 h 10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386" h="1047693">
                  <a:moveTo>
                    <a:pt x="0" y="104769"/>
                  </a:moveTo>
                  <a:cubicBezTo>
                    <a:pt x="0" y="46907"/>
                    <a:pt x="46907" y="0"/>
                    <a:pt x="104769" y="0"/>
                  </a:cubicBezTo>
                  <a:lnTo>
                    <a:pt x="1990617" y="0"/>
                  </a:lnTo>
                  <a:cubicBezTo>
                    <a:pt x="2048479" y="0"/>
                    <a:pt x="2095386" y="46907"/>
                    <a:pt x="2095386" y="104769"/>
                  </a:cubicBezTo>
                  <a:lnTo>
                    <a:pt x="2095386" y="942924"/>
                  </a:lnTo>
                  <a:cubicBezTo>
                    <a:pt x="2095386" y="1000786"/>
                    <a:pt x="2048479" y="1047693"/>
                    <a:pt x="1990617" y="1047693"/>
                  </a:cubicBezTo>
                  <a:lnTo>
                    <a:pt x="104769" y="1047693"/>
                  </a:lnTo>
                  <a:cubicBezTo>
                    <a:pt x="46907" y="1047693"/>
                    <a:pt x="0" y="1000786"/>
                    <a:pt x="0" y="942924"/>
                  </a:cubicBezTo>
                  <a:lnTo>
                    <a:pt x="0" y="104769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386" tIns="43386" rIns="43386" bIns="43386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Predictive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55827F-105E-4813-9932-AD0D84E02EAE}"/>
                </a:ext>
              </a:extLst>
            </p:cNvPr>
            <p:cNvSpPr/>
            <p:nvPr/>
          </p:nvSpPr>
          <p:spPr>
            <a:xfrm>
              <a:off x="5353956" y="3148142"/>
              <a:ext cx="838154" cy="36395"/>
            </a:xfrm>
            <a:custGeom>
              <a:avLst/>
              <a:gdLst>
                <a:gd name="connsiteX0" fmla="*/ 0 w 838154"/>
                <a:gd name="connsiteY0" fmla="*/ 18197 h 36395"/>
                <a:gd name="connsiteX1" fmla="*/ 838154 w 838154"/>
                <a:gd name="connsiteY1" fmla="*/ 18197 h 3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154" h="36395">
                  <a:moveTo>
                    <a:pt x="0" y="18197"/>
                  </a:moveTo>
                  <a:lnTo>
                    <a:pt x="838154" y="18197"/>
                  </a:lnTo>
                </a:path>
              </a:pathLst>
            </a:custGeom>
            <a:noFill/>
          </p:spPr>
          <p:style>
            <a:ln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0824" tIns="-2757" rIns="410823" bIns="-275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>
                <a:latin typeface="Bahnschrift" panose="020B05020402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0D9246-9359-4995-B04D-D149EEC80D80}"/>
                </a:ext>
              </a:extLst>
            </p:cNvPr>
            <p:cNvSpPr/>
            <p:nvPr/>
          </p:nvSpPr>
          <p:spPr>
            <a:xfrm>
              <a:off x="6192111" y="2325031"/>
              <a:ext cx="2626860" cy="1682616"/>
            </a:xfrm>
            <a:custGeom>
              <a:avLst/>
              <a:gdLst>
                <a:gd name="connsiteX0" fmla="*/ 0 w 2626860"/>
                <a:gd name="connsiteY0" fmla="*/ 168262 h 1682616"/>
                <a:gd name="connsiteX1" fmla="*/ 168262 w 2626860"/>
                <a:gd name="connsiteY1" fmla="*/ 0 h 1682616"/>
                <a:gd name="connsiteX2" fmla="*/ 2458598 w 2626860"/>
                <a:gd name="connsiteY2" fmla="*/ 0 h 1682616"/>
                <a:gd name="connsiteX3" fmla="*/ 2626860 w 2626860"/>
                <a:gd name="connsiteY3" fmla="*/ 168262 h 1682616"/>
                <a:gd name="connsiteX4" fmla="*/ 2626860 w 2626860"/>
                <a:gd name="connsiteY4" fmla="*/ 1514354 h 1682616"/>
                <a:gd name="connsiteX5" fmla="*/ 2458598 w 2626860"/>
                <a:gd name="connsiteY5" fmla="*/ 1682616 h 1682616"/>
                <a:gd name="connsiteX6" fmla="*/ 168262 w 2626860"/>
                <a:gd name="connsiteY6" fmla="*/ 1682616 h 1682616"/>
                <a:gd name="connsiteX7" fmla="*/ 0 w 2626860"/>
                <a:gd name="connsiteY7" fmla="*/ 1514354 h 1682616"/>
                <a:gd name="connsiteX8" fmla="*/ 0 w 2626860"/>
                <a:gd name="connsiteY8" fmla="*/ 168262 h 168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6860" h="1682616">
                  <a:moveTo>
                    <a:pt x="0" y="168262"/>
                  </a:moveTo>
                  <a:cubicBezTo>
                    <a:pt x="0" y="75333"/>
                    <a:pt x="75333" y="0"/>
                    <a:pt x="168262" y="0"/>
                  </a:cubicBezTo>
                  <a:lnTo>
                    <a:pt x="2458598" y="0"/>
                  </a:lnTo>
                  <a:cubicBezTo>
                    <a:pt x="2551527" y="0"/>
                    <a:pt x="2626860" y="75333"/>
                    <a:pt x="2626860" y="168262"/>
                  </a:cubicBezTo>
                  <a:lnTo>
                    <a:pt x="2626860" y="1514354"/>
                  </a:lnTo>
                  <a:cubicBezTo>
                    <a:pt x="2626860" y="1607283"/>
                    <a:pt x="2551527" y="1682616"/>
                    <a:pt x="2458598" y="1682616"/>
                  </a:cubicBezTo>
                  <a:lnTo>
                    <a:pt x="168262" y="1682616"/>
                  </a:lnTo>
                  <a:cubicBezTo>
                    <a:pt x="75333" y="1682616"/>
                    <a:pt x="0" y="1607283"/>
                    <a:pt x="0" y="1514354"/>
                  </a:cubicBezTo>
                  <a:lnTo>
                    <a:pt x="0" y="16826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982" tIns="61982" rIns="61982" bIns="6198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Classification</a:t>
              </a:r>
              <a:b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Regression</a:t>
              </a:r>
              <a:b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Time series analysis</a:t>
              </a:r>
              <a:b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Prediction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65A125-4F38-4A65-94FB-5B2F403598B2}"/>
                </a:ext>
              </a:extLst>
            </p:cNvPr>
            <p:cNvSpPr/>
            <p:nvPr/>
          </p:nvSpPr>
          <p:spPr>
            <a:xfrm rot="2859704">
              <a:off x="2217260" y="4527970"/>
              <a:ext cx="1244464" cy="36395"/>
            </a:xfrm>
            <a:custGeom>
              <a:avLst/>
              <a:gdLst>
                <a:gd name="connsiteX0" fmla="*/ 0 w 1244464"/>
                <a:gd name="connsiteY0" fmla="*/ 18197 h 36395"/>
                <a:gd name="connsiteX1" fmla="*/ 1244464 w 1244464"/>
                <a:gd name="connsiteY1" fmla="*/ 18197 h 3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4464" h="36395">
                  <a:moveTo>
                    <a:pt x="0" y="18197"/>
                  </a:moveTo>
                  <a:lnTo>
                    <a:pt x="1244464" y="18197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3820" tIns="-12916" rIns="603820" bIns="-12913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>
                <a:latin typeface="Bahnschrift" panose="020B0502040204020203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3071D9E-0E83-4A5F-AB1D-7D65974BCAD5}"/>
                </a:ext>
              </a:extLst>
            </p:cNvPr>
            <p:cNvSpPr/>
            <p:nvPr/>
          </p:nvSpPr>
          <p:spPr>
            <a:xfrm>
              <a:off x="3258570" y="4482263"/>
              <a:ext cx="2095386" cy="1047693"/>
            </a:xfrm>
            <a:custGeom>
              <a:avLst/>
              <a:gdLst>
                <a:gd name="connsiteX0" fmla="*/ 0 w 2095386"/>
                <a:gd name="connsiteY0" fmla="*/ 104769 h 1047693"/>
                <a:gd name="connsiteX1" fmla="*/ 104769 w 2095386"/>
                <a:gd name="connsiteY1" fmla="*/ 0 h 1047693"/>
                <a:gd name="connsiteX2" fmla="*/ 1990617 w 2095386"/>
                <a:gd name="connsiteY2" fmla="*/ 0 h 1047693"/>
                <a:gd name="connsiteX3" fmla="*/ 2095386 w 2095386"/>
                <a:gd name="connsiteY3" fmla="*/ 104769 h 1047693"/>
                <a:gd name="connsiteX4" fmla="*/ 2095386 w 2095386"/>
                <a:gd name="connsiteY4" fmla="*/ 942924 h 1047693"/>
                <a:gd name="connsiteX5" fmla="*/ 1990617 w 2095386"/>
                <a:gd name="connsiteY5" fmla="*/ 1047693 h 1047693"/>
                <a:gd name="connsiteX6" fmla="*/ 104769 w 2095386"/>
                <a:gd name="connsiteY6" fmla="*/ 1047693 h 1047693"/>
                <a:gd name="connsiteX7" fmla="*/ 0 w 2095386"/>
                <a:gd name="connsiteY7" fmla="*/ 942924 h 1047693"/>
                <a:gd name="connsiteX8" fmla="*/ 0 w 2095386"/>
                <a:gd name="connsiteY8" fmla="*/ 104769 h 10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386" h="1047693">
                  <a:moveTo>
                    <a:pt x="0" y="104769"/>
                  </a:moveTo>
                  <a:cubicBezTo>
                    <a:pt x="0" y="46907"/>
                    <a:pt x="46907" y="0"/>
                    <a:pt x="104769" y="0"/>
                  </a:cubicBezTo>
                  <a:lnTo>
                    <a:pt x="1990617" y="0"/>
                  </a:lnTo>
                  <a:cubicBezTo>
                    <a:pt x="2048479" y="0"/>
                    <a:pt x="2095386" y="46907"/>
                    <a:pt x="2095386" y="104769"/>
                  </a:cubicBezTo>
                  <a:lnTo>
                    <a:pt x="2095386" y="942924"/>
                  </a:lnTo>
                  <a:cubicBezTo>
                    <a:pt x="2095386" y="1000786"/>
                    <a:pt x="2048479" y="1047693"/>
                    <a:pt x="1990617" y="1047693"/>
                  </a:cubicBezTo>
                  <a:lnTo>
                    <a:pt x="104769" y="1047693"/>
                  </a:lnTo>
                  <a:cubicBezTo>
                    <a:pt x="46907" y="1047693"/>
                    <a:pt x="0" y="1000786"/>
                    <a:pt x="0" y="942924"/>
                  </a:cubicBezTo>
                  <a:lnTo>
                    <a:pt x="0" y="104769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386" tIns="43386" rIns="43386" bIns="43386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Descriptive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6C8F17-5CAD-4224-BC3D-BC42E859C411}"/>
                </a:ext>
              </a:extLst>
            </p:cNvPr>
            <p:cNvSpPr/>
            <p:nvPr/>
          </p:nvSpPr>
          <p:spPr>
            <a:xfrm>
              <a:off x="5353956" y="4987912"/>
              <a:ext cx="838154" cy="36395"/>
            </a:xfrm>
            <a:custGeom>
              <a:avLst/>
              <a:gdLst>
                <a:gd name="connsiteX0" fmla="*/ 0 w 838154"/>
                <a:gd name="connsiteY0" fmla="*/ 18197 h 36395"/>
                <a:gd name="connsiteX1" fmla="*/ 838154 w 838154"/>
                <a:gd name="connsiteY1" fmla="*/ 18197 h 3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8154" h="36395">
                  <a:moveTo>
                    <a:pt x="0" y="18197"/>
                  </a:moveTo>
                  <a:lnTo>
                    <a:pt x="838154" y="18197"/>
                  </a:lnTo>
                </a:path>
              </a:pathLst>
            </a:custGeom>
            <a:noFill/>
          </p:spPr>
          <p:style>
            <a:ln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0824" tIns="-2756" rIns="410823" bIns="-275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>
                <a:latin typeface="Bahnschrift" panose="020B05020402040202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B441C5-5BC7-4D09-84AC-F9014AF73F14}"/>
                </a:ext>
              </a:extLst>
            </p:cNvPr>
            <p:cNvSpPr/>
            <p:nvPr/>
          </p:nvSpPr>
          <p:spPr>
            <a:xfrm>
              <a:off x="6192111" y="4164801"/>
              <a:ext cx="2626860" cy="1682616"/>
            </a:xfrm>
            <a:custGeom>
              <a:avLst/>
              <a:gdLst>
                <a:gd name="connsiteX0" fmla="*/ 0 w 2626860"/>
                <a:gd name="connsiteY0" fmla="*/ 168262 h 1682616"/>
                <a:gd name="connsiteX1" fmla="*/ 168262 w 2626860"/>
                <a:gd name="connsiteY1" fmla="*/ 0 h 1682616"/>
                <a:gd name="connsiteX2" fmla="*/ 2458598 w 2626860"/>
                <a:gd name="connsiteY2" fmla="*/ 0 h 1682616"/>
                <a:gd name="connsiteX3" fmla="*/ 2626860 w 2626860"/>
                <a:gd name="connsiteY3" fmla="*/ 168262 h 1682616"/>
                <a:gd name="connsiteX4" fmla="*/ 2626860 w 2626860"/>
                <a:gd name="connsiteY4" fmla="*/ 1514354 h 1682616"/>
                <a:gd name="connsiteX5" fmla="*/ 2458598 w 2626860"/>
                <a:gd name="connsiteY5" fmla="*/ 1682616 h 1682616"/>
                <a:gd name="connsiteX6" fmla="*/ 168262 w 2626860"/>
                <a:gd name="connsiteY6" fmla="*/ 1682616 h 1682616"/>
                <a:gd name="connsiteX7" fmla="*/ 0 w 2626860"/>
                <a:gd name="connsiteY7" fmla="*/ 1514354 h 1682616"/>
                <a:gd name="connsiteX8" fmla="*/ 0 w 2626860"/>
                <a:gd name="connsiteY8" fmla="*/ 168262 h 168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6860" h="1682616">
                  <a:moveTo>
                    <a:pt x="0" y="168262"/>
                  </a:moveTo>
                  <a:cubicBezTo>
                    <a:pt x="0" y="75333"/>
                    <a:pt x="75333" y="0"/>
                    <a:pt x="168262" y="0"/>
                  </a:cubicBezTo>
                  <a:lnTo>
                    <a:pt x="2458598" y="0"/>
                  </a:lnTo>
                  <a:cubicBezTo>
                    <a:pt x="2551527" y="0"/>
                    <a:pt x="2626860" y="75333"/>
                    <a:pt x="2626860" y="168262"/>
                  </a:cubicBezTo>
                  <a:lnTo>
                    <a:pt x="2626860" y="1514354"/>
                  </a:lnTo>
                  <a:cubicBezTo>
                    <a:pt x="2626860" y="1607283"/>
                    <a:pt x="2551527" y="1682616"/>
                    <a:pt x="2458598" y="1682616"/>
                  </a:cubicBezTo>
                  <a:lnTo>
                    <a:pt x="168262" y="1682616"/>
                  </a:lnTo>
                  <a:cubicBezTo>
                    <a:pt x="75333" y="1682616"/>
                    <a:pt x="0" y="1607283"/>
                    <a:pt x="0" y="1514354"/>
                  </a:cubicBezTo>
                  <a:lnTo>
                    <a:pt x="0" y="16826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982" tIns="61982" rIns="61982" bIns="6198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Association rules</a:t>
              </a:r>
              <a:b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Sequence discovery</a:t>
              </a:r>
              <a:b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Clustering</a:t>
              </a:r>
              <a:b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</a:br>
              <a:r>
                <a:rPr lang="en-IN" sz="2000" kern="1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Summarization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72" y="1335296"/>
            <a:ext cx="8112831" cy="51815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Predictive:- It makes prediction about values of data using known results from different data or based on historical data.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Descriptive:- It identifies patterns or relationship in data, it serves to explore properties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05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43" y="1545737"/>
            <a:ext cx="8217914" cy="4174504"/>
          </a:xfrm>
        </p:spPr>
        <p:txBody>
          <a:bodyPr/>
          <a:lstStyle/>
          <a:p>
            <a:pPr algn="just"/>
            <a:r>
              <a:rPr lang="en-US" dirty="0"/>
              <a:t>Discovery of a function that classifies a data item into one of several predefined classes. </a:t>
            </a:r>
          </a:p>
          <a:p>
            <a:pPr algn="just"/>
            <a:r>
              <a:rPr lang="en-US" dirty="0"/>
              <a:t> Given a collection of records Each record contains a set of attributes, one of the attributes is the class. </a:t>
            </a:r>
          </a:p>
          <a:p>
            <a:pPr marL="0" indent="0" algn="just">
              <a:buNone/>
            </a:pPr>
            <a:r>
              <a:rPr lang="en-US" dirty="0"/>
              <a:t>Example: pattern recognition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42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48" y="1508560"/>
            <a:ext cx="8318104" cy="289434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value of attribute is examined as it varies over time .</a:t>
            </a:r>
          </a:p>
          <a:p>
            <a:pPr algn="just"/>
            <a:r>
              <a:rPr lang="en-US" dirty="0"/>
              <a:t> A time series plot is used to visualize time series  </a:t>
            </a:r>
          </a:p>
          <a:p>
            <a:pPr marL="0" indent="0" algn="just">
              <a:buNone/>
            </a:pPr>
            <a:r>
              <a:rPr lang="en-US" dirty="0"/>
              <a:t>Example: stock exchange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2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21" y="1386975"/>
            <a:ext cx="8364757" cy="3668064"/>
          </a:xfrm>
        </p:spPr>
        <p:txBody>
          <a:bodyPr/>
          <a:lstStyle/>
          <a:p>
            <a:pPr algn="just"/>
            <a:r>
              <a:rPr lang="en-US" dirty="0"/>
              <a:t>Clustering is the task of segmenting a diverse group into several similar subgroups or clusters. </a:t>
            </a:r>
          </a:p>
          <a:p>
            <a:pPr algn="just"/>
            <a:r>
              <a:rPr lang="en-US" dirty="0"/>
              <a:t>Most similar data are grouped in clusters .</a:t>
            </a:r>
          </a:p>
          <a:p>
            <a:pPr marL="0" indent="0" algn="just">
              <a:buNone/>
            </a:pPr>
            <a:r>
              <a:rPr lang="en-US" dirty="0"/>
              <a:t>Example- Bank customer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9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81" y="1489898"/>
            <a:ext cx="8626014" cy="3471117"/>
          </a:xfrm>
        </p:spPr>
        <p:txBody>
          <a:bodyPr/>
          <a:lstStyle/>
          <a:p>
            <a:r>
              <a:rPr lang="en-US" dirty="0"/>
              <a:t>Abstraction or generalization of data resulting in a smaller set which gives general overview of a data. </a:t>
            </a:r>
          </a:p>
          <a:p>
            <a:r>
              <a:rPr lang="en-US" dirty="0"/>
              <a:t> alternatively , summary type information can be derived from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99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41" y="1377929"/>
            <a:ext cx="8821958" cy="518159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Association is another popular data mining task.</a:t>
            </a:r>
          </a:p>
          <a:p>
            <a:pPr algn="just"/>
            <a:r>
              <a:rPr lang="en-US" dirty="0"/>
              <a:t>Association is also called market basket analysis.</a:t>
            </a:r>
          </a:p>
          <a:p>
            <a:pPr algn="just"/>
            <a:r>
              <a:rPr lang="en-US" dirty="0"/>
              <a:t>The association task has two goals: </a:t>
            </a:r>
          </a:p>
          <a:p>
            <a:pPr lvl="1" algn="just"/>
            <a:r>
              <a:rPr lang="en-US" sz="2600" dirty="0"/>
              <a:t>to find frequent item sets </a:t>
            </a:r>
          </a:p>
          <a:p>
            <a:pPr lvl="1" algn="just"/>
            <a:r>
              <a:rPr lang="en-US" sz="2600" dirty="0"/>
              <a:t>to find association rules.</a:t>
            </a:r>
          </a:p>
          <a:p>
            <a:pPr algn="just"/>
            <a:r>
              <a:rPr lang="en-US" dirty="0"/>
              <a:t>A frequent item set may look like</a:t>
            </a:r>
          </a:p>
          <a:p>
            <a:pPr marL="0" indent="0" algn="just">
              <a:buNone/>
            </a:pPr>
            <a:r>
              <a:rPr lang="en-US" dirty="0"/>
              <a:t>{Product = “Pepsi”, Product = “Chips”, Product = “Juice”}.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8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40439-14DE-40A4-AF5D-A2ABB32CB2B8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448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Data Mining</vt:lpstr>
      <vt:lpstr>Data Mining</vt:lpstr>
      <vt:lpstr>Classification</vt:lpstr>
      <vt:lpstr>Time Series Analysis</vt:lpstr>
      <vt:lpstr>Clustering</vt:lpstr>
      <vt:lpstr>Summarization</vt:lpstr>
      <vt:lpstr>Association</vt:lpstr>
      <vt:lpstr>Regression</vt:lpstr>
      <vt:lpstr>Trends in Data Mining</vt:lpstr>
      <vt:lpstr>Trends in data mining</vt:lpstr>
      <vt:lpstr>Trends in data mining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45</cp:revision>
  <dcterms:created xsi:type="dcterms:W3CDTF">2020-12-02T17:41:12Z</dcterms:created>
  <dcterms:modified xsi:type="dcterms:W3CDTF">2020-12-15T09:29:57Z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217702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