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312" r:id="rId7"/>
    <p:sldId id="313" r:id="rId8"/>
    <p:sldId id="314" r:id="rId9"/>
    <p:sldId id="315" r:id="rId10"/>
    <p:sldId id="316" r:id="rId11"/>
    <p:sldId id="317" r:id="rId12"/>
    <p:sldId id="318" r:id="rId13"/>
    <p:sldId id="319" r:id="rId14"/>
    <p:sldId id="320" r:id="rId15"/>
    <p:sldId id="321" r:id="rId16"/>
    <p:sldId id="322" r:id="rId17"/>
    <p:sldId id="311"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A42"/>
    <a:srgbClr val="00131B"/>
    <a:srgbClr val="0116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arget="../media/image1.jpeg" Type="http://schemas.openxmlformats.org/officeDocument/2006/relationships/image"/><Relationship Id="rId1" Target="../slideMasters/slideMaster1.xml" Type="http://schemas.openxmlformats.org/officeDocument/2006/relationships/slideMaster"/></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364326-FE43-40C8-BF82-93216A0C50F2}"/>
              </a:ext>
            </a:extLst>
          </p:cNvPr>
          <p:cNvPicPr>
            <a:picLocks noChangeAspect="1"/>
          </p:cNvPicPr>
          <p:nvPr userDrawn="1"/>
        </p:nvPicPr>
        <p:blipFill rotWithShape="1">
          <a:blip r:embed="rId2"/>
          <a:srcRect r="11050"/>
          <a:stretch/>
        </p:blipFill>
        <p:spPr>
          <a:xfrm>
            <a:off x="-1" y="0"/>
            <a:ext cx="9144001" cy="6858000"/>
          </a:xfrm>
          <a:prstGeom prst="rect">
            <a:avLst/>
          </a:prstGeom>
          <a:ln>
            <a:noFill/>
          </a:ln>
        </p:spPr>
      </p:pic>
      <p:sp>
        <p:nvSpPr>
          <p:cNvPr id="8" name="Rectangle 7">
            <a:extLst>
              <a:ext uri="{FF2B5EF4-FFF2-40B4-BE49-F238E27FC236}">
                <a16:creationId xmlns:a16="http://schemas.microsoft.com/office/drawing/2014/main" id="{EDC641D0-6303-44CA-A0AA-15B5725E0806}"/>
              </a:ext>
            </a:extLst>
          </p:cNvPr>
          <p:cNvSpPr/>
          <p:nvPr userDrawn="1"/>
        </p:nvSpPr>
        <p:spPr>
          <a:xfrm>
            <a:off x="-2" y="0"/>
            <a:ext cx="9144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8">
            <a:extLst>
              <a:ext uri="{FF2B5EF4-FFF2-40B4-BE49-F238E27FC236}">
                <a16:creationId xmlns:a16="http://schemas.microsoft.com/office/drawing/2014/main" id="{95BF1C0C-88DD-48C0-9020-183B697CD07B}"/>
              </a:ext>
            </a:extLst>
          </p:cNvPr>
          <p:cNvSpPr/>
          <p:nvPr userDrawn="1"/>
        </p:nvSpPr>
        <p:spPr>
          <a:xfrm>
            <a:off x="310712" y="3117274"/>
            <a:ext cx="2592286" cy="803564"/>
          </a:xfrm>
          <a:prstGeom prst="roundRect">
            <a:avLst>
              <a:gd name="adj" fmla="val 5771"/>
            </a:avLst>
          </a:prstGeom>
          <a:solidFill>
            <a:schemeClr val="lt1">
              <a:alpha val="82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4400" dirty="0">
                <a:ln>
                  <a:noFill/>
                </a:ln>
                <a:solidFill>
                  <a:srgbClr val="1E3A42"/>
                </a:solidFill>
                <a:latin typeface="Bahnschrift SemiBold" panose="020B0502040204020203" pitchFamily="34" charset="0"/>
              </a:rPr>
              <a:t>ECAP44</a:t>
            </a:r>
            <a:r>
              <a:rPr lang="en-US" sz="4400" dirty="0">
                <a:ln>
                  <a:noFill/>
                </a:ln>
                <a:solidFill>
                  <a:srgbClr val="1E3A42"/>
                </a:solidFill>
                <a:latin typeface="Bahnschrift SemiBold" panose="020B0502040204020203" pitchFamily="34" charset="0"/>
              </a:rPr>
              <a:t>6</a:t>
            </a:r>
            <a:endParaRPr lang="en-IN" sz="4400" dirty="0">
              <a:ln>
                <a:noFill/>
              </a:ln>
              <a:solidFill>
                <a:srgbClr val="1E3A42"/>
              </a:solidFill>
              <a:latin typeface="Bahnschrift SemiBold" panose="020B0502040204020203" pitchFamily="34" charset="0"/>
            </a:endParaRPr>
          </a:p>
        </p:txBody>
      </p:sp>
      <p:sp>
        <p:nvSpPr>
          <p:cNvPr id="10" name="Rectangle: Rounded Corners 9">
            <a:extLst>
              <a:ext uri="{FF2B5EF4-FFF2-40B4-BE49-F238E27FC236}">
                <a16:creationId xmlns:a16="http://schemas.microsoft.com/office/drawing/2014/main" id="{68B6C214-199C-4BC8-B532-7603DD225516}"/>
              </a:ext>
            </a:extLst>
          </p:cNvPr>
          <p:cNvSpPr/>
          <p:nvPr userDrawn="1"/>
        </p:nvSpPr>
        <p:spPr>
          <a:xfrm>
            <a:off x="310714" y="3920838"/>
            <a:ext cx="5742845" cy="637309"/>
          </a:xfrm>
          <a:prstGeom prst="roundRect">
            <a:avLst>
              <a:gd name="adj" fmla="val 5906"/>
            </a:avLst>
          </a:prstGeom>
          <a:solidFill>
            <a:srgbClr val="00131B">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2800" cap="small" baseline="0" dirty="0">
                <a:latin typeface="Bahnschrift" panose="020B0502040204020203" pitchFamily="34" charset="0"/>
              </a:rPr>
              <a:t>Data Warehousing and Data Mining</a:t>
            </a:r>
            <a:endParaRPr lang="en-US" sz="2800" cap="small" baseline="0" dirty="0">
              <a:latin typeface="Bahnschrift" panose="020B0502040204020203" pitchFamily="34" charset="0"/>
            </a:endParaRPr>
          </a:p>
        </p:txBody>
      </p:sp>
      <p:sp>
        <p:nvSpPr>
          <p:cNvPr id="11" name="Rectangle: Rounded Corners 10">
            <a:extLst>
              <a:ext uri="{FF2B5EF4-FFF2-40B4-BE49-F238E27FC236}">
                <a16:creationId xmlns:a16="http://schemas.microsoft.com/office/drawing/2014/main" id="{30C211C8-5DE0-441C-B07B-6C47CCED1052}"/>
              </a:ext>
            </a:extLst>
          </p:cNvPr>
          <p:cNvSpPr/>
          <p:nvPr userDrawn="1"/>
        </p:nvSpPr>
        <p:spPr>
          <a:xfrm>
            <a:off x="6373093" y="5264729"/>
            <a:ext cx="2770907" cy="67887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0" cap="none" spc="0" dirty="0">
                <a:ln w="0"/>
                <a:solidFill>
                  <a:schemeClr val="tx1"/>
                </a:solidFill>
                <a:effectLst>
                  <a:outerShdw blurRad="63500" sx="102000" sy="102000" algn="ctr" rotWithShape="0">
                    <a:prstClr val="black">
                      <a:alpha val="40000"/>
                    </a:prstClr>
                  </a:outerShdw>
                </a:effectLst>
                <a:latin typeface="Bahnschrift" panose="020B0502040204020203" pitchFamily="34" charset="0"/>
              </a:rPr>
              <a:t>HARJINDER KAUR</a:t>
            </a:r>
            <a:endParaRPr lang="en-US" sz="2400" b="0" cap="none" spc="0" dirty="0">
              <a:ln w="0"/>
              <a:solidFill>
                <a:schemeClr val="tx1"/>
              </a:solidFill>
              <a:effectLst>
                <a:outerShdw blurRad="63500" sx="102000" sy="102000" algn="ctr" rotWithShape="0">
                  <a:prstClr val="black">
                    <a:alpha val="40000"/>
                  </a:prstClr>
                </a:outerShdw>
              </a:effectLst>
              <a:latin typeface="Bahnschrift" panose="020B0502040204020203" pitchFamily="34" charset="0"/>
            </a:endParaRPr>
          </a:p>
        </p:txBody>
      </p:sp>
      <p:sp>
        <p:nvSpPr>
          <p:cNvPr id="12" name="Rectangle 11">
            <a:extLst>
              <a:ext uri="{FF2B5EF4-FFF2-40B4-BE49-F238E27FC236}">
                <a16:creationId xmlns:a16="http://schemas.microsoft.com/office/drawing/2014/main" id="{7A9516C9-71CB-4F46-B6CC-1E372B71C74C}"/>
              </a:ext>
            </a:extLst>
          </p:cNvPr>
          <p:cNvSpPr/>
          <p:nvPr userDrawn="1"/>
        </p:nvSpPr>
        <p:spPr>
          <a:xfrm>
            <a:off x="6373091" y="5857587"/>
            <a:ext cx="2770909" cy="5403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000" dirty="0">
                <a:latin typeface="Bahnschrift" panose="020B0502040204020203" pitchFamily="34" charset="0"/>
              </a:rPr>
              <a:t>Assistant Professor</a:t>
            </a:r>
            <a:endParaRPr lang="en-US" sz="2000" dirty="0">
              <a:latin typeface="Bahnschrift" panose="020B0502040204020203" pitchFamily="34" charset="0"/>
            </a:endParaRPr>
          </a:p>
        </p:txBody>
      </p:sp>
      <p:sp>
        <p:nvSpPr>
          <p:cNvPr id="13" name="Rectangle 12">
            <a:extLst>
              <a:ext uri="{FF2B5EF4-FFF2-40B4-BE49-F238E27FC236}">
                <a16:creationId xmlns:a16="http://schemas.microsoft.com/office/drawing/2014/main" id="{5BF1972B-1B58-476C-A183-16E6B9940286}"/>
              </a:ext>
            </a:extLst>
          </p:cNvPr>
          <p:cNvSpPr/>
          <p:nvPr userDrawn="1"/>
        </p:nvSpPr>
        <p:spPr>
          <a:xfrm>
            <a:off x="6779419" y="6310314"/>
            <a:ext cx="2364579" cy="46672"/>
          </a:xfrm>
          <a:prstGeom prst="rect">
            <a:avLst/>
          </a:prstGeom>
          <a:gradFill flip="none" rotWithShape="1">
            <a:gsLst>
              <a:gs pos="15000">
                <a:schemeClr val="accent1">
                  <a:lumMod val="5000"/>
                  <a:lumOff val="95000"/>
                </a:schemeClr>
              </a:gs>
              <a:gs pos="100000">
                <a:srgbClr val="1E3A4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07019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EAF4F7-B264-4B83-BED7-2C81D63B0C50}"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A2490-CF00-4DD6-825E-D3BF898E7A17}" type="slidenum">
              <a:rPr lang="en-US" smtClean="0"/>
              <a:t>‹#›</a:t>
            </a:fld>
            <a:endParaRPr lang="en-US"/>
          </a:p>
        </p:txBody>
      </p:sp>
    </p:spTree>
    <p:extLst>
      <p:ext uri="{BB962C8B-B14F-4D97-AF65-F5344CB8AC3E}">
        <p14:creationId xmlns:p14="http://schemas.microsoft.com/office/powerpoint/2010/main" val="3482712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EAF4F7-B264-4B83-BED7-2C81D63B0C50}"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A2490-CF00-4DD6-825E-D3BF898E7A17}" type="slidenum">
              <a:rPr lang="en-US" smtClean="0"/>
              <a:t>‹#›</a:t>
            </a:fld>
            <a:endParaRPr lang="en-US"/>
          </a:p>
        </p:txBody>
      </p:sp>
    </p:spTree>
    <p:extLst>
      <p:ext uri="{BB962C8B-B14F-4D97-AF65-F5344CB8AC3E}">
        <p14:creationId xmlns:p14="http://schemas.microsoft.com/office/powerpoint/2010/main" val="734304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AF4F7-B264-4B83-BED7-2C81D63B0C50}"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A2490-CF00-4DD6-825E-D3BF898E7A17}" type="slidenum">
              <a:rPr lang="en-US" smtClean="0"/>
              <a:t>‹#›</a:t>
            </a:fld>
            <a:endParaRPr lang="en-US"/>
          </a:p>
        </p:txBody>
      </p:sp>
    </p:spTree>
    <p:extLst>
      <p:ext uri="{BB962C8B-B14F-4D97-AF65-F5344CB8AC3E}">
        <p14:creationId xmlns:p14="http://schemas.microsoft.com/office/powerpoint/2010/main" val="2314485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AF4F7-B264-4B83-BED7-2C81D63B0C50}"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A2490-CF00-4DD6-825E-D3BF898E7A17}" type="slidenum">
              <a:rPr lang="en-US" smtClean="0"/>
              <a:t>‹#›</a:t>
            </a:fld>
            <a:endParaRPr lang="en-US"/>
          </a:p>
        </p:txBody>
      </p:sp>
    </p:spTree>
    <p:extLst>
      <p:ext uri="{BB962C8B-B14F-4D97-AF65-F5344CB8AC3E}">
        <p14:creationId xmlns:p14="http://schemas.microsoft.com/office/powerpoint/2010/main" val="2548059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arning Outcomes">
    <p:bg>
      <p:bgPr>
        <a:solidFill>
          <a:srgbClr val="1E3A42">
            <a:alpha val="6000"/>
          </a:srgb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33DE97C-9AD5-4B46-AA69-8DCE72B4ED79}"/>
              </a:ext>
            </a:extLst>
          </p:cNvPr>
          <p:cNvSpPr/>
          <p:nvPr userDrawn="1"/>
        </p:nvSpPr>
        <p:spPr>
          <a:xfrm>
            <a:off x="0" y="0"/>
            <a:ext cx="9144000" cy="2078182"/>
          </a:xfrm>
          <a:prstGeom prst="rect">
            <a:avLst/>
          </a:prstGeom>
          <a:gradFill flip="none" rotWithShape="1">
            <a:gsLst>
              <a:gs pos="34000">
                <a:srgbClr val="1E3A42"/>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14" name="Picture 13">
            <a:extLst>
              <a:ext uri="{FF2B5EF4-FFF2-40B4-BE49-F238E27FC236}">
                <a16:creationId xmlns:a16="http://schemas.microsoft.com/office/drawing/2014/main" id="{F5C63336-F0EA-41D1-9303-178A5A5433F5}"/>
              </a:ext>
            </a:extLst>
          </p:cNvPr>
          <p:cNvPicPr>
            <a:picLocks noChangeAspect="1"/>
          </p:cNvPicPr>
          <p:nvPr userDrawn="1"/>
        </p:nvPicPr>
        <p:blipFill rotWithShape="1">
          <a:blip r:embed="rId2">
            <a:extLst>
              <a:ext uri="{BEBA8EAE-BF5A-486C-A8C5-ECC9F3942E4B}">
                <a14:imgProps xmlns:a14="http://schemas.microsoft.com/office/drawing/2010/main">
                  <a14:imgLayer r:embed="rId3">
                    <a14:imgEffect>
                      <a14:backgroundRemoval t="5500" b="94500" l="10000" r="90000">
                        <a14:foregroundMark x1="35200" y1="22800" x2="35200" y2="22800"/>
                        <a14:foregroundMark x1="49700" y1="17500" x2="49700" y2="17500"/>
                        <a14:foregroundMark x1="65900" y1="20300" x2="65900" y2="20300"/>
                        <a14:foregroundMark x1="76900" y1="31100" x2="76900" y2="31100"/>
                        <a14:foregroundMark x1="19800" y1="30300" x2="19800" y2="30300"/>
                        <a14:foregroundMark x1="54900" y1="81800" x2="54900" y2="81800"/>
                        <a14:foregroundMark x1="54000" y1="85400" x2="54000" y2="85400"/>
                        <a14:foregroundMark x1="52000" y1="89800" x2="52000" y2="89800"/>
                        <a14:foregroundMark x1="50700" y1="94500" x2="50700" y2="94500"/>
                        <a14:foregroundMark x1="49200" y1="5500" x2="50300" y2="8300"/>
                        <a14:backgroundMark x1="22800" y1="17900" x2="22800" y2="17900"/>
                        <a14:backgroundMark x1="25900" y1="26900" x2="21300" y2="9700"/>
                        <a14:backgroundMark x1="26300" y1="53300" x2="15900" y2="48000"/>
                        <a14:backgroundMark x1="75500" y1="59000" x2="77100" y2="71400"/>
                        <a14:backgroundMark x1="85900" y1="51700" x2="82400" y2="74100"/>
                        <a14:backgroundMark x1="82400" y1="74100" x2="79900" y2="78500"/>
                        <a14:backgroundMark x1="80200" y1="50400" x2="73500" y2="83600"/>
                        <a14:backgroundMark x1="28100" y1="65000" x2="21900" y2="48100"/>
                        <a14:backgroundMark x1="21900" y1="48100" x2="19500" y2="46200"/>
                        <a14:backgroundMark x1="52900" y1="46900" x2="52900" y2="46900"/>
                        <a14:backgroundMark x1="54000" y1="45500" x2="50300" y2="49700"/>
                      </a14:backgroundRemoval>
                    </a14:imgEffect>
                  </a14:imgLayer>
                </a14:imgProps>
              </a:ext>
            </a:extLst>
          </a:blip>
          <a:srcRect l="-1494" t="-32229" r="-3706" b="-18167"/>
          <a:stretch/>
        </p:blipFill>
        <p:spPr>
          <a:xfrm rot="20013056">
            <a:off x="6847911" y="-720585"/>
            <a:ext cx="2257899" cy="3227939"/>
          </a:xfrm>
          <a:custGeom>
            <a:avLst/>
            <a:gdLst>
              <a:gd name="connsiteX0" fmla="*/ 2626041 w 3539874"/>
              <a:gd name="connsiteY0" fmla="*/ 628760 h 3438369"/>
              <a:gd name="connsiteX1" fmla="*/ 2626041 w 3539874"/>
              <a:gd name="connsiteY1" fmla="*/ 754750 h 3438369"/>
              <a:gd name="connsiteX2" fmla="*/ 3539874 w 3539874"/>
              <a:gd name="connsiteY2" fmla="*/ 1209356 h 3438369"/>
              <a:gd name="connsiteX3" fmla="*/ 2431002 w 3539874"/>
              <a:gd name="connsiteY3" fmla="*/ 3438369 h 3438369"/>
              <a:gd name="connsiteX4" fmla="*/ 854135 w 3539874"/>
              <a:gd name="connsiteY4" fmla="*/ 2653921 h 3438369"/>
              <a:gd name="connsiteX5" fmla="*/ 600880 w 3539874"/>
              <a:gd name="connsiteY5" fmla="*/ 2653921 h 3438369"/>
              <a:gd name="connsiteX6" fmla="*/ 600880 w 3539874"/>
              <a:gd name="connsiteY6" fmla="*/ 2527934 h 3438369"/>
              <a:gd name="connsiteX7" fmla="*/ 0 w 3539874"/>
              <a:gd name="connsiteY7" fmla="*/ 2229012 h 3438369"/>
              <a:gd name="connsiteX8" fmla="*/ 600880 w 3539874"/>
              <a:gd name="connsiteY8" fmla="*/ 1021145 h 3438369"/>
              <a:gd name="connsiteX9" fmla="*/ 600880 w 3539874"/>
              <a:gd name="connsiteY9" fmla="*/ 628760 h 3438369"/>
              <a:gd name="connsiteX10" fmla="*/ 796081 w 3539874"/>
              <a:gd name="connsiteY10" fmla="*/ 628760 h 3438369"/>
              <a:gd name="connsiteX11" fmla="*/ 1108871 w 3539874"/>
              <a:gd name="connsiteY11" fmla="*/ 0 h 3438369"/>
              <a:gd name="connsiteX12" fmla="*/ 2372782 w 3539874"/>
              <a:gd name="connsiteY12" fmla="*/ 628760 h 343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39874" h="3438369">
                <a:moveTo>
                  <a:pt x="2626041" y="628760"/>
                </a:moveTo>
                <a:lnTo>
                  <a:pt x="2626041" y="754750"/>
                </a:lnTo>
                <a:lnTo>
                  <a:pt x="3539874" y="1209356"/>
                </a:lnTo>
                <a:lnTo>
                  <a:pt x="2431002" y="3438369"/>
                </a:lnTo>
                <a:lnTo>
                  <a:pt x="854135" y="2653921"/>
                </a:lnTo>
                <a:lnTo>
                  <a:pt x="600880" y="2653921"/>
                </a:lnTo>
                <a:lnTo>
                  <a:pt x="600880" y="2527934"/>
                </a:lnTo>
                <a:lnTo>
                  <a:pt x="0" y="2229012"/>
                </a:lnTo>
                <a:lnTo>
                  <a:pt x="600880" y="1021145"/>
                </a:lnTo>
                <a:lnTo>
                  <a:pt x="600880" y="628760"/>
                </a:lnTo>
                <a:lnTo>
                  <a:pt x="796081" y="628760"/>
                </a:lnTo>
                <a:lnTo>
                  <a:pt x="1108871" y="0"/>
                </a:lnTo>
                <a:lnTo>
                  <a:pt x="2372782" y="628760"/>
                </a:lnTo>
                <a:close/>
              </a:path>
            </a:pathLst>
          </a:custGeom>
        </p:spPr>
      </p:pic>
      <p:sp>
        <p:nvSpPr>
          <p:cNvPr id="11" name="Rectangle 10">
            <a:extLst>
              <a:ext uri="{FF2B5EF4-FFF2-40B4-BE49-F238E27FC236}">
                <a16:creationId xmlns:a16="http://schemas.microsoft.com/office/drawing/2014/main" id="{33C7C1CE-3A2B-42B9-8261-549971231653}"/>
              </a:ext>
            </a:extLst>
          </p:cNvPr>
          <p:cNvSpPr/>
          <p:nvPr userDrawn="1"/>
        </p:nvSpPr>
        <p:spPr>
          <a:xfrm>
            <a:off x="6580909" y="0"/>
            <a:ext cx="2563091" cy="20781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154781-6AA6-4E31-BFA7-451FA02BB597}"/>
              </a:ext>
            </a:extLst>
          </p:cNvPr>
          <p:cNvSpPr/>
          <p:nvPr userDrawn="1"/>
        </p:nvSpPr>
        <p:spPr>
          <a:xfrm>
            <a:off x="381000" y="0"/>
            <a:ext cx="4191000" cy="20781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4400" dirty="0">
                <a:latin typeface="Bahnschrift SemiBold" panose="020B0502040204020203" pitchFamily="34" charset="0"/>
              </a:rPr>
              <a:t>Learning </a:t>
            </a:r>
          </a:p>
          <a:p>
            <a:pPr algn="l"/>
            <a:r>
              <a:rPr lang="en-IN" sz="4400" dirty="0">
                <a:latin typeface="Bahnschrift SemiBold" panose="020B0502040204020203" pitchFamily="34" charset="0"/>
              </a:rPr>
              <a:t>Outcomes</a:t>
            </a:r>
            <a:endParaRPr lang="en-US" sz="4400" dirty="0">
              <a:latin typeface="Bahnschrift SemiBold" panose="020B0502040204020203" pitchFamily="34" charset="0"/>
            </a:endParaRPr>
          </a:p>
        </p:txBody>
      </p:sp>
      <p:sp>
        <p:nvSpPr>
          <p:cNvPr id="12" name="Content Placeholder 2">
            <a:extLst>
              <a:ext uri="{FF2B5EF4-FFF2-40B4-BE49-F238E27FC236}">
                <a16:creationId xmlns:a16="http://schemas.microsoft.com/office/drawing/2014/main" id="{5CB2B9C0-E331-46AF-8268-1F775EDBCF6F}"/>
              </a:ext>
            </a:extLst>
          </p:cNvPr>
          <p:cNvSpPr>
            <a:spLocks noGrp="1"/>
          </p:cNvSpPr>
          <p:nvPr>
            <p:ph idx="1" hasCustomPrompt="1"/>
          </p:nvPr>
        </p:nvSpPr>
        <p:spPr>
          <a:xfrm>
            <a:off x="438873" y="2338086"/>
            <a:ext cx="8207415" cy="4259965"/>
          </a:xfrm>
        </p:spPr>
        <p:txBody>
          <a:bodyPr/>
          <a:lstStyle>
            <a:lvl1pPr algn="just">
              <a:lnSpc>
                <a:spcPct val="150000"/>
              </a:lnSpc>
              <a:buClr>
                <a:srgbClr val="1E3A42"/>
              </a:buClr>
              <a:buNone/>
              <a:defRPr>
                <a:latin typeface="Bahnschrift" panose="020B0502040204020203" pitchFamily="34" charset="0"/>
              </a:defRPr>
            </a:lvl1pPr>
            <a:lvl2pPr algn="just">
              <a:lnSpc>
                <a:spcPct val="150000"/>
              </a:lnSpc>
              <a:buClr>
                <a:srgbClr val="1E3A42"/>
              </a:buClr>
              <a:defRPr>
                <a:latin typeface="Bahnschrift" panose="020B0502040204020203" pitchFamily="34" charset="0"/>
              </a:defRPr>
            </a:lvl2pPr>
            <a:lvl3pPr>
              <a:lnSpc>
                <a:spcPct val="150000"/>
              </a:lnSpc>
              <a:buClr>
                <a:srgbClr val="1E3A42"/>
              </a:buClr>
              <a:defRPr/>
            </a:lvl3pPr>
            <a:lvl4pPr>
              <a:lnSpc>
                <a:spcPct val="150000"/>
              </a:lnSpc>
              <a:buClr>
                <a:srgbClr val="1E3A42"/>
              </a:buClr>
              <a:defRPr/>
            </a:lvl4pPr>
            <a:lvl5pPr>
              <a:lnSpc>
                <a:spcPct val="150000"/>
              </a:lnSpc>
              <a:buClr>
                <a:srgbClr val="1E3A42"/>
              </a:buClr>
              <a:defRPr/>
            </a:lvl5pPr>
          </a:lstStyle>
          <a:p>
            <a:pPr lvl="0"/>
            <a:r>
              <a:rPr lang="en-US" dirty="0"/>
              <a:t>After this lecture you will be able to</a:t>
            </a:r>
          </a:p>
          <a:p>
            <a:pPr lvl="1"/>
            <a:r>
              <a:rPr lang="en-US" dirty="0"/>
              <a:t>Outcome 1</a:t>
            </a:r>
          </a:p>
          <a:p>
            <a:pPr lvl="1"/>
            <a:r>
              <a:rPr lang="en-US" dirty="0"/>
              <a:t>Outcome 2</a:t>
            </a:r>
          </a:p>
          <a:p>
            <a:pPr lvl="1"/>
            <a:r>
              <a:rPr lang="en-US" dirty="0"/>
              <a:t>Outcome 3…</a:t>
            </a:r>
          </a:p>
        </p:txBody>
      </p:sp>
    </p:spTree>
    <p:extLst>
      <p:ext uri="{BB962C8B-B14F-4D97-AF65-F5344CB8AC3E}">
        <p14:creationId xmlns:p14="http://schemas.microsoft.com/office/powerpoint/2010/main" val="85943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Grey)">
    <p:bg>
      <p:bgPr>
        <a:solidFill>
          <a:srgbClr val="1E3A42">
            <a:alpha val="6000"/>
          </a:srgb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4D45D0F-420C-4556-86BD-31D12159299A}"/>
              </a:ext>
            </a:extLst>
          </p:cNvPr>
          <p:cNvSpPr/>
          <p:nvPr userDrawn="1"/>
        </p:nvSpPr>
        <p:spPr>
          <a:xfrm>
            <a:off x="-1" y="0"/>
            <a:ext cx="9144000" cy="1217034"/>
          </a:xfrm>
          <a:prstGeom prst="rect">
            <a:avLst/>
          </a:prstGeom>
          <a:solidFill>
            <a:srgbClr val="1E3A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a:xfrm>
            <a:off x="88777" y="0"/>
            <a:ext cx="9055222" cy="1217034"/>
          </a:xfrm>
          <a:noFill/>
        </p:spPr>
        <p:txBody>
          <a:bodyPr/>
          <a:lstStyle>
            <a:lvl1pPr>
              <a:defRPr sz="3200">
                <a:solidFill>
                  <a:schemeClr val="bg1"/>
                </a:solidFill>
                <a:latin typeface="Bahnschrift SemiBold"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319595" y="1494778"/>
            <a:ext cx="8504809" cy="5181599"/>
          </a:xfrm>
        </p:spPr>
        <p:txBody>
          <a:bodyPr/>
          <a:lstStyle>
            <a:lvl1pPr>
              <a:lnSpc>
                <a:spcPct val="150000"/>
              </a:lnSpc>
              <a:buClr>
                <a:srgbClr val="1E3A42"/>
              </a:buClr>
              <a:defRPr>
                <a:latin typeface="Bahnschrift" panose="020B0502040204020203" pitchFamily="34" charset="0"/>
              </a:defRPr>
            </a:lvl1pPr>
            <a:lvl2pPr>
              <a:lnSpc>
                <a:spcPct val="150000"/>
              </a:lnSpc>
              <a:buClr>
                <a:srgbClr val="1E3A42"/>
              </a:buClr>
              <a:defRPr>
                <a:latin typeface="Bahnschrift" panose="020B0502040204020203" pitchFamily="34" charset="0"/>
              </a:defRPr>
            </a:lvl2pPr>
            <a:lvl3pPr>
              <a:lnSpc>
                <a:spcPct val="150000"/>
              </a:lnSpc>
              <a:buClr>
                <a:srgbClr val="1E3A42"/>
              </a:buClr>
              <a:defRPr>
                <a:latin typeface="Bahnschrift" panose="020B0502040204020203" pitchFamily="34" charset="0"/>
              </a:defRPr>
            </a:lvl3pPr>
            <a:lvl4pPr>
              <a:lnSpc>
                <a:spcPct val="150000"/>
              </a:lnSpc>
              <a:buClr>
                <a:srgbClr val="1E3A42"/>
              </a:buClr>
              <a:defRPr>
                <a:latin typeface="Bahnschrift" panose="020B0502040204020203" pitchFamily="34" charset="0"/>
              </a:defRPr>
            </a:lvl4pPr>
            <a:lvl5pPr>
              <a:lnSpc>
                <a:spcPct val="150000"/>
              </a:lnSpc>
              <a:buClr>
                <a:srgbClr val="1E3A42"/>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25D5D022-5682-431A-B651-8E96936B935A}"/>
              </a:ext>
            </a:extLst>
          </p:cNvPr>
          <p:cNvSpPr/>
          <p:nvPr userDrawn="1"/>
        </p:nvSpPr>
        <p:spPr>
          <a:xfrm>
            <a:off x="0" y="1248569"/>
            <a:ext cx="9144000" cy="101600"/>
          </a:xfrm>
          <a:prstGeom prst="rect">
            <a:avLst/>
          </a:prstGeom>
          <a:solidFill>
            <a:srgbClr val="1E3A42"/>
          </a:solidFill>
        </p:spPr>
        <p:txBody>
          <a:bodyPr vert="horz" lIns="91440" tIns="45720" rIns="91440" bIns="45720" rtlCol="0" anchor="ctr">
            <a:normAutofit fontScale="25000" lnSpcReduction="20000"/>
          </a:bodyPr>
          <a:lstStyle/>
          <a:p>
            <a:pPr lvl="0" defTabSz="914400">
              <a:lnSpc>
                <a:spcPct val="90000"/>
              </a:lnSpc>
              <a:spcBef>
                <a:spcPct val="0"/>
              </a:spcBef>
              <a:buNone/>
            </a:pPr>
            <a:endParaRPr lang="en-US" sz="4400">
              <a:solidFill>
                <a:schemeClr val="tx1"/>
              </a:solidFill>
              <a:latin typeface="Bahnschrift SemiBold" panose="020B0502040204020203" pitchFamily="34" charset="0"/>
              <a:ea typeface="+mj-ea"/>
              <a:cs typeface="+mj-cs"/>
            </a:endParaRPr>
          </a:p>
        </p:txBody>
      </p:sp>
    </p:spTree>
    <p:extLst>
      <p:ext uri="{BB962C8B-B14F-4D97-AF65-F5344CB8AC3E}">
        <p14:creationId xmlns:p14="http://schemas.microsoft.com/office/powerpoint/2010/main" val="3970635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hi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A5E72D9-7689-474A-85E9-1CD41788891B}"/>
              </a:ext>
            </a:extLst>
          </p:cNvPr>
          <p:cNvSpPr/>
          <p:nvPr userDrawn="1"/>
        </p:nvSpPr>
        <p:spPr>
          <a:xfrm>
            <a:off x="-1" y="0"/>
            <a:ext cx="9144000" cy="1217034"/>
          </a:xfrm>
          <a:prstGeom prst="rect">
            <a:avLst/>
          </a:prstGeom>
          <a:solidFill>
            <a:srgbClr val="1E3A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itle 1">
            <a:extLst>
              <a:ext uri="{FF2B5EF4-FFF2-40B4-BE49-F238E27FC236}">
                <a16:creationId xmlns:a16="http://schemas.microsoft.com/office/drawing/2014/main" id="{399A5D1D-F3F2-4927-87A9-6B43A102D220}"/>
              </a:ext>
            </a:extLst>
          </p:cNvPr>
          <p:cNvSpPr>
            <a:spLocks noGrp="1"/>
          </p:cNvSpPr>
          <p:nvPr>
            <p:ph type="title"/>
          </p:nvPr>
        </p:nvSpPr>
        <p:spPr>
          <a:xfrm>
            <a:off x="88777" y="0"/>
            <a:ext cx="9055222" cy="1217034"/>
          </a:xfrm>
          <a:noFill/>
        </p:spPr>
        <p:txBody>
          <a:bodyPr/>
          <a:lstStyle>
            <a:lvl1pPr>
              <a:defRPr sz="3200">
                <a:solidFill>
                  <a:schemeClr val="bg1"/>
                </a:solidFill>
                <a:latin typeface="Bahnschrift SemiBold" panose="020B0502040204020203" pitchFamily="34" charset="0"/>
              </a:defRPr>
            </a:lvl1pPr>
          </a:lstStyle>
          <a:p>
            <a:r>
              <a:rPr lang="en-US" dirty="0"/>
              <a:t>Click to edit Master title style</a:t>
            </a:r>
          </a:p>
        </p:txBody>
      </p:sp>
      <p:sp>
        <p:nvSpPr>
          <p:cNvPr id="9" name="Content Placeholder 2">
            <a:extLst>
              <a:ext uri="{FF2B5EF4-FFF2-40B4-BE49-F238E27FC236}">
                <a16:creationId xmlns:a16="http://schemas.microsoft.com/office/drawing/2014/main" id="{8AC8321E-4E24-4162-8842-3685FCC5FF86}"/>
              </a:ext>
            </a:extLst>
          </p:cNvPr>
          <p:cNvSpPr>
            <a:spLocks noGrp="1"/>
          </p:cNvSpPr>
          <p:nvPr>
            <p:ph idx="1"/>
          </p:nvPr>
        </p:nvSpPr>
        <p:spPr>
          <a:xfrm>
            <a:off x="319595" y="1494778"/>
            <a:ext cx="8504809" cy="5181599"/>
          </a:xfrm>
        </p:spPr>
        <p:txBody>
          <a:bodyPr/>
          <a:lstStyle>
            <a:lvl1pPr>
              <a:lnSpc>
                <a:spcPct val="150000"/>
              </a:lnSpc>
              <a:buClr>
                <a:srgbClr val="1E3A42"/>
              </a:buClr>
              <a:defRPr>
                <a:latin typeface="Bahnschrift" panose="020B0502040204020203" pitchFamily="34" charset="0"/>
              </a:defRPr>
            </a:lvl1pPr>
            <a:lvl2pPr>
              <a:lnSpc>
                <a:spcPct val="150000"/>
              </a:lnSpc>
              <a:buClr>
                <a:srgbClr val="1E3A42"/>
              </a:buClr>
              <a:defRPr>
                <a:latin typeface="Bahnschrift" panose="020B0502040204020203" pitchFamily="34" charset="0"/>
              </a:defRPr>
            </a:lvl2pPr>
            <a:lvl3pPr>
              <a:lnSpc>
                <a:spcPct val="150000"/>
              </a:lnSpc>
              <a:buClr>
                <a:srgbClr val="1E3A42"/>
              </a:buClr>
              <a:defRPr>
                <a:latin typeface="Bahnschrift" panose="020B0502040204020203" pitchFamily="34" charset="0"/>
              </a:defRPr>
            </a:lvl3pPr>
            <a:lvl4pPr>
              <a:lnSpc>
                <a:spcPct val="150000"/>
              </a:lnSpc>
              <a:buClr>
                <a:srgbClr val="1E3A42"/>
              </a:buClr>
              <a:defRPr>
                <a:latin typeface="Bahnschrift" panose="020B0502040204020203" pitchFamily="34" charset="0"/>
              </a:defRPr>
            </a:lvl4pPr>
            <a:lvl5pPr>
              <a:lnSpc>
                <a:spcPct val="150000"/>
              </a:lnSpc>
              <a:buClr>
                <a:srgbClr val="1E3A42"/>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D5EA0F8B-E805-4440-B5D9-DA062F6C6BEC}"/>
              </a:ext>
            </a:extLst>
          </p:cNvPr>
          <p:cNvSpPr/>
          <p:nvPr userDrawn="1"/>
        </p:nvSpPr>
        <p:spPr>
          <a:xfrm>
            <a:off x="0" y="1248569"/>
            <a:ext cx="9144000" cy="101600"/>
          </a:xfrm>
          <a:prstGeom prst="rect">
            <a:avLst/>
          </a:prstGeom>
          <a:solidFill>
            <a:srgbClr val="1E3A42"/>
          </a:solidFill>
        </p:spPr>
        <p:txBody>
          <a:bodyPr vert="horz" lIns="91440" tIns="45720" rIns="91440" bIns="45720" rtlCol="0" anchor="ctr">
            <a:normAutofit fontScale="25000" lnSpcReduction="20000"/>
          </a:bodyPr>
          <a:lstStyle/>
          <a:p>
            <a:pPr lvl="0" defTabSz="914400">
              <a:lnSpc>
                <a:spcPct val="90000"/>
              </a:lnSpc>
              <a:spcBef>
                <a:spcPct val="0"/>
              </a:spcBef>
              <a:buNone/>
            </a:pPr>
            <a:endParaRPr lang="en-US" sz="4400">
              <a:solidFill>
                <a:schemeClr val="tx1"/>
              </a:solidFill>
              <a:latin typeface="Bahnschrift SemiBold" panose="020B0502040204020203" pitchFamily="34" charset="0"/>
              <a:ea typeface="+mj-ea"/>
              <a:cs typeface="+mj-cs"/>
            </a:endParaRPr>
          </a:p>
        </p:txBody>
      </p:sp>
    </p:spTree>
    <p:extLst>
      <p:ext uri="{BB962C8B-B14F-4D97-AF65-F5344CB8AC3E}">
        <p14:creationId xmlns:p14="http://schemas.microsoft.com/office/powerpoint/2010/main" val="1270194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Good Bye">
    <p:bg>
      <p:bgPr>
        <a:gradFill flip="none" rotWithShape="1">
          <a:gsLst>
            <a:gs pos="0">
              <a:schemeClr val="bg1">
                <a:lumMod val="85000"/>
              </a:schemeClr>
            </a:gs>
            <a:gs pos="100000">
              <a:srgbClr val="1E3A42"/>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1BB56D4F-EE25-4F78-AEF0-9AC3738F31DC}"/>
              </a:ext>
            </a:extLst>
          </p:cNvPr>
          <p:cNvSpPr/>
          <p:nvPr userDrawn="1"/>
        </p:nvSpPr>
        <p:spPr>
          <a:xfrm>
            <a:off x="710195" y="2514600"/>
            <a:ext cx="7723610" cy="1828800"/>
          </a:xfrm>
          <a:prstGeom prst="ellipse">
            <a:avLst/>
          </a:prstGeom>
          <a:noFill/>
          <a:ln>
            <a:noFill/>
          </a:ln>
          <a:effectLst>
            <a:outerShdw blurRad="50800" dist="50800" dir="5400000" sx="40000" sy="40000" algn="ctr" rotWithShape="0">
              <a:srgbClr val="FF0000">
                <a:alpha val="8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0" cap="none" spc="0" dirty="0">
                <a:ln w="0"/>
                <a:solidFill>
                  <a:schemeClr val="tx1"/>
                </a:solidFill>
                <a:effectLst>
                  <a:outerShdw blurRad="63500" sx="102000" sy="102000" algn="ctr" rotWithShape="0">
                    <a:prstClr val="black">
                      <a:alpha val="40000"/>
                    </a:prstClr>
                  </a:outerShdw>
                </a:effectLst>
                <a:latin typeface="Bahnschrift SemiBold" panose="020B0502040204020203" pitchFamily="34" charset="0"/>
              </a:rPr>
              <a:t>That’s all for now…</a:t>
            </a:r>
            <a:endParaRPr lang="en-US" sz="4800" b="0" cap="none" spc="0" dirty="0">
              <a:ln w="0"/>
              <a:solidFill>
                <a:schemeClr val="tx1"/>
              </a:solidFill>
              <a:effectLst>
                <a:outerShdw blurRad="63500" sx="102000" sy="102000" algn="ctr" rotWithShape="0">
                  <a:prstClr val="black">
                    <a:alpha val="40000"/>
                  </a:prstClr>
                </a:outerShdw>
              </a:effectLst>
              <a:latin typeface="Bahnschrift SemiBold" panose="020B0502040204020203" pitchFamily="34" charset="0"/>
            </a:endParaRPr>
          </a:p>
        </p:txBody>
      </p:sp>
    </p:spTree>
    <p:extLst>
      <p:ext uri="{BB962C8B-B14F-4D97-AF65-F5344CB8AC3E}">
        <p14:creationId xmlns:p14="http://schemas.microsoft.com/office/powerpoint/2010/main" val="2390606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EAF4F7-B264-4B83-BED7-2C81D63B0C50}"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A2490-CF00-4DD6-825E-D3BF898E7A17}" type="slidenum">
              <a:rPr lang="en-US" smtClean="0"/>
              <a:t>‹#›</a:t>
            </a:fld>
            <a:endParaRPr lang="en-US"/>
          </a:p>
        </p:txBody>
      </p:sp>
    </p:spTree>
    <p:extLst>
      <p:ext uri="{BB962C8B-B14F-4D97-AF65-F5344CB8AC3E}">
        <p14:creationId xmlns:p14="http://schemas.microsoft.com/office/powerpoint/2010/main" val="1936027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EAF4F7-B264-4B83-BED7-2C81D63B0C50}"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A2490-CF00-4DD6-825E-D3BF898E7A17}" type="slidenum">
              <a:rPr lang="en-US" smtClean="0"/>
              <a:t>‹#›</a:t>
            </a:fld>
            <a:endParaRPr lang="en-US"/>
          </a:p>
        </p:txBody>
      </p:sp>
    </p:spTree>
    <p:extLst>
      <p:ext uri="{BB962C8B-B14F-4D97-AF65-F5344CB8AC3E}">
        <p14:creationId xmlns:p14="http://schemas.microsoft.com/office/powerpoint/2010/main" val="1254288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EAF4F7-B264-4B83-BED7-2C81D63B0C50}" type="datetimeFigureOut">
              <a:rPr lang="en-US" smtClean="0"/>
              <a:t>12/15/2020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9A2490-CF00-4DD6-825E-D3BF898E7A17}" type="slidenum">
              <a:rPr lang="en-US" smtClean="0"/>
              <a:t>‹#›</a:t>
            </a:fld>
            <a:endParaRPr lang="en-US"/>
          </a:p>
        </p:txBody>
      </p:sp>
    </p:spTree>
    <p:extLst>
      <p:ext uri="{BB962C8B-B14F-4D97-AF65-F5344CB8AC3E}">
        <p14:creationId xmlns:p14="http://schemas.microsoft.com/office/powerpoint/2010/main" val="879376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EAF4F7-B264-4B83-BED7-2C81D63B0C50}" type="datetimeFigureOut">
              <a:rPr lang="en-US" smtClean="0"/>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9A2490-CF00-4DD6-825E-D3BF898E7A17}" type="slidenum">
              <a:rPr lang="en-US" smtClean="0"/>
              <a:t>‹#›</a:t>
            </a:fld>
            <a:endParaRPr lang="en-US"/>
          </a:p>
        </p:txBody>
      </p:sp>
    </p:spTree>
    <p:extLst>
      <p:ext uri="{BB962C8B-B14F-4D97-AF65-F5344CB8AC3E}">
        <p14:creationId xmlns:p14="http://schemas.microsoft.com/office/powerpoint/2010/main" val="8318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AF4F7-B264-4B83-BED7-2C81D63B0C50}" type="datetimeFigureOut">
              <a:rPr lang="en-US" smtClean="0"/>
              <a:t>12/15/2020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9A2490-CF00-4DD6-825E-D3BF898E7A17}" type="slidenum">
              <a:rPr lang="en-US" smtClean="0"/>
              <a:t>‹#›</a:t>
            </a:fld>
            <a:endParaRPr lang="en-US"/>
          </a:p>
        </p:txBody>
      </p:sp>
    </p:spTree>
    <p:extLst>
      <p:ext uri="{BB962C8B-B14F-4D97-AF65-F5344CB8AC3E}">
        <p14:creationId xmlns:p14="http://schemas.microsoft.com/office/powerpoint/2010/main" val="2461356489"/>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62" r:id="rId4"/>
    <p:sldLayoutId id="2147483667" r:id="rId5"/>
    <p:sldLayoutId id="2147483663" r:id="rId6"/>
    <p:sldLayoutId id="2147483664" r:id="rId7"/>
    <p:sldLayoutId id="2147483665" r:id="rId8"/>
    <p:sldLayoutId id="2147483666"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794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Ethical Issues</a:t>
            </a:r>
          </a:p>
        </p:txBody>
      </p:sp>
      <p:sp>
        <p:nvSpPr>
          <p:cNvPr id="3" name="Content Placeholder 2"/>
          <p:cNvSpPr>
            <a:spLocks noGrp="1"/>
          </p:cNvSpPr>
          <p:nvPr>
            <p:ph idx="1"/>
          </p:nvPr>
        </p:nvSpPr>
        <p:spPr>
          <a:xfrm>
            <a:off x="319595" y="1424438"/>
            <a:ext cx="8504809" cy="4357384"/>
          </a:xfrm>
        </p:spPr>
        <p:txBody>
          <a:bodyPr>
            <a:normAutofit/>
          </a:bodyPr>
          <a:lstStyle/>
          <a:p>
            <a:pPr algn="just"/>
            <a:r>
              <a:rPr lang="en-US" dirty="0">
                <a:solidFill>
                  <a:srgbClr val="C00000"/>
                </a:solidFill>
              </a:rPr>
              <a:t>Data memory: </a:t>
            </a:r>
            <a:r>
              <a:rPr lang="en-US" dirty="0"/>
              <a:t>Data collected and stored can be recalled and analyzed in the future. </a:t>
            </a:r>
            <a:endParaRPr lang="en-US" b="1" dirty="0"/>
          </a:p>
          <a:p>
            <a:pPr algn="just"/>
            <a:r>
              <a:rPr lang="en-US" dirty="0">
                <a:solidFill>
                  <a:srgbClr val="C00000"/>
                </a:solidFill>
              </a:rPr>
              <a:t>Ethical challenge: </a:t>
            </a:r>
            <a:r>
              <a:rPr lang="en-US" dirty="0"/>
              <a:t>Information storage about individual’s life can retrieve past behaviors.</a:t>
            </a:r>
          </a:p>
          <a:p>
            <a:pPr algn="just"/>
            <a:r>
              <a:rPr lang="en-US" dirty="0">
                <a:solidFill>
                  <a:srgbClr val="C00000"/>
                </a:solidFill>
              </a:rPr>
              <a:t>Passive data collection: </a:t>
            </a:r>
            <a:r>
              <a:rPr lang="en-US" dirty="0"/>
              <a:t>Automatic data collection trough passive technologies.</a:t>
            </a:r>
          </a:p>
          <a:p>
            <a:pPr algn="just"/>
            <a:endParaRPr lang="en-IN" dirty="0"/>
          </a:p>
        </p:txBody>
      </p:sp>
    </p:spTree>
    <p:extLst>
      <p:ext uri="{BB962C8B-B14F-4D97-AF65-F5344CB8AC3E}">
        <p14:creationId xmlns:p14="http://schemas.microsoft.com/office/powerpoint/2010/main" val="495344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Ethical Issues</a:t>
            </a:r>
          </a:p>
        </p:txBody>
      </p:sp>
      <p:sp>
        <p:nvSpPr>
          <p:cNvPr id="3" name="Content Placeholder 2"/>
          <p:cNvSpPr>
            <a:spLocks noGrp="1"/>
          </p:cNvSpPr>
          <p:nvPr>
            <p:ph idx="1"/>
          </p:nvPr>
        </p:nvSpPr>
        <p:spPr>
          <a:xfrm>
            <a:off x="462253" y="1424436"/>
            <a:ext cx="8219494" cy="4301111"/>
          </a:xfrm>
        </p:spPr>
        <p:txBody>
          <a:bodyPr>
            <a:normAutofit/>
          </a:bodyPr>
          <a:lstStyle/>
          <a:p>
            <a:pPr algn="just"/>
            <a:r>
              <a:rPr lang="en-US" dirty="0">
                <a:solidFill>
                  <a:srgbClr val="C00000"/>
                </a:solidFill>
              </a:rPr>
              <a:t>Ethical challenge: </a:t>
            </a:r>
            <a:r>
              <a:rPr lang="en-US" dirty="0"/>
              <a:t>Increases the amount of data collected and the variables to take in account in the analysis of the data. But individuals are not aware of it, and even if they authorized the data collection at a first point, systems are not asking each time that are doing the collection.</a:t>
            </a:r>
            <a:endParaRPr lang="en-IN" dirty="0"/>
          </a:p>
          <a:p>
            <a:pPr algn="just"/>
            <a:endParaRPr lang="en-IN" dirty="0"/>
          </a:p>
        </p:txBody>
      </p:sp>
    </p:spTree>
    <p:extLst>
      <p:ext uri="{BB962C8B-B14F-4D97-AF65-F5344CB8AC3E}">
        <p14:creationId xmlns:p14="http://schemas.microsoft.com/office/powerpoint/2010/main" val="3635322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Ethical Issues</a:t>
            </a:r>
          </a:p>
        </p:txBody>
      </p:sp>
      <p:sp>
        <p:nvSpPr>
          <p:cNvPr id="3" name="Content Placeholder 2"/>
          <p:cNvSpPr>
            <a:spLocks noGrp="1"/>
          </p:cNvSpPr>
          <p:nvPr>
            <p:ph idx="1"/>
          </p:nvPr>
        </p:nvSpPr>
        <p:spPr>
          <a:xfrm>
            <a:off x="363984" y="1410369"/>
            <a:ext cx="8189174" cy="5342123"/>
          </a:xfrm>
        </p:spPr>
        <p:txBody>
          <a:bodyPr>
            <a:normAutofit lnSpcReduction="10000"/>
          </a:bodyPr>
          <a:lstStyle/>
          <a:p>
            <a:pPr algn="just">
              <a:lnSpc>
                <a:spcPct val="160000"/>
              </a:lnSpc>
            </a:pPr>
            <a:r>
              <a:rPr lang="en-US" dirty="0">
                <a:solidFill>
                  <a:srgbClr val="C00000"/>
                </a:solidFill>
              </a:rPr>
              <a:t>Respecting privacy in a public world: </a:t>
            </a:r>
            <a:r>
              <a:rPr lang="en-US" dirty="0"/>
              <a:t>The use of technologies has become necessary nowadays and they are of easy access, offering benefits at low cost .</a:t>
            </a:r>
          </a:p>
          <a:p>
            <a:pPr algn="just">
              <a:lnSpc>
                <a:spcPct val="160000"/>
              </a:lnSpc>
            </a:pPr>
            <a:r>
              <a:rPr lang="en-US" dirty="0">
                <a:solidFill>
                  <a:srgbClr val="C00000"/>
                </a:solidFill>
              </a:rPr>
              <a:t>Ethical challenge: </a:t>
            </a:r>
            <a:r>
              <a:rPr lang="en-US" dirty="0"/>
              <a:t>Individuals can step up from giving information; however, the use of the technology has become a necessity and an important factor of social interaction.</a:t>
            </a:r>
            <a:endParaRPr lang="en-IN" dirty="0"/>
          </a:p>
        </p:txBody>
      </p:sp>
    </p:spTree>
    <p:extLst>
      <p:ext uri="{BB962C8B-B14F-4D97-AF65-F5344CB8AC3E}">
        <p14:creationId xmlns:p14="http://schemas.microsoft.com/office/powerpoint/2010/main" val="3674746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Recommendations in Support of Ethical Data Mining </a:t>
            </a:r>
            <a:endParaRPr lang="en-IN" dirty="0"/>
          </a:p>
        </p:txBody>
      </p:sp>
      <p:sp>
        <p:nvSpPr>
          <p:cNvPr id="3" name="Content Placeholder 2"/>
          <p:cNvSpPr>
            <a:spLocks noGrp="1"/>
          </p:cNvSpPr>
          <p:nvPr>
            <p:ph idx="1"/>
          </p:nvPr>
        </p:nvSpPr>
        <p:spPr>
          <a:xfrm>
            <a:off x="485539" y="1438505"/>
            <a:ext cx="8261697" cy="5181599"/>
          </a:xfrm>
        </p:spPr>
        <p:txBody>
          <a:bodyPr>
            <a:normAutofit fontScale="92500"/>
          </a:bodyPr>
          <a:lstStyle/>
          <a:p>
            <a:pPr algn="just">
              <a:lnSpc>
                <a:spcPct val="160000"/>
              </a:lnSpc>
            </a:pPr>
            <a:r>
              <a:rPr lang="en-US" dirty="0"/>
              <a:t>Verify the data source for authenticity</a:t>
            </a:r>
          </a:p>
          <a:p>
            <a:pPr algn="just">
              <a:lnSpc>
                <a:spcPct val="160000"/>
              </a:lnSpc>
            </a:pPr>
            <a:r>
              <a:rPr lang="en-US" dirty="0"/>
              <a:t>Expectation of customers must be considered and respected. </a:t>
            </a:r>
          </a:p>
          <a:p>
            <a:pPr algn="just">
              <a:lnSpc>
                <a:spcPct val="160000"/>
              </a:lnSpc>
            </a:pPr>
            <a:r>
              <a:rPr lang="en-US" dirty="0"/>
              <a:t>Developing better customer relations </a:t>
            </a:r>
          </a:p>
          <a:p>
            <a:pPr algn="just">
              <a:lnSpc>
                <a:spcPct val="160000"/>
              </a:lnSpc>
            </a:pPr>
            <a:r>
              <a:rPr lang="en-US" dirty="0"/>
              <a:t>Emphasis on ethical data mining</a:t>
            </a:r>
          </a:p>
          <a:p>
            <a:pPr algn="just">
              <a:lnSpc>
                <a:spcPct val="160000"/>
              </a:lnSpc>
            </a:pPr>
            <a:r>
              <a:rPr lang="en-US" dirty="0"/>
              <a:t>Control on unregulated data access and software</a:t>
            </a:r>
          </a:p>
          <a:p>
            <a:pPr algn="just">
              <a:lnSpc>
                <a:spcPct val="160000"/>
              </a:lnSpc>
            </a:pPr>
            <a:r>
              <a:rPr lang="en-US" dirty="0"/>
              <a:t>Corrective action to be taken on offenders</a:t>
            </a:r>
            <a:endParaRPr lang="en-IN" dirty="0"/>
          </a:p>
          <a:p>
            <a:pPr algn="just">
              <a:lnSpc>
                <a:spcPct val="160000"/>
              </a:lnSpc>
            </a:pPr>
            <a:endParaRPr lang="en-IN" dirty="0"/>
          </a:p>
        </p:txBody>
      </p:sp>
    </p:spTree>
    <p:extLst>
      <p:ext uri="{BB962C8B-B14F-4D97-AF65-F5344CB8AC3E}">
        <p14:creationId xmlns:p14="http://schemas.microsoft.com/office/powerpoint/2010/main" val="3889581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1028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F34234-6DCE-491B-BC89-CCCCBA17BDF8}"/>
              </a:ext>
            </a:extLst>
          </p:cNvPr>
          <p:cNvSpPr>
            <a:spLocks noGrp="1"/>
          </p:cNvSpPr>
          <p:nvPr>
            <p:ph idx="1"/>
          </p:nvPr>
        </p:nvSpPr>
        <p:spPr>
          <a:xfrm>
            <a:off x="438874" y="2338087"/>
            <a:ext cx="7747184" cy="3682885"/>
          </a:xfrm>
        </p:spPr>
        <p:txBody>
          <a:bodyPr>
            <a:normAutofit fontScale="92500" lnSpcReduction="20000"/>
          </a:bodyPr>
          <a:lstStyle/>
          <a:p>
            <a:pPr marL="0" indent="0">
              <a:lnSpc>
                <a:spcPct val="150000"/>
              </a:lnSpc>
              <a:buNone/>
            </a:pPr>
            <a:r>
              <a:rPr lang="en-IN" sz="3000" dirty="0"/>
              <a:t>After this lecture, you will be able to</a:t>
            </a:r>
          </a:p>
          <a:p>
            <a:pPr marL="914400" lvl="1" indent="-457200"/>
            <a:r>
              <a:rPr lang="en-US" sz="3000" dirty="0"/>
              <a:t>understand various issues related to data mining.</a:t>
            </a:r>
          </a:p>
          <a:p>
            <a:pPr marL="914400" lvl="1" indent="-457200"/>
            <a:r>
              <a:rPr lang="en-US" sz="3000" dirty="0"/>
              <a:t>learn different ethical issues.</a:t>
            </a:r>
          </a:p>
          <a:p>
            <a:pPr marL="914400" lvl="1" indent="-457200"/>
            <a:r>
              <a:rPr lang="en-US" sz="3000" dirty="0"/>
              <a:t>provide various recommendations in support of ethical data mining.</a:t>
            </a:r>
          </a:p>
          <a:p>
            <a:pPr marL="457200" lvl="1" indent="0">
              <a:lnSpc>
                <a:spcPct val="150000"/>
              </a:lnSpc>
              <a:buNone/>
            </a:pPr>
            <a:endParaRPr lang="en-IN" dirty="0"/>
          </a:p>
        </p:txBody>
      </p:sp>
    </p:spTree>
    <p:extLst>
      <p:ext uri="{BB962C8B-B14F-4D97-AF65-F5344CB8AC3E}">
        <p14:creationId xmlns:p14="http://schemas.microsoft.com/office/powerpoint/2010/main" val="2871289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230F-C3E1-44E4-9659-3905026EB35B}"/>
              </a:ext>
            </a:extLst>
          </p:cNvPr>
          <p:cNvSpPr>
            <a:spLocks noGrp="1"/>
          </p:cNvSpPr>
          <p:nvPr>
            <p:ph type="title"/>
          </p:nvPr>
        </p:nvSpPr>
        <p:spPr/>
        <p:txBody>
          <a:bodyPr/>
          <a:lstStyle/>
          <a:p>
            <a:r>
              <a:rPr lang="en-IN" dirty="0"/>
              <a:t>Issues</a:t>
            </a:r>
          </a:p>
        </p:txBody>
      </p:sp>
      <p:sp>
        <p:nvSpPr>
          <p:cNvPr id="4" name="Content Placeholder 3"/>
          <p:cNvSpPr>
            <a:spLocks noGrp="1"/>
          </p:cNvSpPr>
          <p:nvPr>
            <p:ph idx="1"/>
          </p:nvPr>
        </p:nvSpPr>
        <p:spPr>
          <a:xfrm>
            <a:off x="511490" y="1457627"/>
            <a:ext cx="8121020" cy="2472313"/>
          </a:xfrm>
        </p:spPr>
        <p:txBody>
          <a:bodyPr/>
          <a:lstStyle/>
          <a:p>
            <a:pPr algn="just"/>
            <a:r>
              <a:rPr lang="en-US" dirty="0"/>
              <a:t>Mining Methodology and User Interaction</a:t>
            </a:r>
          </a:p>
          <a:p>
            <a:pPr algn="just"/>
            <a:r>
              <a:rPr lang="en-US" dirty="0"/>
              <a:t>Performance Issues</a:t>
            </a:r>
          </a:p>
          <a:p>
            <a:pPr algn="just"/>
            <a:r>
              <a:rPr lang="en-US" dirty="0"/>
              <a:t>Diverse Data Types Issues</a:t>
            </a:r>
          </a:p>
          <a:p>
            <a:pPr algn="just"/>
            <a:endParaRPr lang="en-IN" dirty="0"/>
          </a:p>
          <a:p>
            <a:pPr algn="just"/>
            <a:endParaRPr lang="en-IN" dirty="0"/>
          </a:p>
        </p:txBody>
      </p:sp>
    </p:spTree>
    <p:extLst>
      <p:ext uri="{BB962C8B-B14F-4D97-AF65-F5344CB8AC3E}">
        <p14:creationId xmlns:p14="http://schemas.microsoft.com/office/powerpoint/2010/main" val="1438344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 Methodology and User Interaction Issues</a:t>
            </a:r>
            <a:endParaRPr lang="en-IN" dirty="0"/>
          </a:p>
        </p:txBody>
      </p:sp>
      <p:sp>
        <p:nvSpPr>
          <p:cNvPr id="3" name="Content Placeholder 2"/>
          <p:cNvSpPr>
            <a:spLocks noGrp="1"/>
          </p:cNvSpPr>
          <p:nvPr>
            <p:ph idx="1"/>
          </p:nvPr>
        </p:nvSpPr>
        <p:spPr>
          <a:xfrm>
            <a:off x="448185" y="1424439"/>
            <a:ext cx="8247630" cy="3316373"/>
          </a:xfrm>
        </p:spPr>
        <p:txBody>
          <a:bodyPr/>
          <a:lstStyle/>
          <a:p>
            <a:pPr algn="just"/>
            <a:r>
              <a:rPr lang="en-US" dirty="0"/>
              <a:t>Mining different kinds of knowledge in databases</a:t>
            </a:r>
          </a:p>
          <a:p>
            <a:pPr algn="just"/>
            <a:r>
              <a:rPr lang="en-US" dirty="0"/>
              <a:t>Interactive mining of knowledge at multiple levels of abstraction</a:t>
            </a:r>
          </a:p>
          <a:p>
            <a:pPr algn="just"/>
            <a:r>
              <a:rPr lang="en-US" dirty="0"/>
              <a:t>Incorporation of background knowledge</a:t>
            </a:r>
            <a:endParaRPr lang="en-IN" dirty="0"/>
          </a:p>
        </p:txBody>
      </p:sp>
    </p:spTree>
    <p:extLst>
      <p:ext uri="{BB962C8B-B14F-4D97-AF65-F5344CB8AC3E}">
        <p14:creationId xmlns:p14="http://schemas.microsoft.com/office/powerpoint/2010/main" val="564121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 Methodology and User Interaction Issues</a:t>
            </a:r>
            <a:endParaRPr lang="en-IN" dirty="0"/>
          </a:p>
        </p:txBody>
      </p:sp>
      <p:sp>
        <p:nvSpPr>
          <p:cNvPr id="3" name="Content Placeholder 2"/>
          <p:cNvSpPr>
            <a:spLocks noGrp="1"/>
          </p:cNvSpPr>
          <p:nvPr>
            <p:ph idx="1"/>
          </p:nvPr>
        </p:nvSpPr>
        <p:spPr>
          <a:xfrm>
            <a:off x="448185" y="1438505"/>
            <a:ext cx="8247630" cy="4413653"/>
          </a:xfrm>
        </p:spPr>
        <p:txBody>
          <a:bodyPr/>
          <a:lstStyle/>
          <a:p>
            <a:pPr algn="just"/>
            <a:r>
              <a:rPr lang="en-US" dirty="0"/>
              <a:t>Data mining query languages and ad hoc data mining</a:t>
            </a:r>
          </a:p>
          <a:p>
            <a:pPr algn="just"/>
            <a:r>
              <a:rPr lang="en-US" dirty="0"/>
              <a:t>Presentation and visualization of data mining results</a:t>
            </a:r>
          </a:p>
          <a:p>
            <a:pPr algn="just"/>
            <a:r>
              <a:rPr lang="en-US" dirty="0"/>
              <a:t>Handling noisy or incomplete data</a:t>
            </a:r>
          </a:p>
          <a:p>
            <a:pPr algn="just"/>
            <a:r>
              <a:rPr lang="en-US" dirty="0"/>
              <a:t>Pattern evaluation</a:t>
            </a:r>
            <a:endParaRPr lang="en-IN" dirty="0"/>
          </a:p>
        </p:txBody>
      </p:sp>
    </p:spTree>
    <p:extLst>
      <p:ext uri="{BB962C8B-B14F-4D97-AF65-F5344CB8AC3E}">
        <p14:creationId xmlns:p14="http://schemas.microsoft.com/office/powerpoint/2010/main" val="423552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Performance Issues</a:t>
            </a:r>
          </a:p>
        </p:txBody>
      </p:sp>
      <p:sp>
        <p:nvSpPr>
          <p:cNvPr id="3" name="Content Placeholder 2"/>
          <p:cNvSpPr>
            <a:spLocks noGrp="1"/>
          </p:cNvSpPr>
          <p:nvPr>
            <p:ph idx="1"/>
          </p:nvPr>
        </p:nvSpPr>
        <p:spPr>
          <a:xfrm>
            <a:off x="455219" y="1438505"/>
            <a:ext cx="8233562" cy="3020951"/>
          </a:xfrm>
        </p:spPr>
        <p:txBody>
          <a:bodyPr/>
          <a:lstStyle/>
          <a:p>
            <a:pPr algn="just"/>
            <a:r>
              <a:rPr lang="en-US" dirty="0"/>
              <a:t>Efficiency and scalability of data mining algorithms</a:t>
            </a:r>
          </a:p>
          <a:p>
            <a:pPr algn="just"/>
            <a:r>
              <a:rPr lang="en-US" dirty="0"/>
              <a:t>Parallel, distributed, and incremental mining algorithms</a:t>
            </a:r>
            <a:endParaRPr lang="en-IN" dirty="0"/>
          </a:p>
        </p:txBody>
      </p:sp>
    </p:spTree>
    <p:extLst>
      <p:ext uri="{BB962C8B-B14F-4D97-AF65-F5344CB8AC3E}">
        <p14:creationId xmlns:p14="http://schemas.microsoft.com/office/powerpoint/2010/main" val="650464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Diverse Data Types Issues</a:t>
            </a:r>
          </a:p>
        </p:txBody>
      </p:sp>
      <p:sp>
        <p:nvSpPr>
          <p:cNvPr id="3" name="Content Placeholder 2"/>
          <p:cNvSpPr>
            <a:spLocks noGrp="1"/>
          </p:cNvSpPr>
          <p:nvPr>
            <p:ph idx="1"/>
          </p:nvPr>
        </p:nvSpPr>
        <p:spPr>
          <a:xfrm>
            <a:off x="455219" y="1440484"/>
            <a:ext cx="8233562" cy="2289431"/>
          </a:xfrm>
        </p:spPr>
        <p:txBody>
          <a:bodyPr/>
          <a:lstStyle/>
          <a:p>
            <a:pPr algn="just"/>
            <a:r>
              <a:rPr lang="en-US" dirty="0"/>
              <a:t>Handling of relational and complex types of data</a:t>
            </a:r>
          </a:p>
          <a:p>
            <a:pPr algn="just"/>
            <a:r>
              <a:rPr lang="en-US" dirty="0"/>
              <a:t>Mining information from heterogeneous databases and global information systems</a:t>
            </a:r>
            <a:endParaRPr lang="en-IN" dirty="0"/>
          </a:p>
        </p:txBody>
      </p:sp>
    </p:spTree>
    <p:extLst>
      <p:ext uri="{BB962C8B-B14F-4D97-AF65-F5344CB8AC3E}">
        <p14:creationId xmlns:p14="http://schemas.microsoft.com/office/powerpoint/2010/main" val="2990070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Ethical Issues</a:t>
            </a:r>
          </a:p>
        </p:txBody>
      </p:sp>
      <p:sp>
        <p:nvSpPr>
          <p:cNvPr id="3" name="Content Placeholder 2"/>
          <p:cNvSpPr>
            <a:spLocks noGrp="1"/>
          </p:cNvSpPr>
          <p:nvPr>
            <p:ph idx="1"/>
          </p:nvPr>
        </p:nvSpPr>
        <p:spPr>
          <a:xfrm>
            <a:off x="457404" y="1438505"/>
            <a:ext cx="8317967" cy="5181599"/>
          </a:xfrm>
        </p:spPr>
        <p:txBody>
          <a:bodyPr>
            <a:normAutofit fontScale="92500" lnSpcReduction="10000"/>
          </a:bodyPr>
          <a:lstStyle/>
          <a:p>
            <a:pPr algn="just">
              <a:lnSpc>
                <a:spcPct val="160000"/>
              </a:lnSpc>
            </a:pPr>
            <a:r>
              <a:rPr lang="en-US" dirty="0">
                <a:solidFill>
                  <a:srgbClr val="C00000"/>
                </a:solidFill>
              </a:rPr>
              <a:t>The social graph: </a:t>
            </a:r>
            <a:r>
              <a:rPr lang="en-US" dirty="0"/>
              <a:t>Deducted by social networking (information given voluntary) is the picture to be built of group-level interactions and the nature of the bonds that bring these </a:t>
            </a:r>
            <a:r>
              <a:rPr lang="en-US"/>
              <a:t>people together .</a:t>
            </a:r>
            <a:endParaRPr lang="en-US" dirty="0"/>
          </a:p>
          <a:p>
            <a:pPr algn="just">
              <a:lnSpc>
                <a:spcPct val="160000"/>
              </a:lnSpc>
            </a:pPr>
            <a:r>
              <a:rPr lang="en-US" dirty="0">
                <a:solidFill>
                  <a:srgbClr val="C00000"/>
                </a:solidFill>
              </a:rPr>
              <a:t>Ethical challenge: </a:t>
            </a:r>
            <a:r>
              <a:rPr lang="en-US" dirty="0"/>
              <a:t>Ambiguity. Uncertainty in the group picture due to the possibility of labeling friends with weak social ties that are not representative of the physical-world life. </a:t>
            </a:r>
          </a:p>
          <a:p>
            <a:pPr>
              <a:lnSpc>
                <a:spcPct val="160000"/>
              </a:lnSpc>
            </a:pPr>
            <a:endParaRPr lang="en-IN" dirty="0"/>
          </a:p>
        </p:txBody>
      </p:sp>
    </p:spTree>
    <p:extLst>
      <p:ext uri="{BB962C8B-B14F-4D97-AF65-F5344CB8AC3E}">
        <p14:creationId xmlns:p14="http://schemas.microsoft.com/office/powerpoint/2010/main" val="2106232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Ethical Issues</a:t>
            </a:r>
          </a:p>
        </p:txBody>
      </p:sp>
      <p:sp>
        <p:nvSpPr>
          <p:cNvPr id="3" name="Content Placeholder 2"/>
          <p:cNvSpPr>
            <a:spLocks noGrp="1"/>
          </p:cNvSpPr>
          <p:nvPr>
            <p:ph idx="1"/>
          </p:nvPr>
        </p:nvSpPr>
        <p:spPr>
          <a:xfrm>
            <a:off x="363779" y="1438506"/>
            <a:ext cx="8416442" cy="4751277"/>
          </a:xfrm>
        </p:spPr>
        <p:txBody>
          <a:bodyPr/>
          <a:lstStyle/>
          <a:p>
            <a:pPr algn="just"/>
            <a:r>
              <a:rPr lang="en-US" dirty="0">
                <a:solidFill>
                  <a:srgbClr val="C00000"/>
                </a:solidFill>
              </a:rPr>
              <a:t>Ownership of data: </a:t>
            </a:r>
            <a:r>
              <a:rPr lang="en-US" dirty="0"/>
              <a:t>Instead of being collected by government entities or the traditional large companies, data is collected by high technology companies as Facebook, Google, and Twitter among others.</a:t>
            </a:r>
          </a:p>
          <a:p>
            <a:pPr algn="just"/>
            <a:r>
              <a:rPr lang="en-US" dirty="0">
                <a:solidFill>
                  <a:srgbClr val="C00000"/>
                </a:solidFill>
              </a:rPr>
              <a:t>Ethical challenge: </a:t>
            </a:r>
            <a:r>
              <a:rPr lang="en-US" dirty="0"/>
              <a:t>Some of the owner of the data have the promise of not to sell the data now.</a:t>
            </a:r>
            <a:endParaRPr lang="en-IN" dirty="0"/>
          </a:p>
        </p:txBody>
      </p:sp>
    </p:spTree>
    <p:extLst>
      <p:ext uri="{BB962C8B-B14F-4D97-AF65-F5344CB8AC3E}">
        <p14:creationId xmlns:p14="http://schemas.microsoft.com/office/powerpoint/2010/main" val="25835518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EBD29BF03FAD438F48F0C5B67AE5F0" ma:contentTypeVersion="0" ma:contentTypeDescription="Create a new document." ma:contentTypeScope="" ma:versionID="3d5c066ee2bc5e3add7aaf9da1acc848">
  <xsd:schema xmlns:xsd="http://www.w3.org/2001/XMLSchema" xmlns:xs="http://www.w3.org/2001/XMLSchema" xmlns:p="http://schemas.microsoft.com/office/2006/metadata/properties" targetNamespace="http://schemas.microsoft.com/office/2006/metadata/properties" ma:root="true" ma:fieldsID="8f57f874ce4ecef1d84834bb3693280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EE7CE3-99AB-4895-AC33-84DF87EA0E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0340439-14DE-40A4-AF5D-A2ABB32CB2B8}">
  <ds:schemaRefs>
    <ds:schemaRef ds:uri="http://purl.org/dc/terms/"/>
    <ds:schemaRef ds:uri="http://schemas.microsoft.com/office/2006/metadata/properties"/>
    <ds:schemaRef ds:uri="http://schemas.openxmlformats.org/package/2006/metadata/core-properties"/>
    <ds:schemaRef ds:uri="http://schemas.microsoft.com/office/2006/documentManagement/types"/>
    <ds:schemaRef ds:uri="http://www.w3.org/XML/1998/namespace"/>
    <ds:schemaRef ds:uri="http://purl.org/dc/elements/1.1/"/>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49056463-82AF-418E-84A5-48357E9B57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497</TotalTime>
  <Words>465</Words>
  <Application>Microsoft Office PowerPoint</Application>
  <PresentationFormat>On-screen Show (4:3)</PresentationFormat>
  <Paragraphs>45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Bahnschrift</vt:lpstr>
      <vt:lpstr>Bahnschrift SemiBold</vt:lpstr>
      <vt:lpstr>Calibri</vt:lpstr>
      <vt:lpstr>Calibri Light</vt:lpstr>
      <vt:lpstr>Office Theme</vt:lpstr>
      <vt:lpstr>PowerPoint Presentation</vt:lpstr>
      <vt:lpstr>PowerPoint Presentation</vt:lpstr>
      <vt:lpstr>Issues</vt:lpstr>
      <vt:lpstr>Mining Methodology and User Interaction Issues</vt:lpstr>
      <vt:lpstr>Mining Methodology and User Interaction Issues</vt:lpstr>
      <vt:lpstr>Performance Issues</vt:lpstr>
      <vt:lpstr>Diverse Data Types Issues</vt:lpstr>
      <vt:lpstr>Ethical Issues</vt:lpstr>
      <vt:lpstr>Ethical Issues</vt:lpstr>
      <vt:lpstr>Ethical Issues</vt:lpstr>
      <vt:lpstr>Ethical Issues</vt:lpstr>
      <vt:lpstr>Ethical Issues</vt:lpstr>
      <vt:lpstr>Recommendations in Support of Ethical Data Mining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video recording 1</dc:creator>
  <cp:lastModifiedBy>Arpit Thakur</cp:lastModifiedBy>
  <cp:revision>48</cp:revision>
  <dcterms:created xsi:type="dcterms:W3CDTF">2020-12-02T17:41:12Z</dcterms:created>
  <dcterms:modified xsi:type="dcterms:W3CDTF">2020-12-15T10:51:56Z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ContentTypeId" pid="2">
    <vt:lpwstr>0x010100F7EBD29BF03FAD438F48F0C5B67AE5F0</vt:lpwstr>
  </property>
  <property fmtid="{D5CDD505-2E9C-101B-9397-08002B2CF9AE}" name="NXPowerLiteLastOptimized" pid="3">
    <vt:lpwstr>215013</vt:lpwstr>
  </property>
  <property fmtid="{D5CDD505-2E9C-101B-9397-08002B2CF9AE}" name="NXPowerLiteSettings" pid="4">
    <vt:lpwstr>C6200358026400</vt:lpwstr>
  </property>
  <property fmtid="{D5CDD505-2E9C-101B-9397-08002B2CF9AE}" name="NXPowerLiteVersion" pid="5">
    <vt:lpwstr>D8.0.4</vt:lpwstr>
  </property>
</Properties>
</file>