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20" r:id="rId8"/>
    <p:sldId id="328" r:id="rId9"/>
    <p:sldId id="321" r:id="rId10"/>
    <p:sldId id="322" r:id="rId11"/>
    <p:sldId id="323" r:id="rId12"/>
    <p:sldId id="324" r:id="rId13"/>
    <p:sldId id="325" r:id="rId14"/>
    <p:sldId id="329" r:id="rId15"/>
    <p:sldId id="313" r:id="rId16"/>
    <p:sldId id="314" r:id="rId17"/>
    <p:sldId id="326" r:id="rId18"/>
    <p:sldId id="315" r:id="rId19"/>
    <p:sldId id="316" r:id="rId20"/>
    <p:sldId id="336" r:id="rId21"/>
    <p:sldId id="317" r:id="rId22"/>
    <p:sldId id="331" r:id="rId23"/>
    <p:sldId id="332" r:id="rId24"/>
    <p:sldId id="333" r:id="rId25"/>
    <p:sldId id="318" r:id="rId26"/>
    <p:sldId id="334" r:id="rId27"/>
    <p:sldId id="335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1161E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683E9-D9CB-4F52-919B-3DA7FFB43CA5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1964FC-3727-47D6-A694-5D5D17EAA75E}">
      <dgm:prSet phldrT="[Text]"/>
      <dgm:spPr>
        <a:solidFill>
          <a:srgbClr val="1E3A42"/>
        </a:solidFill>
      </dgm:spPr>
      <dgm:t>
        <a:bodyPr/>
        <a:lstStyle/>
        <a:p>
          <a:r>
            <a:rPr lang="en-IN" b="1" dirty="0">
              <a:latin typeface="Bahnschrift SemiBold" panose="020B0502040204020203" pitchFamily="34" charset="0"/>
            </a:rPr>
            <a:t>Applications</a:t>
          </a:r>
          <a:br>
            <a:rPr lang="en-IN" b="1" dirty="0">
              <a:latin typeface="Bahnschrift SemiBold" panose="020B0502040204020203" pitchFamily="34" charset="0"/>
            </a:rPr>
          </a:br>
          <a:r>
            <a:rPr lang="en-IN" b="1" dirty="0">
              <a:latin typeface="Bahnschrift SemiBold" panose="020B0502040204020203" pitchFamily="34" charset="0"/>
            </a:rPr>
            <a:t>of</a:t>
          </a:r>
          <a:br>
            <a:rPr lang="en-IN" b="1" dirty="0">
              <a:latin typeface="Bahnschrift SemiBold" panose="020B0502040204020203" pitchFamily="34" charset="0"/>
            </a:rPr>
          </a:br>
          <a:r>
            <a:rPr lang="en-IN" b="1" dirty="0">
              <a:latin typeface="Bahnschrift SemiBold" panose="020B0502040204020203" pitchFamily="34" charset="0"/>
            </a:rPr>
            <a:t>ODS</a:t>
          </a:r>
          <a:endParaRPr lang="en-IN" dirty="0">
            <a:latin typeface="Bahnschrift SemiBold" panose="020B0502040204020203" pitchFamily="34" charset="0"/>
          </a:endParaRPr>
        </a:p>
      </dgm:t>
    </dgm:pt>
    <dgm:pt modelId="{C746599C-132D-42B5-8369-541C77188D33}" type="parTrans" cxnId="{F14FF685-93F1-436A-A7ED-57F7772C0724}">
      <dgm:prSet/>
      <dgm:spPr/>
      <dgm:t>
        <a:bodyPr/>
        <a:lstStyle/>
        <a:p>
          <a:endParaRPr lang="en-IN"/>
        </a:p>
      </dgm:t>
    </dgm:pt>
    <dgm:pt modelId="{71127F8F-EF54-4812-AFD8-C897916F9C24}" type="sibTrans" cxnId="{F14FF685-93F1-436A-A7ED-57F7772C0724}">
      <dgm:prSet/>
      <dgm:spPr/>
      <dgm:t>
        <a:bodyPr/>
        <a:lstStyle/>
        <a:p>
          <a:endParaRPr lang="en-IN"/>
        </a:p>
      </dgm:t>
    </dgm:pt>
    <dgm:pt modelId="{14844200-A0B0-4C38-B6D9-AF33C1E7AB4B}">
      <dgm:prSet custT="1"/>
      <dgm:spPr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Consolidation</a:t>
          </a:r>
          <a:endParaRPr lang="en-IN" sz="2400" b="1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3D520F27-4737-4446-A482-0D56BDFCD664}" type="parTrans" cxnId="{A18AF6A1-9CFC-4EC8-9B47-7E887B2BFB9D}">
      <dgm:prSet/>
      <dgm:spPr/>
      <dgm:t>
        <a:bodyPr/>
        <a:lstStyle/>
        <a:p>
          <a:endParaRPr lang="en-IN"/>
        </a:p>
      </dgm:t>
    </dgm:pt>
    <dgm:pt modelId="{5B70ADD3-0FEF-4EB2-A364-4C476F9AE03B}" type="sibTrans" cxnId="{A18AF6A1-9CFC-4EC8-9B47-7E887B2BFB9D}">
      <dgm:prSet/>
      <dgm:spPr/>
      <dgm:t>
        <a:bodyPr/>
        <a:lstStyle/>
        <a:p>
          <a:endParaRPr lang="en-IN"/>
        </a:p>
      </dgm:t>
    </dgm:pt>
    <dgm:pt modelId="{E0F7A5AE-9A26-4B5D-AD09-9CC934C51D34}">
      <dgm:prSet custT="1"/>
      <dgm:spPr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Real-time Reporting</a:t>
          </a:r>
        </a:p>
      </dgm:t>
    </dgm:pt>
    <dgm:pt modelId="{283ABDFD-1F00-4D3F-8F59-36EEC755451B}" type="parTrans" cxnId="{82734493-872A-4963-8689-71C08228FFC8}">
      <dgm:prSet/>
      <dgm:spPr/>
      <dgm:t>
        <a:bodyPr/>
        <a:lstStyle/>
        <a:p>
          <a:endParaRPr lang="en-IN"/>
        </a:p>
      </dgm:t>
    </dgm:pt>
    <dgm:pt modelId="{9E4F0F78-D31F-4693-9B00-78096EB5713E}" type="sibTrans" cxnId="{82734493-872A-4963-8689-71C08228FFC8}">
      <dgm:prSet/>
      <dgm:spPr/>
      <dgm:t>
        <a:bodyPr/>
        <a:lstStyle/>
        <a:p>
          <a:endParaRPr lang="en-IN"/>
        </a:p>
      </dgm:t>
    </dgm:pt>
    <dgm:pt modelId="{133D7345-85CC-4390-BCA5-E7700ADF4B30}">
      <dgm:prSet custT="1"/>
      <dgm:spPr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Troubleshooting</a:t>
          </a:r>
        </a:p>
      </dgm:t>
    </dgm:pt>
    <dgm:pt modelId="{3B5CA7AE-062A-495A-828D-738DE5CE0A36}" type="parTrans" cxnId="{D2BA5B9B-7840-4B63-AF9E-EBD272EA18DD}">
      <dgm:prSet/>
      <dgm:spPr/>
      <dgm:t>
        <a:bodyPr/>
        <a:lstStyle/>
        <a:p>
          <a:endParaRPr lang="en-IN"/>
        </a:p>
      </dgm:t>
    </dgm:pt>
    <dgm:pt modelId="{3D8C6FA6-98C5-4C07-8356-EAEE1BFC1993}" type="sibTrans" cxnId="{D2BA5B9B-7840-4B63-AF9E-EBD272EA18DD}">
      <dgm:prSet/>
      <dgm:spPr/>
      <dgm:t>
        <a:bodyPr/>
        <a:lstStyle/>
        <a:p>
          <a:endParaRPr lang="en-IN"/>
        </a:p>
      </dgm:t>
    </dgm:pt>
    <dgm:pt modelId="{04DB68BF-EAEE-49CE-819D-DDC9A9DEAF24}">
      <dgm:prSet custT="1"/>
      <dgm:spPr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System integration</a:t>
          </a:r>
        </a:p>
      </dgm:t>
    </dgm:pt>
    <dgm:pt modelId="{727D5BF4-C1B5-4AB9-818C-0BC24DA063C3}" type="parTrans" cxnId="{E3D56F8C-CB86-471C-AF35-F305F0671BDC}">
      <dgm:prSet/>
      <dgm:spPr/>
      <dgm:t>
        <a:bodyPr/>
        <a:lstStyle/>
        <a:p>
          <a:endParaRPr lang="en-IN"/>
        </a:p>
      </dgm:t>
    </dgm:pt>
    <dgm:pt modelId="{277ED2E5-6131-4038-96ED-CAA114C0CF0A}" type="sibTrans" cxnId="{E3D56F8C-CB86-471C-AF35-F305F0671BDC}">
      <dgm:prSet/>
      <dgm:spPr/>
      <dgm:t>
        <a:bodyPr/>
        <a:lstStyle/>
        <a:p>
          <a:endParaRPr lang="en-IN"/>
        </a:p>
      </dgm:t>
    </dgm:pt>
    <dgm:pt modelId="{71349B6D-93DF-4F52-8786-F02F81FC0CD0}">
      <dgm:prSet/>
      <dgm:spPr/>
      <dgm:t>
        <a:bodyPr/>
        <a:lstStyle/>
        <a:p>
          <a:endParaRPr lang="en-IN" dirty="0"/>
        </a:p>
      </dgm:t>
    </dgm:pt>
    <dgm:pt modelId="{4AFCCCCA-E91B-458F-B88D-7456509872AE}" type="parTrans" cxnId="{E2E2A0F3-8E94-47DA-AA45-3F96A6BA36BE}">
      <dgm:prSet/>
      <dgm:spPr/>
      <dgm:t>
        <a:bodyPr/>
        <a:lstStyle/>
        <a:p>
          <a:endParaRPr lang="en-IN"/>
        </a:p>
      </dgm:t>
    </dgm:pt>
    <dgm:pt modelId="{D471DD1E-482D-40BC-86E4-8273F68627BD}" type="sibTrans" cxnId="{E2E2A0F3-8E94-47DA-AA45-3F96A6BA36BE}">
      <dgm:prSet/>
      <dgm:spPr/>
      <dgm:t>
        <a:bodyPr/>
        <a:lstStyle/>
        <a:p>
          <a:endParaRPr lang="en-IN"/>
        </a:p>
      </dgm:t>
    </dgm:pt>
    <dgm:pt modelId="{620106F3-5B5F-4ECE-B558-937EB5E37EE1}" type="pres">
      <dgm:prSet presAssocID="{114683E9-D9CB-4F52-919B-3DA7FFB43CA5}" presName="composite" presStyleCnt="0">
        <dgm:presLayoutVars>
          <dgm:chMax val="1"/>
          <dgm:dir/>
          <dgm:resizeHandles val="exact"/>
        </dgm:presLayoutVars>
      </dgm:prSet>
      <dgm:spPr/>
    </dgm:pt>
    <dgm:pt modelId="{6392692F-1988-4025-84DA-842AB318D9C0}" type="pres">
      <dgm:prSet presAssocID="{114683E9-D9CB-4F52-919B-3DA7FFB43CA5}" presName="radial" presStyleCnt="0">
        <dgm:presLayoutVars>
          <dgm:animLvl val="ctr"/>
        </dgm:presLayoutVars>
      </dgm:prSet>
      <dgm:spPr/>
    </dgm:pt>
    <dgm:pt modelId="{12020928-F2C7-4491-AF80-C31619692A9D}" type="pres">
      <dgm:prSet presAssocID="{A11964FC-3727-47D6-A694-5D5D17EAA75E}" presName="centerShape" presStyleLbl="vennNode1" presStyleIdx="0" presStyleCnt="5"/>
      <dgm:spPr/>
    </dgm:pt>
    <dgm:pt modelId="{501C8C8C-D1B0-4018-AB65-A6AD80E8C290}" type="pres">
      <dgm:prSet presAssocID="{14844200-A0B0-4C38-B6D9-AF33C1E7AB4B}" presName="node" presStyleLbl="vennNode1" presStyleIdx="1" presStyleCnt="5" custScaleX="214336" custScaleY="101147" custRadScaleInc="0">
        <dgm:presLayoutVars>
          <dgm:bulletEnabled val="1"/>
        </dgm:presLayoutVars>
      </dgm:prSet>
      <dgm:spPr>
        <a:xfrm>
          <a:off x="3915994" y="517"/>
          <a:ext cx="1494849" cy="1494849"/>
        </a:xfrm>
        <a:prstGeom prst="ellipse">
          <a:avLst/>
        </a:prstGeom>
      </dgm:spPr>
    </dgm:pt>
    <dgm:pt modelId="{67C01420-DB6C-4CAE-A92B-BBE94BCEDE31}" type="pres">
      <dgm:prSet presAssocID="{E0F7A5AE-9A26-4B5D-AD09-9CC934C51D34}" presName="node" presStyleLbl="vennNode1" presStyleIdx="2" presStyleCnt="5" custScaleX="214336" custScaleY="101147" custRadScaleRad="146670" custRadScaleInc="-1389">
        <dgm:presLayoutVars>
          <dgm:bulletEnabled val="1"/>
        </dgm:presLayoutVars>
      </dgm:prSet>
      <dgm:spPr>
        <a:xfrm>
          <a:off x="6064190" y="1988081"/>
          <a:ext cx="1494849" cy="1494849"/>
        </a:xfrm>
        <a:prstGeom prst="ellipse">
          <a:avLst/>
        </a:prstGeom>
      </dgm:spPr>
    </dgm:pt>
    <dgm:pt modelId="{39FFC2F4-D33B-4DBB-93D1-0060AA615A00}" type="pres">
      <dgm:prSet presAssocID="{133D7345-85CC-4390-BCA5-E7700ADF4B30}" presName="node" presStyleLbl="vennNode1" presStyleIdx="3" presStyleCnt="5" custScaleX="214336" custScaleY="101147">
        <dgm:presLayoutVars>
          <dgm:bulletEnabled val="1"/>
        </dgm:presLayoutVars>
      </dgm:prSet>
      <dgm:spPr>
        <a:xfrm>
          <a:off x="3824574" y="3894496"/>
          <a:ext cx="1494849" cy="1494849"/>
        </a:xfrm>
        <a:prstGeom prst="ellipse">
          <a:avLst/>
        </a:prstGeom>
      </dgm:spPr>
    </dgm:pt>
    <dgm:pt modelId="{85EDBEC0-63E4-49D7-9D6D-969381089D24}" type="pres">
      <dgm:prSet presAssocID="{04DB68BF-EAEE-49CE-819D-DDC9A9DEAF24}" presName="node" presStyleLbl="vennNode1" presStyleIdx="4" presStyleCnt="5" custScaleX="214336" custScaleY="101147" custRadScaleRad="146668" custRadScaleInc="1360">
        <dgm:presLayoutVars>
          <dgm:bulletEnabled val="1"/>
        </dgm:presLayoutVars>
      </dgm:prSet>
      <dgm:spPr>
        <a:xfrm>
          <a:off x="1593119" y="1947515"/>
          <a:ext cx="1494849" cy="1494849"/>
        </a:xfrm>
        <a:prstGeom prst="ellipse">
          <a:avLst/>
        </a:prstGeom>
      </dgm:spPr>
    </dgm:pt>
  </dgm:ptLst>
  <dgm:cxnLst>
    <dgm:cxn modelId="{27FA8C1D-C70D-45AC-9711-68D50335BA59}" type="presOf" srcId="{114683E9-D9CB-4F52-919B-3DA7FFB43CA5}" destId="{620106F3-5B5F-4ECE-B558-937EB5E37EE1}" srcOrd="0" destOrd="0" presId="urn:microsoft.com/office/officeart/2005/8/layout/radial3"/>
    <dgm:cxn modelId="{1873562E-6BF4-40D1-ABDD-1CAA18C2874A}" type="presOf" srcId="{133D7345-85CC-4390-BCA5-E7700ADF4B30}" destId="{39FFC2F4-D33B-4DBB-93D1-0060AA615A00}" srcOrd="0" destOrd="0" presId="urn:microsoft.com/office/officeart/2005/8/layout/radial3"/>
    <dgm:cxn modelId="{ACA2C549-EF3F-4974-839E-CA3FF37F98DC}" type="presOf" srcId="{E0F7A5AE-9A26-4B5D-AD09-9CC934C51D34}" destId="{67C01420-DB6C-4CAE-A92B-BBE94BCEDE31}" srcOrd="0" destOrd="0" presId="urn:microsoft.com/office/officeart/2005/8/layout/radial3"/>
    <dgm:cxn modelId="{F14FF685-93F1-436A-A7ED-57F7772C0724}" srcId="{114683E9-D9CB-4F52-919B-3DA7FFB43CA5}" destId="{A11964FC-3727-47D6-A694-5D5D17EAA75E}" srcOrd="0" destOrd="0" parTransId="{C746599C-132D-42B5-8369-541C77188D33}" sibTransId="{71127F8F-EF54-4812-AFD8-C897916F9C24}"/>
    <dgm:cxn modelId="{17F27B87-27CC-4E17-B992-9B414A5238F6}" type="presOf" srcId="{A11964FC-3727-47D6-A694-5D5D17EAA75E}" destId="{12020928-F2C7-4491-AF80-C31619692A9D}" srcOrd="0" destOrd="0" presId="urn:microsoft.com/office/officeart/2005/8/layout/radial3"/>
    <dgm:cxn modelId="{E3D56F8C-CB86-471C-AF35-F305F0671BDC}" srcId="{A11964FC-3727-47D6-A694-5D5D17EAA75E}" destId="{04DB68BF-EAEE-49CE-819D-DDC9A9DEAF24}" srcOrd="3" destOrd="0" parTransId="{727D5BF4-C1B5-4AB9-818C-0BC24DA063C3}" sibTransId="{277ED2E5-6131-4038-96ED-CAA114C0CF0A}"/>
    <dgm:cxn modelId="{82734493-872A-4963-8689-71C08228FFC8}" srcId="{A11964FC-3727-47D6-A694-5D5D17EAA75E}" destId="{E0F7A5AE-9A26-4B5D-AD09-9CC934C51D34}" srcOrd="1" destOrd="0" parTransId="{283ABDFD-1F00-4D3F-8F59-36EEC755451B}" sibTransId="{9E4F0F78-D31F-4693-9B00-78096EB5713E}"/>
    <dgm:cxn modelId="{D2BA5B9B-7840-4B63-AF9E-EBD272EA18DD}" srcId="{A11964FC-3727-47D6-A694-5D5D17EAA75E}" destId="{133D7345-85CC-4390-BCA5-E7700ADF4B30}" srcOrd="2" destOrd="0" parTransId="{3B5CA7AE-062A-495A-828D-738DE5CE0A36}" sibTransId="{3D8C6FA6-98C5-4C07-8356-EAEE1BFC1993}"/>
    <dgm:cxn modelId="{A18AF6A1-9CFC-4EC8-9B47-7E887B2BFB9D}" srcId="{A11964FC-3727-47D6-A694-5D5D17EAA75E}" destId="{14844200-A0B0-4C38-B6D9-AF33C1E7AB4B}" srcOrd="0" destOrd="0" parTransId="{3D520F27-4737-4446-A482-0D56BDFCD664}" sibTransId="{5B70ADD3-0FEF-4EB2-A364-4C476F9AE03B}"/>
    <dgm:cxn modelId="{841C12A8-CBAA-4440-BB45-6EDE26C41AA0}" type="presOf" srcId="{04DB68BF-EAEE-49CE-819D-DDC9A9DEAF24}" destId="{85EDBEC0-63E4-49D7-9D6D-969381089D24}" srcOrd="0" destOrd="0" presId="urn:microsoft.com/office/officeart/2005/8/layout/radial3"/>
    <dgm:cxn modelId="{530118AD-5CD3-4F77-8845-03931698B8FB}" type="presOf" srcId="{14844200-A0B0-4C38-B6D9-AF33C1E7AB4B}" destId="{501C8C8C-D1B0-4018-AB65-A6AD80E8C290}" srcOrd="0" destOrd="0" presId="urn:microsoft.com/office/officeart/2005/8/layout/radial3"/>
    <dgm:cxn modelId="{E2E2A0F3-8E94-47DA-AA45-3F96A6BA36BE}" srcId="{114683E9-D9CB-4F52-919B-3DA7FFB43CA5}" destId="{71349B6D-93DF-4F52-8786-F02F81FC0CD0}" srcOrd="1" destOrd="0" parTransId="{4AFCCCCA-E91B-458F-B88D-7456509872AE}" sibTransId="{D471DD1E-482D-40BC-86E4-8273F68627BD}"/>
    <dgm:cxn modelId="{A1E678B0-9751-4405-93B9-7FF9EE18D66C}" type="presParOf" srcId="{620106F3-5B5F-4ECE-B558-937EB5E37EE1}" destId="{6392692F-1988-4025-84DA-842AB318D9C0}" srcOrd="0" destOrd="0" presId="urn:microsoft.com/office/officeart/2005/8/layout/radial3"/>
    <dgm:cxn modelId="{7DD0EF2C-DA1E-4E2B-998E-90119AF30BAF}" type="presParOf" srcId="{6392692F-1988-4025-84DA-842AB318D9C0}" destId="{12020928-F2C7-4491-AF80-C31619692A9D}" srcOrd="0" destOrd="0" presId="urn:microsoft.com/office/officeart/2005/8/layout/radial3"/>
    <dgm:cxn modelId="{BBA76B8C-69B3-46F4-A2C0-59DF231FE08D}" type="presParOf" srcId="{6392692F-1988-4025-84DA-842AB318D9C0}" destId="{501C8C8C-D1B0-4018-AB65-A6AD80E8C290}" srcOrd="1" destOrd="0" presId="urn:microsoft.com/office/officeart/2005/8/layout/radial3"/>
    <dgm:cxn modelId="{F7735D13-2B19-41F4-AEF4-F8FE180DBF27}" type="presParOf" srcId="{6392692F-1988-4025-84DA-842AB318D9C0}" destId="{67C01420-DB6C-4CAE-A92B-BBE94BCEDE31}" srcOrd="2" destOrd="0" presId="urn:microsoft.com/office/officeart/2005/8/layout/radial3"/>
    <dgm:cxn modelId="{8D313EC4-83EA-4E80-917A-4B7B089B02B4}" type="presParOf" srcId="{6392692F-1988-4025-84DA-842AB318D9C0}" destId="{39FFC2F4-D33B-4DBB-93D1-0060AA615A00}" srcOrd="3" destOrd="0" presId="urn:microsoft.com/office/officeart/2005/8/layout/radial3"/>
    <dgm:cxn modelId="{7EFEF19C-AEE2-45BD-BF44-70BAE1D11685}" type="presParOf" srcId="{6392692F-1988-4025-84DA-842AB318D9C0}" destId="{85EDBEC0-63E4-49D7-9D6D-969381089D2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20928-F2C7-4491-AF80-C31619692A9D}">
      <dsp:nvSpPr>
        <dsp:cNvPr id="0" name=""/>
        <dsp:cNvSpPr/>
      </dsp:nvSpPr>
      <dsp:spPr>
        <a:xfrm>
          <a:off x="3077149" y="1200090"/>
          <a:ext cx="2989699" cy="2989699"/>
        </a:xfrm>
        <a:prstGeom prst="ellipse">
          <a:avLst/>
        </a:prstGeom>
        <a:solidFill>
          <a:srgbClr val="1E3A4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>
              <a:latin typeface="Bahnschrift SemiBold" panose="020B0502040204020203" pitchFamily="34" charset="0"/>
            </a:rPr>
            <a:t>Applications</a:t>
          </a:r>
          <a:br>
            <a:rPr lang="en-IN" sz="2900" b="1" kern="1200" dirty="0">
              <a:latin typeface="Bahnschrift SemiBold" panose="020B0502040204020203" pitchFamily="34" charset="0"/>
            </a:rPr>
          </a:br>
          <a:r>
            <a:rPr lang="en-IN" sz="2900" b="1" kern="1200" dirty="0">
              <a:latin typeface="Bahnschrift SemiBold" panose="020B0502040204020203" pitchFamily="34" charset="0"/>
            </a:rPr>
            <a:t>of</a:t>
          </a:r>
          <a:br>
            <a:rPr lang="en-IN" sz="2900" b="1" kern="1200" dirty="0">
              <a:latin typeface="Bahnschrift SemiBold" panose="020B0502040204020203" pitchFamily="34" charset="0"/>
            </a:rPr>
          </a:br>
          <a:r>
            <a:rPr lang="en-IN" sz="2900" b="1" kern="1200" dirty="0">
              <a:latin typeface="Bahnschrift SemiBold" panose="020B0502040204020203" pitchFamily="34" charset="0"/>
            </a:rPr>
            <a:t>ODS</a:t>
          </a:r>
          <a:endParaRPr lang="en-IN" sz="2900" kern="1200" dirty="0">
            <a:latin typeface="Bahnschrift SemiBold" panose="020B0502040204020203" pitchFamily="34" charset="0"/>
          </a:endParaRPr>
        </a:p>
      </dsp:txBody>
      <dsp:txXfrm>
        <a:off x="3514980" y="1637921"/>
        <a:ext cx="2114037" cy="2114037"/>
      </dsp:txXfrm>
    </dsp:sp>
    <dsp:sp modelId="{501C8C8C-D1B0-4018-AB65-A6AD80E8C290}">
      <dsp:nvSpPr>
        <dsp:cNvPr id="0" name=""/>
        <dsp:cNvSpPr/>
      </dsp:nvSpPr>
      <dsp:spPr>
        <a:xfrm>
          <a:off x="2969999" y="-8039"/>
          <a:ext cx="3204000" cy="1511995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Consolidation</a:t>
          </a:r>
          <a:endParaRPr lang="en-IN" sz="2400" b="1" kern="1200" dirty="0">
            <a:solidFill>
              <a:prstClr val="black"/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3439214" y="213388"/>
        <a:ext cx="2265570" cy="1069141"/>
      </dsp:txXfrm>
    </dsp:sp>
    <dsp:sp modelId="{67C01420-DB6C-4CAE-A92B-BBE94BCEDE31}">
      <dsp:nvSpPr>
        <dsp:cNvPr id="0" name=""/>
        <dsp:cNvSpPr/>
      </dsp:nvSpPr>
      <dsp:spPr>
        <a:xfrm>
          <a:off x="5824957" y="1876641"/>
          <a:ext cx="3204000" cy="1511995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Real-time Reporting</a:t>
          </a:r>
        </a:p>
      </dsp:txBody>
      <dsp:txXfrm>
        <a:off x="6294172" y="2098068"/>
        <a:ext cx="2265570" cy="1069141"/>
      </dsp:txXfrm>
    </dsp:sp>
    <dsp:sp modelId="{39FFC2F4-D33B-4DBB-93D1-0060AA615A00}">
      <dsp:nvSpPr>
        <dsp:cNvPr id="0" name=""/>
        <dsp:cNvSpPr/>
      </dsp:nvSpPr>
      <dsp:spPr>
        <a:xfrm>
          <a:off x="2969999" y="3885923"/>
          <a:ext cx="3204000" cy="1511995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Troubleshooting</a:t>
          </a:r>
        </a:p>
      </dsp:txBody>
      <dsp:txXfrm>
        <a:off x="3439214" y="4107350"/>
        <a:ext cx="2265570" cy="1069141"/>
      </dsp:txXfrm>
    </dsp:sp>
    <dsp:sp modelId="{85EDBEC0-63E4-49D7-9D6D-969381089D24}">
      <dsp:nvSpPr>
        <dsp:cNvPr id="0" name=""/>
        <dsp:cNvSpPr/>
      </dsp:nvSpPr>
      <dsp:spPr>
        <a:xfrm>
          <a:off x="115051" y="1877943"/>
          <a:ext cx="3204000" cy="1511995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Bahnschrift" panose="020B0502040204020203" pitchFamily="34" charset="0"/>
              <a:ea typeface="+mn-ea"/>
              <a:cs typeface="+mn-cs"/>
            </a:rPr>
            <a:t>System integration</a:t>
          </a:r>
        </a:p>
      </dsp:txBody>
      <dsp:txXfrm>
        <a:off x="584266" y="2099370"/>
        <a:ext cx="2265570" cy="1069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36" y="0"/>
            <a:ext cx="9055222" cy="1217034"/>
          </a:xfrm>
        </p:spPr>
        <p:txBody>
          <a:bodyPr/>
          <a:lstStyle/>
          <a:p>
            <a:r>
              <a:rPr lang="en-IN" dirty="0"/>
              <a:t>Difference Between</a:t>
            </a:r>
            <a:br>
              <a:rPr lang="en-IN" dirty="0"/>
            </a:br>
            <a:r>
              <a:rPr lang="en-IN" dirty="0"/>
              <a:t>Operational Data Source and Data Warehouse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13823"/>
              </p:ext>
            </p:extLst>
          </p:nvPr>
        </p:nvGraphicFramePr>
        <p:xfrm>
          <a:off x="354563" y="1464907"/>
          <a:ext cx="8640000" cy="515970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Operational Data Stores</a:t>
                      </a:r>
                    </a:p>
                  </a:txBody>
                  <a:tcPr marL="51134" marR="51134" marT="51134" marB="51134">
                    <a:lnL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</a:t>
                      </a:r>
                    </a:p>
                  </a:txBody>
                  <a:tcPr marL="51134" marR="51134" marT="51134" marB="51134">
                    <a:lnL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46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ODS means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operational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reporting and supports current or near real-time reporting requirements.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is intended for historical and trend analysis, usually reporting on a large volume of data.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38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An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ODS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consist of only a short window of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data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includes the entire history of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data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18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typically detailed data only.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contains summarized and detailed data.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used for detailed decision making and operational reporting.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used for long term decision making and management reporting.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2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88" y="27992"/>
            <a:ext cx="9055222" cy="1217034"/>
          </a:xfrm>
        </p:spPr>
        <p:txBody>
          <a:bodyPr/>
          <a:lstStyle/>
          <a:p>
            <a:r>
              <a:rPr lang="en-IN" dirty="0"/>
              <a:t>Difference Between</a:t>
            </a:r>
            <a:br>
              <a:rPr lang="en-IN" dirty="0"/>
            </a:br>
            <a:r>
              <a:rPr lang="en-IN" dirty="0"/>
              <a:t>Operational Data Source and Data Warehouse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355536"/>
              </p:ext>
            </p:extLst>
          </p:nvPr>
        </p:nvGraphicFramePr>
        <p:xfrm>
          <a:off x="296388" y="1884784"/>
          <a:ext cx="8640000" cy="4151999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15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Operational Data Stores</a:t>
                      </a:r>
                    </a:p>
                  </a:txBody>
                  <a:tcPr marL="51134" marR="51134" marT="51134" marB="51134">
                    <a:lnL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Data Warehouse</a:t>
                      </a:r>
                    </a:p>
                  </a:txBody>
                  <a:tcPr marL="51134" marR="51134" marT="51134" marB="51134">
                    <a:lnL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53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used at the operational level.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used at the managerial level.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59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serves as conduct for data between operational and analytics system.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serves as a repository for cleansed and consolidated data sets.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47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updated often as the transactions system generates new data.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It is usually updated in batch processing mode on a set scheme</a:t>
                      </a:r>
                    </a:p>
                  </a:txBody>
                  <a:tcPr marL="34089" marR="34089" marT="34089" marB="34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9331"/>
            <a:ext cx="9055222" cy="1217034"/>
          </a:xfrm>
        </p:spPr>
        <p:txBody>
          <a:bodyPr/>
          <a:lstStyle/>
          <a:p>
            <a:r>
              <a:rPr lang="en-IN" dirty="0"/>
              <a:t>Data Warehouse Load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Load manager performs the operations required to extract and load the data into the database. </a:t>
            </a:r>
          </a:p>
          <a:p>
            <a:pPr algn="just"/>
            <a:r>
              <a:rPr lang="en-US" dirty="0"/>
              <a:t>The size and complexity of a load manager varies between specific solutions from one data warehouse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2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18661"/>
            <a:ext cx="9055222" cy="1217034"/>
          </a:xfrm>
        </p:spPr>
        <p:txBody>
          <a:bodyPr/>
          <a:lstStyle/>
          <a:p>
            <a:r>
              <a:rPr lang="en-IN" dirty="0"/>
              <a:t>Functions of Load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load manager does perform the following functions: -</a:t>
            </a:r>
          </a:p>
          <a:p>
            <a:pPr lvl="1" algn="just"/>
            <a:r>
              <a:rPr lang="en-US" dirty="0"/>
              <a:t>Extract data from the source system.</a:t>
            </a:r>
          </a:p>
          <a:p>
            <a:pPr lvl="1" algn="just"/>
            <a:r>
              <a:rPr lang="en-US" dirty="0"/>
              <a:t>Fast load the extracted data into temporary data store.</a:t>
            </a:r>
          </a:p>
          <a:p>
            <a:pPr lvl="1" algn="just"/>
            <a:r>
              <a:rPr lang="en-US" dirty="0"/>
              <a:t>Perform simple transformations into structure similar to the one in the data warehouse.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9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58" y="-24894"/>
            <a:ext cx="9055222" cy="1217034"/>
          </a:xfrm>
        </p:spPr>
        <p:txBody>
          <a:bodyPr/>
          <a:lstStyle/>
          <a:p>
            <a:r>
              <a:rPr lang="en-IN" dirty="0"/>
              <a:t>Architecture of load manager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00FF53-A54B-4FF0-8DF2-F12CE1B51035}"/>
              </a:ext>
            </a:extLst>
          </p:cNvPr>
          <p:cNvGrpSpPr/>
          <p:nvPr/>
        </p:nvGrpSpPr>
        <p:grpSpPr>
          <a:xfrm>
            <a:off x="4838269" y="2429955"/>
            <a:ext cx="3684883" cy="3652006"/>
            <a:chOff x="5067300" y="2043403"/>
            <a:chExt cx="3684883" cy="3652006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65BC207-A0B4-4358-BAAF-A56E132F6526}"/>
                </a:ext>
              </a:extLst>
            </p:cNvPr>
            <p:cNvSpPr/>
            <p:nvPr/>
          </p:nvSpPr>
          <p:spPr>
            <a:xfrm>
              <a:off x="5067300" y="2043403"/>
              <a:ext cx="3684883" cy="3652006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D9F0920-3CC5-4455-BAFC-4556EB822807}"/>
                </a:ext>
              </a:extLst>
            </p:cNvPr>
            <p:cNvSpPr/>
            <p:nvPr/>
          </p:nvSpPr>
          <p:spPr>
            <a:xfrm>
              <a:off x="5152870" y="3343275"/>
              <a:ext cx="2062066" cy="843475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File Structure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40697596-3BDE-4693-97B6-A3231A1A3297}"/>
                </a:ext>
              </a:extLst>
            </p:cNvPr>
            <p:cNvSpPr/>
            <p:nvPr/>
          </p:nvSpPr>
          <p:spPr>
            <a:xfrm>
              <a:off x="6613917" y="2356709"/>
              <a:ext cx="2062066" cy="843475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Temporary Data Store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77F8A5A4-7D48-479F-B4EC-A0996E805D8E}"/>
                </a:ext>
              </a:extLst>
            </p:cNvPr>
            <p:cNvSpPr/>
            <p:nvPr/>
          </p:nvSpPr>
          <p:spPr>
            <a:xfrm>
              <a:off x="6604392" y="4329841"/>
              <a:ext cx="2062066" cy="843475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Warehouse Structure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4BE8BDB-33F4-45C8-BA24-34EFA2478C09}"/>
                </a:ext>
              </a:extLst>
            </p:cNvPr>
            <p:cNvCxnSpPr>
              <a:stCxn id="5" idx="4"/>
            </p:cNvCxnSpPr>
            <p:nvPr/>
          </p:nvCxnSpPr>
          <p:spPr>
            <a:xfrm flipV="1">
              <a:off x="7214936" y="3200184"/>
              <a:ext cx="243139" cy="564829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8AE3EB-BCD4-4E5E-B5A0-FAF8F5CD0724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7644950" y="3200184"/>
              <a:ext cx="13150" cy="10991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12DE27-0098-4855-9230-1EBF991185B2}"/>
              </a:ext>
            </a:extLst>
          </p:cNvPr>
          <p:cNvGrpSpPr/>
          <p:nvPr/>
        </p:nvGrpSpPr>
        <p:grpSpPr>
          <a:xfrm>
            <a:off x="844076" y="1658249"/>
            <a:ext cx="3461657" cy="4996705"/>
            <a:chOff x="347614" y="1651517"/>
            <a:chExt cx="3461657" cy="49967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70A5C-3E6C-45D7-B173-A6B779BBC75F}"/>
                </a:ext>
              </a:extLst>
            </p:cNvPr>
            <p:cNvSpPr/>
            <p:nvPr/>
          </p:nvSpPr>
          <p:spPr>
            <a:xfrm>
              <a:off x="804989" y="2423223"/>
              <a:ext cx="2609850" cy="77696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Controlling Process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6A4DF7-40D0-48EB-9ED2-D3CE5931610D}"/>
                </a:ext>
              </a:extLst>
            </p:cNvPr>
            <p:cNvSpPr/>
            <p:nvPr/>
          </p:nvSpPr>
          <p:spPr>
            <a:xfrm>
              <a:off x="804989" y="3551193"/>
              <a:ext cx="2609850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Stored Procedures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C5328C-2F1B-463F-925D-57D4B877166B}"/>
                </a:ext>
              </a:extLst>
            </p:cNvPr>
            <p:cNvSpPr/>
            <p:nvPr/>
          </p:nvSpPr>
          <p:spPr>
            <a:xfrm>
              <a:off x="804989" y="4679162"/>
              <a:ext cx="2609850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Copy Management Tool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B76C53-3A4A-4108-824F-6E4D255A99AE}"/>
                </a:ext>
              </a:extLst>
            </p:cNvPr>
            <p:cNvSpPr/>
            <p:nvPr/>
          </p:nvSpPr>
          <p:spPr>
            <a:xfrm>
              <a:off x="804989" y="5807130"/>
              <a:ext cx="2609850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Controlling Process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9043A6-004C-4C29-A8E8-82B03D5B538E}"/>
                </a:ext>
              </a:extLst>
            </p:cNvPr>
            <p:cNvSpPr/>
            <p:nvPr/>
          </p:nvSpPr>
          <p:spPr>
            <a:xfrm>
              <a:off x="347614" y="1651517"/>
              <a:ext cx="3461657" cy="4996705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 Load Manager</a:t>
              </a:r>
              <a:endParaRPr lang="en-I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02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warehouse manager is responsible for the warehouse management process. </a:t>
            </a:r>
          </a:p>
          <a:p>
            <a:pPr algn="just"/>
            <a:r>
              <a:rPr lang="en-US" dirty="0"/>
              <a:t>It consists of a third-party system software, C programs, and shell scripts. </a:t>
            </a:r>
          </a:p>
          <a:p>
            <a:pPr algn="just"/>
            <a:r>
              <a:rPr lang="en-US" dirty="0"/>
              <a:t>The size and complexity of a warehouse manager varies between specific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2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warehouse manager includes the following: −</a:t>
            </a:r>
          </a:p>
          <a:p>
            <a:pPr lvl="1"/>
            <a:r>
              <a:rPr lang="en-US" dirty="0"/>
              <a:t>The controlling process</a:t>
            </a:r>
          </a:p>
          <a:p>
            <a:pPr lvl="1"/>
            <a:r>
              <a:rPr lang="en-US" dirty="0"/>
              <a:t>Stored procedures or C with SQL</a:t>
            </a:r>
          </a:p>
          <a:p>
            <a:pPr lvl="1"/>
            <a:r>
              <a:rPr lang="en-US" dirty="0"/>
              <a:t>Backup/Recovery tool</a:t>
            </a:r>
          </a:p>
          <a:p>
            <a:pPr lvl="1"/>
            <a:r>
              <a:rPr lang="en-US" dirty="0"/>
              <a:t>SQL scripts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74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A12DE27-0098-4855-9230-1EBF991185B2}"/>
              </a:ext>
            </a:extLst>
          </p:cNvPr>
          <p:cNvGrpSpPr/>
          <p:nvPr/>
        </p:nvGrpSpPr>
        <p:grpSpPr>
          <a:xfrm>
            <a:off x="528936" y="1455575"/>
            <a:ext cx="3461657" cy="5327780"/>
            <a:chOff x="347614" y="1651517"/>
            <a:chExt cx="3461657" cy="49967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9043A6-004C-4C29-A8E8-82B03D5B538E}"/>
                </a:ext>
              </a:extLst>
            </p:cNvPr>
            <p:cNvSpPr/>
            <p:nvPr/>
          </p:nvSpPr>
          <p:spPr>
            <a:xfrm>
              <a:off x="347614" y="1651517"/>
              <a:ext cx="3461657" cy="4996705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 Warehouse Manager</a:t>
              </a:r>
              <a:endParaRPr lang="en-I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70A5C-3E6C-45D7-B173-A6B779BBC75F}"/>
                </a:ext>
              </a:extLst>
            </p:cNvPr>
            <p:cNvSpPr/>
            <p:nvPr/>
          </p:nvSpPr>
          <p:spPr>
            <a:xfrm>
              <a:off x="686486" y="2671779"/>
              <a:ext cx="2782216" cy="77696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Controlling Process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6A4DF7-40D0-48EB-9ED2-D3CE5931610D}"/>
                </a:ext>
              </a:extLst>
            </p:cNvPr>
            <p:cNvSpPr/>
            <p:nvPr/>
          </p:nvSpPr>
          <p:spPr>
            <a:xfrm>
              <a:off x="686486" y="3716897"/>
              <a:ext cx="2782216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Stored Procedure with C or SQL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C5328C-2F1B-463F-925D-57D4B877166B}"/>
                </a:ext>
              </a:extLst>
            </p:cNvPr>
            <p:cNvSpPr/>
            <p:nvPr/>
          </p:nvSpPr>
          <p:spPr>
            <a:xfrm>
              <a:off x="686486" y="4762014"/>
              <a:ext cx="2782216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Backup/Recovery</a:t>
              </a:r>
              <a:b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</a:b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Tool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B76C53-3A4A-4108-824F-6E4D255A99AE}"/>
                </a:ext>
              </a:extLst>
            </p:cNvPr>
            <p:cNvSpPr/>
            <p:nvPr/>
          </p:nvSpPr>
          <p:spPr>
            <a:xfrm>
              <a:off x="686486" y="5807130"/>
              <a:ext cx="2782216" cy="77696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SQL Scripts</a:t>
              </a:r>
              <a:endPara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7" y="18661"/>
            <a:ext cx="9055222" cy="1217034"/>
          </a:xfrm>
        </p:spPr>
        <p:txBody>
          <a:bodyPr/>
          <a:lstStyle/>
          <a:p>
            <a:r>
              <a:rPr lang="en-IN" dirty="0"/>
              <a:t>Architecture of Warehouse Manager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8AB441-82A9-4C88-9BF3-E2D130443777}"/>
              </a:ext>
            </a:extLst>
          </p:cNvPr>
          <p:cNvGrpSpPr/>
          <p:nvPr/>
        </p:nvGrpSpPr>
        <p:grpSpPr>
          <a:xfrm>
            <a:off x="5250870" y="1758806"/>
            <a:ext cx="3202665" cy="4721318"/>
            <a:chOff x="4616388" y="2024492"/>
            <a:chExt cx="3202665" cy="4721318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65BC207-A0B4-4358-BAAF-A56E132F6526}"/>
                </a:ext>
              </a:extLst>
            </p:cNvPr>
            <p:cNvSpPr/>
            <p:nvPr/>
          </p:nvSpPr>
          <p:spPr>
            <a:xfrm>
              <a:off x="4616388" y="2024492"/>
              <a:ext cx="3202665" cy="4721318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5DC601-37C4-4C5B-913D-5005358BBFEA}"/>
                </a:ext>
              </a:extLst>
            </p:cNvPr>
            <p:cNvGrpSpPr/>
            <p:nvPr/>
          </p:nvGrpSpPr>
          <p:grpSpPr>
            <a:xfrm>
              <a:off x="5186687" y="2564494"/>
              <a:ext cx="2062066" cy="3641314"/>
              <a:chOff x="5427796" y="2429534"/>
              <a:chExt cx="2062066" cy="3641314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BD9F0920-3CC5-4455-BAFC-4556EB822807}"/>
                  </a:ext>
                </a:extLst>
              </p:cNvPr>
              <p:cNvSpPr/>
              <p:nvPr/>
            </p:nvSpPr>
            <p:spPr>
              <a:xfrm>
                <a:off x="5427796" y="3704968"/>
                <a:ext cx="2062066" cy="1090446"/>
              </a:xfrm>
              <a:prstGeom prst="flowChartMagneticDisk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Snowflake Schema</a:t>
                </a:r>
                <a:endParaRPr lang="en-I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40697596-3BDE-4693-97B6-A3231A1A3297}"/>
                  </a:ext>
                </a:extLst>
              </p:cNvPr>
              <p:cNvSpPr/>
              <p:nvPr/>
            </p:nvSpPr>
            <p:spPr>
              <a:xfrm>
                <a:off x="5427796" y="2429534"/>
                <a:ext cx="2062066" cy="1090446"/>
              </a:xfrm>
              <a:prstGeom prst="flowChartMagneticDisk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Temporary Data Store</a:t>
                </a:r>
                <a:endParaRPr lang="en-I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77F8A5A4-7D48-479F-B4EC-A0996E805D8E}"/>
                  </a:ext>
                </a:extLst>
              </p:cNvPr>
              <p:cNvSpPr/>
              <p:nvPr/>
            </p:nvSpPr>
            <p:spPr>
              <a:xfrm>
                <a:off x="5427796" y="4980402"/>
                <a:ext cx="2062066" cy="1090446"/>
              </a:xfrm>
              <a:prstGeom prst="flowChartMagneticDisk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Summary Tables</a:t>
                </a:r>
                <a:endParaRPr lang="en-I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2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Analyzes the data to perform consistency and referential integrity checks.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indexes, business views, partition views against the base data.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new aggregations and updates the existing aggregations.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normalizations.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1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9331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Analyzes the data to perform consistency and referential integrity checks.</a:t>
            </a:r>
          </a:p>
          <a:p>
            <a:pPr algn="just"/>
            <a:r>
              <a:rPr lang="en-US" dirty="0"/>
              <a:t>Creates indexes, business views, partition views against the base data.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new aggregations and updates the existing aggregations.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normalizations.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37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IN" dirty="0"/>
              <a:t>understand the concept of operational data.</a:t>
            </a:r>
          </a:p>
          <a:p>
            <a:pPr marL="914400" lvl="1" indent="-457200"/>
            <a:r>
              <a:rPr lang="en-IN" dirty="0"/>
              <a:t>learn the architecture and applications of operational data store.</a:t>
            </a:r>
          </a:p>
          <a:p>
            <a:pPr marL="914400" lvl="1" indent="-457200"/>
            <a:r>
              <a:rPr lang="en-IN" dirty="0"/>
              <a:t>learn the functions and architecture of various process managers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Analyzes the data to perform consistency and referential integrity checks.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indexes, business views, partition views against the base data.</a:t>
            </a:r>
          </a:p>
          <a:p>
            <a:pPr algn="just"/>
            <a:r>
              <a:rPr lang="en-US" dirty="0"/>
              <a:t>Generates new aggregations and updates the existing aggregations.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normalizations.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55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27992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Analyzes the data to perform consistency and referential integrity checks.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indexes, business views, partition views against the base data.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Generates new aggregations and updates the existing aggregations.</a:t>
            </a:r>
          </a:p>
          <a:p>
            <a:pPr algn="just"/>
            <a:r>
              <a:rPr lang="en-US" dirty="0"/>
              <a:t>Generates normalizations.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33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Transforms and merges the source data of the temporary store into the published data warehouse.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Backs up the data in the data warehouse.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Archives the data that has reached the end of its captured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03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37322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Transforms and merges the source data of the temporary store into the published data warehouse.</a:t>
            </a:r>
          </a:p>
          <a:p>
            <a:pPr algn="just"/>
            <a:r>
              <a:rPr lang="en-US" dirty="0"/>
              <a:t>Backs up the data in the data warehouse.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Archives the data that has reached the end of its captured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8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Functions of Warehouse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Transforms and merges the source data of the temporary store into the published data warehouse.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Backs up the data in the data warehouse.</a:t>
            </a:r>
          </a:p>
          <a:p>
            <a:pPr algn="just"/>
            <a:r>
              <a:rPr lang="en-US" dirty="0"/>
              <a:t>Archives the data that has reached the end of its captured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9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b="1" dirty="0"/>
              <a:t>Process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C061-D2CF-40F6-9C64-CE42C35C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Process managers are responsible for maintaining the flow of data both into and out of the data warehouse. </a:t>
            </a:r>
          </a:p>
          <a:p>
            <a:pPr algn="just"/>
            <a:r>
              <a:rPr lang="en-US" dirty="0"/>
              <a:t>There are three different types of process managers:</a:t>
            </a:r>
          </a:p>
          <a:p>
            <a:pPr lvl="1" algn="just"/>
            <a:r>
              <a:rPr lang="en-US" dirty="0"/>
              <a:t>Load manager</a:t>
            </a:r>
          </a:p>
          <a:p>
            <a:pPr lvl="1" algn="just"/>
            <a:r>
              <a:rPr lang="en-US" dirty="0"/>
              <a:t>Warehouse manager</a:t>
            </a:r>
          </a:p>
          <a:p>
            <a:pPr lvl="1" algn="just"/>
            <a:r>
              <a:rPr lang="en-US" dirty="0"/>
              <a:t>Query 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Operational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Operational Data</a:t>
            </a:r>
            <a:r>
              <a:rPr lang="en-US" dirty="0"/>
              <a:t> is exactly what it sounds like - 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 that is produced by your organization's day to day </a:t>
            </a:r>
            <a:r>
              <a:rPr lang="en-US" dirty="0">
                <a:solidFill>
                  <a:srgbClr val="FF0000"/>
                </a:solidFill>
              </a:rPr>
              <a:t>operations.</a:t>
            </a:r>
          </a:p>
          <a:p>
            <a:pPr algn="just"/>
            <a:r>
              <a:rPr lang="en-US" dirty="0"/>
              <a:t>The Operational Database is the source of information for the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244931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Operational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includes detailed information used to run the day-to-day operations of the business.</a:t>
            </a:r>
          </a:p>
          <a:p>
            <a:pPr algn="just"/>
            <a:r>
              <a:rPr lang="en-US" dirty="0"/>
              <a:t>Operational Database Management Systems also called as </a:t>
            </a:r>
            <a:r>
              <a:rPr lang="en-US" b="1" dirty="0">
                <a:solidFill>
                  <a:srgbClr val="FF0000"/>
                </a:solidFill>
              </a:rPr>
              <a:t>OLTP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used to manage dynamic data in real-time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57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63" y="9331"/>
            <a:ext cx="9055222" cy="1217034"/>
          </a:xfrm>
        </p:spPr>
        <p:txBody>
          <a:bodyPr/>
          <a:lstStyle/>
          <a:p>
            <a:r>
              <a:rPr lang="en-US" dirty="0"/>
              <a:t>Operational Data Store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9" b="99584" l="1840" r="99606">
                        <a14:foregroundMark x1="20762" y1="16008" x2="16163" y2="38462"/>
                        <a14:foregroundMark x1="56505" y1="16840" x2="48357" y2="69231"/>
                        <a14:foregroundMark x1="75953" y1="31601" x2="85283" y2="78586"/>
                        <a14:foregroundMark x1="71353" y1="43659" x2="78712" y2="64449"/>
                        <a14:foregroundMark x1="80683" y1="37422" x2="93693" y2="67152"/>
                        <a14:foregroundMark x1="92247" y1="33680" x2="90539" y2="80873"/>
                        <a14:foregroundMark x1="44415" y1="32640" x2="46781" y2="66320"/>
                        <a14:foregroundMark x1="11432" y1="10395" x2="9855" y2="18503"/>
                        <a14:foregroundMark x1="9724" y1="10811" x2="6307" y2="22245"/>
                        <a14:foregroundMark x1="6307" y1="22245" x2="6570" y2="48025"/>
                        <a14:foregroundMark x1="6570" y1="48025" x2="3548" y2="58212"/>
                        <a14:foregroundMark x1="3548" y1="58212" x2="5782" y2="86279"/>
                        <a14:foregroundMark x1="37845" y1="91060" x2="78449" y2="93763"/>
                        <a14:foregroundMark x1="65834" y1="87110" x2="65046" y2="52183"/>
                        <a14:foregroundMark x1="71879" y1="18919" x2="79895" y2="16840"/>
                        <a14:foregroundMark x1="92116" y1="8108" x2="94481" y2="33264"/>
                        <a14:foregroundMark x1="94481" y1="33264" x2="94218" y2="39085"/>
                        <a14:foregroundMark x1="85545" y1="13306" x2="57687" y2="18919"/>
                        <a14:foregroundMark x1="57687" y1="18919" x2="54139" y2="14969"/>
                        <a14:foregroundMark x1="83180" y1="12266" x2="58344" y2="9148"/>
                        <a14:foregroundMark x1="59527" y1="12682" x2="29829" y2="9979"/>
                        <a14:foregroundMark x1="29829" y1="9979" x2="24310" y2="16008"/>
                        <a14:foregroundMark x1="24310" y1="16008" x2="25624" y2="22037"/>
                        <a14:foregroundMark x1="28778" y1="16424" x2="30486" y2="55094"/>
                        <a14:foregroundMark x1="39422" y1="16008" x2="26675" y2="87110"/>
                        <a14:foregroundMark x1="39947" y1="77963" x2="33509" y2="79834"/>
                        <a14:foregroundMark x1="33509" y1="79834" x2="18922" y2="75676"/>
                        <a14:foregroundMark x1="18922" y1="75676" x2="12221" y2="61331"/>
                        <a14:foregroundMark x1="12221" y1="61331" x2="10118" y2="34719"/>
                        <a14:foregroundMark x1="19711" y1="8732" x2="26938" y2="7277"/>
                        <a14:foregroundMark x1="26938" y1="7277" x2="36531" y2="8108"/>
                        <a14:foregroundMark x1="96321" y1="39917" x2="98423" y2="64865"/>
                        <a14:foregroundMark x1="70171" y1="99376" x2="70171" y2="99376"/>
                        <a14:foregroundMark x1="71091" y1="99168" x2="71091" y2="99168"/>
                        <a14:foregroundMark x1="72142" y1="98960" x2="76610" y2="98753"/>
                        <a14:foregroundMark x1="74376" y1="98545" x2="60053" y2="97297"/>
                        <a14:foregroundMark x1="60053" y1="97297" x2="55716" y2="98545"/>
                        <a14:foregroundMark x1="55059" y1="99376" x2="54402" y2="99168"/>
                        <a14:foregroundMark x1="54402" y1="99168" x2="51643" y2="98960"/>
                        <a14:foregroundMark x1="51643" y1="98960" x2="46912" y2="98753"/>
                        <a14:foregroundMark x1="47043" y1="99168" x2="40736" y2="98753"/>
                        <a14:foregroundMark x1="41787" y1="98960" x2="39159" y2="98753"/>
                        <a14:foregroundMark x1="42444" y1="99168" x2="33640" y2="98753"/>
                        <a14:foregroundMark x1="34691" y1="98337" x2="26807" y2="98129"/>
                        <a14:foregroundMark x1="99606" y1="49896" x2="99212" y2="45322"/>
                        <a14:foregroundMark x1="99343" y1="49896" x2="99212" y2="59044"/>
                        <a14:foregroundMark x1="99080" y1="52183" x2="99080" y2="66320"/>
                        <a14:foregroundMark x1="99606" y1="65696" x2="99474" y2="67775"/>
                        <a14:foregroundMark x1="99080" y1="66528" x2="99343" y2="74844"/>
                        <a14:foregroundMark x1="98817" y1="73181" x2="98949" y2="82328"/>
                        <a14:foregroundMark x1="99080" y1="83576" x2="96846" y2="90229"/>
                        <a14:foregroundMark x1="76347" y1="98337" x2="84494" y2="98753"/>
                        <a14:foregroundMark x1="85151" y1="98545" x2="91064" y2="97921"/>
                        <a14:foregroundMark x1="57950" y1="99376" x2="59001" y2="99376"/>
                        <a14:foregroundMark x1="55191" y1="99584" x2="54402" y2="99792"/>
                        <a14:foregroundMark x1="93298" y1="3534" x2="93298" y2="3534"/>
                        <a14:foregroundMark x1="19711" y1="84407" x2="19711" y2="84407"/>
                        <a14:foregroundMark x1="92247" y1="44283" x2="49014" y2="45114"/>
                        <a14:foregroundMark x1="49014" y1="45114" x2="41919" y2="49064"/>
                        <a14:foregroundMark x1="41919" y1="49064" x2="41656" y2="50104"/>
                        <a14:foregroundMark x1="92378" y1="44906" x2="96321" y2="56965"/>
                        <a14:foregroundMark x1="96321" y1="56965" x2="87911" y2="56133"/>
                        <a14:foregroundMark x1="87911" y1="56133" x2="80946" y2="51767"/>
                        <a14:foregroundMark x1="80946" y1="51767" x2="81866" y2="41164"/>
                        <a14:foregroundMark x1="81866" y1="41164" x2="89225" y2="49896"/>
                        <a14:foregroundMark x1="23259" y1="76715" x2="15637" y2="87734"/>
                        <a14:foregroundMark x1="5388" y1="5821" x2="5388" y2="5821"/>
                        <a14:foregroundMark x1="11170" y1="11435" x2="6045" y2="4574"/>
                        <a14:foregroundMark x1="6045" y1="4574" x2="5519" y2="6029"/>
                        <a14:foregroundMark x1="7359" y1="4574" x2="2234" y2="11435"/>
                        <a14:foregroundMark x1="2234" y1="11435" x2="1971" y2="13929"/>
                        <a14:foregroundMark x1="18528" y1="37214" x2="21551" y2="46985"/>
                        <a14:foregroundMark x1="21551" y1="46985" x2="21551" y2="48441"/>
                        <a14:foregroundMark x1="20368" y1="54262" x2="19054" y2="74012"/>
                        <a14:foregroundMark x1="58213" y1="97505" x2="65046" y2="99376"/>
                        <a14:foregroundMark x1="65046" y1="99376" x2="70039" y2="99168"/>
                        <a14:foregroundMark x1="32589" y1="99168" x2="23522" y2="98337"/>
                        <a14:foregroundMark x1="25361" y1="98337" x2="13929" y2="97713"/>
                        <a14:foregroundMark x1="18660" y1="99376" x2="18660" y2="99168"/>
                        <a14:foregroundMark x1="19185" y1="99168" x2="16951" y2="99168"/>
                        <a14:foregroundMark x1="16689" y1="99584" x2="12746" y2="98337"/>
                        <a14:foregroundMark x1="12352" y1="99584" x2="10775" y2="96881"/>
                        <a14:foregroundMark x1="11301" y1="98129" x2="6176" y2="94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45" t="7936" r="3690" b="8238"/>
          <a:stretch/>
        </p:blipFill>
        <p:spPr bwMode="auto">
          <a:xfrm>
            <a:off x="1023620" y="2040294"/>
            <a:ext cx="7096760" cy="410650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7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18661"/>
            <a:ext cx="9055222" cy="1217034"/>
          </a:xfrm>
        </p:spPr>
        <p:txBody>
          <a:bodyPr/>
          <a:lstStyle/>
          <a:p>
            <a:r>
              <a:rPr lang="en-US" dirty="0"/>
              <a:t>Operational Data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Operational data stores (ODS) are data repositories that store a snapshot of an organization's current data. </a:t>
            </a:r>
          </a:p>
          <a:p>
            <a:pPr algn="just"/>
            <a:r>
              <a:rPr lang="en-US" dirty="0"/>
              <a:t>This is a highly </a:t>
            </a:r>
            <a:r>
              <a:rPr lang="en-US" b="1" dirty="0">
                <a:solidFill>
                  <a:srgbClr val="FF0000"/>
                </a:solidFill>
              </a:rPr>
              <a:t>volatile</a:t>
            </a:r>
            <a:r>
              <a:rPr lang="en-US" dirty="0"/>
              <a:t> data repository that is ideally suited for real-time analysis.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6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6" y="-9331"/>
            <a:ext cx="9055222" cy="1217034"/>
          </a:xfrm>
        </p:spPr>
        <p:txBody>
          <a:bodyPr/>
          <a:lstStyle/>
          <a:p>
            <a:r>
              <a:rPr lang="en-US" dirty="0"/>
              <a:t>Applications of an Operational Data Store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738508-22D1-45EF-AB01-4EE3C0852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81921"/>
              </p:ext>
            </p:extLst>
          </p:nvPr>
        </p:nvGraphicFramePr>
        <p:xfrm>
          <a:off x="0" y="1407160"/>
          <a:ext cx="9143999" cy="538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62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04" y="-4531"/>
            <a:ext cx="9055222" cy="1217034"/>
          </a:xfrm>
        </p:spPr>
        <p:txBody>
          <a:bodyPr/>
          <a:lstStyle/>
          <a:p>
            <a:r>
              <a:rPr lang="en-US" dirty="0"/>
              <a:t>Working of ODS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DABA24-61AA-42C2-855D-16188CEABF76}"/>
              </a:ext>
            </a:extLst>
          </p:cNvPr>
          <p:cNvSpPr/>
          <p:nvPr/>
        </p:nvSpPr>
        <p:spPr>
          <a:xfrm>
            <a:off x="88778" y="6455288"/>
            <a:ext cx="1686334" cy="313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Data Sources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99EC2C-561B-432E-9475-6EFA94C70509}"/>
              </a:ext>
            </a:extLst>
          </p:cNvPr>
          <p:cNvSpPr/>
          <p:nvPr/>
        </p:nvSpPr>
        <p:spPr>
          <a:xfrm>
            <a:off x="2813056" y="6367455"/>
            <a:ext cx="3058575" cy="5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Enterprise Data Warehouse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6B9931-42B7-4318-93CE-20178D85305F}"/>
              </a:ext>
            </a:extLst>
          </p:cNvPr>
          <p:cNvSpPr/>
          <p:nvPr/>
        </p:nvSpPr>
        <p:spPr>
          <a:xfrm>
            <a:off x="6809791" y="6234340"/>
            <a:ext cx="1426338" cy="5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“BI”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Analytics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5B5544-8082-4651-86BB-9C28D28B1482}"/>
              </a:ext>
            </a:extLst>
          </p:cNvPr>
          <p:cNvSpPr/>
          <p:nvPr/>
        </p:nvSpPr>
        <p:spPr>
          <a:xfrm>
            <a:off x="8064102" y="6234004"/>
            <a:ext cx="1165430" cy="5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User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Access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2F39D25-A5F6-4385-A103-6E6F3960B314}"/>
              </a:ext>
            </a:extLst>
          </p:cNvPr>
          <p:cNvSpPr/>
          <p:nvPr/>
        </p:nvSpPr>
        <p:spPr>
          <a:xfrm>
            <a:off x="1555956" y="1713054"/>
            <a:ext cx="310416" cy="4418986"/>
          </a:xfrm>
          <a:prstGeom prst="rightBrace">
            <a:avLst/>
          </a:prstGeom>
          <a:ln>
            <a:solidFill>
              <a:srgbClr val="1E3A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717F45-543E-4C54-9FE6-AE1E6814CF9A}"/>
              </a:ext>
            </a:extLst>
          </p:cNvPr>
          <p:cNvGrpSpPr/>
          <p:nvPr/>
        </p:nvGrpSpPr>
        <p:grpSpPr>
          <a:xfrm>
            <a:off x="192331" y="1564585"/>
            <a:ext cx="1375058" cy="4747924"/>
            <a:chOff x="189384" y="1608881"/>
            <a:chExt cx="1375058" cy="47479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2A5AA8-A901-433D-9906-F8BC04749DF8}"/>
                </a:ext>
              </a:extLst>
            </p:cNvPr>
            <p:cNvSpPr/>
            <p:nvPr/>
          </p:nvSpPr>
          <p:spPr>
            <a:xfrm>
              <a:off x="189384" y="5244384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External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636430E-B9FC-451B-9611-F28E7BAFC970}"/>
                </a:ext>
              </a:extLst>
            </p:cNvPr>
            <p:cNvSpPr/>
            <p:nvPr/>
          </p:nvSpPr>
          <p:spPr>
            <a:xfrm>
              <a:off x="197121" y="5936899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Other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FCBE6BB-FFC7-4F5E-B28A-009A5394229B}"/>
                </a:ext>
              </a:extLst>
            </p:cNvPr>
            <p:cNvSpPr/>
            <p:nvPr/>
          </p:nvSpPr>
          <p:spPr>
            <a:xfrm>
              <a:off x="189384" y="2993909"/>
              <a:ext cx="1349192" cy="592839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e-commerce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6EBB6F-F0A4-4039-B8DA-278278833296}"/>
                </a:ext>
              </a:extLst>
            </p:cNvPr>
            <p:cNvSpPr/>
            <p:nvPr/>
          </p:nvSpPr>
          <p:spPr>
            <a:xfrm>
              <a:off x="189384" y="1608881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CRM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41968F-A6DB-41C8-BA95-D8CB4382BE8B}"/>
                </a:ext>
              </a:extLst>
            </p:cNvPr>
            <p:cNvSpPr/>
            <p:nvPr/>
          </p:nvSpPr>
          <p:spPr>
            <a:xfrm>
              <a:off x="215250" y="2301395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ER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P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F2FDC7-4A81-4826-8F83-ED6D42B6913B}"/>
                </a:ext>
              </a:extLst>
            </p:cNvPr>
            <p:cNvSpPr/>
            <p:nvPr/>
          </p:nvSpPr>
          <p:spPr>
            <a:xfrm>
              <a:off x="189384" y="4551870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Legacy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7F005B-AEE7-425C-989F-9AEAC7462C88}"/>
                </a:ext>
              </a:extLst>
            </p:cNvPr>
            <p:cNvSpPr/>
            <p:nvPr/>
          </p:nvSpPr>
          <p:spPr>
            <a:xfrm>
              <a:off x="189384" y="3859356"/>
              <a:ext cx="1349192" cy="41990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SCM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</p:grp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3C97D764-8C64-4939-BBB9-D7EA8FDB236D}"/>
              </a:ext>
            </a:extLst>
          </p:cNvPr>
          <p:cNvGrpSpPr/>
          <p:nvPr/>
        </p:nvGrpSpPr>
        <p:grpSpPr>
          <a:xfrm>
            <a:off x="1962864" y="1555013"/>
            <a:ext cx="6974469" cy="4471194"/>
            <a:chOff x="1944831" y="1655979"/>
            <a:chExt cx="6974469" cy="4471194"/>
          </a:xfrm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7244283A-A353-4EB6-9813-6DF2F72349A5}"/>
                </a:ext>
              </a:extLst>
            </p:cNvPr>
            <p:cNvSpPr/>
            <p:nvPr/>
          </p:nvSpPr>
          <p:spPr>
            <a:xfrm>
              <a:off x="5976943" y="2388564"/>
              <a:ext cx="709506" cy="828473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Data Mart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584B6E72-402F-493A-86E8-943D4E4B9B50}"/>
                </a:ext>
              </a:extLst>
            </p:cNvPr>
            <p:cNvSpPr/>
            <p:nvPr/>
          </p:nvSpPr>
          <p:spPr>
            <a:xfrm>
              <a:off x="5976943" y="3582823"/>
              <a:ext cx="709506" cy="828473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Data Mart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B15C6F7B-BF21-4C5C-9E99-D17E53EA3F9A}"/>
                </a:ext>
              </a:extLst>
            </p:cNvPr>
            <p:cNvSpPr/>
            <p:nvPr/>
          </p:nvSpPr>
          <p:spPr>
            <a:xfrm>
              <a:off x="5976943" y="4777082"/>
              <a:ext cx="709506" cy="828473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Data Mart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8CA6F553-DA0D-4351-8C3A-57CA80F8C324}"/>
                </a:ext>
              </a:extLst>
            </p:cNvPr>
            <p:cNvSpPr/>
            <p:nvPr/>
          </p:nvSpPr>
          <p:spPr>
            <a:xfrm>
              <a:off x="2503396" y="1655979"/>
              <a:ext cx="3018399" cy="437881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Metadata Repository / MDM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574D2F5-4FBE-4E8B-A116-CDF413005959}"/>
                </a:ext>
              </a:extLst>
            </p:cNvPr>
            <p:cNvCxnSpPr>
              <a:stCxn id="6" idx="3"/>
              <a:endCxn id="14" idx="2"/>
            </p:cNvCxnSpPr>
            <p:nvPr/>
          </p:nvCxnSpPr>
          <p:spPr>
            <a:xfrm>
              <a:off x="3015664" y="4040211"/>
              <a:ext cx="278145" cy="0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C40CAD-6D81-4628-9426-87E558FBC6D9}"/>
                </a:ext>
              </a:extLst>
            </p:cNvPr>
            <p:cNvCxnSpPr/>
            <p:nvPr/>
          </p:nvCxnSpPr>
          <p:spPr>
            <a:xfrm>
              <a:off x="4320847" y="4040211"/>
              <a:ext cx="278145" cy="0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8B49AF-0877-4B90-A5EC-B7FE99526F6E}"/>
                </a:ext>
              </a:extLst>
            </p:cNvPr>
            <p:cNvCxnSpPr>
              <a:stCxn id="25" idx="3"/>
              <a:endCxn id="14" idx="1"/>
            </p:cNvCxnSpPr>
            <p:nvPr/>
          </p:nvCxnSpPr>
          <p:spPr>
            <a:xfrm flipH="1">
              <a:off x="3807328" y="2093860"/>
              <a:ext cx="205268" cy="1089624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39989A5-5011-45DE-885A-FA807C8FCA1E}"/>
                </a:ext>
              </a:extLst>
            </p:cNvPr>
            <p:cNvCxnSpPr>
              <a:stCxn id="25" idx="3"/>
              <a:endCxn id="16" idx="1"/>
            </p:cNvCxnSpPr>
            <p:nvPr/>
          </p:nvCxnSpPr>
          <p:spPr>
            <a:xfrm>
              <a:off x="4012596" y="2093860"/>
              <a:ext cx="1099916" cy="1089624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8B6A884-9661-46CF-8DEA-A418842DC369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4012596" y="2093860"/>
              <a:ext cx="2319100" cy="294704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E3569D-1678-4464-B91B-D5975F2E2285}"/>
                </a:ext>
              </a:extLst>
            </p:cNvPr>
            <p:cNvSpPr/>
            <p:nvPr/>
          </p:nvSpPr>
          <p:spPr>
            <a:xfrm>
              <a:off x="1944831" y="3798993"/>
              <a:ext cx="1070833" cy="48243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ETL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7E327ED3-D889-427C-A18B-9B18FED868DA}"/>
                </a:ext>
              </a:extLst>
            </p:cNvPr>
            <p:cNvSpPr/>
            <p:nvPr/>
          </p:nvSpPr>
          <p:spPr>
            <a:xfrm>
              <a:off x="3293809" y="3183484"/>
              <a:ext cx="1027038" cy="1713453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ODS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67F1AE1B-B423-429B-9493-9E6C7BE913DC}"/>
                </a:ext>
              </a:extLst>
            </p:cNvPr>
            <p:cNvSpPr/>
            <p:nvPr/>
          </p:nvSpPr>
          <p:spPr>
            <a:xfrm>
              <a:off x="4598992" y="3183484"/>
              <a:ext cx="1027039" cy="1713453"/>
            </a:xfrm>
            <a:prstGeom prst="flowChartMagneticDisk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Data Ware</a:t>
              </a:r>
              <a:b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</a:br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house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A4843B1D-2835-4DC2-97DF-FFBD7C383099}"/>
                </a:ext>
              </a:extLst>
            </p:cNvPr>
            <p:cNvSpPr/>
            <p:nvPr/>
          </p:nvSpPr>
          <p:spPr>
            <a:xfrm>
              <a:off x="5698377" y="2844659"/>
              <a:ext cx="278566" cy="2355577"/>
            </a:xfrm>
            <a:prstGeom prst="leftBrace">
              <a:avLst>
                <a:gd name="adj1" fmla="val 8333"/>
                <a:gd name="adj2" fmla="val 50712"/>
              </a:avLst>
            </a:prstGeom>
            <a:ln>
              <a:solidFill>
                <a:srgbClr val="1E3A4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B4DD43-3243-4C03-859F-F75119204C5F}"/>
                </a:ext>
              </a:extLst>
            </p:cNvPr>
            <p:cNvGrpSpPr/>
            <p:nvPr/>
          </p:nvGrpSpPr>
          <p:grpSpPr>
            <a:xfrm>
              <a:off x="7003561" y="2535729"/>
              <a:ext cx="1044000" cy="2973436"/>
              <a:chOff x="7126335" y="2717971"/>
              <a:chExt cx="1044000" cy="29734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C640F7-1C1B-430C-9EDB-E9A4BA9973B3}"/>
                  </a:ext>
                </a:extLst>
              </p:cNvPr>
              <p:cNvSpPr/>
              <p:nvPr/>
            </p:nvSpPr>
            <p:spPr>
              <a:xfrm>
                <a:off x="7126335" y="2717971"/>
                <a:ext cx="1044000" cy="576000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BI Tools</a:t>
                </a:r>
                <a:endPara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1AD77B-F0D7-4955-B54A-B3E86514008F}"/>
                  </a:ext>
                </a:extLst>
              </p:cNvPr>
              <p:cNvSpPr/>
              <p:nvPr/>
            </p:nvSpPr>
            <p:spPr>
              <a:xfrm>
                <a:off x="7126335" y="3916689"/>
                <a:ext cx="1044000" cy="576000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Reports</a:t>
                </a:r>
                <a:endPara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EFD018-10E4-4A44-9638-465F3220E293}"/>
                  </a:ext>
                </a:extLst>
              </p:cNvPr>
              <p:cNvSpPr/>
              <p:nvPr/>
            </p:nvSpPr>
            <p:spPr>
              <a:xfrm>
                <a:off x="7126335" y="5115407"/>
                <a:ext cx="1044000" cy="576000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Info</a:t>
                </a:r>
                <a:b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</a:b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" panose="020B0502040204020203" pitchFamily="34" charset="0"/>
                  </a:rPr>
                  <a:t>Delivery</a:t>
                </a:r>
                <a:endPara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9D2A72-9C0F-47F0-997E-AEBDBE19C0B0}"/>
                </a:ext>
              </a:extLst>
            </p:cNvPr>
            <p:cNvSpPr/>
            <p:nvPr/>
          </p:nvSpPr>
          <p:spPr>
            <a:xfrm>
              <a:off x="8397484" y="1917720"/>
              <a:ext cx="521816" cy="4209453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Information Portal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0D5B5D-9FD0-4A17-B0FE-19976E364097}"/>
                </a:ext>
              </a:extLst>
            </p:cNvPr>
            <p:cNvCxnSpPr>
              <a:stCxn id="22" idx="4"/>
              <a:endCxn id="21" idx="1"/>
            </p:cNvCxnSpPr>
            <p:nvPr/>
          </p:nvCxnSpPr>
          <p:spPr>
            <a:xfrm>
              <a:off x="6686449" y="2802801"/>
              <a:ext cx="317112" cy="20928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A2393FF-D1B1-4F28-88A9-0B969A9ACE3D}"/>
                </a:ext>
              </a:extLst>
            </p:cNvPr>
            <p:cNvCxnSpPr>
              <a:stCxn id="23" idx="4"/>
              <a:endCxn id="21" idx="1"/>
            </p:cNvCxnSpPr>
            <p:nvPr/>
          </p:nvCxnSpPr>
          <p:spPr>
            <a:xfrm flipV="1">
              <a:off x="6686449" y="2823729"/>
              <a:ext cx="317112" cy="1173331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7485013-79D7-40E0-8EE3-BD274F362FC1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686449" y="5191319"/>
              <a:ext cx="353658" cy="50774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C323A6D-D9C2-400F-AF44-6823033BF7EA}"/>
                </a:ext>
              </a:extLst>
            </p:cNvPr>
            <p:cNvCxnSpPr>
              <a:stCxn id="24" idx="4"/>
              <a:endCxn id="28" idx="1"/>
            </p:cNvCxnSpPr>
            <p:nvPr/>
          </p:nvCxnSpPr>
          <p:spPr>
            <a:xfrm flipV="1">
              <a:off x="6686449" y="4022447"/>
              <a:ext cx="317112" cy="1168872"/>
            </a:xfrm>
            <a:prstGeom prst="straightConnector1">
              <a:avLst/>
            </a:prstGeom>
            <a:ln>
              <a:solidFill>
                <a:srgbClr val="1E3A4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7D2C5CA4-F1A6-4C75-BEBE-D0E135A9CE60}"/>
              </a:ext>
            </a:extLst>
          </p:cNvPr>
          <p:cNvSpPr/>
          <p:nvPr/>
        </p:nvSpPr>
        <p:spPr>
          <a:xfrm>
            <a:off x="88778" y="1420300"/>
            <a:ext cx="1700283" cy="534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C67C6D-7195-4D09-96CA-80359A9EAC49}"/>
              </a:ext>
            </a:extLst>
          </p:cNvPr>
          <p:cNvSpPr/>
          <p:nvPr/>
        </p:nvSpPr>
        <p:spPr>
          <a:xfrm>
            <a:off x="1870987" y="1420300"/>
            <a:ext cx="4929829" cy="534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CC42DF3-8C3F-45DF-A4F6-C5F15317BEEC}"/>
              </a:ext>
            </a:extLst>
          </p:cNvPr>
          <p:cNvSpPr/>
          <p:nvPr/>
        </p:nvSpPr>
        <p:spPr>
          <a:xfrm>
            <a:off x="6939184" y="1420300"/>
            <a:ext cx="1235653" cy="534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199C243-EED9-41B6-BEFE-176C23A24E18}"/>
              </a:ext>
            </a:extLst>
          </p:cNvPr>
          <p:cNvSpPr/>
          <p:nvPr/>
        </p:nvSpPr>
        <p:spPr>
          <a:xfrm>
            <a:off x="8236129" y="1420300"/>
            <a:ext cx="821376" cy="534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2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914</Words>
  <Application>Microsoft Office PowerPoint</Application>
  <PresentationFormat>On-screen Show (4:3)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Process Manager</vt:lpstr>
      <vt:lpstr>Operational Data</vt:lpstr>
      <vt:lpstr>Operational Data</vt:lpstr>
      <vt:lpstr>Operational Data Store</vt:lpstr>
      <vt:lpstr>Operational Data Store</vt:lpstr>
      <vt:lpstr>Applications of an Operational Data Store</vt:lpstr>
      <vt:lpstr>Working of ODS</vt:lpstr>
      <vt:lpstr>Difference Between Operational Data Source and Data Warehouse </vt:lpstr>
      <vt:lpstr>Difference Between Operational Data Source and Data Warehouse </vt:lpstr>
      <vt:lpstr>Data Warehouse Load Manager</vt:lpstr>
      <vt:lpstr>Functions of Load Manager</vt:lpstr>
      <vt:lpstr>Architecture of load manager</vt:lpstr>
      <vt:lpstr>Warehouse Manager</vt:lpstr>
      <vt:lpstr>Components</vt:lpstr>
      <vt:lpstr>Architecture of Warehouse Manager</vt:lpstr>
      <vt:lpstr>Functions of Warehouse Manager</vt:lpstr>
      <vt:lpstr>Functions of Warehouse Manager</vt:lpstr>
      <vt:lpstr>Functions of Warehouse Manager</vt:lpstr>
      <vt:lpstr>Functions of Warehouse Manager</vt:lpstr>
      <vt:lpstr>Functions of Warehouse Manager</vt:lpstr>
      <vt:lpstr>Functions of Warehouse Manager</vt:lpstr>
      <vt:lpstr>Functions of Warehouse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55</cp:revision>
  <dcterms:created xsi:type="dcterms:W3CDTF">2020-12-02T17:41:12Z</dcterms:created>
  <dcterms:modified xsi:type="dcterms:W3CDTF">2020-12-18T04:50:30Z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420164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