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29" r:id="rId7"/>
    <p:sldId id="330" r:id="rId8"/>
    <p:sldId id="331" r:id="rId9"/>
    <p:sldId id="332" r:id="rId10"/>
    <p:sldId id="335" r:id="rId11"/>
    <p:sldId id="312" r:id="rId12"/>
    <p:sldId id="313" r:id="rId13"/>
    <p:sldId id="314" r:id="rId14"/>
    <p:sldId id="315" r:id="rId15"/>
    <p:sldId id="336" r:id="rId16"/>
    <p:sldId id="318" r:id="rId17"/>
    <p:sldId id="333" r:id="rId18"/>
    <p:sldId id="334" r:id="rId19"/>
    <p:sldId id="319" r:id="rId20"/>
    <p:sldId id="320" r:id="rId21"/>
    <p:sldId id="322" r:id="rId22"/>
    <p:sldId id="323" r:id="rId23"/>
    <p:sldId id="324" r:id="rId24"/>
    <p:sldId id="325" r:id="rId25"/>
    <p:sldId id="337" r:id="rId26"/>
    <p:sldId id="326" r:id="rId27"/>
    <p:sldId id="321" r:id="rId28"/>
    <p:sldId id="338" r:id="rId29"/>
    <p:sldId id="316" r:id="rId30"/>
    <p:sldId id="31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42"/>
    <a:srgbClr val="00131B"/>
    <a:srgbClr val="0116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8" autoAdjust="0"/>
    <p:restoredTop sz="94660"/>
  </p:normalViewPr>
  <p:slideViewPr>
    <p:cSldViewPr snapToGrid="0">
      <p:cViewPr varScale="1">
        <p:scale>
          <a:sx n="68" d="100"/>
          <a:sy n="68" d="100"/>
        </p:scale>
        <p:origin x="13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364326-FE43-40C8-BF82-93216A0C50F2}"/>
              </a:ext>
            </a:extLst>
          </p:cNvPr>
          <p:cNvPicPr>
            <a:picLocks noChangeAspect="1"/>
          </p:cNvPicPr>
          <p:nvPr userDrawn="1"/>
        </p:nvPicPr>
        <p:blipFill rotWithShape="1">
          <a:blip r:embed="rId2"/>
          <a:srcRect r="11050"/>
          <a:stretch/>
        </p:blipFill>
        <p:spPr>
          <a:xfrm>
            <a:off x="-1" y="0"/>
            <a:ext cx="9144001" cy="6858000"/>
          </a:xfrm>
          <a:prstGeom prst="rect">
            <a:avLst/>
          </a:prstGeom>
          <a:ln>
            <a:noFill/>
          </a:ln>
        </p:spPr>
      </p:pic>
      <p:sp>
        <p:nvSpPr>
          <p:cNvPr id="8" name="Rectangle 7">
            <a:extLst>
              <a:ext uri="{FF2B5EF4-FFF2-40B4-BE49-F238E27FC236}">
                <a16:creationId xmlns:a16="http://schemas.microsoft.com/office/drawing/2014/main" id="{EDC641D0-6303-44CA-A0AA-15B5725E0806}"/>
              </a:ext>
            </a:extLst>
          </p:cNvPr>
          <p:cNvSpPr/>
          <p:nvPr userDrawn="1"/>
        </p:nvSpPr>
        <p:spPr>
          <a:xfrm>
            <a:off x="-2"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95BF1C0C-88DD-48C0-9020-183B697CD07B}"/>
              </a:ext>
            </a:extLst>
          </p:cNvPr>
          <p:cNvSpPr/>
          <p:nvPr userDrawn="1"/>
        </p:nvSpPr>
        <p:spPr>
          <a:xfrm>
            <a:off x="310712" y="3117274"/>
            <a:ext cx="2592286" cy="803564"/>
          </a:xfrm>
          <a:prstGeom prst="roundRect">
            <a:avLst>
              <a:gd name="adj" fmla="val 5771"/>
            </a:avLst>
          </a:prstGeom>
          <a:solidFill>
            <a:schemeClr val="lt1">
              <a:alpha val="8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n>
                  <a:noFill/>
                </a:ln>
                <a:solidFill>
                  <a:srgbClr val="1E3A42"/>
                </a:solidFill>
                <a:latin typeface="Bahnschrift SemiBold" panose="020B0502040204020203" pitchFamily="34" charset="0"/>
              </a:rPr>
              <a:t>ECAP44</a:t>
            </a:r>
            <a:r>
              <a:rPr lang="en-US" sz="4400" dirty="0">
                <a:ln>
                  <a:noFill/>
                </a:ln>
                <a:solidFill>
                  <a:srgbClr val="1E3A42"/>
                </a:solidFill>
                <a:latin typeface="Bahnschrift SemiBold" panose="020B0502040204020203" pitchFamily="34" charset="0"/>
              </a:rPr>
              <a:t>6</a:t>
            </a:r>
            <a:endParaRPr lang="en-IN" sz="4400" dirty="0">
              <a:ln>
                <a:noFill/>
              </a:ln>
              <a:solidFill>
                <a:srgbClr val="1E3A42"/>
              </a:solidFill>
              <a:latin typeface="Bahnschrift SemiBold" panose="020B0502040204020203" pitchFamily="34" charset="0"/>
            </a:endParaRPr>
          </a:p>
        </p:txBody>
      </p:sp>
      <p:sp>
        <p:nvSpPr>
          <p:cNvPr id="10" name="Rectangle: Rounded Corners 9">
            <a:extLst>
              <a:ext uri="{FF2B5EF4-FFF2-40B4-BE49-F238E27FC236}">
                <a16:creationId xmlns:a16="http://schemas.microsoft.com/office/drawing/2014/main" id="{68B6C214-199C-4BC8-B532-7603DD225516}"/>
              </a:ext>
            </a:extLst>
          </p:cNvPr>
          <p:cNvSpPr/>
          <p:nvPr userDrawn="1"/>
        </p:nvSpPr>
        <p:spPr>
          <a:xfrm>
            <a:off x="310714" y="3920838"/>
            <a:ext cx="5742845" cy="637309"/>
          </a:xfrm>
          <a:prstGeom prst="roundRect">
            <a:avLst>
              <a:gd name="adj" fmla="val 5906"/>
            </a:avLst>
          </a:prstGeom>
          <a:solidFill>
            <a:srgbClr val="00131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2800" cap="small" baseline="0" dirty="0">
                <a:latin typeface="Bahnschrift" panose="020B0502040204020203" pitchFamily="34" charset="0"/>
              </a:rPr>
              <a:t>Data Warehousing and Data Mining</a:t>
            </a:r>
            <a:endParaRPr lang="en-US" sz="2800" cap="small" baseline="0" dirty="0">
              <a:latin typeface="Bahnschrift" panose="020B0502040204020203" pitchFamily="34" charset="0"/>
            </a:endParaRPr>
          </a:p>
        </p:txBody>
      </p:sp>
      <p:sp>
        <p:nvSpPr>
          <p:cNvPr id="11" name="Rectangle: Rounded Corners 10">
            <a:extLst>
              <a:ext uri="{FF2B5EF4-FFF2-40B4-BE49-F238E27FC236}">
                <a16:creationId xmlns:a16="http://schemas.microsoft.com/office/drawing/2014/main" id="{30C211C8-5DE0-441C-B07B-6C47CCED1052}"/>
              </a:ext>
            </a:extLst>
          </p:cNvPr>
          <p:cNvSpPr/>
          <p:nvPr userDrawn="1"/>
        </p:nvSpPr>
        <p:spPr>
          <a:xfrm>
            <a:off x="6373093" y="5264729"/>
            <a:ext cx="2770907" cy="6788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rPr>
              <a:t>HARJINDER KAUR</a:t>
            </a:r>
            <a:endParaRPr lang="en-US" sz="2400" b="0" cap="none" spc="0" dirty="0">
              <a:ln w="0"/>
              <a:solidFill>
                <a:schemeClr val="tx1"/>
              </a:solidFill>
              <a:effectLst>
                <a:outerShdw blurRad="63500" sx="102000" sy="102000" algn="ctr" rotWithShape="0">
                  <a:prstClr val="black">
                    <a:alpha val="40000"/>
                  </a:prstClr>
                </a:outerShdw>
              </a:effectLst>
              <a:latin typeface="Bahnschrift" panose="020B0502040204020203" pitchFamily="34" charset="0"/>
            </a:endParaRPr>
          </a:p>
        </p:txBody>
      </p:sp>
      <p:sp>
        <p:nvSpPr>
          <p:cNvPr id="12" name="Rectangle 11">
            <a:extLst>
              <a:ext uri="{FF2B5EF4-FFF2-40B4-BE49-F238E27FC236}">
                <a16:creationId xmlns:a16="http://schemas.microsoft.com/office/drawing/2014/main" id="{7A9516C9-71CB-4F46-B6CC-1E372B71C74C}"/>
              </a:ext>
            </a:extLst>
          </p:cNvPr>
          <p:cNvSpPr/>
          <p:nvPr userDrawn="1"/>
        </p:nvSpPr>
        <p:spPr>
          <a:xfrm>
            <a:off x="6373091" y="5857587"/>
            <a:ext cx="2770909"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000" dirty="0">
                <a:latin typeface="Bahnschrift" panose="020B0502040204020203" pitchFamily="34" charset="0"/>
              </a:rPr>
              <a:t>Assistant Professor</a:t>
            </a:r>
            <a:endParaRPr lang="en-US" sz="2000" dirty="0">
              <a:latin typeface="Bahnschrift" panose="020B0502040204020203" pitchFamily="34" charset="0"/>
            </a:endParaRPr>
          </a:p>
        </p:txBody>
      </p:sp>
      <p:sp>
        <p:nvSpPr>
          <p:cNvPr id="13" name="Rectangle 12">
            <a:extLst>
              <a:ext uri="{FF2B5EF4-FFF2-40B4-BE49-F238E27FC236}">
                <a16:creationId xmlns:a16="http://schemas.microsoft.com/office/drawing/2014/main" id="{5BF1972B-1B58-476C-A183-16E6B9940286}"/>
              </a:ext>
            </a:extLst>
          </p:cNvPr>
          <p:cNvSpPr/>
          <p:nvPr userDrawn="1"/>
        </p:nvSpPr>
        <p:spPr>
          <a:xfrm>
            <a:off x="6779419" y="6310314"/>
            <a:ext cx="2364579" cy="46672"/>
          </a:xfrm>
          <a:prstGeom prst="rect">
            <a:avLst/>
          </a:prstGeom>
          <a:gradFill flip="none" rotWithShape="1">
            <a:gsLst>
              <a:gs pos="15000">
                <a:schemeClr val="accent1">
                  <a:lumMod val="5000"/>
                  <a:lumOff val="95000"/>
                </a:schemeClr>
              </a:gs>
              <a:gs pos="100000">
                <a:srgbClr val="1E3A4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7019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34827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EAF4F7-B264-4B83-BED7-2C81D63B0C5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73430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31448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F4F7-B264-4B83-BED7-2C81D63B0C5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254805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s">
    <p:bg>
      <p:bgPr>
        <a:solidFill>
          <a:srgbClr val="1E3A42">
            <a:alpha val="6000"/>
          </a:srgb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33DE97C-9AD5-4B46-AA69-8DCE72B4ED79}"/>
              </a:ext>
            </a:extLst>
          </p:cNvPr>
          <p:cNvSpPr/>
          <p:nvPr userDrawn="1"/>
        </p:nvSpPr>
        <p:spPr>
          <a:xfrm>
            <a:off x="0" y="0"/>
            <a:ext cx="9144000" cy="2078182"/>
          </a:xfrm>
          <a:prstGeom prst="rect">
            <a:avLst/>
          </a:prstGeom>
          <a:gradFill flip="none" rotWithShape="1">
            <a:gsLst>
              <a:gs pos="34000">
                <a:srgbClr val="1E3A42"/>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14" name="Picture 13">
            <a:extLst>
              <a:ext uri="{FF2B5EF4-FFF2-40B4-BE49-F238E27FC236}">
                <a16:creationId xmlns:a16="http://schemas.microsoft.com/office/drawing/2014/main" id="{F5C63336-F0EA-41D1-9303-178A5A5433F5}"/>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5500" b="94500" l="10000" r="90000">
                        <a14:foregroundMark x1="35200" y1="22800" x2="35200" y2="22800"/>
                        <a14:foregroundMark x1="49700" y1="17500" x2="49700" y2="17500"/>
                        <a14:foregroundMark x1="65900" y1="20300" x2="65900" y2="20300"/>
                        <a14:foregroundMark x1="76900" y1="31100" x2="76900" y2="31100"/>
                        <a14:foregroundMark x1="19800" y1="30300" x2="19800" y2="30300"/>
                        <a14:foregroundMark x1="54900" y1="81800" x2="54900" y2="81800"/>
                        <a14:foregroundMark x1="54000" y1="85400" x2="54000" y2="85400"/>
                        <a14:foregroundMark x1="52000" y1="89800" x2="52000" y2="89800"/>
                        <a14:foregroundMark x1="50700" y1="94500" x2="50700" y2="94500"/>
                        <a14:foregroundMark x1="49200" y1="5500" x2="50300" y2="8300"/>
                        <a14:backgroundMark x1="22800" y1="17900" x2="22800" y2="17900"/>
                        <a14:backgroundMark x1="25900" y1="26900" x2="21300" y2="9700"/>
                        <a14:backgroundMark x1="26300" y1="53300" x2="15900" y2="48000"/>
                        <a14:backgroundMark x1="75500" y1="59000" x2="77100" y2="71400"/>
                        <a14:backgroundMark x1="85900" y1="51700" x2="82400" y2="74100"/>
                        <a14:backgroundMark x1="82400" y1="74100" x2="79900" y2="78500"/>
                        <a14:backgroundMark x1="80200" y1="50400" x2="73500" y2="83600"/>
                        <a14:backgroundMark x1="28100" y1="65000" x2="21900" y2="48100"/>
                        <a14:backgroundMark x1="21900" y1="48100" x2="19500" y2="46200"/>
                        <a14:backgroundMark x1="52900" y1="46900" x2="52900" y2="46900"/>
                        <a14:backgroundMark x1="54000" y1="45500" x2="50300" y2="49700"/>
                      </a14:backgroundRemoval>
                    </a14:imgEffect>
                  </a14:imgLayer>
                </a14:imgProps>
              </a:ext>
            </a:extLst>
          </a:blip>
          <a:srcRect l="-1494" t="-32229" r="-3706" b="-18167"/>
          <a:stretch/>
        </p:blipFill>
        <p:spPr>
          <a:xfrm rot="20013056">
            <a:off x="6847911" y="-720585"/>
            <a:ext cx="2257899" cy="3227939"/>
          </a:xfrm>
          <a:custGeom>
            <a:avLst/>
            <a:gdLst>
              <a:gd name="connsiteX0" fmla="*/ 2626041 w 3539874"/>
              <a:gd name="connsiteY0" fmla="*/ 628760 h 3438369"/>
              <a:gd name="connsiteX1" fmla="*/ 2626041 w 3539874"/>
              <a:gd name="connsiteY1" fmla="*/ 754750 h 3438369"/>
              <a:gd name="connsiteX2" fmla="*/ 3539874 w 3539874"/>
              <a:gd name="connsiteY2" fmla="*/ 1209356 h 3438369"/>
              <a:gd name="connsiteX3" fmla="*/ 2431002 w 3539874"/>
              <a:gd name="connsiteY3" fmla="*/ 3438369 h 3438369"/>
              <a:gd name="connsiteX4" fmla="*/ 854135 w 3539874"/>
              <a:gd name="connsiteY4" fmla="*/ 2653921 h 3438369"/>
              <a:gd name="connsiteX5" fmla="*/ 600880 w 3539874"/>
              <a:gd name="connsiteY5" fmla="*/ 2653921 h 3438369"/>
              <a:gd name="connsiteX6" fmla="*/ 600880 w 3539874"/>
              <a:gd name="connsiteY6" fmla="*/ 2527934 h 3438369"/>
              <a:gd name="connsiteX7" fmla="*/ 0 w 3539874"/>
              <a:gd name="connsiteY7" fmla="*/ 2229012 h 3438369"/>
              <a:gd name="connsiteX8" fmla="*/ 600880 w 3539874"/>
              <a:gd name="connsiteY8" fmla="*/ 1021145 h 3438369"/>
              <a:gd name="connsiteX9" fmla="*/ 600880 w 3539874"/>
              <a:gd name="connsiteY9" fmla="*/ 628760 h 3438369"/>
              <a:gd name="connsiteX10" fmla="*/ 796081 w 3539874"/>
              <a:gd name="connsiteY10" fmla="*/ 628760 h 3438369"/>
              <a:gd name="connsiteX11" fmla="*/ 1108871 w 3539874"/>
              <a:gd name="connsiteY11" fmla="*/ 0 h 3438369"/>
              <a:gd name="connsiteX12" fmla="*/ 2372782 w 3539874"/>
              <a:gd name="connsiteY12" fmla="*/ 628760 h 34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9874" h="3438369">
                <a:moveTo>
                  <a:pt x="2626041" y="628760"/>
                </a:moveTo>
                <a:lnTo>
                  <a:pt x="2626041" y="754750"/>
                </a:lnTo>
                <a:lnTo>
                  <a:pt x="3539874" y="1209356"/>
                </a:lnTo>
                <a:lnTo>
                  <a:pt x="2431002" y="3438369"/>
                </a:lnTo>
                <a:lnTo>
                  <a:pt x="854135" y="2653921"/>
                </a:lnTo>
                <a:lnTo>
                  <a:pt x="600880" y="2653921"/>
                </a:lnTo>
                <a:lnTo>
                  <a:pt x="600880" y="2527934"/>
                </a:lnTo>
                <a:lnTo>
                  <a:pt x="0" y="2229012"/>
                </a:lnTo>
                <a:lnTo>
                  <a:pt x="600880" y="1021145"/>
                </a:lnTo>
                <a:lnTo>
                  <a:pt x="600880" y="628760"/>
                </a:lnTo>
                <a:lnTo>
                  <a:pt x="796081" y="628760"/>
                </a:lnTo>
                <a:lnTo>
                  <a:pt x="1108871" y="0"/>
                </a:lnTo>
                <a:lnTo>
                  <a:pt x="2372782" y="628760"/>
                </a:lnTo>
                <a:close/>
              </a:path>
            </a:pathLst>
          </a:custGeom>
        </p:spPr>
      </p:pic>
      <p:sp>
        <p:nvSpPr>
          <p:cNvPr id="11" name="Rectangle 10">
            <a:extLst>
              <a:ext uri="{FF2B5EF4-FFF2-40B4-BE49-F238E27FC236}">
                <a16:creationId xmlns:a16="http://schemas.microsoft.com/office/drawing/2014/main" id="{33C7C1CE-3A2B-42B9-8261-549971231653}"/>
              </a:ext>
            </a:extLst>
          </p:cNvPr>
          <p:cNvSpPr/>
          <p:nvPr userDrawn="1"/>
        </p:nvSpPr>
        <p:spPr>
          <a:xfrm>
            <a:off x="6580909" y="0"/>
            <a:ext cx="2563091"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154781-6AA6-4E31-BFA7-451FA02BB597}"/>
              </a:ext>
            </a:extLst>
          </p:cNvPr>
          <p:cNvSpPr/>
          <p:nvPr userDrawn="1"/>
        </p:nvSpPr>
        <p:spPr>
          <a:xfrm>
            <a:off x="381000" y="0"/>
            <a:ext cx="4191000" cy="20781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4400" dirty="0">
                <a:latin typeface="Bahnschrift SemiBold" panose="020B0502040204020203" pitchFamily="34" charset="0"/>
              </a:rPr>
              <a:t>Learning </a:t>
            </a:r>
          </a:p>
          <a:p>
            <a:pPr algn="l"/>
            <a:r>
              <a:rPr lang="en-IN" sz="4400" dirty="0">
                <a:latin typeface="Bahnschrift SemiBold" panose="020B0502040204020203" pitchFamily="34" charset="0"/>
              </a:rPr>
              <a:t>Outcomes</a:t>
            </a:r>
            <a:endParaRPr lang="en-US" sz="4400" dirty="0">
              <a:latin typeface="Bahnschrift SemiBold" panose="020B0502040204020203" pitchFamily="34" charset="0"/>
            </a:endParaRPr>
          </a:p>
        </p:txBody>
      </p:sp>
      <p:sp>
        <p:nvSpPr>
          <p:cNvPr id="12" name="Content Placeholder 2">
            <a:extLst>
              <a:ext uri="{FF2B5EF4-FFF2-40B4-BE49-F238E27FC236}">
                <a16:creationId xmlns:a16="http://schemas.microsoft.com/office/drawing/2014/main" id="{5CB2B9C0-E331-46AF-8268-1F775EDBCF6F}"/>
              </a:ext>
            </a:extLst>
          </p:cNvPr>
          <p:cNvSpPr>
            <a:spLocks noGrp="1"/>
          </p:cNvSpPr>
          <p:nvPr>
            <p:ph idx="1" hasCustomPrompt="1"/>
          </p:nvPr>
        </p:nvSpPr>
        <p:spPr>
          <a:xfrm>
            <a:off x="438873" y="2338086"/>
            <a:ext cx="8207415" cy="4259965"/>
          </a:xfrm>
        </p:spPr>
        <p:txBody>
          <a:bodyPr/>
          <a:lstStyle>
            <a:lvl1pPr algn="just">
              <a:lnSpc>
                <a:spcPct val="150000"/>
              </a:lnSpc>
              <a:buClr>
                <a:srgbClr val="1E3A42"/>
              </a:buClr>
              <a:buNone/>
              <a:defRPr>
                <a:latin typeface="Bahnschrift" panose="020B0502040204020203" pitchFamily="34" charset="0"/>
              </a:defRPr>
            </a:lvl1pPr>
            <a:lvl2pPr algn="just">
              <a:lnSpc>
                <a:spcPct val="150000"/>
              </a:lnSpc>
              <a:buClr>
                <a:srgbClr val="1E3A42"/>
              </a:buClr>
              <a:defRPr>
                <a:latin typeface="Bahnschrift" panose="020B0502040204020203" pitchFamily="34" charset="0"/>
              </a:defRPr>
            </a:lvl2pPr>
            <a:lvl3pPr>
              <a:lnSpc>
                <a:spcPct val="150000"/>
              </a:lnSpc>
              <a:buClr>
                <a:srgbClr val="1E3A42"/>
              </a:buClr>
              <a:defRPr/>
            </a:lvl3pPr>
            <a:lvl4pPr>
              <a:lnSpc>
                <a:spcPct val="150000"/>
              </a:lnSpc>
              <a:buClr>
                <a:srgbClr val="1E3A42"/>
              </a:buClr>
              <a:defRPr/>
            </a:lvl4pPr>
            <a:lvl5pPr>
              <a:lnSpc>
                <a:spcPct val="150000"/>
              </a:lnSpc>
              <a:buClr>
                <a:srgbClr val="1E3A42"/>
              </a:buClr>
              <a:defRPr/>
            </a:lvl5pPr>
          </a:lstStyle>
          <a:p>
            <a:pPr lvl="0"/>
            <a:r>
              <a:rPr lang="en-US" dirty="0"/>
              <a:t>After this lecture you will be able to</a:t>
            </a:r>
          </a:p>
          <a:p>
            <a:pPr lvl="1"/>
            <a:r>
              <a:rPr lang="en-US" dirty="0"/>
              <a:t>Outcome 1</a:t>
            </a:r>
          </a:p>
          <a:p>
            <a:pPr lvl="1"/>
            <a:r>
              <a:rPr lang="en-US" dirty="0"/>
              <a:t>Outcome 2</a:t>
            </a:r>
          </a:p>
          <a:p>
            <a:pPr lvl="1"/>
            <a:r>
              <a:rPr lang="en-US" dirty="0"/>
              <a:t>Outcome 3…</a:t>
            </a:r>
          </a:p>
        </p:txBody>
      </p:sp>
    </p:spTree>
    <p:extLst>
      <p:ext uri="{BB962C8B-B14F-4D97-AF65-F5344CB8AC3E}">
        <p14:creationId xmlns:p14="http://schemas.microsoft.com/office/powerpoint/2010/main" val="8594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Grey)">
    <p:bg>
      <p:bgPr>
        <a:solidFill>
          <a:srgbClr val="1E3A42">
            <a:alpha val="6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D45D0F-420C-4556-86BD-31D12159299A}"/>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25D5D022-5682-431A-B651-8E96936B935A}"/>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397063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A5E72D9-7689-474A-85E9-1CD41788891B}"/>
              </a:ext>
            </a:extLst>
          </p:cNvPr>
          <p:cNvSpPr/>
          <p:nvPr userDrawn="1"/>
        </p:nvSpPr>
        <p:spPr>
          <a:xfrm>
            <a:off x="-1" y="0"/>
            <a:ext cx="9144000" cy="1217034"/>
          </a:xfrm>
          <a:prstGeom prst="rect">
            <a:avLst/>
          </a:prstGeom>
          <a:solidFill>
            <a:srgbClr val="1E3A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a:extLst>
              <a:ext uri="{FF2B5EF4-FFF2-40B4-BE49-F238E27FC236}">
                <a16:creationId xmlns:a16="http://schemas.microsoft.com/office/drawing/2014/main" id="{399A5D1D-F3F2-4927-87A9-6B43A102D220}"/>
              </a:ext>
            </a:extLst>
          </p:cNvPr>
          <p:cNvSpPr>
            <a:spLocks noGrp="1"/>
          </p:cNvSpPr>
          <p:nvPr>
            <p:ph type="title"/>
          </p:nvPr>
        </p:nvSpPr>
        <p:spPr>
          <a:xfrm>
            <a:off x="88777" y="0"/>
            <a:ext cx="9055222" cy="1217034"/>
          </a:xfrm>
          <a:noFill/>
        </p:spPr>
        <p:txBody>
          <a:bodyPr/>
          <a:lstStyle>
            <a:lvl1pPr>
              <a:defRPr sz="3200">
                <a:solidFill>
                  <a:schemeClr val="bg1"/>
                </a:solidFill>
                <a:latin typeface="Bahnschrift SemiBold" panose="020B0502040204020203" pitchFamily="34" charset="0"/>
              </a:defRPr>
            </a:lvl1pPr>
          </a:lstStyle>
          <a:p>
            <a:r>
              <a:rPr lang="en-US" dirty="0"/>
              <a:t>Click to edit Master title style</a:t>
            </a:r>
          </a:p>
        </p:txBody>
      </p:sp>
      <p:sp>
        <p:nvSpPr>
          <p:cNvPr id="9" name="Content Placeholder 2">
            <a:extLst>
              <a:ext uri="{FF2B5EF4-FFF2-40B4-BE49-F238E27FC236}">
                <a16:creationId xmlns:a16="http://schemas.microsoft.com/office/drawing/2014/main" id="{8AC8321E-4E24-4162-8842-3685FCC5FF86}"/>
              </a:ext>
            </a:extLst>
          </p:cNvPr>
          <p:cNvSpPr>
            <a:spLocks noGrp="1"/>
          </p:cNvSpPr>
          <p:nvPr>
            <p:ph idx="1"/>
          </p:nvPr>
        </p:nvSpPr>
        <p:spPr>
          <a:xfrm>
            <a:off x="319595" y="1494778"/>
            <a:ext cx="8504809" cy="5181599"/>
          </a:xfrm>
        </p:spPr>
        <p:txBody>
          <a:bodyPr/>
          <a:lstStyle>
            <a:lvl1pPr>
              <a:lnSpc>
                <a:spcPct val="150000"/>
              </a:lnSpc>
              <a:buClr>
                <a:srgbClr val="1E3A42"/>
              </a:buClr>
              <a:defRPr>
                <a:latin typeface="Bahnschrift" panose="020B0502040204020203" pitchFamily="34" charset="0"/>
              </a:defRPr>
            </a:lvl1pPr>
            <a:lvl2pPr>
              <a:lnSpc>
                <a:spcPct val="150000"/>
              </a:lnSpc>
              <a:buClr>
                <a:srgbClr val="1E3A42"/>
              </a:buClr>
              <a:defRPr>
                <a:latin typeface="Bahnschrift" panose="020B0502040204020203" pitchFamily="34" charset="0"/>
              </a:defRPr>
            </a:lvl2pPr>
            <a:lvl3pPr>
              <a:lnSpc>
                <a:spcPct val="150000"/>
              </a:lnSpc>
              <a:buClr>
                <a:srgbClr val="1E3A42"/>
              </a:buClr>
              <a:defRPr>
                <a:latin typeface="Bahnschrift" panose="020B0502040204020203" pitchFamily="34" charset="0"/>
              </a:defRPr>
            </a:lvl3pPr>
            <a:lvl4pPr>
              <a:lnSpc>
                <a:spcPct val="150000"/>
              </a:lnSpc>
              <a:buClr>
                <a:srgbClr val="1E3A42"/>
              </a:buClr>
              <a:defRPr>
                <a:latin typeface="Bahnschrift" panose="020B0502040204020203" pitchFamily="34" charset="0"/>
              </a:defRPr>
            </a:lvl4pPr>
            <a:lvl5pPr>
              <a:lnSpc>
                <a:spcPct val="150000"/>
              </a:lnSpc>
              <a:buClr>
                <a:srgbClr val="1E3A42"/>
              </a:buClr>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D5EA0F8B-E805-4440-B5D9-DA062F6C6BEC}"/>
              </a:ext>
            </a:extLst>
          </p:cNvPr>
          <p:cNvSpPr/>
          <p:nvPr userDrawn="1"/>
        </p:nvSpPr>
        <p:spPr>
          <a:xfrm>
            <a:off x="0" y="1248569"/>
            <a:ext cx="9144000" cy="101600"/>
          </a:xfrm>
          <a:prstGeom prst="rect">
            <a:avLst/>
          </a:prstGeom>
          <a:solidFill>
            <a:srgbClr val="1E3A42"/>
          </a:solidFill>
        </p:spPr>
        <p:txBody>
          <a:bodyPr vert="horz" lIns="91440" tIns="45720" rIns="91440" bIns="45720" rtlCol="0" anchor="ctr">
            <a:normAutofit fontScale="25000" lnSpcReduction="20000"/>
          </a:bodyPr>
          <a:lstStyle/>
          <a:p>
            <a:pPr lvl="0" defTabSz="914400">
              <a:lnSpc>
                <a:spcPct val="90000"/>
              </a:lnSpc>
              <a:spcBef>
                <a:spcPct val="0"/>
              </a:spcBef>
              <a:buNone/>
            </a:pPr>
            <a:endParaRPr lang="en-US" sz="4400">
              <a:solidFill>
                <a:schemeClr val="tx1"/>
              </a:solidFill>
              <a:latin typeface="Bahnschrift SemiBold" panose="020B0502040204020203" pitchFamily="34" charset="0"/>
              <a:ea typeface="+mj-ea"/>
              <a:cs typeface="+mj-cs"/>
            </a:endParaRPr>
          </a:p>
        </p:txBody>
      </p:sp>
    </p:spTree>
    <p:extLst>
      <p:ext uri="{BB962C8B-B14F-4D97-AF65-F5344CB8AC3E}">
        <p14:creationId xmlns:p14="http://schemas.microsoft.com/office/powerpoint/2010/main" val="127019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ood Bye">
    <p:bg>
      <p:bgPr>
        <a:gradFill flip="none" rotWithShape="1">
          <a:gsLst>
            <a:gs pos="0">
              <a:schemeClr val="bg1">
                <a:lumMod val="85000"/>
              </a:schemeClr>
            </a:gs>
            <a:gs pos="100000">
              <a:srgbClr val="1E3A42"/>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BB56D4F-EE25-4F78-AEF0-9AC3738F31DC}"/>
              </a:ext>
            </a:extLst>
          </p:cNvPr>
          <p:cNvSpPr/>
          <p:nvPr userDrawn="1"/>
        </p:nvSpPr>
        <p:spPr>
          <a:xfrm>
            <a:off x="710195" y="2514600"/>
            <a:ext cx="7723610" cy="1828800"/>
          </a:xfrm>
          <a:prstGeom prst="ellipse">
            <a:avLst/>
          </a:prstGeom>
          <a:noFill/>
          <a:ln>
            <a:noFill/>
          </a:ln>
          <a:effectLst>
            <a:outerShdw blurRad="50800" dist="50800" dir="5400000" sx="40000" sy="40000" algn="ctr" rotWithShape="0">
              <a:srgbClr val="FF0000">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rPr>
              <a:t>That’s all for now…</a:t>
            </a:r>
            <a:endParaRPr lang="en-US" sz="4800" b="0" cap="none" spc="0" dirty="0">
              <a:ln w="0"/>
              <a:solidFill>
                <a:schemeClr val="tx1"/>
              </a:solidFill>
              <a:effectLst>
                <a:outerShdw blurRad="63500" sx="102000" sy="102000" algn="ctr" rotWithShape="0">
                  <a:prstClr val="black">
                    <a:alpha val="40000"/>
                  </a:prstClr>
                </a:outerShdw>
              </a:effectLst>
              <a:latin typeface="Bahnschrift SemiBold" panose="020B0502040204020203" pitchFamily="34" charset="0"/>
            </a:endParaRPr>
          </a:p>
        </p:txBody>
      </p:sp>
    </p:spTree>
    <p:extLst>
      <p:ext uri="{BB962C8B-B14F-4D97-AF65-F5344CB8AC3E}">
        <p14:creationId xmlns:p14="http://schemas.microsoft.com/office/powerpoint/2010/main" val="23906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F4F7-B264-4B83-BED7-2C81D63B0C50}"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93602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F4F7-B264-4B83-BED7-2C81D63B0C50}"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125428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F4F7-B264-4B83-BED7-2C81D63B0C50}"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793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F4F7-B264-4B83-BED7-2C81D63B0C50}"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A2490-CF00-4DD6-825E-D3BF898E7A17}" type="slidenum">
              <a:rPr lang="en-US" smtClean="0"/>
              <a:t>‹#›</a:t>
            </a:fld>
            <a:endParaRPr lang="en-US"/>
          </a:p>
        </p:txBody>
      </p:sp>
    </p:spTree>
    <p:extLst>
      <p:ext uri="{BB962C8B-B14F-4D97-AF65-F5344CB8AC3E}">
        <p14:creationId xmlns:p14="http://schemas.microsoft.com/office/powerpoint/2010/main" val="8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F4F7-B264-4B83-BED7-2C81D63B0C50}" type="datetimeFigureOut">
              <a:rPr lang="en-US" smtClean="0"/>
              <a:t>12/21/2020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A2490-CF00-4DD6-825E-D3BF898E7A17}" type="slidenum">
              <a:rPr lang="en-US" smtClean="0"/>
              <a:t>‹#›</a:t>
            </a:fld>
            <a:endParaRPr lang="en-US"/>
          </a:p>
        </p:txBody>
      </p:sp>
    </p:spTree>
    <p:extLst>
      <p:ext uri="{BB962C8B-B14F-4D97-AF65-F5344CB8AC3E}">
        <p14:creationId xmlns:p14="http://schemas.microsoft.com/office/powerpoint/2010/main" val="2461356489"/>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62" r:id="rId4"/>
    <p:sldLayoutId id="2147483667" r:id="rId5"/>
    <p:sldLayoutId id="2147483663" r:id="rId6"/>
    <p:sldLayoutId id="2147483664" r:id="rId7"/>
    <p:sldLayoutId id="2147483665" r:id="rId8"/>
    <p:sldLayoutId id="214748366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arget="../media/image3.jpeg" Type="http://schemas.openxmlformats.org/officeDocument/2006/relationships/image"/><Relationship Id="rId1" Target="../slideLayouts/slideLayout4.xml" Type="http://schemas.openxmlformats.org/officeDocument/2006/relationships/slideLayout"/></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9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Reporting and Query Tools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0040524"/>
              </p:ext>
            </p:extLst>
          </p:nvPr>
        </p:nvGraphicFramePr>
        <p:xfrm>
          <a:off x="706844" y="1982523"/>
          <a:ext cx="7730312" cy="3749040"/>
        </p:xfrm>
        <a:graphic>
          <a:graphicData uri="http://schemas.openxmlformats.org/drawingml/2006/table">
            <a:tbl>
              <a:tblPr firstRow="1" bandRow="1">
                <a:effectLst>
                  <a:outerShdw blurRad="63500" sx="102000" sy="102000" algn="ctr" rotWithShape="0">
                    <a:prstClr val="black">
                      <a:alpha val="40000"/>
                    </a:prstClr>
                  </a:outerShdw>
                </a:effectLst>
                <a:tableStyleId>{073A0DAA-6AF3-43AB-8588-CEC1D06C72B9}</a:tableStyleId>
              </a:tblPr>
              <a:tblGrid>
                <a:gridCol w="1932578">
                  <a:extLst>
                    <a:ext uri="{9D8B030D-6E8A-4147-A177-3AD203B41FA5}">
                      <a16:colId xmlns:a16="http://schemas.microsoft.com/office/drawing/2014/main" val="20000"/>
                    </a:ext>
                  </a:extLst>
                </a:gridCol>
                <a:gridCol w="1932578">
                  <a:extLst>
                    <a:ext uri="{9D8B030D-6E8A-4147-A177-3AD203B41FA5}">
                      <a16:colId xmlns:a16="http://schemas.microsoft.com/office/drawing/2014/main" val="20001"/>
                    </a:ext>
                  </a:extLst>
                </a:gridCol>
                <a:gridCol w="1932578">
                  <a:extLst>
                    <a:ext uri="{9D8B030D-6E8A-4147-A177-3AD203B41FA5}">
                      <a16:colId xmlns:a16="http://schemas.microsoft.com/office/drawing/2014/main" val="20002"/>
                    </a:ext>
                  </a:extLst>
                </a:gridCol>
                <a:gridCol w="1932578">
                  <a:extLst>
                    <a:ext uri="{9D8B030D-6E8A-4147-A177-3AD203B41FA5}">
                      <a16:colId xmlns:a16="http://schemas.microsoft.com/office/drawing/2014/main" val="20003"/>
                    </a:ext>
                  </a:extLst>
                </a:gridCol>
              </a:tblGrid>
              <a:tr h="425081">
                <a:tc>
                  <a:txBody>
                    <a:bodyPr/>
                    <a:lstStyle/>
                    <a:p>
                      <a:pPr algn="ctr"/>
                      <a:r>
                        <a:rPr lang="en-IN" sz="2400" b="0" dirty="0">
                          <a:latin typeface="Bahnschrift" panose="020B0502040204020203" pitchFamily="34" charset="0"/>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b="0" dirty="0">
                          <a:latin typeface="Bahnschrift" panose="020B0502040204020203" pitchFamily="34" charset="0"/>
                        </a:rPr>
                        <a:t>User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b="0" dirty="0">
                          <a:latin typeface="Bahnschrift" panose="020B0502040204020203" pitchFamily="34" charset="0"/>
                        </a:rPr>
                        <a:t>Activity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b="0" dirty="0">
                          <a:latin typeface="Bahnschrift" panose="020B0502040204020203" pitchFamily="34" charset="0"/>
                        </a:rPr>
                        <a:t>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65147">
                <a:tc>
                  <a:txBody>
                    <a:bodyPr/>
                    <a:lstStyle/>
                    <a:p>
                      <a:pPr algn="ctr"/>
                      <a:r>
                        <a:rPr lang="en-IN" sz="2400" dirty="0">
                          <a:latin typeface="Bahnschrift" panose="020B05020402040202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Clerk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Simple Retrieval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4GL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5147">
                <a:tc>
                  <a:txBody>
                    <a:bodyPr/>
                    <a:lstStyle/>
                    <a:p>
                      <a:pPr algn="ctr"/>
                      <a:r>
                        <a:rPr lang="en-IN" sz="2400" dirty="0">
                          <a:latin typeface="Bahnschrift" panose="020B0502040204020203"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Executive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Exception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EIS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65147">
                <a:tc>
                  <a:txBody>
                    <a:bodyPr/>
                    <a:lstStyle/>
                    <a:p>
                      <a:pPr algn="ctr"/>
                      <a:r>
                        <a:rPr lang="en-IN" sz="2400" dirty="0">
                          <a:latin typeface="Bahnschrift" panose="020B0502040204020203"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Simple Retrieval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4GL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65147">
                <a:tc>
                  <a:txBody>
                    <a:bodyPr/>
                    <a:lstStyle/>
                    <a:p>
                      <a:pPr algn="ctr"/>
                      <a:r>
                        <a:rPr lang="en-IN" sz="2400" dirty="0">
                          <a:latin typeface="Bahnschrift" panose="020B0502040204020203"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Business Analyst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Complex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400" dirty="0">
                          <a:latin typeface="Bahnschrift" panose="020B0502040204020203" pitchFamily="34" charset="0"/>
                        </a:rPr>
                        <a:t>Spreadsheet, OLAP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9511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Reporting Tools</a:t>
            </a:r>
          </a:p>
        </p:txBody>
      </p:sp>
      <p:sp>
        <p:nvSpPr>
          <p:cNvPr id="3" name="Content Placeholder 2"/>
          <p:cNvSpPr>
            <a:spLocks noGrp="1"/>
          </p:cNvSpPr>
          <p:nvPr>
            <p:ph idx="1"/>
          </p:nvPr>
        </p:nvSpPr>
        <p:spPr>
          <a:xfrm>
            <a:off x="420754" y="1430609"/>
            <a:ext cx="8391268" cy="5181599"/>
          </a:xfrm>
        </p:spPr>
        <p:txBody>
          <a:bodyPr>
            <a:normAutofit lnSpcReduction="10000"/>
          </a:bodyPr>
          <a:lstStyle/>
          <a:p>
            <a:pPr marL="0" indent="0" algn="just">
              <a:lnSpc>
                <a:spcPct val="170000"/>
              </a:lnSpc>
              <a:buNone/>
            </a:pPr>
            <a:r>
              <a:rPr lang="en-US" dirty="0"/>
              <a:t>Reporting Tools can be divided into two categories: </a:t>
            </a:r>
          </a:p>
          <a:p>
            <a:pPr marL="0" indent="0" algn="just">
              <a:lnSpc>
                <a:spcPct val="170000"/>
              </a:lnSpc>
              <a:buNone/>
            </a:pPr>
            <a:r>
              <a:rPr lang="en-US" sz="2400" dirty="0">
                <a:solidFill>
                  <a:srgbClr val="C00000"/>
                </a:solidFill>
              </a:rPr>
              <a:t>1. Production Reporting Tools</a:t>
            </a:r>
            <a:r>
              <a:rPr lang="en-US" sz="2400" dirty="0"/>
              <a:t>: These tools let companies generate regular operational reports or support high-volume batch jobs, such as calculating and printing paychecks. </a:t>
            </a:r>
          </a:p>
          <a:p>
            <a:pPr marL="0" indent="0" algn="just">
              <a:lnSpc>
                <a:spcPct val="170000"/>
              </a:lnSpc>
              <a:buNone/>
            </a:pPr>
            <a:r>
              <a:rPr lang="en-US" sz="2400" dirty="0"/>
              <a:t>Production Reporting Tools include 3GLs such as COBOL, specialized 4GL, such as Information Builders, Inc’s Focus and high-end client/ server tools such as MITTI’s SQR.</a:t>
            </a:r>
          </a:p>
        </p:txBody>
      </p:sp>
    </p:spTree>
    <p:extLst>
      <p:ext uri="{BB962C8B-B14F-4D97-AF65-F5344CB8AC3E}">
        <p14:creationId xmlns:p14="http://schemas.microsoft.com/office/powerpoint/2010/main" val="342963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Reporting Tools</a:t>
            </a:r>
          </a:p>
        </p:txBody>
      </p:sp>
      <p:sp>
        <p:nvSpPr>
          <p:cNvPr id="3" name="Content Placeholder 2"/>
          <p:cNvSpPr>
            <a:spLocks noGrp="1"/>
          </p:cNvSpPr>
          <p:nvPr>
            <p:ph idx="1"/>
          </p:nvPr>
        </p:nvSpPr>
        <p:spPr>
          <a:xfrm>
            <a:off x="396730" y="1526863"/>
            <a:ext cx="8350540" cy="4264338"/>
          </a:xfrm>
        </p:spPr>
        <p:txBody>
          <a:bodyPr>
            <a:normAutofit/>
          </a:bodyPr>
          <a:lstStyle/>
          <a:p>
            <a:pPr marL="0" indent="0" algn="just">
              <a:lnSpc>
                <a:spcPct val="170000"/>
              </a:lnSpc>
              <a:buNone/>
            </a:pPr>
            <a:r>
              <a:rPr lang="en-US" sz="2400" dirty="0">
                <a:solidFill>
                  <a:srgbClr val="C00000"/>
                </a:solidFill>
              </a:rPr>
              <a:t>2. Desktop Report Writers</a:t>
            </a:r>
            <a:r>
              <a:rPr lang="en-US" sz="2400" dirty="0"/>
              <a:t>: Report writers are inexpensive desktop tools designed for end users. Product such as Crystal Reports, let users design and run reports without having to rely on the IS Department. </a:t>
            </a:r>
            <a:endParaRPr lang="en-IN" sz="2400" dirty="0"/>
          </a:p>
        </p:txBody>
      </p:sp>
    </p:spTree>
    <p:extLst>
      <p:ext uri="{BB962C8B-B14F-4D97-AF65-F5344CB8AC3E}">
        <p14:creationId xmlns:p14="http://schemas.microsoft.com/office/powerpoint/2010/main" val="15923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Tools</a:t>
            </a:r>
            <a:endParaRPr lang="en-IN" dirty="0"/>
          </a:p>
        </p:txBody>
      </p:sp>
      <p:sp>
        <p:nvSpPr>
          <p:cNvPr id="3" name="Content Placeholder 2"/>
          <p:cNvSpPr>
            <a:spLocks noGrp="1"/>
          </p:cNvSpPr>
          <p:nvPr>
            <p:ph idx="1"/>
          </p:nvPr>
        </p:nvSpPr>
        <p:spPr>
          <a:xfrm>
            <a:off x="404712" y="1494778"/>
            <a:ext cx="8423352" cy="5181599"/>
          </a:xfrm>
        </p:spPr>
        <p:txBody>
          <a:bodyPr>
            <a:normAutofit fontScale="92500" lnSpcReduction="10000"/>
          </a:bodyPr>
          <a:lstStyle/>
          <a:p>
            <a:pPr algn="just">
              <a:lnSpc>
                <a:spcPct val="160000"/>
              </a:lnSpc>
            </a:pPr>
            <a:r>
              <a:rPr lang="en-US" dirty="0"/>
              <a:t>When it comes time to actually start creating reports out of the data in your warehouse and to start making decisions with this data you are going to need to have a good query tool.</a:t>
            </a:r>
          </a:p>
          <a:p>
            <a:pPr algn="just">
              <a:lnSpc>
                <a:spcPct val="160000"/>
              </a:lnSpc>
            </a:pPr>
            <a:r>
              <a:rPr lang="en-US" dirty="0"/>
              <a:t>Managed query tools shield end user from the Complexities of SQL and database structure by inserting a meta layer between user and the database.</a:t>
            </a:r>
          </a:p>
          <a:p>
            <a:pPr>
              <a:lnSpc>
                <a:spcPct val="160000"/>
              </a:lnSpc>
            </a:pPr>
            <a:endParaRPr lang="en-IN" dirty="0"/>
          </a:p>
        </p:txBody>
      </p:sp>
    </p:spTree>
    <p:extLst>
      <p:ext uri="{BB962C8B-B14F-4D97-AF65-F5344CB8AC3E}">
        <p14:creationId xmlns:p14="http://schemas.microsoft.com/office/powerpoint/2010/main" val="52311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for Query Tools</a:t>
            </a:r>
          </a:p>
        </p:txBody>
      </p:sp>
      <p:sp>
        <p:nvSpPr>
          <p:cNvPr id="3" name="Content Placeholder 2"/>
          <p:cNvSpPr>
            <a:spLocks noGrp="1"/>
          </p:cNvSpPr>
          <p:nvPr>
            <p:ph idx="1"/>
          </p:nvPr>
        </p:nvSpPr>
        <p:spPr>
          <a:xfrm>
            <a:off x="657103" y="1575723"/>
            <a:ext cx="7829794" cy="2692211"/>
          </a:xfrm>
        </p:spPr>
        <p:txBody>
          <a:bodyPr/>
          <a:lstStyle/>
          <a:p>
            <a:pPr algn="just"/>
            <a:r>
              <a:rPr lang="en-IN" dirty="0"/>
              <a:t>Cross-Browsing of Dimension Attributes</a:t>
            </a:r>
          </a:p>
          <a:p>
            <a:pPr algn="just"/>
            <a:r>
              <a:rPr lang="en-IN" dirty="0"/>
              <a:t>Open Aggregate Navigation</a:t>
            </a:r>
          </a:p>
          <a:p>
            <a:pPr algn="just"/>
            <a:r>
              <a:rPr lang="en-IN" dirty="0" err="1"/>
              <a:t>Multipass</a:t>
            </a:r>
            <a:r>
              <a:rPr lang="en-IN" dirty="0"/>
              <a:t> SQL</a:t>
            </a:r>
          </a:p>
        </p:txBody>
      </p:sp>
    </p:spTree>
    <p:extLst>
      <p:ext uri="{BB962C8B-B14F-4D97-AF65-F5344CB8AC3E}">
        <p14:creationId xmlns:p14="http://schemas.microsoft.com/office/powerpoint/2010/main" val="245503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for Query Tools</a:t>
            </a:r>
          </a:p>
        </p:txBody>
      </p:sp>
      <p:sp>
        <p:nvSpPr>
          <p:cNvPr id="3" name="Content Placeholder 2"/>
          <p:cNvSpPr>
            <a:spLocks noGrp="1"/>
          </p:cNvSpPr>
          <p:nvPr>
            <p:ph idx="1"/>
          </p:nvPr>
        </p:nvSpPr>
        <p:spPr>
          <a:xfrm>
            <a:off x="693469" y="1542905"/>
            <a:ext cx="7845837" cy="3077222"/>
          </a:xfrm>
        </p:spPr>
        <p:txBody>
          <a:bodyPr/>
          <a:lstStyle/>
          <a:p>
            <a:pPr algn="just"/>
            <a:r>
              <a:rPr lang="en-IN" dirty="0"/>
              <a:t>Semi-Additive Summations </a:t>
            </a:r>
            <a:endParaRPr lang="en-US" dirty="0"/>
          </a:p>
          <a:p>
            <a:pPr algn="just"/>
            <a:r>
              <a:rPr lang="en-US" dirty="0"/>
              <a:t>Show Me What Is Important </a:t>
            </a:r>
            <a:endParaRPr lang="en-IN" dirty="0"/>
          </a:p>
          <a:p>
            <a:pPr algn="just"/>
            <a:r>
              <a:rPr lang="en-IN" dirty="0"/>
              <a:t>Behavioural Studies</a:t>
            </a:r>
          </a:p>
          <a:p>
            <a:pPr algn="just"/>
            <a:endParaRPr lang="en-IN" dirty="0"/>
          </a:p>
        </p:txBody>
      </p:sp>
    </p:spTree>
    <p:extLst>
      <p:ext uri="{BB962C8B-B14F-4D97-AF65-F5344CB8AC3E}">
        <p14:creationId xmlns:p14="http://schemas.microsoft.com/office/powerpoint/2010/main" val="113562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Information System (EIS) Tools</a:t>
            </a:r>
            <a:endParaRPr lang="en-IN" dirty="0"/>
          </a:p>
        </p:txBody>
      </p:sp>
      <p:sp>
        <p:nvSpPr>
          <p:cNvPr id="3" name="Content Placeholder 2"/>
          <p:cNvSpPr>
            <a:spLocks noGrp="1"/>
          </p:cNvSpPr>
          <p:nvPr>
            <p:ph idx="1"/>
          </p:nvPr>
        </p:nvSpPr>
        <p:spPr>
          <a:xfrm>
            <a:off x="592934" y="1494778"/>
            <a:ext cx="7958131" cy="5181599"/>
          </a:xfrm>
        </p:spPr>
        <p:txBody>
          <a:bodyPr/>
          <a:lstStyle/>
          <a:p>
            <a:pPr algn="just"/>
            <a:r>
              <a:rPr lang="en-US" dirty="0"/>
              <a:t>An Executive information system, also known as an Executive support system, is a type of management support system that facilitates and supports senior executive information and decision-making needs. </a:t>
            </a:r>
          </a:p>
          <a:p>
            <a:pPr algn="just"/>
            <a:r>
              <a:rPr lang="en-US" dirty="0"/>
              <a:t>It provides easy access to internal and external information relevant to organizational goals.</a:t>
            </a:r>
            <a:endParaRPr lang="en-IN" dirty="0"/>
          </a:p>
        </p:txBody>
      </p:sp>
    </p:spTree>
    <p:extLst>
      <p:ext uri="{BB962C8B-B14F-4D97-AF65-F5344CB8AC3E}">
        <p14:creationId xmlns:p14="http://schemas.microsoft.com/office/powerpoint/2010/main" val="262226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280" y="1446652"/>
            <a:ext cx="7990216" cy="5181599"/>
          </a:xfrm>
        </p:spPr>
        <p:txBody>
          <a:bodyPr>
            <a:normAutofit fontScale="92500" lnSpcReduction="20000"/>
          </a:bodyPr>
          <a:lstStyle/>
          <a:p>
            <a:pPr algn="just">
              <a:lnSpc>
                <a:spcPct val="160000"/>
              </a:lnSpc>
            </a:pPr>
            <a:r>
              <a:rPr lang="en-US" dirty="0"/>
              <a:t>Provide an intuitive way to view corporate data </a:t>
            </a:r>
          </a:p>
          <a:p>
            <a:pPr algn="just">
              <a:lnSpc>
                <a:spcPct val="160000"/>
              </a:lnSpc>
            </a:pPr>
            <a:r>
              <a:rPr lang="en-US" dirty="0"/>
              <a:t> Provide navigation through the hierarchies and dimensions with the single click </a:t>
            </a:r>
          </a:p>
          <a:p>
            <a:pPr algn="just">
              <a:lnSpc>
                <a:spcPct val="160000"/>
              </a:lnSpc>
            </a:pPr>
            <a:r>
              <a:rPr lang="en-US" dirty="0"/>
              <a:t>Aggregate data along common business subjects or dimensions </a:t>
            </a:r>
          </a:p>
          <a:p>
            <a:pPr algn="just">
              <a:lnSpc>
                <a:spcPct val="160000"/>
              </a:lnSpc>
            </a:pPr>
            <a:r>
              <a:rPr lang="en-US" dirty="0"/>
              <a:t>Users can drill down across, or up levels</a:t>
            </a:r>
          </a:p>
          <a:p>
            <a:pPr algn="just">
              <a:lnSpc>
                <a:spcPct val="160000"/>
              </a:lnSpc>
            </a:pPr>
            <a:r>
              <a:rPr lang="en-US" dirty="0"/>
              <a:t>Desktop OLAP tools include </a:t>
            </a:r>
            <a:r>
              <a:rPr lang="en-US" dirty="0" err="1"/>
              <a:t>PoerPlay</a:t>
            </a:r>
            <a:r>
              <a:rPr lang="en-US" dirty="0"/>
              <a:t>, </a:t>
            </a:r>
            <a:r>
              <a:rPr lang="en-US" dirty="0" err="1"/>
              <a:t>BrioQuery</a:t>
            </a:r>
            <a:r>
              <a:rPr lang="en-US" dirty="0"/>
              <a:t>, Planning Sciences, </a:t>
            </a:r>
            <a:r>
              <a:rPr lang="en-US" dirty="0" err="1"/>
              <a:t>Gentium</a:t>
            </a:r>
            <a:r>
              <a:rPr lang="en-US" dirty="0"/>
              <a:t>, Pablo.</a:t>
            </a:r>
            <a:endParaRPr lang="en-IN" dirty="0"/>
          </a:p>
        </p:txBody>
      </p:sp>
      <p:sp>
        <p:nvSpPr>
          <p:cNvPr id="5" name="Title 4">
            <a:extLst>
              <a:ext uri="{FF2B5EF4-FFF2-40B4-BE49-F238E27FC236}">
                <a16:creationId xmlns:a16="http://schemas.microsoft.com/office/drawing/2014/main" id="{E5A0CA50-BD7A-4451-8ADF-EDB86FD58A07}"/>
              </a:ext>
            </a:extLst>
          </p:cNvPr>
          <p:cNvSpPr>
            <a:spLocks noGrp="1"/>
          </p:cNvSpPr>
          <p:nvPr>
            <p:ph type="title"/>
          </p:nvPr>
        </p:nvSpPr>
        <p:spPr/>
        <p:txBody>
          <a:bodyPr/>
          <a:lstStyle/>
          <a:p>
            <a:r>
              <a:rPr lang="en-IN" dirty="0"/>
              <a:t>OLAP Tools</a:t>
            </a:r>
          </a:p>
        </p:txBody>
      </p:sp>
    </p:spTree>
    <p:extLst>
      <p:ext uri="{BB962C8B-B14F-4D97-AF65-F5344CB8AC3E}">
        <p14:creationId xmlns:p14="http://schemas.microsoft.com/office/powerpoint/2010/main" val="176730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Tools</a:t>
            </a:r>
            <a:endParaRPr lang="en-IN" dirty="0"/>
          </a:p>
        </p:txBody>
      </p:sp>
      <p:sp>
        <p:nvSpPr>
          <p:cNvPr id="3" name="Content Placeholder 2"/>
          <p:cNvSpPr>
            <a:spLocks noGrp="1"/>
          </p:cNvSpPr>
          <p:nvPr>
            <p:ph idx="1"/>
          </p:nvPr>
        </p:nvSpPr>
        <p:spPr>
          <a:xfrm>
            <a:off x="456576" y="1494779"/>
            <a:ext cx="8230847" cy="4873938"/>
          </a:xfrm>
        </p:spPr>
        <p:txBody>
          <a:bodyPr/>
          <a:lstStyle/>
          <a:p>
            <a:pPr algn="just"/>
            <a:r>
              <a:rPr lang="en-US" dirty="0"/>
              <a:t>OLAP basically means On-Line Analytical Processing which means that it can be used to extract or retrieve data selectively so that it can be analyzed from different viewpoints.</a:t>
            </a:r>
          </a:p>
          <a:p>
            <a:pPr algn="just"/>
            <a:r>
              <a:rPr lang="en-US" dirty="0"/>
              <a:t> It is of great value in business intelligence and can be used in the analysis of sales forecasting, financial reporting.</a:t>
            </a:r>
            <a:endParaRPr lang="en-IN" dirty="0"/>
          </a:p>
        </p:txBody>
      </p:sp>
    </p:spTree>
    <p:extLst>
      <p:ext uri="{BB962C8B-B14F-4D97-AF65-F5344CB8AC3E}">
        <p14:creationId xmlns:p14="http://schemas.microsoft.com/office/powerpoint/2010/main" val="204848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Classification of OLAP Tools</a:t>
            </a:r>
            <a:endParaRPr lang="en-IN" dirty="0"/>
          </a:p>
        </p:txBody>
      </p:sp>
      <p:sp>
        <p:nvSpPr>
          <p:cNvPr id="3" name="Content Placeholder 2"/>
          <p:cNvSpPr>
            <a:spLocks noGrp="1"/>
          </p:cNvSpPr>
          <p:nvPr>
            <p:ph idx="1"/>
          </p:nvPr>
        </p:nvSpPr>
        <p:spPr>
          <a:xfrm>
            <a:off x="616997" y="1526863"/>
            <a:ext cx="7910005" cy="3093264"/>
          </a:xfrm>
        </p:spPr>
        <p:txBody>
          <a:bodyPr/>
          <a:lstStyle/>
          <a:p>
            <a:r>
              <a:rPr lang="en-US" dirty="0"/>
              <a:t>OLAP tools can be classified as the following :</a:t>
            </a:r>
          </a:p>
          <a:p>
            <a:pPr lvl="1"/>
            <a:r>
              <a:rPr lang="en-IN" sz="2800" dirty="0"/>
              <a:t>MOLAP</a:t>
            </a:r>
          </a:p>
          <a:p>
            <a:pPr lvl="1"/>
            <a:r>
              <a:rPr lang="en-IN" sz="2800" dirty="0"/>
              <a:t>ROLAP</a:t>
            </a:r>
          </a:p>
          <a:p>
            <a:pPr lvl="1"/>
            <a:r>
              <a:rPr lang="en-IN" sz="2800" dirty="0"/>
              <a:t>HOLAP</a:t>
            </a:r>
          </a:p>
          <a:p>
            <a:endParaRPr lang="en-IN" dirty="0"/>
          </a:p>
        </p:txBody>
      </p:sp>
    </p:spTree>
    <p:extLst>
      <p:ext uri="{BB962C8B-B14F-4D97-AF65-F5344CB8AC3E}">
        <p14:creationId xmlns:p14="http://schemas.microsoft.com/office/powerpoint/2010/main" val="278554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34234-6DCE-491B-BC89-CCCCBA17BDF8}"/>
              </a:ext>
            </a:extLst>
          </p:cNvPr>
          <p:cNvSpPr>
            <a:spLocks noGrp="1"/>
          </p:cNvSpPr>
          <p:nvPr>
            <p:ph idx="1"/>
          </p:nvPr>
        </p:nvSpPr>
        <p:spPr>
          <a:xfrm>
            <a:off x="438874" y="2338087"/>
            <a:ext cx="7747184" cy="3682885"/>
          </a:xfrm>
        </p:spPr>
        <p:txBody>
          <a:bodyPr>
            <a:normAutofit/>
          </a:bodyPr>
          <a:lstStyle/>
          <a:p>
            <a:pPr marL="0" indent="0">
              <a:lnSpc>
                <a:spcPct val="150000"/>
              </a:lnSpc>
              <a:buNone/>
            </a:pPr>
            <a:r>
              <a:rPr lang="en-IN" dirty="0"/>
              <a:t>After this lecture, you will be able to</a:t>
            </a:r>
          </a:p>
          <a:p>
            <a:pPr marL="457200" indent="-457200">
              <a:lnSpc>
                <a:spcPct val="150000"/>
              </a:lnSpc>
              <a:buFont typeface="Arial" pitchFamily="34" charset="0"/>
              <a:buChar char="•"/>
            </a:pPr>
            <a:r>
              <a:rPr lang="en-US" dirty="0"/>
              <a:t>understand the functions and architecture of query manager.</a:t>
            </a:r>
          </a:p>
          <a:p>
            <a:pPr marL="457200" indent="-457200">
              <a:lnSpc>
                <a:spcPct val="150000"/>
              </a:lnSpc>
              <a:buFont typeface="Arial" pitchFamily="34" charset="0"/>
              <a:buChar char="•"/>
            </a:pPr>
            <a:r>
              <a:rPr lang="en-US" dirty="0"/>
              <a:t>learn the different types of end user access tools.</a:t>
            </a:r>
          </a:p>
          <a:p>
            <a:pPr marL="0" indent="0">
              <a:lnSpc>
                <a:spcPct val="150000"/>
              </a:lnSpc>
              <a:buNone/>
            </a:pPr>
            <a:endParaRPr lang="en-IN" dirty="0"/>
          </a:p>
          <a:p>
            <a:pPr marL="457200" lvl="1" indent="0">
              <a:lnSpc>
                <a:spcPct val="150000"/>
              </a:lnSpc>
              <a:buNone/>
            </a:pPr>
            <a:endParaRPr lang="en-IN" sz="2000" dirty="0"/>
          </a:p>
        </p:txBody>
      </p:sp>
    </p:spTree>
    <p:extLst>
      <p:ext uri="{BB962C8B-B14F-4D97-AF65-F5344CB8AC3E}">
        <p14:creationId xmlns:p14="http://schemas.microsoft.com/office/powerpoint/2010/main" val="287128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MOLAP</a:t>
            </a:r>
            <a:endParaRPr lang="en-IN" dirty="0"/>
          </a:p>
        </p:txBody>
      </p:sp>
      <p:sp>
        <p:nvSpPr>
          <p:cNvPr id="3" name="Content Placeholder 2"/>
          <p:cNvSpPr>
            <a:spLocks noGrp="1"/>
          </p:cNvSpPr>
          <p:nvPr>
            <p:ph idx="1"/>
          </p:nvPr>
        </p:nvSpPr>
        <p:spPr>
          <a:xfrm>
            <a:off x="541069" y="1478736"/>
            <a:ext cx="8150637" cy="5181599"/>
          </a:xfrm>
        </p:spPr>
        <p:txBody>
          <a:bodyPr>
            <a:normAutofit lnSpcReduction="10000"/>
          </a:bodyPr>
          <a:lstStyle/>
          <a:p>
            <a:pPr algn="just"/>
            <a:r>
              <a:rPr lang="en-US" dirty="0"/>
              <a:t>It stands for Multidimensional Online Analytical Processing. </a:t>
            </a:r>
          </a:p>
          <a:p>
            <a:pPr algn="just"/>
            <a:r>
              <a:rPr lang="en-US" dirty="0"/>
              <a:t>It stores data in multidimensional arrays and requires pre-computation and storage of information in the cube.</a:t>
            </a:r>
          </a:p>
          <a:p>
            <a:pPr algn="just"/>
            <a:r>
              <a:rPr lang="en-US" dirty="0"/>
              <a:t>Example</a:t>
            </a:r>
          </a:p>
          <a:p>
            <a:pPr lvl="1" algn="just"/>
            <a:r>
              <a:rPr lang="en-IN" sz="2800" dirty="0">
                <a:solidFill>
                  <a:srgbClr val="C00000"/>
                </a:solidFill>
              </a:rPr>
              <a:t>IBM </a:t>
            </a:r>
            <a:r>
              <a:rPr lang="en-IN" sz="2800" dirty="0" err="1">
                <a:solidFill>
                  <a:srgbClr val="C00000"/>
                </a:solidFill>
              </a:rPr>
              <a:t>Cognos</a:t>
            </a:r>
            <a:endParaRPr lang="en-IN" sz="2800" dirty="0">
              <a:solidFill>
                <a:srgbClr val="C00000"/>
              </a:solidFill>
            </a:endParaRPr>
          </a:p>
          <a:p>
            <a:pPr lvl="1" algn="just"/>
            <a:r>
              <a:rPr lang="en-IN" sz="2800" dirty="0">
                <a:solidFill>
                  <a:srgbClr val="C00000"/>
                </a:solidFill>
              </a:rPr>
              <a:t>Microsoft Analysis</a:t>
            </a:r>
          </a:p>
        </p:txBody>
      </p:sp>
    </p:spTree>
    <p:extLst>
      <p:ext uri="{BB962C8B-B14F-4D97-AF65-F5344CB8AC3E}">
        <p14:creationId xmlns:p14="http://schemas.microsoft.com/office/powerpoint/2010/main" val="44650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ROLAP</a:t>
            </a:r>
            <a:endParaRPr lang="en-IN" dirty="0"/>
          </a:p>
        </p:txBody>
      </p:sp>
      <p:sp>
        <p:nvSpPr>
          <p:cNvPr id="3" name="Content Placeholder 2"/>
          <p:cNvSpPr>
            <a:spLocks noGrp="1"/>
          </p:cNvSpPr>
          <p:nvPr>
            <p:ph idx="1"/>
          </p:nvPr>
        </p:nvSpPr>
        <p:spPr>
          <a:xfrm>
            <a:off x="472618" y="1494778"/>
            <a:ext cx="8198763" cy="4136001"/>
          </a:xfrm>
        </p:spPr>
        <p:txBody>
          <a:bodyPr>
            <a:normAutofit/>
          </a:bodyPr>
          <a:lstStyle/>
          <a:p>
            <a:pPr algn="just">
              <a:lnSpc>
                <a:spcPct val="170000"/>
              </a:lnSpc>
            </a:pPr>
            <a:r>
              <a:rPr lang="en-US" dirty="0"/>
              <a:t>The ‘R’ in ROLAP stands for Relational. So, the full form of ROLAP becomes Relational Online Analytical Processing. </a:t>
            </a:r>
          </a:p>
          <a:p>
            <a:pPr algn="just">
              <a:lnSpc>
                <a:spcPct val="170000"/>
              </a:lnSpc>
            </a:pPr>
            <a:r>
              <a:rPr lang="en-US" dirty="0"/>
              <a:t>The salient feature of ROLAP is that the data is stored in relational databases. </a:t>
            </a:r>
          </a:p>
        </p:txBody>
      </p:sp>
    </p:spTree>
    <p:extLst>
      <p:ext uri="{BB962C8B-B14F-4D97-AF65-F5344CB8AC3E}">
        <p14:creationId xmlns:p14="http://schemas.microsoft.com/office/powerpoint/2010/main" val="3229241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ROLAP</a:t>
            </a:r>
            <a:endParaRPr lang="en-IN" dirty="0"/>
          </a:p>
        </p:txBody>
      </p:sp>
      <p:sp>
        <p:nvSpPr>
          <p:cNvPr id="3" name="Content Placeholder 2"/>
          <p:cNvSpPr>
            <a:spLocks noGrp="1"/>
          </p:cNvSpPr>
          <p:nvPr>
            <p:ph idx="1"/>
          </p:nvPr>
        </p:nvSpPr>
        <p:spPr>
          <a:xfrm>
            <a:off x="649081" y="1526864"/>
            <a:ext cx="7845837" cy="4039748"/>
          </a:xfrm>
        </p:spPr>
        <p:txBody>
          <a:bodyPr>
            <a:normAutofit/>
          </a:bodyPr>
          <a:lstStyle/>
          <a:p>
            <a:pPr marL="0" indent="0" algn="just">
              <a:lnSpc>
                <a:spcPct val="170000"/>
              </a:lnSpc>
              <a:buNone/>
            </a:pPr>
            <a:r>
              <a:rPr lang="en-US" dirty="0"/>
              <a:t>Some of the top ROLAP is as follows:</a:t>
            </a:r>
          </a:p>
          <a:p>
            <a:pPr lvl="1" algn="just">
              <a:lnSpc>
                <a:spcPct val="170000"/>
              </a:lnSpc>
            </a:pPr>
            <a:r>
              <a:rPr lang="en-IN" sz="2800" dirty="0"/>
              <a:t>IBM </a:t>
            </a:r>
            <a:r>
              <a:rPr lang="en-IN" sz="2800" dirty="0" err="1"/>
              <a:t>Cognos</a:t>
            </a:r>
            <a:endParaRPr lang="en-IN" sz="2800" dirty="0"/>
          </a:p>
          <a:p>
            <a:pPr lvl="1" algn="just">
              <a:lnSpc>
                <a:spcPct val="170000"/>
              </a:lnSpc>
            </a:pPr>
            <a:r>
              <a:rPr lang="en-IN" sz="2800" dirty="0"/>
              <a:t>SAP </a:t>
            </a:r>
            <a:r>
              <a:rPr lang="en-IN" sz="2800" dirty="0" err="1"/>
              <a:t>NetWeaver</a:t>
            </a:r>
            <a:r>
              <a:rPr lang="en-IN" sz="2800" dirty="0"/>
              <a:t> BW</a:t>
            </a:r>
          </a:p>
          <a:p>
            <a:pPr lvl="1" algn="just">
              <a:lnSpc>
                <a:spcPct val="170000"/>
              </a:lnSpc>
            </a:pPr>
            <a:r>
              <a:rPr lang="en-IN" sz="2800" dirty="0"/>
              <a:t>Microsoft Analysis Services</a:t>
            </a:r>
          </a:p>
          <a:p>
            <a:pPr lvl="1" algn="just">
              <a:lnSpc>
                <a:spcPct val="170000"/>
              </a:lnSpc>
            </a:pPr>
            <a:r>
              <a:rPr lang="en-IN" sz="2800" dirty="0" err="1"/>
              <a:t>Essbase</a:t>
            </a:r>
            <a:endParaRPr lang="en-IN" sz="2800" dirty="0"/>
          </a:p>
          <a:p>
            <a:pPr>
              <a:lnSpc>
                <a:spcPct val="170000"/>
              </a:lnSpc>
            </a:pPr>
            <a:endParaRPr lang="en-IN" dirty="0"/>
          </a:p>
        </p:txBody>
      </p:sp>
    </p:spTree>
    <p:extLst>
      <p:ext uri="{BB962C8B-B14F-4D97-AF65-F5344CB8AC3E}">
        <p14:creationId xmlns:p14="http://schemas.microsoft.com/office/powerpoint/2010/main" val="2501189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HOLAP</a:t>
            </a:r>
            <a:endParaRPr lang="en-IN" dirty="0"/>
          </a:p>
        </p:txBody>
      </p:sp>
      <p:sp>
        <p:nvSpPr>
          <p:cNvPr id="3" name="Content Placeholder 2"/>
          <p:cNvSpPr>
            <a:spLocks noGrp="1"/>
          </p:cNvSpPr>
          <p:nvPr>
            <p:ph idx="1"/>
          </p:nvPr>
        </p:nvSpPr>
        <p:spPr>
          <a:xfrm>
            <a:off x="408450" y="1478735"/>
            <a:ext cx="8327100" cy="5002275"/>
          </a:xfrm>
        </p:spPr>
        <p:txBody>
          <a:bodyPr>
            <a:normAutofit/>
          </a:bodyPr>
          <a:lstStyle/>
          <a:p>
            <a:pPr algn="just"/>
            <a:r>
              <a:rPr lang="en-US" dirty="0"/>
              <a:t>It stands for </a:t>
            </a:r>
            <a:r>
              <a:rPr lang="en-US" dirty="0">
                <a:solidFill>
                  <a:srgbClr val="C00000"/>
                </a:solidFill>
              </a:rPr>
              <a:t>Hybrid Online Analytical Processing</a:t>
            </a:r>
            <a:r>
              <a:rPr lang="en-US" dirty="0"/>
              <a:t>. </a:t>
            </a:r>
          </a:p>
          <a:p>
            <a:pPr algn="just"/>
            <a:r>
              <a:rPr lang="en-US" dirty="0"/>
              <a:t>HOLAP bridges the shortcomings of both MOLAP and ROLAP by combining their capabilities. </a:t>
            </a:r>
          </a:p>
          <a:p>
            <a:pPr algn="just"/>
            <a:r>
              <a:rPr lang="en-US" dirty="0"/>
              <a:t>Now how does it combine? It combines data by dividing data of database between relational and specialized storage. </a:t>
            </a:r>
          </a:p>
          <a:p>
            <a:endParaRPr lang="en-IN" dirty="0"/>
          </a:p>
        </p:txBody>
      </p:sp>
    </p:spTree>
    <p:extLst>
      <p:ext uri="{BB962C8B-B14F-4D97-AF65-F5344CB8AC3E}">
        <p14:creationId xmlns:p14="http://schemas.microsoft.com/office/powerpoint/2010/main" val="400874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Mining Tools</a:t>
            </a:r>
          </a:p>
        </p:txBody>
      </p:sp>
      <p:sp>
        <p:nvSpPr>
          <p:cNvPr id="3" name="Content Placeholder 2"/>
          <p:cNvSpPr>
            <a:spLocks noGrp="1"/>
          </p:cNvSpPr>
          <p:nvPr>
            <p:ph idx="1"/>
          </p:nvPr>
        </p:nvSpPr>
        <p:spPr>
          <a:xfrm>
            <a:off x="416471" y="1462694"/>
            <a:ext cx="8311058" cy="5181599"/>
          </a:xfrm>
        </p:spPr>
        <p:txBody>
          <a:bodyPr>
            <a:normAutofit fontScale="92500"/>
          </a:bodyPr>
          <a:lstStyle/>
          <a:p>
            <a:pPr algn="just"/>
            <a:r>
              <a:rPr lang="en-US" dirty="0"/>
              <a:t>Data Mining tools have the objective of discovering patterns/trends/groupings among large sets of data and transforming data into more refined information.</a:t>
            </a:r>
          </a:p>
          <a:p>
            <a:pPr algn="just"/>
            <a:r>
              <a:rPr lang="en-US" dirty="0"/>
              <a:t>Provide insights into corporate data that are nor easily discerned with managed query or OLAP tools. </a:t>
            </a:r>
          </a:p>
          <a:p>
            <a:pPr algn="just"/>
            <a:r>
              <a:rPr lang="en-US" dirty="0"/>
              <a:t>Use variety of statistical and AI algorithm to analyze the correlation of variables in data. </a:t>
            </a:r>
          </a:p>
          <a:p>
            <a:pPr algn="just"/>
            <a:r>
              <a:rPr lang="en-US" dirty="0"/>
              <a:t>Investigate interesting patterns and their relationship</a:t>
            </a:r>
            <a:endParaRPr lang="en-IN" dirty="0"/>
          </a:p>
        </p:txBody>
      </p:sp>
    </p:spTree>
    <p:extLst>
      <p:ext uri="{BB962C8B-B14F-4D97-AF65-F5344CB8AC3E}">
        <p14:creationId xmlns:p14="http://schemas.microsoft.com/office/powerpoint/2010/main" val="985367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DDDC-85B6-4EE7-8140-43BB7AB3A2DC}"/>
              </a:ext>
            </a:extLst>
          </p:cNvPr>
          <p:cNvSpPr>
            <a:spLocks noGrp="1"/>
          </p:cNvSpPr>
          <p:nvPr>
            <p:ph type="title"/>
          </p:nvPr>
        </p:nvSpPr>
        <p:spPr/>
        <p:txBody>
          <a:bodyPr/>
          <a:lstStyle/>
          <a:p>
            <a:r>
              <a:rPr lang="en-US" dirty="0"/>
              <a:t>Data Mining tools</a:t>
            </a:r>
            <a:endParaRPr lang="en-IN" dirty="0"/>
          </a:p>
        </p:txBody>
      </p:sp>
      <p:pic>
        <p:nvPicPr>
          <p:cNvPr id="4" name="Picture 2">
            <a:extLst>
              <a:ext uri="{FF2B5EF4-FFF2-40B4-BE49-F238E27FC236}">
                <a16:creationId xmlns:a16="http://schemas.microsoft.com/office/drawing/2014/main" id="{3ADCDD4B-3544-41F1-A180-A6A05A4C8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324" y="1506015"/>
            <a:ext cx="5785352" cy="438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110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 Development Tools</a:t>
            </a:r>
          </a:p>
        </p:txBody>
      </p:sp>
      <p:sp>
        <p:nvSpPr>
          <p:cNvPr id="3" name="Content Placeholder 2"/>
          <p:cNvSpPr>
            <a:spLocks noGrp="1"/>
          </p:cNvSpPr>
          <p:nvPr>
            <p:ph idx="1"/>
          </p:nvPr>
        </p:nvSpPr>
        <p:spPr>
          <a:xfrm>
            <a:off x="536787" y="1510821"/>
            <a:ext cx="8070426" cy="3398064"/>
          </a:xfrm>
        </p:spPr>
        <p:txBody>
          <a:bodyPr/>
          <a:lstStyle/>
          <a:p>
            <a:pPr algn="just"/>
            <a:r>
              <a:rPr lang="en-US" dirty="0"/>
              <a:t>Sometimes built-in graphical and analytical tools do not satisfy the analytical needs of an organization. </a:t>
            </a:r>
          </a:p>
          <a:p>
            <a:pPr algn="just"/>
            <a:r>
              <a:rPr lang="en-US" dirty="0"/>
              <a:t>In such cases, custom reports are developed using Application development tools.</a:t>
            </a:r>
            <a:endParaRPr lang="en-IN" dirty="0"/>
          </a:p>
        </p:txBody>
      </p:sp>
    </p:spTree>
    <p:extLst>
      <p:ext uri="{BB962C8B-B14F-4D97-AF65-F5344CB8AC3E}">
        <p14:creationId xmlns:p14="http://schemas.microsoft.com/office/powerpoint/2010/main" val="198080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02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95" y="1480710"/>
            <a:ext cx="8504809" cy="5181599"/>
          </a:xfrm>
        </p:spPr>
        <p:txBody>
          <a:bodyPr>
            <a:normAutofit fontScale="92500"/>
          </a:bodyPr>
          <a:lstStyle/>
          <a:p>
            <a:pPr algn="just">
              <a:lnSpc>
                <a:spcPct val="160000"/>
              </a:lnSpc>
            </a:pPr>
            <a:r>
              <a:rPr lang="en-US" dirty="0"/>
              <a:t>The query manager is responsible for directing the queries to suitable tables. </a:t>
            </a:r>
          </a:p>
          <a:p>
            <a:pPr algn="just">
              <a:lnSpc>
                <a:spcPct val="160000"/>
              </a:lnSpc>
            </a:pPr>
            <a:r>
              <a:rPr lang="en-US" dirty="0"/>
              <a:t>By directing the queries to appropriate tables, it speeds up the query request and response process.</a:t>
            </a:r>
          </a:p>
          <a:p>
            <a:pPr algn="just">
              <a:lnSpc>
                <a:spcPct val="160000"/>
              </a:lnSpc>
            </a:pPr>
            <a:r>
              <a:rPr lang="en-US" dirty="0"/>
              <a:t> In addition, the query manager is responsible for scheduling the execution of the queries posted by the user.</a:t>
            </a:r>
            <a:endParaRPr lang="en-IN" dirty="0"/>
          </a:p>
        </p:txBody>
      </p:sp>
      <p:sp>
        <p:nvSpPr>
          <p:cNvPr id="5" name="Title 4">
            <a:extLst>
              <a:ext uri="{FF2B5EF4-FFF2-40B4-BE49-F238E27FC236}">
                <a16:creationId xmlns:a16="http://schemas.microsoft.com/office/drawing/2014/main" id="{C0629902-5190-48EE-A928-91F15657D456}"/>
              </a:ext>
            </a:extLst>
          </p:cNvPr>
          <p:cNvSpPr>
            <a:spLocks noGrp="1"/>
          </p:cNvSpPr>
          <p:nvPr>
            <p:ph type="title"/>
          </p:nvPr>
        </p:nvSpPr>
        <p:spPr/>
        <p:txBody>
          <a:bodyPr/>
          <a:lstStyle/>
          <a:p>
            <a:r>
              <a:rPr lang="en-IN" dirty="0"/>
              <a:t>Query Manager</a:t>
            </a:r>
          </a:p>
        </p:txBody>
      </p:sp>
    </p:spTree>
    <p:extLst>
      <p:ext uri="{BB962C8B-B14F-4D97-AF65-F5344CB8AC3E}">
        <p14:creationId xmlns:p14="http://schemas.microsoft.com/office/powerpoint/2010/main" val="1427126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Query Manager Architecture</a:t>
            </a:r>
          </a:p>
        </p:txBody>
      </p:sp>
      <p:sp>
        <p:nvSpPr>
          <p:cNvPr id="3" name="Content Placeholder 2"/>
          <p:cNvSpPr>
            <a:spLocks noGrp="1"/>
          </p:cNvSpPr>
          <p:nvPr>
            <p:ph idx="1"/>
          </p:nvPr>
        </p:nvSpPr>
        <p:spPr>
          <a:xfrm>
            <a:off x="591047" y="1508846"/>
            <a:ext cx="8050682" cy="5181599"/>
          </a:xfrm>
        </p:spPr>
        <p:txBody>
          <a:bodyPr>
            <a:normAutofit lnSpcReduction="10000"/>
          </a:bodyPr>
          <a:lstStyle/>
          <a:p>
            <a:pPr marL="0" indent="0" algn="just">
              <a:lnSpc>
                <a:spcPct val="160000"/>
              </a:lnSpc>
              <a:buNone/>
            </a:pPr>
            <a:r>
              <a:rPr lang="en-US" dirty="0"/>
              <a:t>A query manager includes the following components −</a:t>
            </a:r>
          </a:p>
          <a:p>
            <a:pPr algn="just">
              <a:lnSpc>
                <a:spcPct val="160000"/>
              </a:lnSpc>
            </a:pPr>
            <a:r>
              <a:rPr lang="en-US" dirty="0"/>
              <a:t>Query redirection via C tool or RDBMS</a:t>
            </a:r>
          </a:p>
          <a:p>
            <a:pPr algn="just">
              <a:lnSpc>
                <a:spcPct val="160000"/>
              </a:lnSpc>
            </a:pPr>
            <a:r>
              <a:rPr lang="en-US" dirty="0"/>
              <a:t>Stored procedures</a:t>
            </a:r>
          </a:p>
          <a:p>
            <a:pPr algn="just">
              <a:lnSpc>
                <a:spcPct val="160000"/>
              </a:lnSpc>
            </a:pPr>
            <a:r>
              <a:rPr lang="en-US" dirty="0"/>
              <a:t>Query management tool</a:t>
            </a:r>
          </a:p>
          <a:p>
            <a:pPr algn="just">
              <a:lnSpc>
                <a:spcPct val="160000"/>
              </a:lnSpc>
            </a:pPr>
            <a:r>
              <a:rPr lang="en-US" dirty="0"/>
              <a:t>Query scheduling via C tool or RDBMS</a:t>
            </a:r>
          </a:p>
          <a:p>
            <a:pPr algn="just">
              <a:lnSpc>
                <a:spcPct val="160000"/>
              </a:lnSpc>
            </a:pPr>
            <a:r>
              <a:rPr lang="en-US" dirty="0"/>
              <a:t>Query scheduling via third-party software</a:t>
            </a:r>
          </a:p>
        </p:txBody>
      </p:sp>
    </p:spTree>
    <p:extLst>
      <p:ext uri="{BB962C8B-B14F-4D97-AF65-F5344CB8AC3E}">
        <p14:creationId xmlns:p14="http://schemas.microsoft.com/office/powerpoint/2010/main" val="881291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 of Query Manager</a:t>
            </a:r>
          </a:p>
        </p:txBody>
      </p:sp>
      <p:sp>
        <p:nvSpPr>
          <p:cNvPr id="3" name="Content Placeholder 2"/>
          <p:cNvSpPr>
            <a:spLocks noGrp="1"/>
          </p:cNvSpPr>
          <p:nvPr>
            <p:ph idx="1"/>
          </p:nvPr>
        </p:nvSpPr>
        <p:spPr>
          <a:xfrm>
            <a:off x="448185" y="1494778"/>
            <a:ext cx="8247630" cy="5181599"/>
          </a:xfrm>
        </p:spPr>
        <p:txBody>
          <a:bodyPr/>
          <a:lstStyle/>
          <a:p>
            <a:pPr algn="just"/>
            <a:r>
              <a:rPr lang="en-US" dirty="0"/>
              <a:t>It presents the data to the user in a form they understand.</a:t>
            </a:r>
          </a:p>
          <a:p>
            <a:pPr algn="just"/>
            <a:r>
              <a:rPr lang="en-US" dirty="0"/>
              <a:t>It schedules the execution of the queries posted by the end-user.</a:t>
            </a:r>
          </a:p>
          <a:p>
            <a:pPr algn="just"/>
            <a:r>
              <a:rPr lang="en-US" dirty="0"/>
              <a:t>It stores query profiles to allow the warehouse manager to determine which indexes and aggregations are appropriate.</a:t>
            </a:r>
          </a:p>
          <a:p>
            <a:pPr algn="just"/>
            <a:endParaRPr lang="en-IN" dirty="0"/>
          </a:p>
        </p:txBody>
      </p:sp>
    </p:spTree>
    <p:extLst>
      <p:ext uri="{BB962C8B-B14F-4D97-AF65-F5344CB8AC3E}">
        <p14:creationId xmlns:p14="http://schemas.microsoft.com/office/powerpoint/2010/main" val="395211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555" y="1510820"/>
            <a:ext cx="8246889" cy="4440801"/>
          </a:xfrm>
        </p:spPr>
        <p:txBody>
          <a:bodyPr>
            <a:noAutofit/>
          </a:bodyPr>
          <a:lstStyle/>
          <a:p>
            <a:r>
              <a:rPr lang="en-US" sz="2400" dirty="0"/>
              <a:t>Performs operations associated with management of user queries</a:t>
            </a:r>
          </a:p>
          <a:p>
            <a:r>
              <a:rPr lang="en-US" sz="2400" dirty="0"/>
              <a:t>Constructed using vendor end-user data access tools, data warehouse monitoring tools, database facilities, and custom-built programs</a:t>
            </a:r>
          </a:p>
          <a:p>
            <a:r>
              <a:rPr lang="en-US" sz="2400" dirty="0"/>
              <a:t>Complexity determined by facilities provided by end-user access tools and database</a:t>
            </a:r>
          </a:p>
        </p:txBody>
      </p:sp>
      <p:sp>
        <p:nvSpPr>
          <p:cNvPr id="5" name="Title 4">
            <a:extLst>
              <a:ext uri="{FF2B5EF4-FFF2-40B4-BE49-F238E27FC236}">
                <a16:creationId xmlns:a16="http://schemas.microsoft.com/office/drawing/2014/main" id="{D4800C8B-EC90-4569-BD72-684D5B91C4E9}"/>
              </a:ext>
            </a:extLst>
          </p:cNvPr>
          <p:cNvSpPr>
            <a:spLocks noGrp="1"/>
          </p:cNvSpPr>
          <p:nvPr>
            <p:ph type="title"/>
          </p:nvPr>
        </p:nvSpPr>
        <p:spPr/>
        <p:txBody>
          <a:bodyPr/>
          <a:lstStyle/>
          <a:p>
            <a:r>
              <a:rPr lang="en-IN" dirty="0"/>
              <a:t>Query Manager Functions</a:t>
            </a:r>
          </a:p>
        </p:txBody>
      </p:sp>
    </p:spTree>
    <p:extLst>
      <p:ext uri="{BB962C8B-B14F-4D97-AF65-F5344CB8AC3E}">
        <p14:creationId xmlns:p14="http://schemas.microsoft.com/office/powerpoint/2010/main" val="180717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dirty="0"/>
              <a:t>Operations:</a:t>
            </a:r>
          </a:p>
          <a:p>
            <a:pPr lvl="1" algn="just"/>
            <a:r>
              <a:rPr lang="en-US" sz="2800" dirty="0"/>
              <a:t>Directing queries to appropriate tables</a:t>
            </a:r>
          </a:p>
          <a:p>
            <a:pPr lvl="1" algn="just"/>
            <a:r>
              <a:rPr lang="en-US" sz="2800" dirty="0"/>
              <a:t>Scheduling execution of queries</a:t>
            </a:r>
          </a:p>
          <a:p>
            <a:endParaRPr lang="en-IN" sz="3200" dirty="0"/>
          </a:p>
        </p:txBody>
      </p:sp>
      <p:sp>
        <p:nvSpPr>
          <p:cNvPr id="5" name="Title 4">
            <a:extLst>
              <a:ext uri="{FF2B5EF4-FFF2-40B4-BE49-F238E27FC236}">
                <a16:creationId xmlns:a16="http://schemas.microsoft.com/office/drawing/2014/main" id="{D4800C8B-EC90-4569-BD72-684D5B91C4E9}"/>
              </a:ext>
            </a:extLst>
          </p:cNvPr>
          <p:cNvSpPr>
            <a:spLocks noGrp="1"/>
          </p:cNvSpPr>
          <p:nvPr>
            <p:ph type="title"/>
          </p:nvPr>
        </p:nvSpPr>
        <p:spPr/>
        <p:txBody>
          <a:bodyPr/>
          <a:lstStyle/>
          <a:p>
            <a:r>
              <a:rPr lang="en-IN" dirty="0"/>
              <a:t>Query Manager Functions</a:t>
            </a:r>
          </a:p>
        </p:txBody>
      </p:sp>
    </p:spTree>
    <p:extLst>
      <p:ext uri="{BB962C8B-B14F-4D97-AF65-F5344CB8AC3E}">
        <p14:creationId xmlns:p14="http://schemas.microsoft.com/office/powerpoint/2010/main" val="371702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230F-C3E1-44E4-9659-3905026EB35B}"/>
              </a:ext>
            </a:extLst>
          </p:cNvPr>
          <p:cNvSpPr>
            <a:spLocks noGrp="1"/>
          </p:cNvSpPr>
          <p:nvPr>
            <p:ph type="title"/>
          </p:nvPr>
        </p:nvSpPr>
        <p:spPr/>
        <p:txBody>
          <a:bodyPr>
            <a:normAutofit/>
          </a:bodyPr>
          <a:lstStyle/>
          <a:p>
            <a:r>
              <a:rPr lang="en-IN" b="1" dirty="0"/>
              <a:t>End-user Access Tools</a:t>
            </a:r>
            <a:endParaRPr lang="en-IN" dirty="0"/>
          </a:p>
        </p:txBody>
      </p:sp>
      <p:sp>
        <p:nvSpPr>
          <p:cNvPr id="4" name="Content Placeholder 3"/>
          <p:cNvSpPr>
            <a:spLocks noGrp="1"/>
          </p:cNvSpPr>
          <p:nvPr>
            <p:ph idx="1"/>
          </p:nvPr>
        </p:nvSpPr>
        <p:spPr>
          <a:xfrm>
            <a:off x="511490" y="1457627"/>
            <a:ext cx="8006868" cy="4629137"/>
          </a:xfrm>
        </p:spPr>
        <p:txBody>
          <a:bodyPr>
            <a:normAutofit/>
          </a:bodyPr>
          <a:lstStyle/>
          <a:p>
            <a:pPr marL="0" indent="0" algn="just">
              <a:buNone/>
            </a:pPr>
            <a:r>
              <a:rPr lang="en-US" dirty="0"/>
              <a:t>There are five main groups of access tools:–</a:t>
            </a:r>
          </a:p>
          <a:p>
            <a:pPr lvl="1" algn="just"/>
            <a:r>
              <a:rPr lang="en-US" sz="2800" dirty="0"/>
              <a:t>Data reporting and query tools</a:t>
            </a:r>
          </a:p>
          <a:p>
            <a:pPr lvl="1" algn="just"/>
            <a:r>
              <a:rPr lang="en-US" sz="2800" dirty="0"/>
              <a:t>Application development tools</a:t>
            </a:r>
          </a:p>
          <a:p>
            <a:pPr lvl="1" algn="just"/>
            <a:r>
              <a:rPr lang="en-US" sz="2800" dirty="0"/>
              <a:t>Executive information system (EIS) tools</a:t>
            </a:r>
          </a:p>
          <a:p>
            <a:pPr lvl="1" algn="just"/>
            <a:r>
              <a:rPr lang="en-US" sz="2800" dirty="0"/>
              <a:t>Online analytical processing (OLAP) tools</a:t>
            </a:r>
          </a:p>
          <a:p>
            <a:pPr lvl="1" algn="just"/>
            <a:r>
              <a:rPr lang="en-US" sz="2800" dirty="0"/>
              <a:t>Data mining tools</a:t>
            </a:r>
          </a:p>
          <a:p>
            <a:pPr marL="0" indent="0" algn="just">
              <a:buNone/>
            </a:pPr>
            <a:endParaRPr lang="en-IN" dirty="0"/>
          </a:p>
          <a:p>
            <a:pPr algn="just"/>
            <a:endParaRPr lang="en-IN" dirty="0"/>
          </a:p>
        </p:txBody>
      </p:sp>
    </p:spTree>
    <p:extLst>
      <p:ext uri="{BB962C8B-B14F-4D97-AF65-F5344CB8AC3E}">
        <p14:creationId xmlns:p14="http://schemas.microsoft.com/office/powerpoint/2010/main" val="143834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217" y="1510821"/>
            <a:ext cx="8038342" cy="4264338"/>
          </a:xfrm>
        </p:spPr>
        <p:txBody>
          <a:bodyPr>
            <a:normAutofit/>
          </a:bodyPr>
          <a:lstStyle/>
          <a:p>
            <a:pPr algn="just"/>
            <a:r>
              <a:rPr lang="en-US" dirty="0"/>
              <a:t>The principal purpose of Data Warehousing is to provide information to business users for strategic decision making. </a:t>
            </a:r>
          </a:p>
          <a:p>
            <a:pPr algn="just"/>
            <a:r>
              <a:rPr lang="en-US" dirty="0"/>
              <a:t>Different types of users engage in different types of decision support activities, and therefore require different types of tools. </a:t>
            </a:r>
            <a:endParaRPr lang="en-IN" dirty="0"/>
          </a:p>
        </p:txBody>
      </p:sp>
      <p:sp>
        <p:nvSpPr>
          <p:cNvPr id="5" name="Title 4">
            <a:extLst>
              <a:ext uri="{FF2B5EF4-FFF2-40B4-BE49-F238E27FC236}">
                <a16:creationId xmlns:a16="http://schemas.microsoft.com/office/drawing/2014/main" id="{74335EC6-6E27-45F6-9C48-C6EB39E9B4F7}"/>
              </a:ext>
            </a:extLst>
          </p:cNvPr>
          <p:cNvSpPr>
            <a:spLocks noGrp="1"/>
          </p:cNvSpPr>
          <p:nvPr>
            <p:ph type="title"/>
          </p:nvPr>
        </p:nvSpPr>
        <p:spPr/>
        <p:txBody>
          <a:bodyPr/>
          <a:lstStyle/>
          <a:p>
            <a:r>
              <a:rPr lang="en-US" dirty="0"/>
              <a:t>Data Reporting and Query Tools</a:t>
            </a:r>
            <a:endParaRPr lang="en-IN" dirty="0"/>
          </a:p>
        </p:txBody>
      </p:sp>
    </p:spTree>
    <p:extLst>
      <p:ext uri="{BB962C8B-B14F-4D97-AF65-F5344CB8AC3E}">
        <p14:creationId xmlns:p14="http://schemas.microsoft.com/office/powerpoint/2010/main" val="38066794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EBD29BF03FAD438F48F0C5B67AE5F0" ma:contentTypeVersion="0" ma:contentTypeDescription="Create a new document." ma:contentTypeScope="" ma:versionID="3d5c066ee2bc5e3add7aaf9da1acc848">
  <xsd:schema xmlns:xsd="http://www.w3.org/2001/XMLSchema" xmlns:xs="http://www.w3.org/2001/XMLSchema" xmlns:p="http://schemas.microsoft.com/office/2006/metadata/properties" targetNamespace="http://schemas.microsoft.com/office/2006/metadata/properties" ma:root="true" ma:fieldsID="8f57f874ce4ecef1d84834bb369328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EE7CE3-99AB-4895-AC33-84DF87EA0E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0340439-14DE-40A4-AF5D-A2ABB32CB2B8}">
  <ds:schemaRef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purl.org/dc/term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9056463-82AF-418E-84A5-48357E9B57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803</TotalTime>
  <Words>944</Words>
  <Application>Microsoft Office PowerPoint</Application>
  <PresentationFormat>On-screen Show (4:3)</PresentationFormat>
  <Paragraphs>119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Bahnschrift</vt:lpstr>
      <vt:lpstr>Bahnschrift SemiBold</vt:lpstr>
      <vt:lpstr>Calibri</vt:lpstr>
      <vt:lpstr>Calibri Light</vt:lpstr>
      <vt:lpstr>Office Theme</vt:lpstr>
      <vt:lpstr>PowerPoint Presentation</vt:lpstr>
      <vt:lpstr>PowerPoint Presentation</vt:lpstr>
      <vt:lpstr>Query Manager</vt:lpstr>
      <vt:lpstr>Query Manager Architecture</vt:lpstr>
      <vt:lpstr>Functions of Query Manager</vt:lpstr>
      <vt:lpstr>Query Manager Functions</vt:lpstr>
      <vt:lpstr>Query Manager Functions</vt:lpstr>
      <vt:lpstr>End-user Access Tools</vt:lpstr>
      <vt:lpstr>Data Reporting and Query Tools</vt:lpstr>
      <vt:lpstr>Data Reporting and Query Tools</vt:lpstr>
      <vt:lpstr>Reporting Tools</vt:lpstr>
      <vt:lpstr>Reporting Tools</vt:lpstr>
      <vt:lpstr>Query Tools</vt:lpstr>
      <vt:lpstr>Features for Query Tools</vt:lpstr>
      <vt:lpstr>Features for Query Tools</vt:lpstr>
      <vt:lpstr>Executive Information System (EIS) Tools</vt:lpstr>
      <vt:lpstr>OLAP Tools</vt:lpstr>
      <vt:lpstr>OLAP Tools</vt:lpstr>
      <vt:lpstr>Classification of OLAP Tools</vt:lpstr>
      <vt:lpstr>MOLAP</vt:lpstr>
      <vt:lpstr>ROLAP</vt:lpstr>
      <vt:lpstr>ROLAP</vt:lpstr>
      <vt:lpstr>HOLAP</vt:lpstr>
      <vt:lpstr>Data Mining Tools</vt:lpstr>
      <vt:lpstr>Data Mining tools</vt:lpstr>
      <vt:lpstr>Application Development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Arpit Thakur</cp:lastModifiedBy>
  <cp:revision>70</cp:revision>
  <dcterms:created xsi:type="dcterms:W3CDTF">2020-12-02T17:41:12Z</dcterms:created>
  <dcterms:modified xsi:type="dcterms:W3CDTF">2020-12-21T04:26:15Z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0x010100F7EBD29BF03FAD438F48F0C5B67AE5F0</vt:lpwstr>
  </property>
  <property fmtid="{D5CDD505-2E9C-101B-9397-08002B2CF9AE}" name="NXPowerLiteLastOptimized" pid="3">
    <vt:lpwstr>246600</vt:lpwstr>
  </property>
  <property fmtid="{D5CDD505-2E9C-101B-9397-08002B2CF9AE}" name="NXPowerLiteSettings" pid="4">
    <vt:lpwstr>C6200358026400</vt:lpwstr>
  </property>
  <property fmtid="{D5CDD505-2E9C-101B-9397-08002B2CF9AE}" name="NXPowerLiteVersion" pid="5">
    <vt:lpwstr>D8.0.4</vt:lpwstr>
  </property>
</Properties>
</file>