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12" r:id="rId7"/>
    <p:sldId id="329" r:id="rId8"/>
    <p:sldId id="313" r:id="rId9"/>
    <p:sldId id="314" r:id="rId10"/>
    <p:sldId id="315" r:id="rId11"/>
    <p:sldId id="316" r:id="rId12"/>
    <p:sldId id="317" r:id="rId13"/>
    <p:sldId id="319" r:id="rId14"/>
    <p:sldId id="320" r:id="rId15"/>
    <p:sldId id="327" r:id="rId16"/>
    <p:sldId id="322" r:id="rId17"/>
    <p:sldId id="328" r:id="rId18"/>
    <p:sldId id="323" r:id="rId19"/>
    <p:sldId id="324" r:id="rId20"/>
    <p:sldId id="325" r:id="rId21"/>
    <p:sldId id="326" r:id="rId22"/>
    <p:sldId id="31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1B"/>
    <a:srgbClr val="1E3A42"/>
    <a:srgbClr val="01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64326-FE43-40C8-BF82-93216A0C50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05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641D0-6303-44CA-A0AA-15B5725E0806}"/>
              </a:ext>
            </a:extLst>
          </p:cNvPr>
          <p:cNvSpPr/>
          <p:nvPr userDrawn="1"/>
        </p:nvSpPr>
        <p:spPr>
          <a:xfrm>
            <a:off x="-2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F1C0C-88DD-48C0-9020-183B697CD07B}"/>
              </a:ext>
            </a:extLst>
          </p:cNvPr>
          <p:cNvSpPr/>
          <p:nvPr userDrawn="1"/>
        </p:nvSpPr>
        <p:spPr>
          <a:xfrm>
            <a:off x="310712" y="3117274"/>
            <a:ext cx="2592286" cy="803564"/>
          </a:xfrm>
          <a:prstGeom prst="roundRect">
            <a:avLst>
              <a:gd name="adj" fmla="val 5771"/>
            </a:avLst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ECAP44</a:t>
            </a:r>
            <a:r>
              <a:rPr lang="en-US" sz="4400" dirty="0">
                <a:ln>
                  <a:noFill/>
                </a:ln>
                <a:solidFill>
                  <a:srgbClr val="1E3A42"/>
                </a:solidFill>
                <a:latin typeface="Bahnschrift SemiBold" panose="020B0502040204020203" pitchFamily="34" charset="0"/>
              </a:rPr>
              <a:t>6</a:t>
            </a:r>
            <a:endParaRPr lang="en-IN" sz="4400" dirty="0">
              <a:ln>
                <a:noFill/>
              </a:ln>
              <a:solidFill>
                <a:srgbClr val="1E3A4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6C214-199C-4BC8-B532-7603DD225516}"/>
              </a:ext>
            </a:extLst>
          </p:cNvPr>
          <p:cNvSpPr/>
          <p:nvPr userDrawn="1"/>
        </p:nvSpPr>
        <p:spPr>
          <a:xfrm>
            <a:off x="310714" y="3920838"/>
            <a:ext cx="5742845" cy="637309"/>
          </a:xfrm>
          <a:prstGeom prst="roundRect">
            <a:avLst>
              <a:gd name="adj" fmla="val 5906"/>
            </a:avLst>
          </a:prstGeom>
          <a:solidFill>
            <a:srgbClr val="00131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800" cap="small" baseline="0" dirty="0">
                <a:latin typeface="Bahnschrift" panose="020B0502040204020203" pitchFamily="34" charset="0"/>
              </a:rPr>
              <a:t>Data Warehousing and Data Mining</a:t>
            </a:r>
            <a:endParaRPr lang="en-US" sz="2800" cap="small" baseline="0" dirty="0">
              <a:latin typeface="Bahnschrift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C211C8-5DE0-441C-B07B-6C47CCED1052}"/>
              </a:ext>
            </a:extLst>
          </p:cNvPr>
          <p:cNvSpPr/>
          <p:nvPr userDrawn="1"/>
        </p:nvSpPr>
        <p:spPr>
          <a:xfrm>
            <a:off x="6373093" y="5264729"/>
            <a:ext cx="2770907" cy="6788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" panose="020B0502040204020203" pitchFamily="34" charset="0"/>
              </a:rPr>
              <a:t>HARJINDER KAUR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516C9-71CB-4F46-B6CC-1E372B71C74C}"/>
              </a:ext>
            </a:extLst>
          </p:cNvPr>
          <p:cNvSpPr/>
          <p:nvPr userDrawn="1"/>
        </p:nvSpPr>
        <p:spPr>
          <a:xfrm>
            <a:off x="6373091" y="5857587"/>
            <a:ext cx="2770909" cy="540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000" dirty="0">
                <a:latin typeface="Bahnschrift" panose="020B0502040204020203" pitchFamily="34" charset="0"/>
              </a:rPr>
              <a:t>Assistant Professor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1972B-1B58-476C-A183-16E6B9940286}"/>
              </a:ext>
            </a:extLst>
          </p:cNvPr>
          <p:cNvSpPr/>
          <p:nvPr userDrawn="1"/>
        </p:nvSpPr>
        <p:spPr>
          <a:xfrm>
            <a:off x="6779419" y="6310314"/>
            <a:ext cx="2364579" cy="46672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5000"/>
                  <a:lumOff val="95000"/>
                </a:schemeClr>
              </a:gs>
              <a:gs pos="100000">
                <a:srgbClr val="1E3A4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5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utcomes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3DE97C-9AD5-4B46-AA69-8DCE72B4ED79}"/>
              </a:ext>
            </a:extLst>
          </p:cNvPr>
          <p:cNvSpPr/>
          <p:nvPr userDrawn="1"/>
        </p:nvSpPr>
        <p:spPr>
          <a:xfrm>
            <a:off x="0" y="0"/>
            <a:ext cx="9144000" cy="2078182"/>
          </a:xfrm>
          <a:prstGeom prst="rect">
            <a:avLst/>
          </a:prstGeom>
          <a:gradFill flip="none" rotWithShape="1">
            <a:gsLst>
              <a:gs pos="34000">
                <a:srgbClr val="1E3A4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63336-F0EA-41D1-9303-178A5A5433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00" b="94500" l="10000" r="90000">
                        <a14:foregroundMark x1="35200" y1="22800" x2="35200" y2="22800"/>
                        <a14:foregroundMark x1="49700" y1="17500" x2="49700" y2="17500"/>
                        <a14:foregroundMark x1="65900" y1="20300" x2="65900" y2="20300"/>
                        <a14:foregroundMark x1="76900" y1="31100" x2="76900" y2="31100"/>
                        <a14:foregroundMark x1="19800" y1="30300" x2="19800" y2="30300"/>
                        <a14:foregroundMark x1="54900" y1="81800" x2="54900" y2="81800"/>
                        <a14:foregroundMark x1="54000" y1="85400" x2="54000" y2="85400"/>
                        <a14:foregroundMark x1="52000" y1="89800" x2="52000" y2="89800"/>
                        <a14:foregroundMark x1="50700" y1="94500" x2="50700" y2="94500"/>
                        <a14:foregroundMark x1="49200" y1="5500" x2="50300" y2="8300"/>
                        <a14:backgroundMark x1="22800" y1="17900" x2="22800" y2="17900"/>
                        <a14:backgroundMark x1="25900" y1="26900" x2="21300" y2="9700"/>
                        <a14:backgroundMark x1="26300" y1="53300" x2="15900" y2="48000"/>
                        <a14:backgroundMark x1="75500" y1="59000" x2="77100" y2="71400"/>
                        <a14:backgroundMark x1="85900" y1="51700" x2="82400" y2="74100"/>
                        <a14:backgroundMark x1="82400" y1="74100" x2="79900" y2="78500"/>
                        <a14:backgroundMark x1="80200" y1="50400" x2="73500" y2="83600"/>
                        <a14:backgroundMark x1="28100" y1="65000" x2="21900" y2="48100"/>
                        <a14:backgroundMark x1="21900" y1="48100" x2="19500" y2="46200"/>
                        <a14:backgroundMark x1="52900" y1="46900" x2="52900" y2="46900"/>
                        <a14:backgroundMark x1="54000" y1="45500" x2="50300" y2="49700"/>
                      </a14:backgroundRemoval>
                    </a14:imgEffect>
                  </a14:imgLayer>
                </a14:imgProps>
              </a:ext>
            </a:extLst>
          </a:blip>
          <a:srcRect l="-1494" t="-32229" r="-3706" b="-18167"/>
          <a:stretch/>
        </p:blipFill>
        <p:spPr>
          <a:xfrm rot="20013056">
            <a:off x="6847911" y="-720585"/>
            <a:ext cx="2257899" cy="3227939"/>
          </a:xfrm>
          <a:custGeom>
            <a:avLst/>
            <a:gdLst>
              <a:gd name="connsiteX0" fmla="*/ 2626041 w 3539874"/>
              <a:gd name="connsiteY0" fmla="*/ 628760 h 3438369"/>
              <a:gd name="connsiteX1" fmla="*/ 2626041 w 3539874"/>
              <a:gd name="connsiteY1" fmla="*/ 754750 h 3438369"/>
              <a:gd name="connsiteX2" fmla="*/ 3539874 w 3539874"/>
              <a:gd name="connsiteY2" fmla="*/ 1209356 h 3438369"/>
              <a:gd name="connsiteX3" fmla="*/ 2431002 w 3539874"/>
              <a:gd name="connsiteY3" fmla="*/ 3438369 h 3438369"/>
              <a:gd name="connsiteX4" fmla="*/ 854135 w 3539874"/>
              <a:gd name="connsiteY4" fmla="*/ 2653921 h 3438369"/>
              <a:gd name="connsiteX5" fmla="*/ 600880 w 3539874"/>
              <a:gd name="connsiteY5" fmla="*/ 2653921 h 3438369"/>
              <a:gd name="connsiteX6" fmla="*/ 600880 w 3539874"/>
              <a:gd name="connsiteY6" fmla="*/ 2527934 h 3438369"/>
              <a:gd name="connsiteX7" fmla="*/ 0 w 3539874"/>
              <a:gd name="connsiteY7" fmla="*/ 2229012 h 3438369"/>
              <a:gd name="connsiteX8" fmla="*/ 600880 w 3539874"/>
              <a:gd name="connsiteY8" fmla="*/ 1021145 h 3438369"/>
              <a:gd name="connsiteX9" fmla="*/ 600880 w 3539874"/>
              <a:gd name="connsiteY9" fmla="*/ 628760 h 3438369"/>
              <a:gd name="connsiteX10" fmla="*/ 796081 w 3539874"/>
              <a:gd name="connsiteY10" fmla="*/ 628760 h 3438369"/>
              <a:gd name="connsiteX11" fmla="*/ 1108871 w 3539874"/>
              <a:gd name="connsiteY11" fmla="*/ 0 h 3438369"/>
              <a:gd name="connsiteX12" fmla="*/ 2372782 w 3539874"/>
              <a:gd name="connsiteY12" fmla="*/ 628760 h 3438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9874" h="3438369">
                <a:moveTo>
                  <a:pt x="2626041" y="628760"/>
                </a:moveTo>
                <a:lnTo>
                  <a:pt x="2626041" y="754750"/>
                </a:lnTo>
                <a:lnTo>
                  <a:pt x="3539874" y="1209356"/>
                </a:lnTo>
                <a:lnTo>
                  <a:pt x="2431002" y="3438369"/>
                </a:lnTo>
                <a:lnTo>
                  <a:pt x="854135" y="2653921"/>
                </a:lnTo>
                <a:lnTo>
                  <a:pt x="600880" y="2653921"/>
                </a:lnTo>
                <a:lnTo>
                  <a:pt x="600880" y="2527934"/>
                </a:lnTo>
                <a:lnTo>
                  <a:pt x="0" y="2229012"/>
                </a:lnTo>
                <a:lnTo>
                  <a:pt x="600880" y="1021145"/>
                </a:lnTo>
                <a:lnTo>
                  <a:pt x="600880" y="628760"/>
                </a:lnTo>
                <a:lnTo>
                  <a:pt x="796081" y="628760"/>
                </a:lnTo>
                <a:lnTo>
                  <a:pt x="1108871" y="0"/>
                </a:lnTo>
                <a:lnTo>
                  <a:pt x="2372782" y="62876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7C1CE-3A2B-42B9-8261-549971231653}"/>
              </a:ext>
            </a:extLst>
          </p:cNvPr>
          <p:cNvSpPr/>
          <p:nvPr userDrawn="1"/>
        </p:nvSpPr>
        <p:spPr>
          <a:xfrm>
            <a:off x="6580909" y="0"/>
            <a:ext cx="2563091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54781-6AA6-4E31-BFA7-451FA02BB597}"/>
              </a:ext>
            </a:extLst>
          </p:cNvPr>
          <p:cNvSpPr/>
          <p:nvPr userDrawn="1"/>
        </p:nvSpPr>
        <p:spPr>
          <a:xfrm>
            <a:off x="381000" y="0"/>
            <a:ext cx="4191000" cy="2078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Learning </a:t>
            </a:r>
          </a:p>
          <a:p>
            <a:pPr algn="l"/>
            <a:r>
              <a:rPr lang="en-IN" sz="4400" dirty="0">
                <a:latin typeface="Bahnschrift SemiBold" panose="020B0502040204020203" pitchFamily="34" charset="0"/>
              </a:rPr>
              <a:t>Outcomes</a:t>
            </a:r>
            <a:endParaRPr lang="en-US" sz="4400" dirty="0">
              <a:latin typeface="Bahnschrift SemiBold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B2B9C0-E331-46AF-8268-1F775EDBCF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8873" y="2338086"/>
            <a:ext cx="8207415" cy="4259965"/>
          </a:xfrm>
        </p:spPr>
        <p:txBody>
          <a:bodyPr/>
          <a:lstStyle>
            <a:lvl1pPr algn="just">
              <a:lnSpc>
                <a:spcPct val="150000"/>
              </a:lnSpc>
              <a:buClr>
                <a:srgbClr val="1E3A42"/>
              </a:buClr>
              <a:buNone/>
              <a:defRPr>
                <a:latin typeface="Bahnschrift" panose="020B0502040204020203" pitchFamily="34" charset="0"/>
              </a:defRPr>
            </a:lvl1pPr>
            <a:lvl2pPr algn="just"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/>
            </a:lvl3pPr>
            <a:lvl4pPr>
              <a:lnSpc>
                <a:spcPct val="150000"/>
              </a:lnSpc>
              <a:buClr>
                <a:srgbClr val="1E3A42"/>
              </a:buClr>
              <a:defRPr/>
            </a:lvl4pPr>
            <a:lvl5pPr>
              <a:lnSpc>
                <a:spcPct val="150000"/>
              </a:lnSpc>
              <a:buClr>
                <a:srgbClr val="1E3A42"/>
              </a:buClr>
              <a:defRPr/>
            </a:lvl5pPr>
          </a:lstStyle>
          <a:p>
            <a:pPr lvl="0"/>
            <a:r>
              <a:rPr lang="en-US" dirty="0"/>
              <a:t>After this lecture you will be able to</a:t>
            </a:r>
          </a:p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3…</a:t>
            </a:r>
          </a:p>
        </p:txBody>
      </p:sp>
    </p:spTree>
    <p:extLst>
      <p:ext uri="{BB962C8B-B14F-4D97-AF65-F5344CB8AC3E}">
        <p14:creationId xmlns:p14="http://schemas.microsoft.com/office/powerpoint/2010/main" val="85943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rey)">
    <p:bg>
      <p:bgPr>
        <a:solidFill>
          <a:srgbClr val="1E3A42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45D0F-420C-4556-86BD-31D12159299A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D5D022-5682-431A-B651-8E96936B935A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06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5E72D9-7689-474A-85E9-1CD41788891B}"/>
              </a:ext>
            </a:extLst>
          </p:cNvPr>
          <p:cNvSpPr/>
          <p:nvPr userDrawn="1"/>
        </p:nvSpPr>
        <p:spPr>
          <a:xfrm>
            <a:off x="-1" y="0"/>
            <a:ext cx="9144000" cy="1217034"/>
          </a:xfrm>
          <a:prstGeom prst="rect">
            <a:avLst/>
          </a:prstGeom>
          <a:solidFill>
            <a:srgbClr val="1E3A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A5D1D-F3F2-4927-87A9-6B43A102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9055222" cy="1217034"/>
          </a:xfrm>
          <a:noFill/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C8321E-4E24-4162-8842-3685FCC5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5" y="1494778"/>
            <a:ext cx="8504809" cy="5181599"/>
          </a:xfrm>
        </p:spPr>
        <p:txBody>
          <a:bodyPr/>
          <a:lstStyle>
            <a:lvl1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buClr>
                <a:srgbClr val="1E3A42"/>
              </a:buClr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A0F8B-E805-4440-B5D9-DA062F6C6BEC}"/>
              </a:ext>
            </a:extLst>
          </p:cNvPr>
          <p:cNvSpPr/>
          <p:nvPr userDrawn="1"/>
        </p:nvSpPr>
        <p:spPr>
          <a:xfrm>
            <a:off x="0" y="1248569"/>
            <a:ext cx="9144000" cy="101600"/>
          </a:xfrm>
          <a:prstGeom prst="rect">
            <a:avLst/>
          </a:prstGeom>
          <a:solidFill>
            <a:srgbClr val="1E3A42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buNone/>
            </a:pPr>
            <a:endParaRPr lang="en-US" sz="440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19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ood Bye"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rgbClr val="1E3A4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BB56D4F-EE25-4F78-AEF0-9AC3738F31DC}"/>
              </a:ext>
            </a:extLst>
          </p:cNvPr>
          <p:cNvSpPr/>
          <p:nvPr userDrawn="1"/>
        </p:nvSpPr>
        <p:spPr>
          <a:xfrm>
            <a:off x="710195" y="2514600"/>
            <a:ext cx="7723610" cy="1828800"/>
          </a:xfrm>
          <a:prstGeom prst="ellipse">
            <a:avLst/>
          </a:prstGeom>
          <a:noFill/>
          <a:ln>
            <a:noFill/>
          </a:ln>
          <a:effectLst>
            <a:outerShdw blurRad="50800" dist="50800" dir="5400000" sx="40000" sy="40000" algn="ctr" rotWithShape="0">
              <a:srgbClr val="FF0000">
                <a:alpha val="8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0" cap="none" spc="0" dirty="0">
                <a:ln w="0"/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SemiBold" panose="020B0502040204020203" pitchFamily="34" charset="0"/>
              </a:rPr>
              <a:t>That’s all for now…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0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8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F4F7-B264-4B83-BED7-2C81D63B0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F4F7-B264-4B83-BED7-2C81D63B0C50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A2490-CF00-4DD6-825E-D3BF898E7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7" r:id="rId5"/>
    <p:sldLayoutId id="2147483663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9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Archiving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456" y="1494778"/>
            <a:ext cx="8135088" cy="51815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Data warehouse archiving </a:t>
            </a:r>
            <a:r>
              <a:rPr lang="en-US" dirty="0"/>
              <a:t>is the process of moving 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 that is not likely needed to conduct business operations from the 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warehouse</a:t>
            </a:r>
            <a:r>
              <a:rPr lang="en-US" dirty="0"/>
              <a:t> to a medium where it can be stored for long-term retention and retrieval if needed.</a:t>
            </a:r>
          </a:p>
          <a:p>
            <a:pPr algn="just"/>
            <a:r>
              <a:rPr lang="en-US" dirty="0"/>
              <a:t>Archive data consists of older data that remains important to the organization or must be retained for future reference.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39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Archiving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53" y="1494778"/>
            <a:ext cx="8219494" cy="477941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Data archives are indexed and have search capabilities, so files can be located and retrieved.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Some archive systems treat archive data as read-only to protect it from modification, while other data archiving products enable writes, as well as reads.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For example, WORM (write once, read many) technology uses media that is not rewritable.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52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Backup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95" y="1494779"/>
            <a:ext cx="8106953" cy="3625862"/>
          </a:xfrm>
        </p:spPr>
        <p:txBody>
          <a:bodyPr/>
          <a:lstStyle/>
          <a:p>
            <a:pPr algn="just"/>
            <a:r>
              <a:rPr lang="en-US" dirty="0"/>
              <a:t>A data warehouse is a complex system, and it contains a huge volume of data. </a:t>
            </a:r>
          </a:p>
          <a:p>
            <a:pPr algn="just"/>
            <a:r>
              <a:rPr lang="en-US" dirty="0"/>
              <a:t>Therefore, it is important to back up all the data so that it becomes available for recovery in future as per requirement.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52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Backup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505" y="1440223"/>
            <a:ext cx="7698990" cy="39775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Complete backup </a:t>
            </a:r>
          </a:p>
          <a:p>
            <a:pPr algn="just"/>
            <a:r>
              <a:rPr lang="en-US" dirty="0"/>
              <a:t>Partial backup </a:t>
            </a:r>
          </a:p>
          <a:p>
            <a:pPr algn="just"/>
            <a:r>
              <a:rPr lang="en-US" dirty="0"/>
              <a:t>Cold backup</a:t>
            </a:r>
          </a:p>
          <a:p>
            <a:pPr algn="just"/>
            <a:r>
              <a:rPr lang="en-US" dirty="0"/>
              <a:t>Hot backup </a:t>
            </a:r>
          </a:p>
          <a:p>
            <a:pPr algn="just"/>
            <a:r>
              <a:rPr lang="en-US" dirty="0"/>
              <a:t>Online backup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91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74E35E-94DC-4937-9BA9-D0E77BA0B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10114"/>
              </p:ext>
            </p:extLst>
          </p:nvPr>
        </p:nvGraphicFramePr>
        <p:xfrm>
          <a:off x="1059965" y="1759858"/>
          <a:ext cx="7112845" cy="46329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9664">
                  <a:extLst>
                    <a:ext uri="{9D8B030D-6E8A-4147-A177-3AD203B41FA5}">
                      <a16:colId xmlns:a16="http://schemas.microsoft.com/office/drawing/2014/main" val="3273826305"/>
                    </a:ext>
                  </a:extLst>
                </a:gridCol>
                <a:gridCol w="2929814">
                  <a:extLst>
                    <a:ext uri="{9D8B030D-6E8A-4147-A177-3AD203B41FA5}">
                      <a16:colId xmlns:a16="http://schemas.microsoft.com/office/drawing/2014/main" val="3281054747"/>
                    </a:ext>
                  </a:extLst>
                </a:gridCol>
                <a:gridCol w="2523367">
                  <a:extLst>
                    <a:ext uri="{9D8B030D-6E8A-4147-A177-3AD203B41FA5}">
                      <a16:colId xmlns:a16="http://schemas.microsoft.com/office/drawing/2014/main" val="1084392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2000" b="0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3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Backup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3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Archiving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3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65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What is it 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Protection for mission critical systems and live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Searchable records of inactive data in a “steady state”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93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Why use it 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Recover- backup restores systems after data loss, interruption or disaster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Searching- allows interrogation of data for regulatory inspections and data investigations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6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What does it contain 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Several snapshots of the live system(s) captured on a time basis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Bahnschrift" panose="020B0502040204020203" pitchFamily="34" charset="0"/>
                        </a:rPr>
                        <a:t>One single repository of historical data indexed and quickly searchable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3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02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Metadata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948" y="1452575"/>
            <a:ext cx="8346103" cy="518159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Metadata is data about data which defines the data warehouse.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It is used for building, maintaining and managing the data warehouse.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In the Data Warehouse Architecture, meta-data plays an important role as it specifies the source, usage, values, and features of data warehouse data.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 It also defines how data can be changed and processed.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69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For example, a line in sales database may contain:</a:t>
            </a:r>
          </a:p>
          <a:p>
            <a:pPr marL="457200" lvl="1" indent="0" algn="just">
              <a:buNone/>
            </a:pPr>
            <a:r>
              <a:rPr lang="en-US" dirty="0"/>
              <a:t>4030    KJ732    299.90</a:t>
            </a:r>
          </a:p>
          <a:p>
            <a:pPr marL="0" indent="0" algn="just">
              <a:buNone/>
            </a:pPr>
            <a:r>
              <a:rPr lang="en-US" sz="2400" dirty="0"/>
              <a:t>This is a meaningless data until we consult the Meta that tell us it was</a:t>
            </a:r>
          </a:p>
          <a:p>
            <a:pPr lvl="1" algn="just"/>
            <a:r>
              <a:rPr lang="en-US" sz="2000" dirty="0"/>
              <a:t>Model number: 4030</a:t>
            </a:r>
          </a:p>
          <a:p>
            <a:pPr lvl="1" algn="just"/>
            <a:r>
              <a:rPr lang="en-US" sz="2000" dirty="0"/>
              <a:t>Sales Agent ID: KJ732</a:t>
            </a:r>
          </a:p>
          <a:p>
            <a:pPr lvl="1" algn="just"/>
            <a:r>
              <a:rPr lang="en-US" sz="2000" dirty="0"/>
              <a:t>Total sales amount of $299.90</a:t>
            </a:r>
          </a:p>
          <a:p>
            <a:pPr marL="0" indent="0" algn="just">
              <a:buNone/>
            </a:pPr>
            <a:r>
              <a:rPr lang="en-US" sz="2400" dirty="0"/>
              <a:t>Therefore, Meta Data are essential ingredients in the transformation of data into knowledge.</a:t>
            </a:r>
          </a:p>
        </p:txBody>
      </p:sp>
    </p:spTree>
    <p:extLst>
      <p:ext uri="{BB962C8B-B14F-4D97-AF65-F5344CB8AC3E}">
        <p14:creationId xmlns:p14="http://schemas.microsoft.com/office/powerpoint/2010/main" val="104923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01" y="1494778"/>
            <a:ext cx="8278973" cy="518159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Metadata helps to answer the following questions:</a:t>
            </a:r>
          </a:p>
          <a:p>
            <a:pPr algn="just"/>
            <a:r>
              <a:rPr lang="en-US" dirty="0"/>
              <a:t>What tables, attributes, and keys does the Data Warehouse contain?</a:t>
            </a:r>
          </a:p>
          <a:p>
            <a:pPr algn="just"/>
            <a:r>
              <a:rPr lang="en-US" dirty="0"/>
              <a:t>Where did the data come from?</a:t>
            </a:r>
          </a:p>
          <a:p>
            <a:pPr algn="just"/>
            <a:r>
              <a:rPr lang="en-US" dirty="0"/>
              <a:t>How many times do data get reloaded?</a:t>
            </a:r>
          </a:p>
          <a:p>
            <a:pPr algn="just"/>
            <a:r>
              <a:rPr lang="en-US" dirty="0"/>
              <a:t>What transformations were applied with cleansing?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30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Categories of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Technical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Meta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dirty="0"/>
              <a:t>: This kind of Metadata contains information about warehouse which is used by Data warehouse designers and administrators.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Business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Meta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Data</a:t>
            </a:r>
            <a:r>
              <a:rPr lang="en-US" b="1" dirty="0"/>
              <a:t>:</a:t>
            </a:r>
            <a:r>
              <a:rPr lang="en-US" dirty="0"/>
              <a:t> This kind of Metadata contains detail that gives end-users a way easy to understand information stored in the data warehouse.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98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2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34234-6DCE-491B-BC89-CCCCBA1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74" y="2338087"/>
            <a:ext cx="7228018" cy="33660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After this lecture, you will be able to</a:t>
            </a:r>
          </a:p>
          <a:p>
            <a:pPr lvl="1"/>
            <a:r>
              <a:rPr lang="en-IN" sz="2800" dirty="0"/>
              <a:t>know the different types of data.</a:t>
            </a:r>
          </a:p>
          <a:p>
            <a:pPr lvl="1"/>
            <a:r>
              <a:rPr lang="en-IN" sz="2800" dirty="0"/>
              <a:t>differentiate between archive and backup data.</a:t>
            </a:r>
          </a:p>
          <a:p>
            <a:pPr lvl="1"/>
            <a:r>
              <a:rPr lang="en-IN" sz="2800" dirty="0"/>
              <a:t>understand the concept of metadata.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30F-C3E1-44E4-9659-3905026E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7083" y="1494779"/>
            <a:ext cx="8289833" cy="35133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/>
              <a:t>Four types of data may be stored in a data warehouse:</a:t>
            </a:r>
          </a:p>
          <a:p>
            <a:pPr lvl="1" algn="just"/>
            <a:r>
              <a:rPr lang="en-US" dirty="0"/>
              <a:t>Older detail data, </a:t>
            </a:r>
          </a:p>
          <a:p>
            <a:pPr lvl="1" algn="just"/>
            <a:r>
              <a:rPr lang="en-US" dirty="0"/>
              <a:t>Current detail data, </a:t>
            </a:r>
          </a:p>
          <a:p>
            <a:pPr lvl="1" algn="just"/>
            <a:r>
              <a:rPr lang="en-US" dirty="0"/>
              <a:t>Lightly summarized data</a:t>
            </a:r>
          </a:p>
          <a:p>
            <a:pPr lvl="1" algn="just"/>
            <a:r>
              <a:rPr lang="en-US" dirty="0"/>
              <a:t>Highly summarized data. 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3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F149-B561-4431-812F-21101B49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44DF8D-4563-43E6-9246-37C6EC3A5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9243" y="1749083"/>
            <a:ext cx="5625513" cy="450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63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Older Detail</a:t>
            </a:r>
            <a:r>
              <a:rPr lang="en-IN" dirty="0"/>
              <a:t> 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33" y="1494778"/>
            <a:ext cx="8430510" cy="518159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Older detail </a:t>
            </a:r>
            <a:r>
              <a:rPr lang="en-US" dirty="0"/>
              <a:t>data represents data that is not very recent, maybe as old as ten years or longer.</a:t>
            </a:r>
          </a:p>
          <a:p>
            <a:pPr algn="just"/>
            <a:r>
              <a:rPr lang="en-US" dirty="0"/>
              <a:t> It is voluminous and most frequently stored on mass storage such as tape, although more expensive disk storage may be used. </a:t>
            </a:r>
          </a:p>
          <a:p>
            <a:pPr algn="just"/>
            <a:r>
              <a:rPr lang="en-US" dirty="0"/>
              <a:t>Its level of detail is consistent with current detail data but due to its longer time horizon is typically migrated to a "less-expensive" alternate storage medium.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16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Current Detail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523" y="1580900"/>
            <a:ext cx="8106953" cy="3696200"/>
          </a:xfrm>
        </p:spPr>
        <p:txBody>
          <a:bodyPr/>
          <a:lstStyle/>
          <a:p>
            <a:pPr algn="just"/>
            <a:r>
              <a:rPr lang="en-US" dirty="0"/>
              <a:t>Data represents data of a recent nature and always has a shorter time horizon than older detail data. </a:t>
            </a:r>
          </a:p>
          <a:p>
            <a:pPr algn="just"/>
            <a:r>
              <a:rPr lang="en-US" dirty="0"/>
              <a:t>Although it can be voluminous, it is almost always stored on disk to permit faster access.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5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Lightly Summarized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625" y="1508847"/>
            <a:ext cx="8064750" cy="296468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Lightly summarized data </a:t>
            </a:r>
            <a:r>
              <a:rPr lang="en-US" dirty="0"/>
              <a:t>represents data distilled from current detail data.</a:t>
            </a:r>
          </a:p>
          <a:p>
            <a:pPr algn="just"/>
            <a:r>
              <a:rPr lang="en-US" dirty="0"/>
              <a:t> It is summarized according to some unit of time and always resides on disk.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09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Highly S</a:t>
            </a:r>
            <a:r>
              <a:rPr lang="en-IN" dirty="0"/>
              <a:t>ummarized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946" y="1494778"/>
            <a:ext cx="8092884" cy="49482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Highly summarized data represents data distilled from lightly summarized data. </a:t>
            </a:r>
          </a:p>
          <a:p>
            <a:pPr algn="just"/>
            <a:r>
              <a:rPr lang="en-US" dirty="0"/>
              <a:t>It is always compact and easily accessible and resides on disk.</a:t>
            </a:r>
          </a:p>
          <a:p>
            <a:pPr algn="just"/>
            <a:r>
              <a:rPr lang="en-US" dirty="0"/>
              <a:t> A final component of the data warehouse is that of metadata. Metadata is best described as data about data. </a:t>
            </a:r>
          </a:p>
        </p:txBody>
      </p:sp>
    </p:spTree>
    <p:extLst>
      <p:ext uri="{BB962C8B-B14F-4D97-AF65-F5344CB8AC3E}">
        <p14:creationId xmlns:p14="http://schemas.microsoft.com/office/powerpoint/2010/main" val="177510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Highly Summarized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44" y="1565116"/>
            <a:ext cx="8135088" cy="4244841"/>
          </a:xfrm>
        </p:spPr>
        <p:txBody>
          <a:bodyPr/>
          <a:lstStyle/>
          <a:p>
            <a:pPr algn="just"/>
            <a:r>
              <a:rPr lang="en-US" dirty="0"/>
              <a:t>It provides information about the structure of a data warehouse as well as the various algorithms used in data summarizations. </a:t>
            </a:r>
          </a:p>
          <a:p>
            <a:pPr algn="just"/>
            <a:r>
              <a:rPr lang="en-US" dirty="0"/>
              <a:t>It provides a descriptive view, or "blueprint", of how data is mapped from the operational level to the data warehouse.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99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EBD29BF03FAD438F48F0C5B67AE5F0" ma:contentTypeVersion="0" ma:contentTypeDescription="Create a new document." ma:contentTypeScope="" ma:versionID="3d5c066ee2bc5e3add7aaf9da1acc8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f57f874ce4ecef1d84834bb369328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EE7CE3-99AB-4895-AC33-84DF87EA0E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340439-14DE-40A4-AF5D-A2ABB32CB2B8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9056463-82AF-418E-84A5-48357E9B57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783</Words>
  <Application>Microsoft Office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Types of Data</vt:lpstr>
      <vt:lpstr>Types of Data</vt:lpstr>
      <vt:lpstr>Older Detail Data</vt:lpstr>
      <vt:lpstr>Current Detail</vt:lpstr>
      <vt:lpstr>Lightly Summarized Data</vt:lpstr>
      <vt:lpstr>Highly Summarized Data</vt:lpstr>
      <vt:lpstr>Highly Summarized Data</vt:lpstr>
      <vt:lpstr>Data Archiving</vt:lpstr>
      <vt:lpstr>Data Archiving</vt:lpstr>
      <vt:lpstr>Backup Data</vt:lpstr>
      <vt:lpstr>Backup Terminologies</vt:lpstr>
      <vt:lpstr>Difference </vt:lpstr>
      <vt:lpstr>Metadata</vt:lpstr>
      <vt:lpstr>Metadata</vt:lpstr>
      <vt:lpstr>Metadata</vt:lpstr>
      <vt:lpstr>Categories of Metadata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Arpit Thakur</cp:lastModifiedBy>
  <cp:revision>58</cp:revision>
  <dcterms:created xsi:type="dcterms:W3CDTF">2020-12-02T17:41:12Z</dcterms:created>
  <dcterms:modified xsi:type="dcterms:W3CDTF">2020-12-22T04:36:10Z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0x010100F7EBD29BF03FAD438F48F0C5B67AE5F0</vt:lpwstr>
  </property>
  <property fmtid="{D5CDD505-2E9C-101B-9397-08002B2CF9AE}" name="NXPowerLiteLastOptimized" pid="3">
    <vt:lpwstr>249515</vt:lpwstr>
  </property>
  <property fmtid="{D5CDD505-2E9C-101B-9397-08002B2CF9AE}" name="NXPowerLiteSettings" pid="4">
    <vt:lpwstr>C6200358026400</vt:lpwstr>
  </property>
  <property fmtid="{D5CDD505-2E9C-101B-9397-08002B2CF9AE}" name="NXPowerLiteVersion" pid="5">
    <vt:lpwstr>D8.0.4</vt:lpwstr>
  </property>
</Properties>
</file>