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23" r:id="rId7"/>
    <p:sldId id="312" r:id="rId8"/>
    <p:sldId id="313" r:id="rId9"/>
    <p:sldId id="315" r:id="rId10"/>
    <p:sldId id="321" r:id="rId11"/>
    <p:sldId id="316" r:id="rId12"/>
    <p:sldId id="317" r:id="rId13"/>
    <p:sldId id="329" r:id="rId14"/>
    <p:sldId id="318" r:id="rId15"/>
    <p:sldId id="319" r:id="rId16"/>
    <p:sldId id="320" r:id="rId17"/>
    <p:sldId id="330" r:id="rId18"/>
    <p:sldId id="325" r:id="rId19"/>
    <p:sldId id="326" r:id="rId20"/>
    <p:sldId id="328" r:id="rId21"/>
    <p:sldId id="327" r:id="rId22"/>
    <p:sldId id="31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5CCD7"/>
    <a:srgbClr val="6EADBE"/>
    <a:srgbClr val="1E3A42"/>
    <a:srgbClr val="F5F8F9"/>
    <a:srgbClr val="F2F3F4"/>
    <a:srgbClr val="01161E"/>
    <a:srgbClr val="0013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364326-FE43-40C8-BF82-93216A0C50F2}"/>
              </a:ext>
            </a:extLst>
          </p:cNvPr>
          <p:cNvPicPr>
            <a:picLocks noChangeAspect="1"/>
          </p:cNvPicPr>
          <p:nvPr userDrawn="1"/>
        </p:nvPicPr>
        <p:blipFill rotWithShape="1">
          <a:blip r:embed="rId2"/>
          <a:srcRect r="11050"/>
          <a:stretch/>
        </p:blipFill>
        <p:spPr>
          <a:xfrm>
            <a:off x="-1" y="0"/>
            <a:ext cx="9144001" cy="6858000"/>
          </a:xfrm>
          <a:prstGeom prst="rect">
            <a:avLst/>
          </a:prstGeom>
          <a:ln>
            <a:noFill/>
          </a:ln>
        </p:spPr>
      </p:pic>
      <p:sp>
        <p:nvSpPr>
          <p:cNvPr id="8" name="Rectangle 7">
            <a:extLst>
              <a:ext uri="{FF2B5EF4-FFF2-40B4-BE49-F238E27FC236}">
                <a16:creationId xmlns:a16="http://schemas.microsoft.com/office/drawing/2014/main" id="{EDC641D0-6303-44CA-A0AA-15B5725E0806}"/>
              </a:ext>
            </a:extLst>
          </p:cNvPr>
          <p:cNvSpPr/>
          <p:nvPr userDrawn="1"/>
        </p:nvSpPr>
        <p:spPr>
          <a:xfrm>
            <a:off x="-2"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95BF1C0C-88DD-48C0-9020-183B697CD07B}"/>
              </a:ext>
            </a:extLst>
          </p:cNvPr>
          <p:cNvSpPr/>
          <p:nvPr userDrawn="1"/>
        </p:nvSpPr>
        <p:spPr>
          <a:xfrm>
            <a:off x="310712" y="3117274"/>
            <a:ext cx="2592286" cy="803564"/>
          </a:xfrm>
          <a:prstGeom prst="roundRect">
            <a:avLst>
              <a:gd name="adj" fmla="val 5771"/>
            </a:avLst>
          </a:prstGeom>
          <a:solidFill>
            <a:schemeClr val="lt1">
              <a:alpha val="8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n>
                  <a:noFill/>
                </a:ln>
                <a:solidFill>
                  <a:srgbClr val="1E3A42"/>
                </a:solidFill>
                <a:latin typeface="Bahnschrift SemiBold" panose="020B0502040204020203" pitchFamily="34" charset="0"/>
              </a:rPr>
              <a:t>ECAP44</a:t>
            </a:r>
            <a:r>
              <a:rPr lang="en-US" sz="4400" dirty="0">
                <a:ln>
                  <a:noFill/>
                </a:ln>
                <a:solidFill>
                  <a:srgbClr val="1E3A42"/>
                </a:solidFill>
                <a:latin typeface="Bahnschrift SemiBold" panose="020B0502040204020203" pitchFamily="34" charset="0"/>
              </a:rPr>
              <a:t>6</a:t>
            </a:r>
            <a:endParaRPr lang="en-IN" sz="4400" dirty="0">
              <a:ln>
                <a:noFill/>
              </a:ln>
              <a:solidFill>
                <a:srgbClr val="1E3A42"/>
              </a:solidFill>
              <a:latin typeface="Bahnschrift SemiBold" panose="020B0502040204020203" pitchFamily="34" charset="0"/>
            </a:endParaRPr>
          </a:p>
        </p:txBody>
      </p:sp>
      <p:sp>
        <p:nvSpPr>
          <p:cNvPr id="10" name="Rectangle: Rounded Corners 9">
            <a:extLst>
              <a:ext uri="{FF2B5EF4-FFF2-40B4-BE49-F238E27FC236}">
                <a16:creationId xmlns:a16="http://schemas.microsoft.com/office/drawing/2014/main" id="{68B6C214-199C-4BC8-B532-7603DD225516}"/>
              </a:ext>
            </a:extLst>
          </p:cNvPr>
          <p:cNvSpPr/>
          <p:nvPr userDrawn="1"/>
        </p:nvSpPr>
        <p:spPr>
          <a:xfrm>
            <a:off x="310714" y="3920838"/>
            <a:ext cx="5742845" cy="637309"/>
          </a:xfrm>
          <a:prstGeom prst="roundRect">
            <a:avLst>
              <a:gd name="adj" fmla="val 5906"/>
            </a:avLst>
          </a:prstGeom>
          <a:solidFill>
            <a:srgbClr val="00131B">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800" cap="small" baseline="0" dirty="0">
                <a:latin typeface="Bahnschrift" panose="020B0502040204020203" pitchFamily="34" charset="0"/>
              </a:rPr>
              <a:t>Data Warehousing and Data Mining</a:t>
            </a:r>
            <a:endParaRPr lang="en-US" sz="2800" cap="small" baseline="0"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30C211C8-5DE0-441C-B07B-6C47CCED1052}"/>
              </a:ext>
            </a:extLst>
          </p:cNvPr>
          <p:cNvSpPr/>
          <p:nvPr userDrawn="1"/>
        </p:nvSpPr>
        <p:spPr>
          <a:xfrm>
            <a:off x="6373093" y="5264729"/>
            <a:ext cx="2770907" cy="678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rPr>
              <a:t>HARJINDER KAUR</a:t>
            </a:r>
            <a:endParaRPr lang="en-US"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endParaRPr>
          </a:p>
        </p:txBody>
      </p:sp>
      <p:sp>
        <p:nvSpPr>
          <p:cNvPr id="12" name="Rectangle 11">
            <a:extLst>
              <a:ext uri="{FF2B5EF4-FFF2-40B4-BE49-F238E27FC236}">
                <a16:creationId xmlns:a16="http://schemas.microsoft.com/office/drawing/2014/main" id="{7A9516C9-71CB-4F46-B6CC-1E372B71C74C}"/>
              </a:ext>
            </a:extLst>
          </p:cNvPr>
          <p:cNvSpPr/>
          <p:nvPr userDrawn="1"/>
        </p:nvSpPr>
        <p:spPr>
          <a:xfrm>
            <a:off x="6373091" y="5857587"/>
            <a:ext cx="2770909"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dirty="0">
                <a:latin typeface="Bahnschrift" panose="020B0502040204020203" pitchFamily="34" charset="0"/>
              </a:rPr>
              <a:t>Assistant Professor</a:t>
            </a:r>
            <a:endParaRPr lang="en-US" sz="2000" dirty="0">
              <a:latin typeface="Bahnschrift" panose="020B0502040204020203" pitchFamily="34" charset="0"/>
            </a:endParaRPr>
          </a:p>
        </p:txBody>
      </p:sp>
      <p:sp>
        <p:nvSpPr>
          <p:cNvPr id="13" name="Rectangle 12">
            <a:extLst>
              <a:ext uri="{FF2B5EF4-FFF2-40B4-BE49-F238E27FC236}">
                <a16:creationId xmlns:a16="http://schemas.microsoft.com/office/drawing/2014/main" id="{5BF1972B-1B58-476C-A183-16E6B9940286}"/>
              </a:ext>
            </a:extLst>
          </p:cNvPr>
          <p:cNvSpPr/>
          <p:nvPr userDrawn="1"/>
        </p:nvSpPr>
        <p:spPr>
          <a:xfrm>
            <a:off x="6779419" y="6310314"/>
            <a:ext cx="2364579" cy="46672"/>
          </a:xfrm>
          <a:prstGeom prst="rect">
            <a:avLst/>
          </a:prstGeom>
          <a:gradFill flip="none" rotWithShape="1">
            <a:gsLst>
              <a:gs pos="15000">
                <a:schemeClr val="accent1">
                  <a:lumMod val="5000"/>
                  <a:lumOff val="95000"/>
                </a:schemeClr>
              </a:gs>
              <a:gs pos="100000">
                <a:srgbClr val="1E3A4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701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34827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73430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31448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548059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FD25D99-EE89-4755-B8B5-4384D7144E44}" type="datetimeFigureOut">
              <a:rPr lang="en-US"/>
              <a:pPr>
                <a:defRPr/>
              </a:pPr>
              <a:t>12/21/2020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CD83CB-7545-443F-B174-252B66B25669}" type="slidenum">
              <a:rPr lang="en-US"/>
              <a:pPr>
                <a:defRPr/>
              </a:pPr>
              <a:t>‹#›</a:t>
            </a:fld>
            <a:endParaRPr lang="en-US"/>
          </a:p>
        </p:txBody>
      </p:sp>
    </p:spTree>
    <p:extLst>
      <p:ext uri="{BB962C8B-B14F-4D97-AF65-F5344CB8AC3E}">
        <p14:creationId xmlns:p14="http://schemas.microsoft.com/office/powerpoint/2010/main" val="355291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s">
    <p:bg>
      <p:bgPr>
        <a:solidFill>
          <a:srgbClr val="1E3A42">
            <a:alpha val="6000"/>
          </a:srgb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DE97C-9AD5-4B46-AA69-8DCE72B4ED79}"/>
              </a:ext>
            </a:extLst>
          </p:cNvPr>
          <p:cNvSpPr/>
          <p:nvPr userDrawn="1"/>
        </p:nvSpPr>
        <p:spPr>
          <a:xfrm>
            <a:off x="0" y="0"/>
            <a:ext cx="9144000" cy="2078182"/>
          </a:xfrm>
          <a:prstGeom prst="rect">
            <a:avLst/>
          </a:prstGeom>
          <a:gradFill flip="none" rotWithShape="1">
            <a:gsLst>
              <a:gs pos="34000">
                <a:srgbClr val="1E3A42"/>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14" name="Picture 13">
            <a:extLst>
              <a:ext uri="{FF2B5EF4-FFF2-40B4-BE49-F238E27FC236}">
                <a16:creationId xmlns:a16="http://schemas.microsoft.com/office/drawing/2014/main" id="{F5C63336-F0EA-41D1-9303-178A5A5433F5}"/>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5500" b="94500" l="10000" r="90000">
                        <a14:foregroundMark x1="35200" y1="22800" x2="35200" y2="22800"/>
                        <a14:foregroundMark x1="49700" y1="17500" x2="49700" y2="17500"/>
                        <a14:foregroundMark x1="65900" y1="20300" x2="65900" y2="20300"/>
                        <a14:foregroundMark x1="76900" y1="31100" x2="76900" y2="31100"/>
                        <a14:foregroundMark x1="19800" y1="30300" x2="19800" y2="30300"/>
                        <a14:foregroundMark x1="54900" y1="81800" x2="54900" y2="81800"/>
                        <a14:foregroundMark x1="54000" y1="85400" x2="54000" y2="85400"/>
                        <a14:foregroundMark x1="52000" y1="89800" x2="52000" y2="89800"/>
                        <a14:foregroundMark x1="50700" y1="94500" x2="50700" y2="94500"/>
                        <a14:foregroundMark x1="49200" y1="5500" x2="50300" y2="8300"/>
                        <a14:backgroundMark x1="22800" y1="17900" x2="22800" y2="17900"/>
                        <a14:backgroundMark x1="25900" y1="26900" x2="21300" y2="9700"/>
                        <a14:backgroundMark x1="26300" y1="53300" x2="15900" y2="48000"/>
                        <a14:backgroundMark x1="75500" y1="59000" x2="77100" y2="71400"/>
                        <a14:backgroundMark x1="85900" y1="51700" x2="82400" y2="74100"/>
                        <a14:backgroundMark x1="82400" y1="74100" x2="79900" y2="78500"/>
                        <a14:backgroundMark x1="80200" y1="50400" x2="73500" y2="83600"/>
                        <a14:backgroundMark x1="28100" y1="65000" x2="21900" y2="48100"/>
                        <a14:backgroundMark x1="21900" y1="48100" x2="19500" y2="46200"/>
                        <a14:backgroundMark x1="52900" y1="46900" x2="52900" y2="46900"/>
                        <a14:backgroundMark x1="54000" y1="45500" x2="50300" y2="49700"/>
                      </a14:backgroundRemoval>
                    </a14:imgEffect>
                  </a14:imgLayer>
                </a14:imgProps>
              </a:ext>
            </a:extLst>
          </a:blip>
          <a:srcRect l="-1494" t="-32229" r="-3706" b="-18167"/>
          <a:stretch/>
        </p:blipFill>
        <p:spPr>
          <a:xfrm rot="20013056">
            <a:off x="6847911" y="-720585"/>
            <a:ext cx="2257899" cy="3227939"/>
          </a:xfrm>
          <a:custGeom>
            <a:avLst/>
            <a:gdLst>
              <a:gd name="connsiteX0" fmla="*/ 2626041 w 3539874"/>
              <a:gd name="connsiteY0" fmla="*/ 628760 h 3438369"/>
              <a:gd name="connsiteX1" fmla="*/ 2626041 w 3539874"/>
              <a:gd name="connsiteY1" fmla="*/ 754750 h 3438369"/>
              <a:gd name="connsiteX2" fmla="*/ 3539874 w 3539874"/>
              <a:gd name="connsiteY2" fmla="*/ 1209356 h 3438369"/>
              <a:gd name="connsiteX3" fmla="*/ 2431002 w 3539874"/>
              <a:gd name="connsiteY3" fmla="*/ 3438369 h 3438369"/>
              <a:gd name="connsiteX4" fmla="*/ 854135 w 3539874"/>
              <a:gd name="connsiteY4" fmla="*/ 2653921 h 3438369"/>
              <a:gd name="connsiteX5" fmla="*/ 600880 w 3539874"/>
              <a:gd name="connsiteY5" fmla="*/ 2653921 h 3438369"/>
              <a:gd name="connsiteX6" fmla="*/ 600880 w 3539874"/>
              <a:gd name="connsiteY6" fmla="*/ 2527934 h 3438369"/>
              <a:gd name="connsiteX7" fmla="*/ 0 w 3539874"/>
              <a:gd name="connsiteY7" fmla="*/ 2229012 h 3438369"/>
              <a:gd name="connsiteX8" fmla="*/ 600880 w 3539874"/>
              <a:gd name="connsiteY8" fmla="*/ 1021145 h 3438369"/>
              <a:gd name="connsiteX9" fmla="*/ 600880 w 3539874"/>
              <a:gd name="connsiteY9" fmla="*/ 628760 h 3438369"/>
              <a:gd name="connsiteX10" fmla="*/ 796081 w 3539874"/>
              <a:gd name="connsiteY10" fmla="*/ 628760 h 3438369"/>
              <a:gd name="connsiteX11" fmla="*/ 1108871 w 3539874"/>
              <a:gd name="connsiteY11" fmla="*/ 0 h 3438369"/>
              <a:gd name="connsiteX12" fmla="*/ 2372782 w 3539874"/>
              <a:gd name="connsiteY12" fmla="*/ 628760 h 34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9874" h="3438369">
                <a:moveTo>
                  <a:pt x="2626041" y="628760"/>
                </a:moveTo>
                <a:lnTo>
                  <a:pt x="2626041" y="754750"/>
                </a:lnTo>
                <a:lnTo>
                  <a:pt x="3539874" y="1209356"/>
                </a:lnTo>
                <a:lnTo>
                  <a:pt x="2431002" y="3438369"/>
                </a:lnTo>
                <a:lnTo>
                  <a:pt x="854135" y="2653921"/>
                </a:lnTo>
                <a:lnTo>
                  <a:pt x="600880" y="2653921"/>
                </a:lnTo>
                <a:lnTo>
                  <a:pt x="600880" y="2527934"/>
                </a:lnTo>
                <a:lnTo>
                  <a:pt x="0" y="2229012"/>
                </a:lnTo>
                <a:lnTo>
                  <a:pt x="600880" y="1021145"/>
                </a:lnTo>
                <a:lnTo>
                  <a:pt x="600880" y="628760"/>
                </a:lnTo>
                <a:lnTo>
                  <a:pt x="796081" y="628760"/>
                </a:lnTo>
                <a:lnTo>
                  <a:pt x="1108871" y="0"/>
                </a:lnTo>
                <a:lnTo>
                  <a:pt x="2372782" y="628760"/>
                </a:lnTo>
                <a:close/>
              </a:path>
            </a:pathLst>
          </a:custGeom>
        </p:spPr>
      </p:pic>
      <p:sp>
        <p:nvSpPr>
          <p:cNvPr id="11" name="Rectangle 10">
            <a:extLst>
              <a:ext uri="{FF2B5EF4-FFF2-40B4-BE49-F238E27FC236}">
                <a16:creationId xmlns:a16="http://schemas.microsoft.com/office/drawing/2014/main" id="{33C7C1CE-3A2B-42B9-8261-549971231653}"/>
              </a:ext>
            </a:extLst>
          </p:cNvPr>
          <p:cNvSpPr/>
          <p:nvPr userDrawn="1"/>
        </p:nvSpPr>
        <p:spPr>
          <a:xfrm>
            <a:off x="6580909" y="0"/>
            <a:ext cx="2563091"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154781-6AA6-4E31-BFA7-451FA02BB597}"/>
              </a:ext>
            </a:extLst>
          </p:cNvPr>
          <p:cNvSpPr/>
          <p:nvPr userDrawn="1"/>
        </p:nvSpPr>
        <p:spPr>
          <a:xfrm>
            <a:off x="381000" y="0"/>
            <a:ext cx="4191000"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a:t>
            </a:r>
          </a:p>
          <a:p>
            <a:pPr algn="l"/>
            <a:r>
              <a:rPr lang="en-IN" sz="4400" dirty="0">
                <a:latin typeface="Bahnschrift SemiBold" panose="020B0502040204020203" pitchFamily="34" charset="0"/>
              </a:rPr>
              <a:t>Outcomes</a:t>
            </a:r>
            <a:endParaRPr lang="en-US" sz="4400" dirty="0">
              <a:latin typeface="Bahnschrift SemiBold" panose="020B0502040204020203" pitchFamily="34" charset="0"/>
            </a:endParaRPr>
          </a:p>
        </p:txBody>
      </p:sp>
      <p:sp>
        <p:nvSpPr>
          <p:cNvPr id="12" name="Content Placeholder 2">
            <a:extLst>
              <a:ext uri="{FF2B5EF4-FFF2-40B4-BE49-F238E27FC236}">
                <a16:creationId xmlns:a16="http://schemas.microsoft.com/office/drawing/2014/main" id="{5CB2B9C0-E331-46AF-8268-1F775EDBCF6F}"/>
              </a:ext>
            </a:extLst>
          </p:cNvPr>
          <p:cNvSpPr>
            <a:spLocks noGrp="1"/>
          </p:cNvSpPr>
          <p:nvPr>
            <p:ph idx="1" hasCustomPrompt="1"/>
          </p:nvPr>
        </p:nvSpPr>
        <p:spPr>
          <a:xfrm>
            <a:off x="438873" y="2338086"/>
            <a:ext cx="8207415" cy="4259965"/>
          </a:xfrm>
        </p:spPr>
        <p:txBody>
          <a:bodyPr/>
          <a:lstStyle>
            <a:lvl1pPr algn="just">
              <a:lnSpc>
                <a:spcPct val="150000"/>
              </a:lnSpc>
              <a:buClr>
                <a:srgbClr val="1E3A42"/>
              </a:buClr>
              <a:buNone/>
              <a:defRPr>
                <a:latin typeface="Bahnschrift" panose="020B0502040204020203" pitchFamily="34" charset="0"/>
              </a:defRPr>
            </a:lvl1pPr>
            <a:lvl2pPr algn="just">
              <a:lnSpc>
                <a:spcPct val="150000"/>
              </a:lnSpc>
              <a:buClr>
                <a:srgbClr val="1E3A42"/>
              </a:buClr>
              <a:defRPr>
                <a:latin typeface="Bahnschrift" panose="020B0502040204020203" pitchFamily="34" charset="0"/>
              </a:defRPr>
            </a:lvl2pPr>
            <a:lvl3pPr>
              <a:lnSpc>
                <a:spcPct val="150000"/>
              </a:lnSpc>
              <a:buClr>
                <a:srgbClr val="1E3A42"/>
              </a:buClr>
              <a:defRPr/>
            </a:lvl3pPr>
            <a:lvl4pPr>
              <a:lnSpc>
                <a:spcPct val="150000"/>
              </a:lnSpc>
              <a:buClr>
                <a:srgbClr val="1E3A42"/>
              </a:buClr>
              <a:defRPr/>
            </a:lvl4pPr>
            <a:lvl5pPr>
              <a:lnSpc>
                <a:spcPct val="150000"/>
              </a:lnSpc>
              <a:buClr>
                <a:srgbClr val="1E3A42"/>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Tree>
    <p:extLst>
      <p:ext uri="{BB962C8B-B14F-4D97-AF65-F5344CB8AC3E}">
        <p14:creationId xmlns:p14="http://schemas.microsoft.com/office/powerpoint/2010/main" val="85943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Grey)">
    <p:bg>
      <p:bgPr>
        <a:solidFill>
          <a:srgbClr val="1E3A42">
            <a:alpha val="6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45D0F-420C-4556-86BD-31D12159299A}"/>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5D5D022-5682-431A-B651-8E96936B935A}"/>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397063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5E72D9-7689-474A-85E9-1CD41788891B}"/>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a:extLst>
              <a:ext uri="{FF2B5EF4-FFF2-40B4-BE49-F238E27FC236}">
                <a16:creationId xmlns:a16="http://schemas.microsoft.com/office/drawing/2014/main" id="{399A5D1D-F3F2-4927-87A9-6B43A102D220}"/>
              </a:ext>
            </a:extLst>
          </p:cNvPr>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8AC8321E-4E24-4162-8842-3685FCC5FF86}"/>
              </a:ext>
            </a:extLst>
          </p:cNvPr>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EA0F8B-E805-4440-B5D9-DA062F6C6BEC}"/>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12701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ood Bye">
    <p:bg>
      <p:bgPr>
        <a:gradFill flip="none" rotWithShape="1">
          <a:gsLst>
            <a:gs pos="0">
              <a:schemeClr val="bg1">
                <a:lumMod val="85000"/>
              </a:schemeClr>
            </a:gs>
            <a:gs pos="100000">
              <a:srgbClr val="1E3A4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B56D4F-EE25-4F78-AEF0-9AC3738F31DC}"/>
              </a:ext>
            </a:extLst>
          </p:cNvPr>
          <p:cNvSpPr/>
          <p:nvPr userDrawn="1"/>
        </p:nvSpPr>
        <p:spPr>
          <a:xfrm>
            <a:off x="710195" y="2514600"/>
            <a:ext cx="7723610" cy="1828800"/>
          </a:xfrm>
          <a:prstGeom prst="ellipse">
            <a:avLst/>
          </a:prstGeom>
          <a:noFill/>
          <a:ln>
            <a:noFill/>
          </a:ln>
          <a:effectLst>
            <a:outerShdw blurRad="50800" dist="50800" dir="5400000" sx="40000" sy="40000" algn="ctr" rotWithShape="0">
              <a:srgbClr val="FF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rPr>
              <a:t>That’s all for now…</a:t>
            </a:r>
            <a:endParaRPr lang="en-US"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endParaRPr>
          </a:p>
        </p:txBody>
      </p:sp>
    </p:spTree>
    <p:extLst>
      <p:ext uri="{BB962C8B-B14F-4D97-AF65-F5344CB8AC3E}">
        <p14:creationId xmlns:p14="http://schemas.microsoft.com/office/powerpoint/2010/main" val="23906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AF4F7-B264-4B83-BED7-2C81D63B0C5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9360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AF4F7-B264-4B83-BED7-2C81D63B0C5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25428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AF4F7-B264-4B83-BED7-2C81D63B0C50}"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793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AF4F7-B264-4B83-BED7-2C81D63B0C50}"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31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AF4F7-B264-4B83-BED7-2C81D63B0C50}" type="datetimeFigureOut">
              <a:rPr lang="en-US" smtClean="0"/>
              <a:t>12/21/2020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A2490-CF00-4DD6-825E-D3BF898E7A17}" type="slidenum">
              <a:rPr lang="en-US" smtClean="0"/>
              <a:t>‹#›</a:t>
            </a:fld>
            <a:endParaRPr lang="en-US"/>
          </a:p>
        </p:txBody>
      </p:sp>
    </p:spTree>
    <p:extLst>
      <p:ext uri="{BB962C8B-B14F-4D97-AF65-F5344CB8AC3E}">
        <p14:creationId xmlns:p14="http://schemas.microsoft.com/office/powerpoint/2010/main" val="24613564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7" r:id="rId5"/>
    <p:sldLayoutId id="2147483663" r:id="rId6"/>
    <p:sldLayoutId id="2147483664" r:id="rId7"/>
    <p:sldLayoutId id="2147483665" r:id="rId8"/>
    <p:sldLayoutId id="2147483666" r:id="rId9"/>
    <p:sldLayoutId id="2147483668" r:id="rId10"/>
    <p:sldLayoutId id="2147483669" r:id="rId11"/>
    <p:sldLayoutId id="2147483670" r:id="rId12"/>
    <p:sldLayoutId id="2147483671"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4.jpeg" Type="http://schemas.openxmlformats.org/officeDocument/2006/relationships/image"/><Relationship Id="rId1" Target="../slideLayouts/slideLayout4.xml" Type="http://schemas.openxmlformats.org/officeDocument/2006/relationships/slideLayout"/></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arget="../media/hdphoto2.wdp" Type="http://schemas.microsoft.com/office/2007/relationships/hdphoto"/><Relationship Id="rId2" Target="../media/image3.jpeg" Type="http://schemas.openxmlformats.org/officeDocument/2006/relationships/image"/><Relationship Id="rId1" Target="../slideLayouts/slideLayout3.xml" Type="http://schemas.openxmlformats.org/officeDocument/2006/relationships/slideLayout"/></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9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1BD2-ADCC-4C3A-B351-51D748D40C40}"/>
              </a:ext>
            </a:extLst>
          </p:cNvPr>
          <p:cNvSpPr>
            <a:spLocks noGrp="1"/>
          </p:cNvSpPr>
          <p:nvPr>
            <p:ph type="title"/>
          </p:nvPr>
        </p:nvSpPr>
        <p:spPr/>
        <p:txBody>
          <a:bodyPr/>
          <a:lstStyle/>
          <a:p>
            <a:r>
              <a:rPr lang="en-IN" dirty="0"/>
              <a:t>Data Warehouse 3-tier Architecture</a:t>
            </a:r>
          </a:p>
        </p:txBody>
      </p:sp>
      <p:pic>
        <p:nvPicPr>
          <p:cNvPr id="4" name="Picture 2">
            <a:extLst>
              <a:ext uri="{FF2B5EF4-FFF2-40B4-BE49-F238E27FC236}">
                <a16:creationId xmlns:a16="http://schemas.microsoft.com/office/drawing/2014/main" id="{C4F98D0B-35FC-45BD-8D93-E943939BE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508" y="1838938"/>
            <a:ext cx="5296984" cy="4529890"/>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50670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Warehouse 3-tier Architecture</a:t>
            </a:r>
          </a:p>
        </p:txBody>
      </p:sp>
      <p:sp>
        <p:nvSpPr>
          <p:cNvPr id="3" name="Content Placeholder 2"/>
          <p:cNvSpPr>
            <a:spLocks noGrp="1"/>
          </p:cNvSpPr>
          <p:nvPr>
            <p:ph idx="1"/>
          </p:nvPr>
        </p:nvSpPr>
        <p:spPr>
          <a:xfrm>
            <a:off x="464438" y="1452575"/>
            <a:ext cx="8303900" cy="5181599"/>
          </a:xfrm>
        </p:spPr>
        <p:txBody>
          <a:bodyPr>
            <a:normAutofit lnSpcReduction="10000"/>
          </a:bodyPr>
          <a:lstStyle/>
          <a:p>
            <a:pPr marL="0" indent="0">
              <a:buNone/>
            </a:pPr>
            <a:r>
              <a:rPr lang="en-IN" dirty="0">
                <a:solidFill>
                  <a:srgbClr val="C00000"/>
                </a:solidFill>
              </a:rPr>
              <a:t>Bottom Tier</a:t>
            </a:r>
          </a:p>
          <a:p>
            <a:pPr algn="just"/>
            <a:r>
              <a:rPr lang="en-US" dirty="0"/>
              <a:t>The bottom tier of the architecture is the data warehouse database server.</a:t>
            </a:r>
          </a:p>
          <a:p>
            <a:pPr algn="just"/>
            <a:r>
              <a:rPr lang="en-US" dirty="0"/>
              <a:t> It is usually the relational database (RDBMS) system.</a:t>
            </a:r>
          </a:p>
          <a:p>
            <a:pPr algn="just"/>
            <a:r>
              <a:rPr lang="en-US" dirty="0"/>
              <a:t>Data from operational databases and external sources are extracted using application program interfaces and ETL/ELT utilities. </a:t>
            </a:r>
            <a:endParaRPr lang="en-IN" dirty="0"/>
          </a:p>
        </p:txBody>
      </p:sp>
    </p:spTree>
    <p:extLst>
      <p:ext uri="{BB962C8B-B14F-4D97-AF65-F5344CB8AC3E}">
        <p14:creationId xmlns:p14="http://schemas.microsoft.com/office/powerpoint/2010/main" val="373288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Warehouse 3-tier Architecture</a:t>
            </a:r>
          </a:p>
        </p:txBody>
      </p:sp>
      <p:sp>
        <p:nvSpPr>
          <p:cNvPr id="3" name="Content Placeholder 2"/>
          <p:cNvSpPr>
            <a:spLocks noGrp="1"/>
          </p:cNvSpPr>
          <p:nvPr>
            <p:ph idx="1"/>
          </p:nvPr>
        </p:nvSpPr>
        <p:spPr>
          <a:xfrm>
            <a:off x="478505" y="1466643"/>
            <a:ext cx="8275765" cy="5181599"/>
          </a:xfrm>
        </p:spPr>
        <p:txBody>
          <a:bodyPr>
            <a:normAutofit fontScale="92500" lnSpcReduction="10000"/>
          </a:bodyPr>
          <a:lstStyle/>
          <a:p>
            <a:pPr marL="0" indent="0" algn="just">
              <a:buNone/>
            </a:pPr>
            <a:r>
              <a:rPr lang="en-IN" dirty="0">
                <a:solidFill>
                  <a:srgbClr val="C00000"/>
                </a:solidFill>
              </a:rPr>
              <a:t>Middle Tier</a:t>
            </a:r>
          </a:p>
          <a:p>
            <a:pPr algn="just"/>
            <a:r>
              <a:rPr lang="en-US" dirty="0"/>
              <a:t>In the middle-tier, there will be OLAP server. </a:t>
            </a:r>
          </a:p>
          <a:p>
            <a:pPr algn="just"/>
            <a:r>
              <a:rPr lang="en-US" dirty="0"/>
              <a:t>It can be implemented in either of following ways:</a:t>
            </a:r>
          </a:p>
          <a:p>
            <a:pPr algn="just"/>
            <a:r>
              <a:rPr lang="en-US" dirty="0">
                <a:solidFill>
                  <a:srgbClr val="C00000"/>
                </a:solidFill>
              </a:rPr>
              <a:t>Relational</a:t>
            </a:r>
            <a:r>
              <a:rPr lang="en-US" dirty="0">
                <a:solidFill>
                  <a:srgbClr val="FF0000"/>
                </a:solidFill>
              </a:rPr>
              <a:t> </a:t>
            </a:r>
            <a:r>
              <a:rPr lang="en-US" dirty="0">
                <a:solidFill>
                  <a:srgbClr val="C00000"/>
                </a:solidFill>
              </a:rPr>
              <a:t>OLAP</a:t>
            </a:r>
            <a:r>
              <a:rPr lang="en-US" dirty="0">
                <a:solidFill>
                  <a:srgbClr val="FF0000"/>
                </a:solidFill>
              </a:rPr>
              <a:t> </a:t>
            </a:r>
            <a:r>
              <a:rPr lang="en-US" dirty="0"/>
              <a:t>(ROLAP), which is noting but an extended relational database management system.</a:t>
            </a:r>
          </a:p>
          <a:p>
            <a:pPr algn="just"/>
            <a:r>
              <a:rPr lang="en-US" dirty="0">
                <a:solidFill>
                  <a:srgbClr val="C00000"/>
                </a:solidFill>
              </a:rPr>
              <a:t>Multidimensional</a:t>
            </a:r>
            <a:r>
              <a:rPr lang="en-US" dirty="0">
                <a:solidFill>
                  <a:srgbClr val="FF0000"/>
                </a:solidFill>
              </a:rPr>
              <a:t> </a:t>
            </a:r>
            <a:r>
              <a:rPr lang="en-US" dirty="0">
                <a:solidFill>
                  <a:srgbClr val="C00000"/>
                </a:solidFill>
              </a:rPr>
              <a:t>OLAP</a:t>
            </a:r>
            <a:r>
              <a:rPr lang="en-US" dirty="0">
                <a:solidFill>
                  <a:srgbClr val="FF0000"/>
                </a:solidFill>
              </a:rPr>
              <a:t> </a:t>
            </a:r>
            <a:r>
              <a:rPr lang="en-US" dirty="0"/>
              <a:t>(MOLAP) model, which directly implements the multidimensional data and operations.</a:t>
            </a:r>
          </a:p>
          <a:p>
            <a:pPr algn="just"/>
            <a:endParaRPr lang="en-IN" b="1" dirty="0"/>
          </a:p>
          <a:p>
            <a:pPr algn="just"/>
            <a:endParaRPr lang="en-IN" dirty="0"/>
          </a:p>
        </p:txBody>
      </p:sp>
    </p:spTree>
    <p:extLst>
      <p:ext uri="{BB962C8B-B14F-4D97-AF65-F5344CB8AC3E}">
        <p14:creationId xmlns:p14="http://schemas.microsoft.com/office/powerpoint/2010/main" val="171705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Warehouse 3-tier Architecture</a:t>
            </a:r>
          </a:p>
        </p:txBody>
      </p:sp>
      <p:sp>
        <p:nvSpPr>
          <p:cNvPr id="3" name="Content Placeholder 2"/>
          <p:cNvSpPr>
            <a:spLocks noGrp="1"/>
          </p:cNvSpPr>
          <p:nvPr>
            <p:ph idx="1"/>
          </p:nvPr>
        </p:nvSpPr>
        <p:spPr>
          <a:xfrm>
            <a:off x="434117" y="1466643"/>
            <a:ext cx="8275765" cy="5181599"/>
          </a:xfrm>
        </p:spPr>
        <p:txBody>
          <a:bodyPr>
            <a:normAutofit fontScale="85000" lnSpcReduction="20000"/>
          </a:bodyPr>
          <a:lstStyle/>
          <a:p>
            <a:pPr marL="0" indent="0" algn="just">
              <a:lnSpc>
                <a:spcPct val="170000"/>
              </a:lnSpc>
              <a:buNone/>
            </a:pPr>
            <a:r>
              <a:rPr lang="en-IN" dirty="0">
                <a:solidFill>
                  <a:srgbClr val="C00000"/>
                </a:solidFill>
              </a:rPr>
              <a:t>Top-Tier</a:t>
            </a:r>
          </a:p>
          <a:p>
            <a:pPr algn="just">
              <a:lnSpc>
                <a:spcPct val="170000"/>
              </a:lnSpc>
            </a:pPr>
            <a:r>
              <a:rPr lang="en-US" dirty="0"/>
              <a:t>This tier is the front-end client layer. </a:t>
            </a:r>
          </a:p>
          <a:p>
            <a:pPr algn="just">
              <a:lnSpc>
                <a:spcPct val="170000"/>
              </a:lnSpc>
            </a:pPr>
            <a:r>
              <a:rPr lang="en-US" dirty="0"/>
              <a:t>Top tier is the tools and API that you connect and get data out from the data warehouse. </a:t>
            </a:r>
          </a:p>
          <a:p>
            <a:pPr algn="just">
              <a:lnSpc>
                <a:spcPct val="170000"/>
              </a:lnSpc>
            </a:pPr>
            <a:r>
              <a:rPr lang="en-US" dirty="0"/>
              <a:t>This layer holds the query tools and reporting tools, analysis tools and data mining tools. </a:t>
            </a:r>
          </a:p>
          <a:p>
            <a:pPr algn="just">
              <a:lnSpc>
                <a:spcPct val="170000"/>
              </a:lnSpc>
            </a:pPr>
            <a:r>
              <a:rPr lang="en-US" dirty="0"/>
              <a:t>Various visualization and reporting tools are used to get data out to the user.</a:t>
            </a:r>
            <a:endParaRPr lang="en-IN" b="1" dirty="0"/>
          </a:p>
          <a:p>
            <a:pPr algn="just">
              <a:lnSpc>
                <a:spcPct val="170000"/>
              </a:lnSpc>
            </a:pPr>
            <a:endParaRPr lang="en-IN" dirty="0"/>
          </a:p>
        </p:txBody>
      </p:sp>
    </p:spTree>
    <p:extLst>
      <p:ext uri="{BB962C8B-B14F-4D97-AF65-F5344CB8AC3E}">
        <p14:creationId xmlns:p14="http://schemas.microsoft.com/office/powerpoint/2010/main" val="65525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A35E-4DAA-4591-B6CD-3816BC387258}"/>
              </a:ext>
            </a:extLst>
          </p:cNvPr>
          <p:cNvSpPr>
            <a:spLocks noGrp="1"/>
          </p:cNvSpPr>
          <p:nvPr>
            <p:ph type="title"/>
          </p:nvPr>
        </p:nvSpPr>
        <p:spPr/>
        <p:txBody>
          <a:bodyPr/>
          <a:lstStyle/>
          <a:p>
            <a:r>
              <a:rPr lang="en-IN" dirty="0"/>
              <a:t>4-tier Architecture</a:t>
            </a:r>
          </a:p>
        </p:txBody>
      </p:sp>
      <p:pic>
        <p:nvPicPr>
          <p:cNvPr id="4" name="Picture 2">
            <a:extLst>
              <a:ext uri="{FF2B5EF4-FFF2-40B4-BE49-F238E27FC236}">
                <a16:creationId xmlns:a16="http://schemas.microsoft.com/office/drawing/2014/main" id="{C1AFB838-C866-44BD-AADF-E4E2207C0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152" y="2073446"/>
            <a:ext cx="8146472" cy="3660630"/>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6484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54" y="1508847"/>
            <a:ext cx="8177291" cy="3457050"/>
          </a:xfrm>
        </p:spPr>
        <p:txBody>
          <a:bodyPr/>
          <a:lstStyle/>
          <a:p>
            <a:pPr marL="0" indent="0" algn="just">
              <a:buNone/>
            </a:pPr>
            <a:r>
              <a:rPr lang="en-US" dirty="0"/>
              <a:t>At end </a:t>
            </a:r>
            <a:r>
              <a:rPr lang="en-US" dirty="0">
                <a:solidFill>
                  <a:srgbClr val="C00000"/>
                </a:solidFill>
              </a:rPr>
              <a:t>user layer, data </a:t>
            </a:r>
            <a:r>
              <a:rPr lang="en-US" dirty="0"/>
              <a:t>in the ODS, </a:t>
            </a:r>
            <a:r>
              <a:rPr lang="en-US" dirty="0">
                <a:solidFill>
                  <a:srgbClr val="C00000"/>
                </a:solidFill>
              </a:rPr>
              <a:t>data warehouse,</a:t>
            </a:r>
            <a:r>
              <a:rPr lang="en-US" dirty="0"/>
              <a:t> and </a:t>
            </a:r>
            <a:r>
              <a:rPr lang="en-US" dirty="0">
                <a:solidFill>
                  <a:srgbClr val="C00000"/>
                </a:solidFill>
              </a:rPr>
              <a:t>data</a:t>
            </a:r>
            <a:r>
              <a:rPr lang="en-US" dirty="0"/>
              <a:t> marts can be accessed by using a variety of tools such as query and reporting tools, </a:t>
            </a:r>
            <a:r>
              <a:rPr lang="en-US" dirty="0">
                <a:solidFill>
                  <a:srgbClr val="C00000"/>
                </a:solidFill>
              </a:rPr>
              <a:t>data</a:t>
            </a:r>
            <a:r>
              <a:rPr lang="en-US" dirty="0"/>
              <a:t> visualization tools, and analytical applications.</a:t>
            </a:r>
            <a:endParaRPr lang="en-IN" dirty="0"/>
          </a:p>
        </p:txBody>
      </p:sp>
      <p:sp>
        <p:nvSpPr>
          <p:cNvPr id="5" name="Title 4">
            <a:extLst>
              <a:ext uri="{FF2B5EF4-FFF2-40B4-BE49-F238E27FC236}">
                <a16:creationId xmlns:a16="http://schemas.microsoft.com/office/drawing/2014/main" id="{2231569D-D865-4B70-AD66-DF6E4920995D}"/>
              </a:ext>
            </a:extLst>
          </p:cNvPr>
          <p:cNvSpPr>
            <a:spLocks noGrp="1"/>
          </p:cNvSpPr>
          <p:nvPr>
            <p:ph type="title"/>
          </p:nvPr>
        </p:nvSpPr>
        <p:spPr/>
        <p:txBody>
          <a:bodyPr/>
          <a:lstStyle/>
          <a:p>
            <a:r>
              <a:rPr lang="en-IN" dirty="0"/>
              <a:t>User</a:t>
            </a:r>
          </a:p>
        </p:txBody>
      </p:sp>
    </p:spTree>
    <p:extLst>
      <p:ext uri="{BB962C8B-B14F-4D97-AF65-F5344CB8AC3E}">
        <p14:creationId xmlns:p14="http://schemas.microsoft.com/office/powerpoint/2010/main" val="423010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219" y="1466642"/>
            <a:ext cx="8233562" cy="5181599"/>
          </a:xfrm>
        </p:spPr>
        <p:txBody>
          <a:bodyPr>
            <a:normAutofit lnSpcReduction="10000"/>
          </a:bodyPr>
          <a:lstStyle/>
          <a:p>
            <a:pPr algn="just"/>
            <a:r>
              <a:rPr lang="en-US" dirty="0"/>
              <a:t>Its functions contain receiving data inputted, interpreting users' instructions, and sending requests to the data services layer and displaying the data obtained from the data services layer to users by the way they can understand. </a:t>
            </a:r>
          </a:p>
          <a:p>
            <a:pPr algn="just"/>
            <a:r>
              <a:rPr lang="en-US" dirty="0"/>
              <a:t>It closest to users and provide an interactive operation interface.</a:t>
            </a:r>
            <a:endParaRPr lang="en-IN" dirty="0"/>
          </a:p>
        </p:txBody>
      </p:sp>
      <p:sp>
        <p:nvSpPr>
          <p:cNvPr id="5" name="Title 4">
            <a:extLst>
              <a:ext uri="{FF2B5EF4-FFF2-40B4-BE49-F238E27FC236}">
                <a16:creationId xmlns:a16="http://schemas.microsoft.com/office/drawing/2014/main" id="{61BC47EC-68AE-4D4E-8739-E31AC142660A}"/>
              </a:ext>
            </a:extLst>
          </p:cNvPr>
          <p:cNvSpPr>
            <a:spLocks noGrp="1"/>
          </p:cNvSpPr>
          <p:nvPr>
            <p:ph type="title"/>
          </p:nvPr>
        </p:nvSpPr>
        <p:spPr/>
        <p:txBody>
          <a:bodyPr/>
          <a:lstStyle/>
          <a:p>
            <a:r>
              <a:rPr lang="en-IN" dirty="0"/>
              <a:t>Presentation Layer</a:t>
            </a:r>
          </a:p>
        </p:txBody>
      </p:sp>
    </p:spTree>
    <p:extLst>
      <p:ext uri="{BB962C8B-B14F-4D97-AF65-F5344CB8AC3E}">
        <p14:creationId xmlns:p14="http://schemas.microsoft.com/office/powerpoint/2010/main" val="131980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Logic</a:t>
            </a:r>
          </a:p>
        </p:txBody>
      </p:sp>
      <p:sp>
        <p:nvSpPr>
          <p:cNvPr id="3" name="Content Placeholder 2"/>
          <p:cNvSpPr>
            <a:spLocks noGrp="1"/>
          </p:cNvSpPr>
          <p:nvPr>
            <p:ph idx="1"/>
          </p:nvPr>
        </p:nvSpPr>
        <p:spPr>
          <a:xfrm>
            <a:off x="492573" y="1466643"/>
            <a:ext cx="8247630" cy="5181599"/>
          </a:xfrm>
        </p:spPr>
        <p:txBody>
          <a:bodyPr>
            <a:normAutofit lnSpcReduction="10000"/>
          </a:bodyPr>
          <a:lstStyle/>
          <a:p>
            <a:pPr algn="just"/>
            <a:r>
              <a:rPr lang="en-US" dirty="0"/>
              <a:t>It is located between the PL and data access layer  playing a connecting role in the data exchange.</a:t>
            </a:r>
          </a:p>
          <a:p>
            <a:pPr algn="just"/>
            <a:r>
              <a:rPr lang="en-US" dirty="0"/>
              <a:t>The layer’s concerns are focused primarily on the development of business rules, business processes and business needs related to </a:t>
            </a:r>
            <a:r>
              <a:rPr lang="en-IN" dirty="0"/>
              <a:t>system.</a:t>
            </a:r>
          </a:p>
          <a:p>
            <a:pPr algn="just"/>
            <a:r>
              <a:rPr lang="en-US" dirty="0"/>
              <a:t>It’s also known as the domain layer.</a:t>
            </a:r>
            <a:endParaRPr lang="en-IN" dirty="0"/>
          </a:p>
        </p:txBody>
      </p:sp>
    </p:spTree>
    <p:extLst>
      <p:ext uri="{BB962C8B-B14F-4D97-AF65-F5344CB8AC3E}">
        <p14:creationId xmlns:p14="http://schemas.microsoft.com/office/powerpoint/2010/main" val="103399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Access</a:t>
            </a:r>
          </a:p>
        </p:txBody>
      </p:sp>
      <p:sp>
        <p:nvSpPr>
          <p:cNvPr id="3" name="Content Placeholder 2"/>
          <p:cNvSpPr>
            <a:spLocks noGrp="1"/>
          </p:cNvSpPr>
          <p:nvPr>
            <p:ph idx="1"/>
          </p:nvPr>
        </p:nvSpPr>
        <p:spPr>
          <a:xfrm>
            <a:off x="499607" y="1494778"/>
            <a:ext cx="8233562" cy="5181599"/>
          </a:xfrm>
        </p:spPr>
        <p:txBody>
          <a:bodyPr>
            <a:normAutofit fontScale="92500" lnSpcReduction="20000"/>
          </a:bodyPr>
          <a:lstStyle/>
          <a:p>
            <a:pPr algn="just"/>
            <a:r>
              <a:rPr lang="en-US" dirty="0"/>
              <a:t> It is located in the innermost layer that implements persistence logic and responsible for access to the database.</a:t>
            </a:r>
          </a:p>
          <a:p>
            <a:pPr algn="just"/>
            <a:r>
              <a:rPr lang="en-US" dirty="0"/>
              <a:t>Operations on the data contain finding, adding, deleting, modifying, etc. </a:t>
            </a:r>
          </a:p>
          <a:p>
            <a:pPr algn="just"/>
            <a:r>
              <a:rPr lang="en-US" dirty="0"/>
              <a:t>This level work independently, without relying on other layers.</a:t>
            </a:r>
          </a:p>
          <a:p>
            <a:pPr algn="just"/>
            <a:r>
              <a:rPr lang="en-US" dirty="0"/>
              <a:t>DAL extracts the appropriate data from the database and passes the data to the upper.</a:t>
            </a:r>
            <a:endParaRPr lang="en-IN" dirty="0"/>
          </a:p>
        </p:txBody>
      </p:sp>
    </p:spTree>
    <p:extLst>
      <p:ext uri="{BB962C8B-B14F-4D97-AF65-F5344CB8AC3E}">
        <p14:creationId xmlns:p14="http://schemas.microsoft.com/office/powerpoint/2010/main" val="4185413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02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34234-6DCE-491B-BC89-CCCCBA17BDF8}"/>
              </a:ext>
            </a:extLst>
          </p:cNvPr>
          <p:cNvSpPr>
            <a:spLocks noGrp="1"/>
          </p:cNvSpPr>
          <p:nvPr>
            <p:ph idx="1"/>
          </p:nvPr>
        </p:nvSpPr>
        <p:spPr>
          <a:xfrm>
            <a:off x="438873" y="2338086"/>
            <a:ext cx="7621915" cy="3654751"/>
          </a:xfrm>
        </p:spPr>
        <p:txBody>
          <a:bodyPr>
            <a:normAutofit/>
          </a:bodyPr>
          <a:lstStyle/>
          <a:p>
            <a:pPr marL="0" indent="0">
              <a:lnSpc>
                <a:spcPct val="150000"/>
              </a:lnSpc>
              <a:buNone/>
            </a:pPr>
            <a:r>
              <a:rPr lang="en-IN" dirty="0"/>
              <a:t>After this lecture, you will be able to</a:t>
            </a:r>
          </a:p>
          <a:p>
            <a:pPr marL="914400" lvl="1" indent="-457200"/>
            <a:r>
              <a:rPr lang="en-IN" sz="2800" dirty="0"/>
              <a:t>understand the concept of architecture model.</a:t>
            </a:r>
          </a:p>
          <a:p>
            <a:pPr marL="914400" lvl="1" indent="-457200"/>
            <a:r>
              <a:rPr lang="en-IN" sz="2800" dirty="0"/>
              <a:t>know the difference in working of 2-tier,3-tier and 4-tier architecture.</a:t>
            </a:r>
          </a:p>
          <a:p>
            <a:pPr marL="0" indent="0">
              <a:lnSpc>
                <a:spcPct val="150000"/>
              </a:lnSpc>
              <a:buNone/>
            </a:pPr>
            <a:endParaRPr lang="en-IN" dirty="0"/>
          </a:p>
          <a:p>
            <a:pPr marL="457200" lvl="1" indent="0">
              <a:lnSpc>
                <a:spcPct val="150000"/>
              </a:lnSpc>
              <a:buNone/>
            </a:pPr>
            <a:endParaRPr lang="en-IN" dirty="0"/>
          </a:p>
          <a:p>
            <a:pPr marL="457200" lvl="1" indent="0">
              <a:lnSpc>
                <a:spcPct val="150000"/>
              </a:lnSpc>
              <a:buNone/>
            </a:pPr>
            <a:endParaRPr lang="en-IN" dirty="0"/>
          </a:p>
        </p:txBody>
      </p:sp>
    </p:spTree>
    <p:extLst>
      <p:ext uri="{BB962C8B-B14F-4D97-AF65-F5344CB8AC3E}">
        <p14:creationId xmlns:p14="http://schemas.microsoft.com/office/powerpoint/2010/main" val="28712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54" y="1522914"/>
            <a:ext cx="8177291" cy="4188570"/>
          </a:xfrm>
        </p:spPr>
        <p:txBody>
          <a:bodyPr/>
          <a:lstStyle/>
          <a:p>
            <a:pPr algn="just"/>
            <a:r>
              <a:rPr lang="en-US" dirty="0"/>
              <a:t>Architecture model  is a method of defining the overall architecture of data communication, processing and presentation that exist for end-clients computing within the enterprise. </a:t>
            </a:r>
          </a:p>
          <a:p>
            <a:pPr algn="just"/>
            <a:r>
              <a:rPr lang="en-US" dirty="0"/>
              <a:t>Applications gather detailed </a:t>
            </a:r>
            <a:r>
              <a:rPr lang="en-US" dirty="0">
                <a:solidFill>
                  <a:srgbClr val="C00000"/>
                </a:solidFill>
              </a:rPr>
              <a:t>data</a:t>
            </a:r>
            <a:r>
              <a:rPr lang="en-US" dirty="0"/>
              <a:t> from day-to-day operations</a:t>
            </a:r>
            <a:endParaRPr lang="en-IN" dirty="0"/>
          </a:p>
        </p:txBody>
      </p:sp>
      <p:sp>
        <p:nvSpPr>
          <p:cNvPr id="5" name="Title 4">
            <a:extLst>
              <a:ext uri="{FF2B5EF4-FFF2-40B4-BE49-F238E27FC236}">
                <a16:creationId xmlns:a16="http://schemas.microsoft.com/office/drawing/2014/main" id="{B48860D7-7B70-4DC9-BBF6-EE0E29B6BAC8}"/>
              </a:ext>
            </a:extLst>
          </p:cNvPr>
          <p:cNvSpPr>
            <a:spLocks noGrp="1"/>
          </p:cNvSpPr>
          <p:nvPr>
            <p:ph type="title"/>
          </p:nvPr>
        </p:nvSpPr>
        <p:spPr/>
        <p:txBody>
          <a:bodyPr/>
          <a:lstStyle/>
          <a:p>
            <a:r>
              <a:rPr lang="en-IN" dirty="0"/>
              <a:t>Architecture Model</a:t>
            </a:r>
          </a:p>
        </p:txBody>
      </p:sp>
    </p:spTree>
    <p:extLst>
      <p:ext uri="{BB962C8B-B14F-4D97-AF65-F5344CB8AC3E}">
        <p14:creationId xmlns:p14="http://schemas.microsoft.com/office/powerpoint/2010/main" val="393719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230F-C3E1-44E4-9659-3905026EB35B}"/>
              </a:ext>
            </a:extLst>
          </p:cNvPr>
          <p:cNvSpPr>
            <a:spLocks noGrp="1"/>
          </p:cNvSpPr>
          <p:nvPr>
            <p:ph type="title"/>
          </p:nvPr>
        </p:nvSpPr>
        <p:spPr/>
        <p:txBody>
          <a:bodyPr/>
          <a:lstStyle/>
          <a:p>
            <a:r>
              <a:rPr lang="en-IN" dirty="0"/>
              <a:t>2-tier Architecture</a:t>
            </a:r>
          </a:p>
        </p:txBody>
      </p:sp>
      <p:sp>
        <p:nvSpPr>
          <p:cNvPr id="3" name="Content Placeholder 2">
            <a:extLst>
              <a:ext uri="{FF2B5EF4-FFF2-40B4-BE49-F238E27FC236}">
                <a16:creationId xmlns:a16="http://schemas.microsoft.com/office/drawing/2014/main" id="{66A2C061-D2CF-40F6-9C64-CE42C35C1468}"/>
              </a:ext>
            </a:extLst>
          </p:cNvPr>
          <p:cNvSpPr>
            <a:spLocks noGrp="1"/>
          </p:cNvSpPr>
          <p:nvPr>
            <p:ph idx="1"/>
          </p:nvPr>
        </p:nvSpPr>
        <p:spPr>
          <a:xfrm>
            <a:off x="319596" y="2228012"/>
            <a:ext cx="5321550" cy="2401973"/>
          </a:xfrm>
        </p:spPr>
        <p:txBody>
          <a:bodyPr>
            <a:normAutofit/>
          </a:bodyPr>
          <a:lstStyle/>
          <a:p>
            <a:r>
              <a:rPr lang="en-US" dirty="0"/>
              <a:t>It is client-server architecture.</a:t>
            </a:r>
          </a:p>
          <a:p>
            <a:r>
              <a:rPr lang="en-US" dirty="0"/>
              <a:t>Direct communication.</a:t>
            </a:r>
          </a:p>
          <a:p>
            <a:r>
              <a:rPr lang="en-US" dirty="0"/>
              <a:t>Run faster(tight coupled)</a:t>
            </a:r>
            <a:endParaRPr lang="en-IN" dirty="0"/>
          </a:p>
        </p:txBody>
      </p:sp>
      <p:pic>
        <p:nvPicPr>
          <p:cNvPr id="1027" name="Picture 3"/>
          <p:cNvPicPr>
            <a:picLocks noChangeAspect="1" noChangeArrowheads="1"/>
          </p:cNvPicPr>
          <p:nvPr/>
        </p:nvPicPr>
        <p:blipFill>
          <a:blip r:embed="rId2">
            <a:duotone>
              <a:prstClr val="black"/>
              <a:srgbClr val="F5F8F9">
                <a:tint val="45000"/>
                <a:satMod val="400000"/>
              </a:srgb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786214" y="2120941"/>
            <a:ext cx="2662659" cy="2616113"/>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3834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2-tier Architecture </a:t>
            </a:r>
            <a:endParaRPr lang="en-IN" dirty="0"/>
          </a:p>
        </p:txBody>
      </p:sp>
      <p:sp>
        <p:nvSpPr>
          <p:cNvPr id="3" name="Content Placeholder 2"/>
          <p:cNvSpPr>
            <a:spLocks noGrp="1"/>
          </p:cNvSpPr>
          <p:nvPr>
            <p:ph idx="1"/>
          </p:nvPr>
        </p:nvSpPr>
        <p:spPr>
          <a:xfrm>
            <a:off x="476320" y="1508846"/>
            <a:ext cx="8191359" cy="4821616"/>
          </a:xfrm>
        </p:spPr>
        <p:txBody>
          <a:bodyPr>
            <a:normAutofit/>
          </a:bodyPr>
          <a:lstStyle/>
          <a:p>
            <a:pPr algn="just"/>
            <a:r>
              <a:rPr lang="en-US" dirty="0"/>
              <a:t>The data warehouse two-tier architecture is a </a:t>
            </a:r>
            <a:r>
              <a:rPr lang="en-US" dirty="0">
                <a:solidFill>
                  <a:srgbClr val="C00000"/>
                </a:solidFill>
              </a:rPr>
              <a:t>client – server </a:t>
            </a:r>
            <a:r>
              <a:rPr lang="en-US" dirty="0"/>
              <a:t>application. </a:t>
            </a:r>
          </a:p>
          <a:p>
            <a:pPr algn="just"/>
            <a:r>
              <a:rPr lang="en-US" dirty="0"/>
              <a:t>There is a direct communication between client and data source server, we call it as data layer or database layer. </a:t>
            </a:r>
          </a:p>
          <a:p>
            <a:pPr algn="just"/>
            <a:r>
              <a:rPr lang="en-US" dirty="0"/>
              <a:t>Usually, there is no intermediate application between client and database layer.</a:t>
            </a:r>
          </a:p>
        </p:txBody>
      </p:sp>
    </p:spTree>
    <p:extLst>
      <p:ext uri="{BB962C8B-B14F-4D97-AF65-F5344CB8AC3E}">
        <p14:creationId xmlns:p14="http://schemas.microsoft.com/office/powerpoint/2010/main" val="362803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813" y="1494779"/>
            <a:ext cx="8402374" cy="4737209"/>
          </a:xfrm>
        </p:spPr>
        <p:txBody>
          <a:bodyPr>
            <a:noAutofit/>
          </a:bodyPr>
          <a:lstStyle/>
          <a:p>
            <a:r>
              <a:rPr lang="en-US" sz="2700" dirty="0"/>
              <a:t>Following are the two-tier architecture components</a:t>
            </a:r>
          </a:p>
          <a:p>
            <a:r>
              <a:rPr lang="en-US" sz="2700" dirty="0">
                <a:solidFill>
                  <a:srgbClr val="C00000"/>
                </a:solidFill>
              </a:rPr>
              <a:t>Client Application – Client tier</a:t>
            </a:r>
          </a:p>
          <a:p>
            <a:r>
              <a:rPr lang="en-US" sz="2700" dirty="0"/>
              <a:t>Client tier is the front-end application that client uses to get data out from the data warehouse or data tier. </a:t>
            </a:r>
          </a:p>
          <a:p>
            <a:r>
              <a:rPr lang="en-US" sz="2700" dirty="0"/>
              <a:t>On the application tier code is writer for saving data or getting data out of database.</a:t>
            </a:r>
          </a:p>
          <a:p>
            <a:endParaRPr lang="en-US" sz="2700" dirty="0"/>
          </a:p>
          <a:p>
            <a:endParaRPr lang="en-IN" sz="2700" dirty="0"/>
          </a:p>
        </p:txBody>
      </p:sp>
      <p:sp>
        <p:nvSpPr>
          <p:cNvPr id="5" name="Title 4">
            <a:extLst>
              <a:ext uri="{FF2B5EF4-FFF2-40B4-BE49-F238E27FC236}">
                <a16:creationId xmlns:a16="http://schemas.microsoft.com/office/drawing/2014/main" id="{69C2E342-B7DC-4063-AA26-554F0AD822A5}"/>
              </a:ext>
            </a:extLst>
          </p:cNvPr>
          <p:cNvSpPr>
            <a:spLocks noGrp="1"/>
          </p:cNvSpPr>
          <p:nvPr>
            <p:ph type="title"/>
          </p:nvPr>
        </p:nvSpPr>
        <p:spPr/>
        <p:txBody>
          <a:bodyPr/>
          <a:lstStyle/>
          <a:p>
            <a:r>
              <a:rPr lang="en-US" dirty="0"/>
              <a:t>Data Warehouse 2-tier Architecture Components</a:t>
            </a:r>
            <a:endParaRPr lang="en-IN" dirty="0"/>
          </a:p>
        </p:txBody>
      </p:sp>
    </p:spTree>
    <p:extLst>
      <p:ext uri="{BB962C8B-B14F-4D97-AF65-F5344CB8AC3E}">
        <p14:creationId xmlns:p14="http://schemas.microsoft.com/office/powerpoint/2010/main" val="24291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2-tier Architecture</a:t>
            </a:r>
            <a:endParaRPr lang="en-IN" dirty="0"/>
          </a:p>
        </p:txBody>
      </p:sp>
      <p:sp>
        <p:nvSpPr>
          <p:cNvPr id="3" name="Content Placeholder 2"/>
          <p:cNvSpPr>
            <a:spLocks noGrp="1"/>
          </p:cNvSpPr>
          <p:nvPr>
            <p:ph idx="1"/>
          </p:nvPr>
        </p:nvSpPr>
        <p:spPr>
          <a:xfrm>
            <a:off x="462253" y="1494779"/>
            <a:ext cx="8219494" cy="3639930"/>
          </a:xfrm>
        </p:spPr>
        <p:txBody>
          <a:bodyPr/>
          <a:lstStyle/>
          <a:p>
            <a:pPr algn="just"/>
            <a:r>
              <a:rPr lang="en-US" dirty="0">
                <a:solidFill>
                  <a:srgbClr val="C00000"/>
                </a:solidFill>
              </a:rPr>
              <a:t>Database – Data tier</a:t>
            </a:r>
          </a:p>
          <a:p>
            <a:pPr algn="just"/>
            <a:r>
              <a:rPr lang="en-US" dirty="0"/>
              <a:t>Database or data tier is where the actual data is stored.</a:t>
            </a:r>
          </a:p>
          <a:p>
            <a:pPr algn="just"/>
            <a:r>
              <a:rPr lang="en-US" dirty="0"/>
              <a:t>Various </a:t>
            </a:r>
            <a:r>
              <a:rPr lang="en-US" dirty="0">
                <a:solidFill>
                  <a:srgbClr val="C00000"/>
                </a:solidFill>
              </a:rPr>
              <a:t>ETL</a:t>
            </a:r>
            <a:r>
              <a:rPr lang="en-US" dirty="0"/>
              <a:t> processes are used to load data into database or data warehouse.</a:t>
            </a:r>
          </a:p>
          <a:p>
            <a:pPr algn="just"/>
            <a:endParaRPr lang="en-IN" dirty="0"/>
          </a:p>
        </p:txBody>
      </p:sp>
    </p:spTree>
    <p:extLst>
      <p:ext uri="{BB962C8B-B14F-4D97-AF65-F5344CB8AC3E}">
        <p14:creationId xmlns:p14="http://schemas.microsoft.com/office/powerpoint/2010/main" val="184478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Data Warehouse 2-tier Architecture</a:t>
            </a:r>
            <a:endParaRPr lang="en-IN" dirty="0"/>
          </a:p>
        </p:txBody>
      </p:sp>
      <p:grpSp>
        <p:nvGrpSpPr>
          <p:cNvPr id="5" name="Group 4">
            <a:extLst>
              <a:ext uri="{FF2B5EF4-FFF2-40B4-BE49-F238E27FC236}">
                <a16:creationId xmlns:a16="http://schemas.microsoft.com/office/drawing/2014/main" id="{D1DA3966-BDF0-4BC2-A171-3C1D263DD770}"/>
              </a:ext>
            </a:extLst>
          </p:cNvPr>
          <p:cNvGrpSpPr/>
          <p:nvPr/>
        </p:nvGrpSpPr>
        <p:grpSpPr>
          <a:xfrm>
            <a:off x="1322567" y="2672560"/>
            <a:ext cx="6587641" cy="1512879"/>
            <a:chOff x="1322567" y="2902962"/>
            <a:chExt cx="6587641" cy="1512879"/>
          </a:xfrm>
        </p:grpSpPr>
        <p:sp>
          <p:nvSpPr>
            <p:cNvPr id="6" name="Freeform: Shape 5">
              <a:extLst>
                <a:ext uri="{FF2B5EF4-FFF2-40B4-BE49-F238E27FC236}">
                  <a16:creationId xmlns:a16="http://schemas.microsoft.com/office/drawing/2014/main" id="{D4085762-AB37-4ACC-B9DA-B8BB5B9077A0}"/>
                </a:ext>
              </a:extLst>
            </p:cNvPr>
            <p:cNvSpPr/>
            <p:nvPr/>
          </p:nvSpPr>
          <p:spPr>
            <a:xfrm>
              <a:off x="1322567" y="2902962"/>
              <a:ext cx="6587641" cy="663277"/>
            </a:xfrm>
            <a:custGeom>
              <a:avLst/>
              <a:gdLst>
                <a:gd name="connsiteX0" fmla="*/ 0 w 6587641"/>
                <a:gd name="connsiteY0" fmla="*/ 110548 h 663277"/>
                <a:gd name="connsiteX1" fmla="*/ 110548 w 6587641"/>
                <a:gd name="connsiteY1" fmla="*/ 0 h 663277"/>
                <a:gd name="connsiteX2" fmla="*/ 6477093 w 6587641"/>
                <a:gd name="connsiteY2" fmla="*/ 0 h 663277"/>
                <a:gd name="connsiteX3" fmla="*/ 6587641 w 6587641"/>
                <a:gd name="connsiteY3" fmla="*/ 110548 h 663277"/>
                <a:gd name="connsiteX4" fmla="*/ 6587641 w 6587641"/>
                <a:gd name="connsiteY4" fmla="*/ 552729 h 663277"/>
                <a:gd name="connsiteX5" fmla="*/ 6477093 w 6587641"/>
                <a:gd name="connsiteY5" fmla="*/ 663277 h 663277"/>
                <a:gd name="connsiteX6" fmla="*/ 110548 w 6587641"/>
                <a:gd name="connsiteY6" fmla="*/ 663277 h 663277"/>
                <a:gd name="connsiteX7" fmla="*/ 0 w 6587641"/>
                <a:gd name="connsiteY7" fmla="*/ 552729 h 663277"/>
                <a:gd name="connsiteX8" fmla="*/ 0 w 6587641"/>
                <a:gd name="connsiteY8" fmla="*/ 110548 h 66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7641" h="663277">
                  <a:moveTo>
                    <a:pt x="0" y="110548"/>
                  </a:moveTo>
                  <a:cubicBezTo>
                    <a:pt x="0" y="49494"/>
                    <a:pt x="49494" y="0"/>
                    <a:pt x="110548" y="0"/>
                  </a:cubicBezTo>
                  <a:lnTo>
                    <a:pt x="6477093" y="0"/>
                  </a:lnTo>
                  <a:cubicBezTo>
                    <a:pt x="6538147" y="0"/>
                    <a:pt x="6587641" y="49494"/>
                    <a:pt x="6587641" y="110548"/>
                  </a:cubicBezTo>
                  <a:lnTo>
                    <a:pt x="6587641" y="552729"/>
                  </a:lnTo>
                  <a:cubicBezTo>
                    <a:pt x="6587641" y="613783"/>
                    <a:pt x="6538147" y="663277"/>
                    <a:pt x="6477093" y="663277"/>
                  </a:cubicBezTo>
                  <a:lnTo>
                    <a:pt x="110548" y="663277"/>
                  </a:lnTo>
                  <a:cubicBezTo>
                    <a:pt x="49494" y="663277"/>
                    <a:pt x="0" y="613783"/>
                    <a:pt x="0" y="552729"/>
                  </a:cubicBezTo>
                  <a:lnTo>
                    <a:pt x="0" y="110548"/>
                  </a:lnTo>
                  <a:close/>
                </a:path>
              </a:pathLst>
            </a:custGeom>
            <a:solidFill>
              <a:srgbClr val="A5CCD7"/>
            </a:solidFill>
            <a:ln>
              <a:solidFill>
                <a:schemeClr val="tx1"/>
              </a:solidFill>
            </a:ln>
            <a:effectLst>
              <a:outerShdw blurRad="63500" sx="102000" sy="102000" algn="ctr" rotWithShape="0">
                <a:prstClr val="black">
                  <a:alpha val="4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9059" tIns="139059" rIns="139059" bIns="139059"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Bahnschrift" panose="020B0502040204020203" pitchFamily="34" charset="0"/>
                </a:rPr>
                <a:t>Easy to maintain</a:t>
              </a:r>
              <a:endParaRPr lang="en-IN" sz="2800" kern="1200" dirty="0">
                <a:solidFill>
                  <a:schemeClr val="tx1"/>
                </a:solidFill>
                <a:latin typeface="Bahnschrift" panose="020B0502040204020203" pitchFamily="34" charset="0"/>
              </a:endParaRPr>
            </a:p>
          </p:txBody>
        </p:sp>
        <p:sp>
          <p:nvSpPr>
            <p:cNvPr id="7" name="Freeform: Shape 6">
              <a:extLst>
                <a:ext uri="{FF2B5EF4-FFF2-40B4-BE49-F238E27FC236}">
                  <a16:creationId xmlns:a16="http://schemas.microsoft.com/office/drawing/2014/main" id="{2C3680E1-B700-4E02-87E9-A8B0C5DA87D0}"/>
                </a:ext>
              </a:extLst>
            </p:cNvPr>
            <p:cNvSpPr/>
            <p:nvPr/>
          </p:nvSpPr>
          <p:spPr>
            <a:xfrm>
              <a:off x="1322567" y="3753440"/>
              <a:ext cx="6587641" cy="662401"/>
            </a:xfrm>
            <a:custGeom>
              <a:avLst/>
              <a:gdLst>
                <a:gd name="connsiteX0" fmla="*/ 0 w 6587641"/>
                <a:gd name="connsiteY0" fmla="*/ 110402 h 662401"/>
                <a:gd name="connsiteX1" fmla="*/ 110402 w 6587641"/>
                <a:gd name="connsiteY1" fmla="*/ 0 h 662401"/>
                <a:gd name="connsiteX2" fmla="*/ 6477239 w 6587641"/>
                <a:gd name="connsiteY2" fmla="*/ 0 h 662401"/>
                <a:gd name="connsiteX3" fmla="*/ 6587641 w 6587641"/>
                <a:gd name="connsiteY3" fmla="*/ 110402 h 662401"/>
                <a:gd name="connsiteX4" fmla="*/ 6587641 w 6587641"/>
                <a:gd name="connsiteY4" fmla="*/ 551999 h 662401"/>
                <a:gd name="connsiteX5" fmla="*/ 6477239 w 6587641"/>
                <a:gd name="connsiteY5" fmla="*/ 662401 h 662401"/>
                <a:gd name="connsiteX6" fmla="*/ 110402 w 6587641"/>
                <a:gd name="connsiteY6" fmla="*/ 662401 h 662401"/>
                <a:gd name="connsiteX7" fmla="*/ 0 w 6587641"/>
                <a:gd name="connsiteY7" fmla="*/ 551999 h 662401"/>
                <a:gd name="connsiteX8" fmla="*/ 0 w 6587641"/>
                <a:gd name="connsiteY8" fmla="*/ 110402 h 66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7641" h="662401">
                  <a:moveTo>
                    <a:pt x="0" y="110402"/>
                  </a:moveTo>
                  <a:cubicBezTo>
                    <a:pt x="0" y="49429"/>
                    <a:pt x="49429" y="0"/>
                    <a:pt x="110402" y="0"/>
                  </a:cubicBezTo>
                  <a:lnTo>
                    <a:pt x="6477239" y="0"/>
                  </a:lnTo>
                  <a:cubicBezTo>
                    <a:pt x="6538212" y="0"/>
                    <a:pt x="6587641" y="49429"/>
                    <a:pt x="6587641" y="110402"/>
                  </a:cubicBezTo>
                  <a:lnTo>
                    <a:pt x="6587641" y="551999"/>
                  </a:lnTo>
                  <a:cubicBezTo>
                    <a:pt x="6587641" y="612972"/>
                    <a:pt x="6538212" y="662401"/>
                    <a:pt x="6477239" y="662401"/>
                  </a:cubicBezTo>
                  <a:lnTo>
                    <a:pt x="110402" y="662401"/>
                  </a:lnTo>
                  <a:cubicBezTo>
                    <a:pt x="49429" y="662401"/>
                    <a:pt x="0" y="612972"/>
                    <a:pt x="0" y="551999"/>
                  </a:cubicBezTo>
                  <a:lnTo>
                    <a:pt x="0" y="110402"/>
                  </a:lnTo>
                  <a:close/>
                </a:path>
              </a:pathLst>
            </a:custGeom>
            <a:solidFill>
              <a:srgbClr val="A5CCD7"/>
            </a:solidFill>
            <a:ln>
              <a:solidFill>
                <a:schemeClr val="tx1"/>
              </a:solidFill>
            </a:ln>
            <a:effectLst>
              <a:outerShdw blurRad="63500" sx="102000" sy="102000" algn="ctr" rotWithShape="0">
                <a:prstClr val="black">
                  <a:alpha val="4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9016" tIns="139016" rIns="139016" bIns="139016"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tx1"/>
                  </a:solidFill>
                  <a:latin typeface="Bahnschrift" panose="020B0502040204020203" pitchFamily="34" charset="0"/>
                </a:rPr>
                <a:t>Modification of the stored data is easy</a:t>
              </a:r>
              <a:endParaRPr lang="en-IN" sz="2800" kern="1200" dirty="0">
                <a:solidFill>
                  <a:schemeClr val="tx1"/>
                </a:solidFill>
                <a:latin typeface="Bahnschrift" panose="020B0502040204020203" pitchFamily="34" charset="0"/>
              </a:endParaRPr>
            </a:p>
          </p:txBody>
        </p:sp>
      </p:grpSp>
    </p:spTree>
    <p:extLst>
      <p:ext uri="{BB962C8B-B14F-4D97-AF65-F5344CB8AC3E}">
        <p14:creationId xmlns:p14="http://schemas.microsoft.com/office/powerpoint/2010/main" val="108609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Data Warehouse 2-tier Architecture</a:t>
            </a:r>
            <a:endParaRPr lang="en-IN" dirty="0"/>
          </a:p>
        </p:txBody>
      </p:sp>
      <p:grpSp>
        <p:nvGrpSpPr>
          <p:cNvPr id="4" name="Group 3">
            <a:extLst>
              <a:ext uri="{FF2B5EF4-FFF2-40B4-BE49-F238E27FC236}">
                <a16:creationId xmlns:a16="http://schemas.microsoft.com/office/drawing/2014/main" id="{8EE08C22-2846-4BCA-9EFA-C6F88F8F481B}"/>
              </a:ext>
            </a:extLst>
          </p:cNvPr>
          <p:cNvGrpSpPr/>
          <p:nvPr/>
        </p:nvGrpSpPr>
        <p:grpSpPr>
          <a:xfrm>
            <a:off x="630997" y="2482795"/>
            <a:ext cx="7882006" cy="1892409"/>
            <a:chOff x="1322567" y="2902962"/>
            <a:chExt cx="6587641" cy="1512879"/>
          </a:xfrm>
        </p:grpSpPr>
        <p:sp>
          <p:nvSpPr>
            <p:cNvPr id="5" name="Freeform: Shape 4">
              <a:extLst>
                <a:ext uri="{FF2B5EF4-FFF2-40B4-BE49-F238E27FC236}">
                  <a16:creationId xmlns:a16="http://schemas.microsoft.com/office/drawing/2014/main" id="{7EA4A16B-6472-424D-A39A-8793EC350463}"/>
                </a:ext>
              </a:extLst>
            </p:cNvPr>
            <p:cNvSpPr/>
            <p:nvPr/>
          </p:nvSpPr>
          <p:spPr>
            <a:xfrm>
              <a:off x="1322567" y="2902962"/>
              <a:ext cx="6587641" cy="663277"/>
            </a:xfrm>
            <a:custGeom>
              <a:avLst/>
              <a:gdLst>
                <a:gd name="connsiteX0" fmla="*/ 0 w 6587641"/>
                <a:gd name="connsiteY0" fmla="*/ 110548 h 663277"/>
                <a:gd name="connsiteX1" fmla="*/ 110548 w 6587641"/>
                <a:gd name="connsiteY1" fmla="*/ 0 h 663277"/>
                <a:gd name="connsiteX2" fmla="*/ 6477093 w 6587641"/>
                <a:gd name="connsiteY2" fmla="*/ 0 h 663277"/>
                <a:gd name="connsiteX3" fmla="*/ 6587641 w 6587641"/>
                <a:gd name="connsiteY3" fmla="*/ 110548 h 663277"/>
                <a:gd name="connsiteX4" fmla="*/ 6587641 w 6587641"/>
                <a:gd name="connsiteY4" fmla="*/ 552729 h 663277"/>
                <a:gd name="connsiteX5" fmla="*/ 6477093 w 6587641"/>
                <a:gd name="connsiteY5" fmla="*/ 663277 h 663277"/>
                <a:gd name="connsiteX6" fmla="*/ 110548 w 6587641"/>
                <a:gd name="connsiteY6" fmla="*/ 663277 h 663277"/>
                <a:gd name="connsiteX7" fmla="*/ 0 w 6587641"/>
                <a:gd name="connsiteY7" fmla="*/ 552729 h 663277"/>
                <a:gd name="connsiteX8" fmla="*/ 0 w 6587641"/>
                <a:gd name="connsiteY8" fmla="*/ 110548 h 66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7641" h="663277">
                  <a:moveTo>
                    <a:pt x="0" y="110548"/>
                  </a:moveTo>
                  <a:cubicBezTo>
                    <a:pt x="0" y="49494"/>
                    <a:pt x="49494" y="0"/>
                    <a:pt x="110548" y="0"/>
                  </a:cubicBezTo>
                  <a:lnTo>
                    <a:pt x="6477093" y="0"/>
                  </a:lnTo>
                  <a:cubicBezTo>
                    <a:pt x="6538147" y="0"/>
                    <a:pt x="6587641" y="49494"/>
                    <a:pt x="6587641" y="110548"/>
                  </a:cubicBezTo>
                  <a:lnTo>
                    <a:pt x="6587641" y="552729"/>
                  </a:lnTo>
                  <a:cubicBezTo>
                    <a:pt x="6587641" y="613783"/>
                    <a:pt x="6538147" y="663277"/>
                    <a:pt x="6477093" y="663277"/>
                  </a:cubicBezTo>
                  <a:lnTo>
                    <a:pt x="110548" y="663277"/>
                  </a:lnTo>
                  <a:cubicBezTo>
                    <a:pt x="49494" y="663277"/>
                    <a:pt x="0" y="613783"/>
                    <a:pt x="0" y="552729"/>
                  </a:cubicBezTo>
                  <a:lnTo>
                    <a:pt x="0" y="110548"/>
                  </a:lnTo>
                  <a:close/>
                </a:path>
              </a:pathLst>
            </a:custGeom>
            <a:solidFill>
              <a:srgbClr val="A5CCD7"/>
            </a:solidFill>
            <a:ln>
              <a:solidFill>
                <a:schemeClr val="tx1"/>
              </a:solidFill>
            </a:ln>
            <a:effectLst>
              <a:outerShdw blurRad="63500" sx="102000" sy="102000" algn="ctr" rotWithShape="0">
                <a:prstClr val="black">
                  <a:alpha val="4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9059" tIns="139059" rIns="139059" bIns="139059" numCol="1" spcCol="1270" anchor="ctr" anchorCtr="0">
              <a:noAutofit/>
            </a:bodyPr>
            <a:lstStyle/>
            <a:p>
              <a:r>
                <a:rPr lang="en-US" sz="2800" dirty="0">
                  <a:solidFill>
                    <a:schemeClr val="tx1"/>
                  </a:solidFill>
                  <a:latin typeface="Bahnschrift" panose="020B0502040204020203" pitchFamily="34" charset="0"/>
                </a:rPr>
                <a:t>Performance will be degraded with increase user traffic</a:t>
              </a:r>
            </a:p>
          </p:txBody>
        </p:sp>
        <p:sp>
          <p:nvSpPr>
            <p:cNvPr id="6" name="Freeform: Shape 5">
              <a:extLst>
                <a:ext uri="{FF2B5EF4-FFF2-40B4-BE49-F238E27FC236}">
                  <a16:creationId xmlns:a16="http://schemas.microsoft.com/office/drawing/2014/main" id="{8DA03AAD-5F2D-41E6-BD40-D9989463DF53}"/>
                </a:ext>
              </a:extLst>
            </p:cNvPr>
            <p:cNvSpPr/>
            <p:nvPr/>
          </p:nvSpPr>
          <p:spPr>
            <a:xfrm>
              <a:off x="1322567" y="3753440"/>
              <a:ext cx="6587641" cy="662401"/>
            </a:xfrm>
            <a:custGeom>
              <a:avLst/>
              <a:gdLst>
                <a:gd name="connsiteX0" fmla="*/ 0 w 6587641"/>
                <a:gd name="connsiteY0" fmla="*/ 110402 h 662401"/>
                <a:gd name="connsiteX1" fmla="*/ 110402 w 6587641"/>
                <a:gd name="connsiteY1" fmla="*/ 0 h 662401"/>
                <a:gd name="connsiteX2" fmla="*/ 6477239 w 6587641"/>
                <a:gd name="connsiteY2" fmla="*/ 0 h 662401"/>
                <a:gd name="connsiteX3" fmla="*/ 6587641 w 6587641"/>
                <a:gd name="connsiteY3" fmla="*/ 110402 h 662401"/>
                <a:gd name="connsiteX4" fmla="*/ 6587641 w 6587641"/>
                <a:gd name="connsiteY4" fmla="*/ 551999 h 662401"/>
                <a:gd name="connsiteX5" fmla="*/ 6477239 w 6587641"/>
                <a:gd name="connsiteY5" fmla="*/ 662401 h 662401"/>
                <a:gd name="connsiteX6" fmla="*/ 110402 w 6587641"/>
                <a:gd name="connsiteY6" fmla="*/ 662401 h 662401"/>
                <a:gd name="connsiteX7" fmla="*/ 0 w 6587641"/>
                <a:gd name="connsiteY7" fmla="*/ 551999 h 662401"/>
                <a:gd name="connsiteX8" fmla="*/ 0 w 6587641"/>
                <a:gd name="connsiteY8" fmla="*/ 110402 h 66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7641" h="662401">
                  <a:moveTo>
                    <a:pt x="0" y="110402"/>
                  </a:moveTo>
                  <a:cubicBezTo>
                    <a:pt x="0" y="49429"/>
                    <a:pt x="49429" y="0"/>
                    <a:pt x="110402" y="0"/>
                  </a:cubicBezTo>
                  <a:lnTo>
                    <a:pt x="6477239" y="0"/>
                  </a:lnTo>
                  <a:cubicBezTo>
                    <a:pt x="6538212" y="0"/>
                    <a:pt x="6587641" y="49429"/>
                    <a:pt x="6587641" y="110402"/>
                  </a:cubicBezTo>
                  <a:lnTo>
                    <a:pt x="6587641" y="551999"/>
                  </a:lnTo>
                  <a:cubicBezTo>
                    <a:pt x="6587641" y="612972"/>
                    <a:pt x="6538212" y="662401"/>
                    <a:pt x="6477239" y="662401"/>
                  </a:cubicBezTo>
                  <a:lnTo>
                    <a:pt x="110402" y="662401"/>
                  </a:lnTo>
                  <a:cubicBezTo>
                    <a:pt x="49429" y="662401"/>
                    <a:pt x="0" y="612972"/>
                    <a:pt x="0" y="551999"/>
                  </a:cubicBezTo>
                  <a:lnTo>
                    <a:pt x="0" y="110402"/>
                  </a:lnTo>
                  <a:close/>
                </a:path>
              </a:pathLst>
            </a:custGeom>
            <a:solidFill>
              <a:srgbClr val="A5CCD7"/>
            </a:solidFill>
            <a:ln>
              <a:solidFill>
                <a:schemeClr val="tx1"/>
              </a:solidFill>
            </a:ln>
            <a:effectLst>
              <a:outerShdw blurRad="63500" sx="102000" sy="102000" algn="ctr" rotWithShape="0">
                <a:prstClr val="black">
                  <a:alpha val="4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9016" tIns="139016" rIns="139016" bIns="139016" numCol="1" spcCol="1270" anchor="ctr" anchorCtr="0">
              <a:noAutofit/>
            </a:bodyPr>
            <a:lstStyle/>
            <a:p>
              <a:r>
                <a:rPr lang="en-US" sz="2800" dirty="0">
                  <a:solidFill>
                    <a:schemeClr val="tx1"/>
                  </a:solidFill>
                  <a:latin typeface="Bahnschrift" panose="020B0502040204020203" pitchFamily="34" charset="0"/>
                </a:rPr>
                <a:t>Cost – ineffective</a:t>
              </a:r>
            </a:p>
          </p:txBody>
        </p:sp>
      </p:grpSp>
    </p:spTree>
    <p:extLst>
      <p:ext uri="{BB962C8B-B14F-4D97-AF65-F5344CB8AC3E}">
        <p14:creationId xmlns:p14="http://schemas.microsoft.com/office/powerpoint/2010/main" val="1410266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EBD29BF03FAD438F48F0C5B67AE5F0" ma:contentTypeVersion="0" ma:contentTypeDescription="Create a new document." ma:contentTypeScope="" ma:versionID="3d5c066ee2bc5e3add7aaf9da1acc848">
  <xsd:schema xmlns:xsd="http://www.w3.org/2001/XMLSchema" xmlns:xs="http://www.w3.org/2001/XMLSchema" xmlns:p="http://schemas.microsoft.com/office/2006/metadata/properties" targetNamespace="http://schemas.microsoft.com/office/2006/metadata/properties" ma:root="true" ma:fieldsID="8f57f874ce4ecef1d84834bb369328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056463-82AF-418E-84A5-48357E9B575E}">
  <ds:schemaRefs>
    <ds:schemaRef ds:uri="http://schemas.microsoft.com/sharepoint/v3/contenttype/forms"/>
  </ds:schemaRefs>
</ds:datastoreItem>
</file>

<file path=customXml/itemProps2.xml><?xml version="1.0" encoding="utf-8"?>
<ds:datastoreItem xmlns:ds="http://schemas.openxmlformats.org/officeDocument/2006/customXml" ds:itemID="{F0340439-14DE-40A4-AF5D-A2ABB32CB2B8}">
  <ds:schemaRefs>
    <ds:schemaRef ds:uri="http://schemas.microsoft.com/office/infopath/2007/PartnerControls"/>
    <ds:schemaRef ds:uri="http://purl.org/dc/elements/1.1/"/>
    <ds:schemaRef ds:uri="http://www.w3.org/XML/1998/namespace"/>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5EE7CE3-99AB-4895-AC33-84DF87EA0E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481</TotalTime>
  <Words>638</Words>
  <Application>Microsoft Office PowerPoint</Application>
  <PresentationFormat>On-screen Show (4:3)</PresentationFormat>
  <Paragraphs>63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vt:lpstr>
      <vt:lpstr>Bahnschrift SemiBold</vt:lpstr>
      <vt:lpstr>Calibri</vt:lpstr>
      <vt:lpstr>Calibri Light</vt:lpstr>
      <vt:lpstr>Office Theme</vt:lpstr>
      <vt:lpstr>PowerPoint Presentation</vt:lpstr>
      <vt:lpstr>PowerPoint Presentation</vt:lpstr>
      <vt:lpstr>Architecture Model</vt:lpstr>
      <vt:lpstr>2-tier Architecture</vt:lpstr>
      <vt:lpstr>Data Warehouse 2-tier Architecture </vt:lpstr>
      <vt:lpstr>Data Warehouse 2-tier Architecture Components</vt:lpstr>
      <vt:lpstr>Data Warehouse 2-tier Architecture</vt:lpstr>
      <vt:lpstr>Advantages of Data Warehouse 2-tier Architecture</vt:lpstr>
      <vt:lpstr>Disadvantages of Data Warehouse 2-tier Architecture</vt:lpstr>
      <vt:lpstr>Data Warehouse 3-tier Architecture</vt:lpstr>
      <vt:lpstr>Data Warehouse 3-tier Architecture</vt:lpstr>
      <vt:lpstr>Data Warehouse 3-tier Architecture</vt:lpstr>
      <vt:lpstr>Data Warehouse 3-tier Architecture</vt:lpstr>
      <vt:lpstr>4-tier Architecture</vt:lpstr>
      <vt:lpstr>User</vt:lpstr>
      <vt:lpstr>Presentation Layer</vt:lpstr>
      <vt:lpstr>Business Logic</vt:lpstr>
      <vt:lpstr>Data Access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46</cp:revision>
  <dcterms:created xsi:type="dcterms:W3CDTF">2020-12-02T17:41:12Z</dcterms:created>
  <dcterms:modified xsi:type="dcterms:W3CDTF">2020-12-21T07:44:54Z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0x010100F7EBD29BF03FAD438F48F0C5B67AE5F0</vt:lpwstr>
  </property>
  <property fmtid="{D5CDD505-2E9C-101B-9397-08002B2CF9AE}" name="NXPowerLiteLastOptimized" pid="3">
    <vt:lpwstr>328941</vt:lpwstr>
  </property>
  <property fmtid="{D5CDD505-2E9C-101B-9397-08002B2CF9AE}" name="NXPowerLiteSettings" pid="4">
    <vt:lpwstr>C6200358026400</vt:lpwstr>
  </property>
  <property fmtid="{D5CDD505-2E9C-101B-9397-08002B2CF9AE}" name="NXPowerLiteVersion" pid="5">
    <vt:lpwstr>D8.0.4</vt:lpwstr>
  </property>
</Properties>
</file>