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6FPpspRA4mHlq5JrJ9eMYAGIs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0"/>
          <p:cNvPicPr preferRelativeResize="0"/>
          <p:nvPr/>
        </p:nvPicPr>
        <p:blipFill rotWithShape="1">
          <a:blip r:embed="rId2">
            <a:alphaModFix/>
          </a:blip>
          <a:srcRect b="0" l="0" r="11049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0"/>
          <p:cNvSpPr/>
          <p:nvPr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0"/>
          <p:cNvSpPr/>
          <p:nvPr/>
        </p:nvSpPr>
        <p:spPr>
          <a:xfrm>
            <a:off x="310712" y="3117274"/>
            <a:ext cx="2592286" cy="803564"/>
          </a:xfrm>
          <a:prstGeom prst="roundRect">
            <a:avLst>
              <a:gd fmla="val 5771" name="adj"/>
            </a:avLst>
          </a:prstGeom>
          <a:solidFill>
            <a:schemeClr val="lt1">
              <a:alpha val="81960"/>
            </a:schemeClr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1E3A42"/>
                </a:solidFill>
                <a:latin typeface="Arial"/>
                <a:ea typeface="Arial"/>
                <a:cs typeface="Arial"/>
                <a:sym typeface="Arial"/>
              </a:rPr>
              <a:t>ECAP446</a:t>
            </a:r>
            <a:endParaRPr b="0" i="0" sz="4400" u="none" cap="none" strike="noStrike">
              <a:solidFill>
                <a:srgbClr val="1E3A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0"/>
          <p:cNvSpPr/>
          <p:nvPr/>
        </p:nvSpPr>
        <p:spPr>
          <a:xfrm>
            <a:off x="310714" y="3920838"/>
            <a:ext cx="5742845" cy="637309"/>
          </a:xfrm>
          <a:prstGeom prst="roundRect">
            <a:avLst>
              <a:gd fmla="val 5906" name="adj"/>
            </a:avLst>
          </a:prstGeom>
          <a:solidFill>
            <a:srgbClr val="00131B">
              <a:alpha val="7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small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Warehousing and Data Mining</a:t>
            </a:r>
            <a:endParaRPr b="0" i="0" sz="2800" u="none" cap="small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/>
          <p:nvPr/>
        </p:nvSpPr>
        <p:spPr>
          <a:xfrm>
            <a:off x="6373093" y="5264729"/>
            <a:ext cx="2770907" cy="6788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HARJINDER KAUR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0"/>
          <p:cNvSpPr/>
          <p:nvPr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0"/>
          <p:cNvSpPr/>
          <p:nvPr/>
        </p:nvSpPr>
        <p:spPr>
          <a:xfrm>
            <a:off x="6779419" y="6310314"/>
            <a:ext cx="2364579" cy="46672"/>
          </a:xfrm>
          <a:prstGeom prst="rect">
            <a:avLst/>
          </a:prstGeom>
          <a:gradFill>
            <a:gsLst>
              <a:gs pos="0">
                <a:srgbClr val="F5F7FC"/>
              </a:gs>
              <a:gs pos="15000">
                <a:srgbClr val="F5F7FC"/>
              </a:gs>
              <a:gs pos="100000">
                <a:srgbClr val="1E3A4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3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utcomes">
  <p:cSld name="Learning Outcomes">
    <p:bg>
      <p:bgPr>
        <a:solidFill>
          <a:srgbClr val="1E3A42">
            <a:alpha val="5882"/>
          </a:srgbClr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/>
          <p:nvPr/>
        </p:nvSpPr>
        <p:spPr>
          <a:xfrm>
            <a:off x="0" y="0"/>
            <a:ext cx="9144000" cy="2078182"/>
          </a:xfrm>
          <a:prstGeom prst="rect">
            <a:avLst/>
          </a:prstGeom>
          <a:gradFill>
            <a:gsLst>
              <a:gs pos="0">
                <a:srgbClr val="1E3A42"/>
              </a:gs>
              <a:gs pos="34000">
                <a:srgbClr val="1E3A42"/>
              </a:gs>
              <a:gs pos="100000">
                <a:srgbClr val="C5D3ED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31"/>
          <p:cNvPicPr preferRelativeResize="0"/>
          <p:nvPr/>
        </p:nvPicPr>
        <p:blipFill rotWithShape="1">
          <a:blip r:embed="rId2">
            <a:alphaModFix/>
          </a:blip>
          <a:srcRect b="-18166" l="-1494" r="-3706" t="-32229"/>
          <a:stretch/>
        </p:blipFill>
        <p:spPr>
          <a:xfrm rot="-1586944">
            <a:off x="6847911" y="-720585"/>
            <a:ext cx="2257899" cy="3227939"/>
          </a:xfrm>
          <a:custGeom>
            <a:rect b="b" l="l" r="r" t="t"/>
            <a:pathLst>
              <a:path extrusionOk="0" h="3438369" w="3539874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" name="Google Shape;22;p31"/>
          <p:cNvSpPr/>
          <p:nvPr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1"/>
          <p:cNvSpPr/>
          <p:nvPr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Outcomes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438873" y="2338086"/>
            <a:ext cx="8207415" cy="425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E3A42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Grey)">
  <p:cSld name="Title and Content (Grey)">
    <p:bg>
      <p:bgPr>
        <a:solidFill>
          <a:srgbClr val="1E3A42">
            <a:alpha val="5882"/>
          </a:srgbClr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/>
          <p:nvPr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2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" type="body"/>
          </p:nvPr>
        </p:nvSpPr>
        <p:spPr>
          <a:xfrm>
            <a:off x="319595" y="1494778"/>
            <a:ext cx="8504809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E3A42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2"/>
          <p:cNvSpPr/>
          <p:nvPr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d Bye" type="blank">
  <p:cSld name="BLANK">
    <p:bg>
      <p:bgPr>
        <a:gradFill>
          <a:gsLst>
            <a:gs pos="0">
              <a:srgbClr val="D8D8D8"/>
            </a:gs>
            <a:gs pos="100000">
              <a:srgbClr val="1E3A4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sx="40000" rotWithShape="0" algn="ctr" dir="5400000" dist="50800" sy="40000">
              <a:srgbClr val="FF0000">
                <a:alpha val="8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 all for now…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White)">
  <p:cSld name="Title and Content (White)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/>
          <p:nvPr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4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319595" y="1494778"/>
            <a:ext cx="8504809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E3A42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/>
          <p:nvPr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apidminer.com/get-started/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IN"/>
              <a:t>RapidMiner Products</a:t>
            </a:r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319595" y="1494778"/>
            <a:ext cx="8504809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RapidMiner Auto Model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Auto Model is an advanced version of RapidMiner Studio that increments the process of building and validating data models.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Majorly three kinds of problems can be resolved with Auto Model namely prediction, clustering and outliers.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IN"/>
              <a:t>RapidMiner Products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292826" y="1418254"/>
            <a:ext cx="8647123" cy="347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RapidMiner Turbo Prep</a:t>
            </a:r>
            <a:endParaRPr/>
          </a:p>
          <a:p>
            <a:pPr indent="-228600" lvl="0" marL="228600" rtl="0" algn="just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Data preparation is time-consuming and RapidMiner Turbo Prep is designed to make the preparation of data much easier.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IN"/>
              <a:t>RapidMiner Products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292826" y="1352939"/>
            <a:ext cx="8647123" cy="4599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It provides a user interface where your data is always visible front and center, where you can make changes step-by-step and instantly see the results, with a wide range of supporting functions to prepare the data for model-building or presentation.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Where to get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319593" y="1366710"/>
            <a:ext cx="8504809" cy="7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https://rapidminer.com/get-started/</a:t>
            </a:r>
            <a:endParaRPr/>
          </a:p>
          <a:p>
            <a:pPr indent="-50800" lvl="0" marL="2286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2721" y="2251238"/>
            <a:ext cx="7118555" cy="417871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71" name="Google Shape;17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6055" y="1748730"/>
            <a:ext cx="6973998" cy="4057502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77" name="Google Shape;17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239" y="1590760"/>
            <a:ext cx="5436927" cy="4540961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83" name="Google Shape;18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657" y="1598355"/>
            <a:ext cx="5277220" cy="4603618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89" name="Google Shape;18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236" y="1650434"/>
            <a:ext cx="5008304" cy="4316818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95" name="Google Shape;19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829" y="1608772"/>
            <a:ext cx="5263117" cy="415733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201" name="Google Shape;20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789" y="1563853"/>
            <a:ext cx="5943600" cy="457200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77413" y="2235451"/>
            <a:ext cx="7228018" cy="3366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After this lecture, you will be able to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understand the use of RapidMiner.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know the different DataMining products.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learn the steps for installing RapidMiner.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207" name="Google Shape;20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538" y="1693397"/>
            <a:ext cx="5830924" cy="3979615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213" name="Google Shape;21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250" y="1663887"/>
            <a:ext cx="6056276" cy="4074116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219" name="Google Shape;21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277" y="1741353"/>
            <a:ext cx="5137445" cy="4136932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Register a new account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319595" y="1326828"/>
            <a:ext cx="8504809" cy="5381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solidFill>
                  <a:srgbClr val="333333"/>
                </a:solidFill>
              </a:rPr>
              <a:t>You'll use your RapidMiner Account to:</a:t>
            </a:r>
            <a:endParaRPr/>
          </a:p>
          <a:p>
            <a:pPr indent="-228600" lvl="0" marL="22860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>
                <a:solidFill>
                  <a:srgbClr val="333333"/>
                </a:solidFill>
              </a:rPr>
              <a:t> download product updates and extensions</a:t>
            </a:r>
            <a:endParaRPr/>
          </a:p>
          <a:p>
            <a:pPr indent="-228600" lvl="0" marL="22860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>
                <a:solidFill>
                  <a:srgbClr val="333333"/>
                </a:solidFill>
              </a:rPr>
              <a:t> upgrade your license (educational and paid)</a:t>
            </a:r>
            <a:endParaRPr/>
          </a:p>
          <a:p>
            <a:pPr indent="-228600" lvl="0" marL="22860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>
                <a:solidFill>
                  <a:srgbClr val="333333"/>
                </a:solidFill>
              </a:rPr>
              <a:t> participate in the Community forum</a:t>
            </a:r>
            <a:endParaRPr/>
          </a:p>
          <a:p>
            <a:pPr indent="-228600" lvl="0" marL="22860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>
                <a:solidFill>
                  <a:srgbClr val="333333"/>
                </a:solidFill>
              </a:rPr>
              <a:t> access your free cloud storage</a:t>
            </a:r>
            <a:endParaRPr/>
          </a:p>
          <a:p>
            <a:pPr indent="-354013" lvl="0" marL="354013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>
                <a:solidFill>
                  <a:srgbClr val="333333"/>
                </a:solidFill>
              </a:rPr>
              <a:t>experience fully automated and guided data science in your browser</a:t>
            </a:r>
            <a:endParaRPr/>
          </a:p>
          <a:p>
            <a:pPr indent="-50800" lvl="0" marL="22860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231" name="Google Shape;23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9148" y="1495425"/>
            <a:ext cx="3385704" cy="518160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237" name="Google Shape;23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550" y="1815582"/>
            <a:ext cx="4660900" cy="398145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Login</a:t>
            </a:r>
            <a:endParaRPr/>
          </a:p>
        </p:txBody>
      </p:sp>
      <p:pic>
        <p:nvPicPr>
          <p:cNvPr id="243" name="Google Shape;24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963" y="1643924"/>
            <a:ext cx="5530850" cy="4383198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Home Screen of RapidMiner</a:t>
            </a:r>
            <a:endParaRPr/>
          </a:p>
        </p:txBody>
      </p:sp>
      <p:pic>
        <p:nvPicPr>
          <p:cNvPr id="249" name="Google Shape;24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75" y="1634810"/>
            <a:ext cx="8505825" cy="4701604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343107" y="1420134"/>
            <a:ext cx="8289833" cy="5073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The idea behind Rapid Mining tool is to create one place for everything.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RapidMiner is an integrated enterprise artificial intelligence framework that offers AI solutions to positively impact businesses.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It is used as a data science software platform for data extraction, data mining, deep learning, machine learning, and predictive analytics.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319595" y="1494778"/>
            <a:ext cx="8504809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It is widely used in a number of business and commercial applications as well as in various other fields such as research, training, education, rapid prototyping, and application development.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 All major machine learning processes such as data preparation, model validation, results visualization, and optimization can be carried out by using RapidMiner.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Facilities of RapidMiner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319595" y="1354819"/>
            <a:ext cx="8504809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1. Rapid Miner provides its own collection of datasets but it also provides options to set up a database in the cloud for storing large amounts of data.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You can store and load the data from Hadoop, Cloud, RDBMS, NoSQL etc.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 Apart from this, you can load your CSV data very easily and start using it as well. </a:t>
            </a:r>
            <a:endParaRPr/>
          </a:p>
          <a:p>
            <a:pPr indent="-508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Facilities of RapidMiner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319595" y="1494778"/>
            <a:ext cx="8504809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2. The standard implementation of procedures like data cleaning, visualization, pre-processing can be done with drag and drop options without having to write even a single line of code.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Facilities of RapidMiner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12903" y="1448125"/>
            <a:ext cx="7956658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3. Rapid Miner provides a wide range of machine learning algorithms in classification, clustering and regression as well.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You can also train optimal deep learning algorithms like Gradient Boost, XGBoost etc.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Not only this, but the tool also provides the ability to perform pruning and tuning. 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Facilities of RapidMiner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319595" y="1494778"/>
            <a:ext cx="8504809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4. Finally, to bind everything together, you can easily deploy your machine learning models to the web or to mobiles through this platform.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You just need to create user interfaces to collect real-time data and run it on the trained model to serve a task.</a:t>
            </a:r>
            <a:endParaRPr/>
          </a:p>
          <a:p>
            <a:pPr indent="-508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IN"/>
              <a:t>RapidMiner Products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319595" y="1494778"/>
            <a:ext cx="8504809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RapidMiner Studio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With RapidMiner Studio, one can access, load and analyse both traditional structured data and unstructured data like text, images, and media.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It can also extract information from these types of data and transform unstructured data into structured.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2020-12-02T17:41:12Z</dcterms:created>
  <dc:creator>video recording 1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0x010100F7EBD29BF03FAD438F48F0C5B67AE5F0</vt:lpwstr>
  </property>
</Properties>
</file>