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3" roundtripDataSignature="AMtx7mgpX80Mo/ZaVADbfQ2fAQqwux/0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9"/>
          <p:cNvPicPr preferRelativeResize="0"/>
          <p:nvPr/>
        </p:nvPicPr>
        <p:blipFill rotWithShape="1">
          <a:blip r:embed="rId2">
            <a:alphaModFix/>
          </a:blip>
          <a:srcRect b="0" l="0" r="11049" t="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9"/>
          <p:cNvSpPr/>
          <p:nvPr/>
        </p:nvSpPr>
        <p:spPr>
          <a:xfrm>
            <a:off x="-2" y="0"/>
            <a:ext cx="9144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9"/>
          <p:cNvSpPr/>
          <p:nvPr/>
        </p:nvSpPr>
        <p:spPr>
          <a:xfrm>
            <a:off x="310712" y="3117274"/>
            <a:ext cx="2592286" cy="803564"/>
          </a:xfrm>
          <a:prstGeom prst="roundRect">
            <a:avLst>
              <a:gd fmla="val 5771" name="adj"/>
            </a:avLst>
          </a:prstGeom>
          <a:solidFill>
            <a:schemeClr val="lt1">
              <a:alpha val="81960"/>
            </a:schemeClr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400" u="none" cap="none" strike="noStrike">
                <a:solidFill>
                  <a:srgbClr val="1E3A42"/>
                </a:solidFill>
                <a:latin typeface="Arial"/>
                <a:ea typeface="Arial"/>
                <a:cs typeface="Arial"/>
                <a:sym typeface="Arial"/>
              </a:rPr>
              <a:t>ECAP446</a:t>
            </a:r>
            <a:endParaRPr b="0" i="0" sz="4400" u="none" cap="none" strike="noStrike">
              <a:solidFill>
                <a:srgbClr val="1E3A4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9"/>
          <p:cNvSpPr/>
          <p:nvPr/>
        </p:nvSpPr>
        <p:spPr>
          <a:xfrm>
            <a:off x="310714" y="3920838"/>
            <a:ext cx="5742845" cy="637309"/>
          </a:xfrm>
          <a:prstGeom prst="roundRect">
            <a:avLst>
              <a:gd fmla="val 5906" name="adj"/>
            </a:avLst>
          </a:prstGeom>
          <a:solidFill>
            <a:srgbClr val="00131B">
              <a:alpha val="7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small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Warehousing and Data Mining</a:t>
            </a:r>
            <a:endParaRPr b="0" i="0" sz="2800" u="none" cap="small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9"/>
          <p:cNvSpPr/>
          <p:nvPr/>
        </p:nvSpPr>
        <p:spPr>
          <a:xfrm>
            <a:off x="6373093" y="5264729"/>
            <a:ext cx="2770907" cy="6788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HARJINDER KAUR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9"/>
          <p:cNvSpPr/>
          <p:nvPr/>
        </p:nvSpPr>
        <p:spPr>
          <a:xfrm>
            <a:off x="6373091" y="5857587"/>
            <a:ext cx="2770909" cy="540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Assistant Professor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9"/>
          <p:cNvSpPr/>
          <p:nvPr/>
        </p:nvSpPr>
        <p:spPr>
          <a:xfrm>
            <a:off x="6779419" y="6310314"/>
            <a:ext cx="2364579" cy="46672"/>
          </a:xfrm>
          <a:prstGeom prst="rect">
            <a:avLst/>
          </a:prstGeom>
          <a:gradFill>
            <a:gsLst>
              <a:gs pos="0">
                <a:srgbClr val="F5F7FC"/>
              </a:gs>
              <a:gs pos="15000">
                <a:srgbClr val="F5F7FC"/>
              </a:gs>
              <a:gs pos="100000">
                <a:srgbClr val="1E3A4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8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48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4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9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49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4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0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1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1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5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ing Outcomes">
  <p:cSld name="Learning Outcomes">
    <p:bg>
      <p:bgPr>
        <a:solidFill>
          <a:srgbClr val="1E3A42">
            <a:alpha val="5882"/>
          </a:srgbClr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0"/>
          <p:cNvSpPr/>
          <p:nvPr/>
        </p:nvSpPr>
        <p:spPr>
          <a:xfrm>
            <a:off x="0" y="0"/>
            <a:ext cx="9144000" cy="2078182"/>
          </a:xfrm>
          <a:prstGeom prst="rect">
            <a:avLst/>
          </a:prstGeom>
          <a:gradFill>
            <a:gsLst>
              <a:gs pos="0">
                <a:srgbClr val="1E3A42"/>
              </a:gs>
              <a:gs pos="34000">
                <a:srgbClr val="1E3A42"/>
              </a:gs>
              <a:gs pos="100000">
                <a:srgbClr val="C5D3ED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40"/>
          <p:cNvPicPr preferRelativeResize="0"/>
          <p:nvPr/>
        </p:nvPicPr>
        <p:blipFill rotWithShape="1">
          <a:blip r:embed="rId2">
            <a:alphaModFix/>
          </a:blip>
          <a:srcRect b="-18166" l="-1494" r="-3706" t="-32229"/>
          <a:stretch/>
        </p:blipFill>
        <p:spPr>
          <a:xfrm rot="-1586944">
            <a:off x="6847911" y="-720585"/>
            <a:ext cx="2257899" cy="3227939"/>
          </a:xfrm>
          <a:custGeom>
            <a:rect b="b" l="l" r="r" t="t"/>
            <a:pathLst>
              <a:path extrusionOk="0" h="3438369" w="3539874">
                <a:moveTo>
                  <a:pt x="2626041" y="628760"/>
                </a:moveTo>
                <a:lnTo>
                  <a:pt x="2626041" y="754750"/>
                </a:lnTo>
                <a:lnTo>
                  <a:pt x="3539874" y="1209356"/>
                </a:lnTo>
                <a:lnTo>
                  <a:pt x="2431002" y="3438369"/>
                </a:lnTo>
                <a:lnTo>
                  <a:pt x="854135" y="2653921"/>
                </a:lnTo>
                <a:lnTo>
                  <a:pt x="600880" y="2653921"/>
                </a:lnTo>
                <a:lnTo>
                  <a:pt x="600880" y="2527934"/>
                </a:lnTo>
                <a:lnTo>
                  <a:pt x="0" y="2229012"/>
                </a:lnTo>
                <a:lnTo>
                  <a:pt x="600880" y="1021145"/>
                </a:lnTo>
                <a:lnTo>
                  <a:pt x="600880" y="628760"/>
                </a:lnTo>
                <a:lnTo>
                  <a:pt x="796081" y="628760"/>
                </a:lnTo>
                <a:lnTo>
                  <a:pt x="1108871" y="0"/>
                </a:lnTo>
                <a:lnTo>
                  <a:pt x="2372782" y="62876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2" name="Google Shape;22;p40"/>
          <p:cNvSpPr/>
          <p:nvPr/>
        </p:nvSpPr>
        <p:spPr>
          <a:xfrm>
            <a:off x="6580909" y="0"/>
            <a:ext cx="2563091" cy="2078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40"/>
          <p:cNvSpPr/>
          <p:nvPr/>
        </p:nvSpPr>
        <p:spPr>
          <a:xfrm>
            <a:off x="381000" y="0"/>
            <a:ext cx="4191000" cy="2078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Learning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Outcomes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0"/>
          <p:cNvSpPr txBox="1"/>
          <p:nvPr>
            <p:ph idx="1" type="body"/>
          </p:nvPr>
        </p:nvSpPr>
        <p:spPr>
          <a:xfrm>
            <a:off x="438873" y="2338086"/>
            <a:ext cx="8207415" cy="4259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E3A42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E3A42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E3A42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E3A4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E3A4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(Grey)">
  <p:cSld name="Title and Content (Grey)">
    <p:bg>
      <p:bgPr>
        <a:solidFill>
          <a:srgbClr val="1E3A42">
            <a:alpha val="5882"/>
          </a:srgbClr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1"/>
          <p:cNvSpPr/>
          <p:nvPr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1"/>
          <p:cNvSpPr txBox="1"/>
          <p:nvPr>
            <p:ph type="title"/>
          </p:nvPr>
        </p:nvSpPr>
        <p:spPr>
          <a:xfrm>
            <a:off x="88777" y="0"/>
            <a:ext cx="9055222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1"/>
          <p:cNvSpPr txBox="1"/>
          <p:nvPr>
            <p:ph idx="1" type="body"/>
          </p:nvPr>
        </p:nvSpPr>
        <p:spPr>
          <a:xfrm>
            <a:off x="319595" y="1494778"/>
            <a:ext cx="8504809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E3A42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E3A42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E3A42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E3A42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E3A42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1"/>
          <p:cNvSpPr/>
          <p:nvPr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(White)">
  <p:cSld name="Title and Content (White)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2"/>
          <p:cNvSpPr/>
          <p:nvPr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42"/>
          <p:cNvSpPr txBox="1"/>
          <p:nvPr>
            <p:ph type="title"/>
          </p:nvPr>
        </p:nvSpPr>
        <p:spPr>
          <a:xfrm>
            <a:off x="88777" y="0"/>
            <a:ext cx="9055222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2"/>
          <p:cNvSpPr txBox="1"/>
          <p:nvPr>
            <p:ph idx="1" type="body"/>
          </p:nvPr>
        </p:nvSpPr>
        <p:spPr>
          <a:xfrm>
            <a:off x="319595" y="1494778"/>
            <a:ext cx="8504809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E3A42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E3A42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E3A42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E3A42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E3A42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2"/>
          <p:cNvSpPr/>
          <p:nvPr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d Bye" type="blank">
  <p:cSld name="BLANK">
    <p:bg>
      <p:bgPr>
        <a:gradFill>
          <a:gsLst>
            <a:gs pos="0">
              <a:srgbClr val="D8D8D8"/>
            </a:gs>
            <a:gs pos="100000">
              <a:srgbClr val="1E3A4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3"/>
          <p:cNvSpPr/>
          <p:nvPr/>
        </p:nvSpPr>
        <p:spPr>
          <a:xfrm>
            <a:off x="710195" y="2514600"/>
            <a:ext cx="7723610" cy="1828800"/>
          </a:xfrm>
          <a:prstGeom prst="ellipse">
            <a:avLst/>
          </a:prstGeom>
          <a:noFill/>
          <a:ln>
            <a:noFill/>
          </a:ln>
          <a:effectLst>
            <a:outerShdw blurRad="50800" sx="40000" rotWithShape="0" algn="ctr" dir="5400000" dist="50800" sy="40000">
              <a:srgbClr val="FF0000">
                <a:alpha val="8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That’s all for now…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4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4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4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4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aikato.github.io/weka-wiki/downloading_weka/" TargetMode="External"/><Relationship Id="rId4" Type="http://schemas.openxmlformats.org/officeDocument/2006/relationships/hyperlink" Target="https://prdownloads.sourceforge.net/weka/weka-3-8-5-azul-zulu-windows.ex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apidminer.com/get-started/" TargetMode="External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263235" y="0"/>
            <a:ext cx="8880763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RapidMiner Installation</a:t>
            </a:r>
            <a:endParaRPr/>
          </a:p>
        </p:txBody>
      </p:sp>
      <p:pic>
        <p:nvPicPr>
          <p:cNvPr id="147" name="Google Shape;147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4963" y="1757362"/>
            <a:ext cx="5934075" cy="4657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>
            <p:ph type="title"/>
          </p:nvPr>
        </p:nvSpPr>
        <p:spPr>
          <a:xfrm>
            <a:off x="249381" y="0"/>
            <a:ext cx="8894617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RapidMiner Installation</a:t>
            </a:r>
            <a:endParaRPr/>
          </a:p>
        </p:txBody>
      </p:sp>
      <p:pic>
        <p:nvPicPr>
          <p:cNvPr id="153" name="Google Shape;153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6387" y="1858673"/>
            <a:ext cx="5991225" cy="4676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>
            <p:ph type="title"/>
          </p:nvPr>
        </p:nvSpPr>
        <p:spPr>
          <a:xfrm>
            <a:off x="263235" y="0"/>
            <a:ext cx="8880763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RapidMiner Installation</a:t>
            </a:r>
            <a:endParaRPr/>
          </a:p>
        </p:txBody>
      </p:sp>
      <p:pic>
        <p:nvPicPr>
          <p:cNvPr id="159" name="Google Shape;159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0675" y="1789834"/>
            <a:ext cx="5962650" cy="464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>
            <p:ph type="title"/>
          </p:nvPr>
        </p:nvSpPr>
        <p:spPr>
          <a:xfrm>
            <a:off x="263235" y="0"/>
            <a:ext cx="8880763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RapidMiner Installation</a:t>
            </a:r>
            <a:endParaRPr/>
          </a:p>
        </p:txBody>
      </p:sp>
      <p:pic>
        <p:nvPicPr>
          <p:cNvPr id="165" name="Google Shape;165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725" y="1604962"/>
            <a:ext cx="8210550" cy="49625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>
            <p:ph type="title"/>
          </p:nvPr>
        </p:nvSpPr>
        <p:spPr>
          <a:xfrm>
            <a:off x="263235" y="0"/>
            <a:ext cx="8880763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RapidMiner Installation</a:t>
            </a:r>
            <a:endParaRPr/>
          </a:p>
        </p:txBody>
      </p:sp>
      <p:pic>
        <p:nvPicPr>
          <p:cNvPr id="171" name="Google Shape;17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055" y="1552575"/>
            <a:ext cx="8225270" cy="5067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>
            <p:ph type="title"/>
          </p:nvPr>
        </p:nvSpPr>
        <p:spPr>
          <a:xfrm>
            <a:off x="249382" y="0"/>
            <a:ext cx="8894617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RapidMiner Installation</a:t>
            </a:r>
            <a:endParaRPr/>
          </a:p>
        </p:txBody>
      </p:sp>
      <p:pic>
        <p:nvPicPr>
          <p:cNvPr id="177" name="Google Shape;177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8613" y="1495425"/>
            <a:ext cx="6075550" cy="518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>
            <p:ph type="title"/>
          </p:nvPr>
        </p:nvSpPr>
        <p:spPr>
          <a:xfrm>
            <a:off x="319595" y="0"/>
            <a:ext cx="8824404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Register a new account</a:t>
            </a:r>
            <a:endParaRPr/>
          </a:p>
        </p:txBody>
      </p:sp>
      <p:sp>
        <p:nvSpPr>
          <p:cNvPr id="183" name="Google Shape;183;p16"/>
          <p:cNvSpPr txBox="1"/>
          <p:nvPr>
            <p:ph idx="1" type="body"/>
          </p:nvPr>
        </p:nvSpPr>
        <p:spPr>
          <a:xfrm>
            <a:off x="515538" y="1393272"/>
            <a:ext cx="7863352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You'll use your RapidMiner Account to: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IN" sz="2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download product updates and extensions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IN" sz="2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upgrade your license (educational and paid)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IN" sz="2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participate in the Community forum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IN" sz="2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access your free cloud storage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IN" sz="2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experience fully automated and guided data science in your browser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title"/>
          </p:nvPr>
        </p:nvSpPr>
        <p:spPr>
          <a:xfrm>
            <a:off x="263235" y="0"/>
            <a:ext cx="8880763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RapidMiner Installation</a:t>
            </a:r>
            <a:endParaRPr/>
          </a:p>
        </p:txBody>
      </p:sp>
      <p:pic>
        <p:nvPicPr>
          <p:cNvPr id="189" name="Google Shape;189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9148" y="1495425"/>
            <a:ext cx="3385704" cy="518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263235" y="0"/>
            <a:ext cx="8880763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RapidMiner Installation</a:t>
            </a:r>
            <a:endParaRPr/>
          </a:p>
        </p:txBody>
      </p:sp>
      <p:pic>
        <p:nvPicPr>
          <p:cNvPr id="195" name="Google Shape;195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0104" y="1624445"/>
            <a:ext cx="5907024" cy="50459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249381" y="0"/>
            <a:ext cx="8894617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Login</a:t>
            </a:r>
            <a:endParaRPr/>
          </a:p>
        </p:txBody>
      </p:sp>
      <p:pic>
        <p:nvPicPr>
          <p:cNvPr id="201" name="Google Shape;201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6797" y="1662868"/>
            <a:ext cx="5910405" cy="461324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idx="1" type="body"/>
          </p:nvPr>
        </p:nvSpPr>
        <p:spPr>
          <a:xfrm>
            <a:off x="674401" y="2338086"/>
            <a:ext cx="7943126" cy="402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After this lecture, you will be able to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en-IN" sz="2600"/>
              <a:t>understand the use of RapidMiner.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en-IN" sz="2600"/>
              <a:t>learn the steps for installing RapidMiner.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en-IN" sz="2600"/>
              <a:t>understand what is WEKA.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en-IN" sz="2600"/>
              <a:t>learn the installation process of WEKA.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277091" y="0"/>
            <a:ext cx="8866908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Home Screen of RapidMiner</a:t>
            </a:r>
            <a:endParaRPr/>
          </a:p>
        </p:txBody>
      </p:sp>
      <p:pic>
        <p:nvPicPr>
          <p:cNvPr id="207" name="Google Shape;207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689" y="1799278"/>
            <a:ext cx="8090621" cy="424519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263235" y="0"/>
            <a:ext cx="8880763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WEKA Download and Installation.</a:t>
            </a:r>
            <a:endParaRPr/>
          </a:p>
        </p:txBody>
      </p:sp>
      <p:pic>
        <p:nvPicPr>
          <p:cNvPr id="213" name="Google Shape;2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492" y="1657639"/>
            <a:ext cx="7305015" cy="411970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0" y="81650"/>
            <a:ext cx="86133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354013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 sz="2900"/>
              <a:t>WEKA</a:t>
            </a:r>
            <a:endParaRPr sz="2900"/>
          </a:p>
        </p:txBody>
      </p:sp>
      <p:sp>
        <p:nvSpPr>
          <p:cNvPr id="219" name="Google Shape;219;p22"/>
          <p:cNvSpPr txBox="1"/>
          <p:nvPr>
            <p:ph idx="1" type="body"/>
          </p:nvPr>
        </p:nvSpPr>
        <p:spPr>
          <a:xfrm>
            <a:off x="506208" y="1513440"/>
            <a:ext cx="7910005" cy="3571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IN"/>
              <a:t>WEKA - an open source software provides tools for data preprocessing, implementation of several Machine Learning algorithms, and visualization tools so that you can develop machine learning techniques and apply them to real-world data mining problems.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type="title"/>
          </p:nvPr>
        </p:nvSpPr>
        <p:spPr>
          <a:xfrm>
            <a:off x="88777" y="0"/>
            <a:ext cx="9055222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Document Classification using WEKA</a:t>
            </a:r>
            <a:endParaRPr/>
          </a:p>
        </p:txBody>
      </p:sp>
      <p:pic>
        <p:nvPicPr>
          <p:cNvPr id="225" name="Google Shape;22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7719" y="1498598"/>
            <a:ext cx="5848562" cy="52624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319595" y="0"/>
            <a:ext cx="8824404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Where to find Weka?</a:t>
            </a:r>
            <a:endParaRPr/>
          </a:p>
        </p:txBody>
      </p:sp>
      <p:sp>
        <p:nvSpPr>
          <p:cNvPr id="231" name="Google Shape;231;p24"/>
          <p:cNvSpPr txBox="1"/>
          <p:nvPr>
            <p:ph idx="1" type="body"/>
          </p:nvPr>
        </p:nvSpPr>
        <p:spPr>
          <a:xfrm>
            <a:off x="459554" y="1522770"/>
            <a:ext cx="7993981" cy="426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https://waikato.github.io/weka-wiki/downloading_weka/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Click </a:t>
            </a:r>
            <a:r>
              <a:rPr lang="en-IN" u="sng">
                <a:solidFill>
                  <a:schemeClr val="hlink"/>
                </a:solidFill>
                <a:hlinkClick r:id="rId4"/>
              </a:rPr>
              <a:t>here</a:t>
            </a:r>
            <a:r>
              <a:rPr lang="en-IN"/>
              <a:t> to download a self-extracting executable for 64-bit Windows that includes Azul's 64-bit OpenJDK Java VM 11 (weka-3-8-5-azul-zulu-windows.exe; 124.6 MB)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319595" y="0"/>
            <a:ext cx="8824404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WEKA — Installation</a:t>
            </a:r>
            <a:endParaRPr/>
          </a:p>
        </p:txBody>
      </p:sp>
      <p:sp>
        <p:nvSpPr>
          <p:cNvPr id="237" name="Google Shape;237;p25"/>
          <p:cNvSpPr txBox="1"/>
          <p:nvPr>
            <p:ph idx="1" type="body"/>
          </p:nvPr>
        </p:nvSpPr>
        <p:spPr>
          <a:xfrm>
            <a:off x="319595" y="1494778"/>
            <a:ext cx="8504809" cy="30633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To install WEKA on your machine, visit WEKA’s official website and download the installation file.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WEKA supports installation on Windows, Mac OS X and Linux.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249381" y="0"/>
            <a:ext cx="8894617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Installation</a:t>
            </a:r>
            <a:endParaRPr/>
          </a:p>
        </p:txBody>
      </p:sp>
      <p:pic>
        <p:nvPicPr>
          <p:cNvPr id="243" name="Google Shape;243;p26"/>
          <p:cNvPicPr preferRelativeResize="0"/>
          <p:nvPr/>
        </p:nvPicPr>
        <p:blipFill rotWithShape="1">
          <a:blip r:embed="rId3">
            <a:alphaModFix/>
          </a:blip>
          <a:srcRect b="1740" l="1321" r="1942" t="0"/>
          <a:stretch/>
        </p:blipFill>
        <p:spPr>
          <a:xfrm>
            <a:off x="2036618" y="1638094"/>
            <a:ext cx="5070764" cy="480427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title"/>
          </p:nvPr>
        </p:nvSpPr>
        <p:spPr>
          <a:xfrm>
            <a:off x="235527" y="0"/>
            <a:ext cx="8908472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Installation</a:t>
            </a:r>
            <a:endParaRPr/>
          </a:p>
        </p:txBody>
      </p:sp>
      <p:pic>
        <p:nvPicPr>
          <p:cNvPr id="249" name="Google Shape;24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25" y="1619250"/>
            <a:ext cx="7143750" cy="491085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249381" y="0"/>
            <a:ext cx="8894617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Installation</a:t>
            </a:r>
            <a:endParaRPr/>
          </a:p>
        </p:txBody>
      </p:sp>
      <p:pic>
        <p:nvPicPr>
          <p:cNvPr id="255" name="Google Shape;25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236" y="1694874"/>
            <a:ext cx="7233803" cy="481084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title"/>
          </p:nvPr>
        </p:nvSpPr>
        <p:spPr>
          <a:xfrm>
            <a:off x="249381" y="0"/>
            <a:ext cx="8894617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Installation</a:t>
            </a:r>
            <a:endParaRPr/>
          </a:p>
        </p:txBody>
      </p:sp>
      <p:pic>
        <p:nvPicPr>
          <p:cNvPr id="261" name="Google Shape;261;p29"/>
          <p:cNvPicPr preferRelativeResize="0"/>
          <p:nvPr/>
        </p:nvPicPr>
        <p:blipFill rotWithShape="1">
          <a:blip r:embed="rId3">
            <a:alphaModFix/>
          </a:blip>
          <a:srcRect b="0" l="1192" r="0" t="2168"/>
          <a:stretch/>
        </p:blipFill>
        <p:spPr>
          <a:xfrm>
            <a:off x="977137" y="1656613"/>
            <a:ext cx="7189725" cy="488331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249382" y="0"/>
            <a:ext cx="8894617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RapidMiner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484909" y="1494779"/>
            <a:ext cx="8215746" cy="5072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The idea behind Rapid Mining tool is to create one place for everything.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RapidMiner is an integrated enterprise artificial intelligence framework that offers AI solutions to positively impact businesses.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type="title"/>
          </p:nvPr>
        </p:nvSpPr>
        <p:spPr>
          <a:xfrm>
            <a:off x="263235" y="0"/>
            <a:ext cx="8880763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Installation</a:t>
            </a:r>
            <a:endParaRPr/>
          </a:p>
        </p:txBody>
      </p:sp>
      <p:pic>
        <p:nvPicPr>
          <p:cNvPr id="267" name="Google Shape;26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741" y="1565563"/>
            <a:ext cx="7135750" cy="50514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type="title"/>
          </p:nvPr>
        </p:nvSpPr>
        <p:spPr>
          <a:xfrm>
            <a:off x="249381" y="0"/>
            <a:ext cx="8894617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Installation</a:t>
            </a:r>
            <a:endParaRPr/>
          </a:p>
        </p:txBody>
      </p:sp>
      <p:pic>
        <p:nvPicPr>
          <p:cNvPr id="273" name="Google Shape;27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451" y="1557910"/>
            <a:ext cx="7043098" cy="50645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type="title"/>
          </p:nvPr>
        </p:nvSpPr>
        <p:spPr>
          <a:xfrm>
            <a:off x="263235" y="0"/>
            <a:ext cx="8880763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Installation</a:t>
            </a:r>
            <a:endParaRPr/>
          </a:p>
        </p:txBody>
      </p:sp>
      <p:pic>
        <p:nvPicPr>
          <p:cNvPr id="279" name="Google Shape;279;p32"/>
          <p:cNvPicPr preferRelativeResize="0"/>
          <p:nvPr/>
        </p:nvPicPr>
        <p:blipFill rotWithShape="1">
          <a:blip r:embed="rId3">
            <a:alphaModFix/>
          </a:blip>
          <a:srcRect b="2051" l="1527" r="2054" t="0"/>
          <a:stretch/>
        </p:blipFill>
        <p:spPr>
          <a:xfrm>
            <a:off x="1111829" y="1579418"/>
            <a:ext cx="6920342" cy="504305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263235" y="0"/>
            <a:ext cx="8880763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Installation</a:t>
            </a:r>
            <a:endParaRPr/>
          </a:p>
        </p:txBody>
      </p:sp>
      <p:pic>
        <p:nvPicPr>
          <p:cNvPr id="285" name="Google Shape;285;p33"/>
          <p:cNvPicPr preferRelativeResize="0"/>
          <p:nvPr/>
        </p:nvPicPr>
        <p:blipFill rotWithShape="1">
          <a:blip r:embed="rId3">
            <a:alphaModFix/>
          </a:blip>
          <a:srcRect b="2323" l="797" r="2046" t="0"/>
          <a:stretch/>
        </p:blipFill>
        <p:spPr>
          <a:xfrm>
            <a:off x="1139537" y="1587655"/>
            <a:ext cx="6864926" cy="493783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type="title"/>
          </p:nvPr>
        </p:nvSpPr>
        <p:spPr>
          <a:xfrm>
            <a:off x="263236" y="0"/>
            <a:ext cx="8880763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Installation</a:t>
            </a:r>
            <a:endParaRPr/>
          </a:p>
        </p:txBody>
      </p:sp>
      <p:pic>
        <p:nvPicPr>
          <p:cNvPr id="291" name="Google Shape;291;p34"/>
          <p:cNvPicPr preferRelativeResize="0"/>
          <p:nvPr/>
        </p:nvPicPr>
        <p:blipFill rotWithShape="1">
          <a:blip r:embed="rId3">
            <a:alphaModFix/>
          </a:blip>
          <a:srcRect b="1428" l="1385" r="1386" t="2701"/>
          <a:stretch/>
        </p:blipFill>
        <p:spPr>
          <a:xfrm>
            <a:off x="1080655" y="1634837"/>
            <a:ext cx="6982690" cy="491836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/>
          <p:nvPr>
            <p:ph type="title"/>
          </p:nvPr>
        </p:nvSpPr>
        <p:spPr>
          <a:xfrm>
            <a:off x="263235" y="0"/>
            <a:ext cx="8880763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Installation</a:t>
            </a:r>
            <a:endParaRPr/>
          </a:p>
        </p:txBody>
      </p:sp>
      <p:pic>
        <p:nvPicPr>
          <p:cNvPr id="297" name="Google Shape;297;p35"/>
          <p:cNvPicPr preferRelativeResize="0"/>
          <p:nvPr/>
        </p:nvPicPr>
        <p:blipFill rotWithShape="1">
          <a:blip r:embed="rId3">
            <a:alphaModFix/>
          </a:blip>
          <a:srcRect b="0" l="768" r="2069" t="953"/>
          <a:stretch/>
        </p:blipFill>
        <p:spPr>
          <a:xfrm>
            <a:off x="1357745" y="1690252"/>
            <a:ext cx="6457657" cy="48188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>
            <p:ph type="title"/>
          </p:nvPr>
        </p:nvSpPr>
        <p:spPr>
          <a:xfrm>
            <a:off x="319595" y="0"/>
            <a:ext cx="8824404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Post Installation</a:t>
            </a:r>
            <a:endParaRPr/>
          </a:p>
        </p:txBody>
      </p:sp>
      <p:pic>
        <p:nvPicPr>
          <p:cNvPr id="303" name="Google Shape;303;p36"/>
          <p:cNvPicPr preferRelativeResize="0"/>
          <p:nvPr/>
        </p:nvPicPr>
        <p:blipFill rotWithShape="1">
          <a:blip r:embed="rId3">
            <a:alphaModFix/>
          </a:blip>
          <a:srcRect b="2405" l="0" r="0" t="0"/>
          <a:stretch/>
        </p:blipFill>
        <p:spPr>
          <a:xfrm>
            <a:off x="1259934" y="1599334"/>
            <a:ext cx="6943725" cy="48153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246744" y="0"/>
            <a:ext cx="8897255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RapidMiner</a:t>
            </a:r>
            <a:endParaRPr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249383" y="1494778"/>
            <a:ext cx="8575022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It is used as a data science software platform for data extraction, data mining, deep learning, machine learning, and predictive analytics. 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It is widely used in a number of business and commercial applications as well as in various other fields such as research, training, education, rapid prototyping, and application development.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261119" y="0"/>
            <a:ext cx="8882880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RapidMiner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457199" y="1494778"/>
            <a:ext cx="8271165" cy="3007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All major machine learning processes such as data preparation, model validation, results visualization, and optimization can be carried out by using RapidMiner.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263235" y="0"/>
            <a:ext cx="8880763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Where to get?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1012722" y="1481504"/>
            <a:ext cx="6240202" cy="1026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400" u="sng">
                <a:solidFill>
                  <a:schemeClr val="hlink"/>
                </a:solidFill>
                <a:hlinkClick r:id="rId3"/>
              </a:rPr>
              <a:t>https://rapidminer.com/get-started/</a:t>
            </a:r>
            <a:endParaRPr sz="2400"/>
          </a:p>
        </p:txBody>
      </p:sp>
      <p:pic>
        <p:nvPicPr>
          <p:cNvPr id="123" name="Google Shape;12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2722" y="2219004"/>
            <a:ext cx="7118555" cy="417871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319087" y="0"/>
            <a:ext cx="8824911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RapidMiner Installation</a:t>
            </a:r>
            <a:endParaRPr/>
          </a:p>
        </p:txBody>
      </p:sp>
      <p:pic>
        <p:nvPicPr>
          <p:cNvPr id="129" name="Google Shape;129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834" y="1731728"/>
            <a:ext cx="8118331" cy="467959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249382" y="0"/>
            <a:ext cx="8894616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RapidMiner Installation</a:t>
            </a:r>
            <a:endParaRPr/>
          </a:p>
        </p:txBody>
      </p:sp>
      <p:pic>
        <p:nvPicPr>
          <p:cNvPr id="135" name="Google Shape;135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0601" y="1762125"/>
            <a:ext cx="5972175" cy="464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249381" y="0"/>
            <a:ext cx="8894617" cy="1217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RapidMiner Installation</a:t>
            </a:r>
            <a:endParaRPr/>
          </a:p>
        </p:txBody>
      </p:sp>
      <p:pic>
        <p:nvPicPr>
          <p:cNvPr id="141" name="Google Shape;141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762125"/>
            <a:ext cx="5943600" cy="464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2020-12-02T17:41:12Z</dcterms:created>
  <dc:creator>video recording 1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0x010100F7EBD29BF03FAD438F48F0C5B67AE5F0</vt:lpwstr>
  </property>
</Properties>
</file>