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312" r:id="rId6"/>
    <p:sldId id="327" r:id="rId7"/>
    <p:sldId id="313" r:id="rId8"/>
    <p:sldId id="333" r:id="rId9"/>
    <p:sldId id="332" r:id="rId10"/>
    <p:sldId id="314" r:id="rId11"/>
    <p:sldId id="315" r:id="rId12"/>
    <p:sldId id="316" r:id="rId13"/>
    <p:sldId id="317" r:id="rId14"/>
    <p:sldId id="319" r:id="rId15"/>
    <p:sldId id="334" r:id="rId16"/>
    <p:sldId id="328" r:id="rId17"/>
    <p:sldId id="329" r:id="rId18"/>
    <p:sldId id="330" r:id="rId19"/>
    <p:sldId id="331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1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A42"/>
    <a:srgbClr val="00131B"/>
    <a:srgbClr val="01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5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364326-FE43-40C8-BF82-93216A0C50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05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C641D0-6303-44CA-A0AA-15B5725E0806}"/>
              </a:ext>
            </a:extLst>
          </p:cNvPr>
          <p:cNvSpPr/>
          <p:nvPr userDrawn="1"/>
        </p:nvSpPr>
        <p:spPr>
          <a:xfrm>
            <a:off x="-2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BF1C0C-88DD-48C0-9020-183B697CD07B}"/>
              </a:ext>
            </a:extLst>
          </p:cNvPr>
          <p:cNvSpPr/>
          <p:nvPr userDrawn="1"/>
        </p:nvSpPr>
        <p:spPr>
          <a:xfrm>
            <a:off x="310712" y="3117274"/>
            <a:ext cx="2592286" cy="803564"/>
          </a:xfrm>
          <a:prstGeom prst="roundRect">
            <a:avLst>
              <a:gd name="adj" fmla="val 5771"/>
            </a:avLst>
          </a:prstGeom>
          <a:solidFill>
            <a:schemeClr val="lt1">
              <a:alpha val="82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ECAP44</a:t>
            </a:r>
            <a:r>
              <a:rPr lang="en-US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6</a:t>
            </a:r>
            <a:endParaRPr lang="en-IN" sz="4400" dirty="0">
              <a:ln>
                <a:noFill/>
              </a:ln>
              <a:solidFill>
                <a:srgbClr val="1E3A4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6C214-199C-4BC8-B532-7603DD225516}"/>
              </a:ext>
            </a:extLst>
          </p:cNvPr>
          <p:cNvSpPr/>
          <p:nvPr userDrawn="1"/>
        </p:nvSpPr>
        <p:spPr>
          <a:xfrm>
            <a:off x="310714" y="3920838"/>
            <a:ext cx="5742845" cy="637309"/>
          </a:xfrm>
          <a:prstGeom prst="roundRect">
            <a:avLst>
              <a:gd name="adj" fmla="val 5906"/>
            </a:avLst>
          </a:prstGeom>
          <a:solidFill>
            <a:srgbClr val="00131B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2800" cap="small" baseline="0" dirty="0">
                <a:latin typeface="Bahnschrift" panose="020B0502040204020203" pitchFamily="34" charset="0"/>
              </a:rPr>
              <a:t>Data Warehousing and Data Mining</a:t>
            </a:r>
            <a:endParaRPr lang="en-US" sz="2800" cap="small" baseline="0" dirty="0">
              <a:latin typeface="Bahnschrift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C211C8-5DE0-441C-B07B-6C47CCED1052}"/>
              </a:ext>
            </a:extLst>
          </p:cNvPr>
          <p:cNvSpPr/>
          <p:nvPr userDrawn="1"/>
        </p:nvSpPr>
        <p:spPr>
          <a:xfrm>
            <a:off x="6373093" y="5264729"/>
            <a:ext cx="2770907" cy="678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HARJINDER KAUR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9516C9-71CB-4F46-B6CC-1E372B71C74C}"/>
              </a:ext>
            </a:extLst>
          </p:cNvPr>
          <p:cNvSpPr/>
          <p:nvPr userDrawn="1"/>
        </p:nvSpPr>
        <p:spPr>
          <a:xfrm>
            <a:off x="6373091" y="5857587"/>
            <a:ext cx="2770909" cy="54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000" dirty="0">
                <a:latin typeface="Bahnschrift" panose="020B0502040204020203" pitchFamily="34" charset="0"/>
              </a:rPr>
              <a:t>Assistant Professor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1972B-1B58-476C-A183-16E6B9940286}"/>
              </a:ext>
            </a:extLst>
          </p:cNvPr>
          <p:cNvSpPr/>
          <p:nvPr userDrawn="1"/>
        </p:nvSpPr>
        <p:spPr>
          <a:xfrm>
            <a:off x="6779419" y="6310314"/>
            <a:ext cx="2364579" cy="46672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"/>
                  <a:lumOff val="95000"/>
                </a:schemeClr>
              </a:gs>
              <a:gs pos="100000">
                <a:srgbClr val="1E3A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1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1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04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5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5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s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3DE97C-9AD5-4B46-AA69-8DCE72B4ED79}"/>
              </a:ext>
            </a:extLst>
          </p:cNvPr>
          <p:cNvSpPr/>
          <p:nvPr userDrawn="1"/>
        </p:nvSpPr>
        <p:spPr>
          <a:xfrm>
            <a:off x="0" y="0"/>
            <a:ext cx="9144000" cy="2078182"/>
          </a:xfrm>
          <a:prstGeom prst="rect">
            <a:avLst/>
          </a:prstGeom>
          <a:gradFill flip="none" rotWithShape="1">
            <a:gsLst>
              <a:gs pos="34000">
                <a:srgbClr val="1E3A4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C63336-F0EA-41D1-9303-178A5A5433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00" b="94500" l="10000" r="90000">
                        <a14:foregroundMark x1="35200" y1="22800" x2="35200" y2="22800"/>
                        <a14:foregroundMark x1="49700" y1="17500" x2="49700" y2="17500"/>
                        <a14:foregroundMark x1="65900" y1="20300" x2="65900" y2="20300"/>
                        <a14:foregroundMark x1="76900" y1="31100" x2="76900" y2="31100"/>
                        <a14:foregroundMark x1="19800" y1="30300" x2="19800" y2="30300"/>
                        <a14:foregroundMark x1="54900" y1="81800" x2="54900" y2="81800"/>
                        <a14:foregroundMark x1="54000" y1="85400" x2="54000" y2="85400"/>
                        <a14:foregroundMark x1="52000" y1="89800" x2="52000" y2="89800"/>
                        <a14:foregroundMark x1="50700" y1="94500" x2="50700" y2="94500"/>
                        <a14:foregroundMark x1="49200" y1="5500" x2="50300" y2="8300"/>
                        <a14:backgroundMark x1="22800" y1="17900" x2="22800" y2="17900"/>
                        <a14:backgroundMark x1="25900" y1="26900" x2="21300" y2="9700"/>
                        <a14:backgroundMark x1="26300" y1="53300" x2="15900" y2="48000"/>
                        <a14:backgroundMark x1="75500" y1="59000" x2="77100" y2="71400"/>
                        <a14:backgroundMark x1="85900" y1="51700" x2="82400" y2="74100"/>
                        <a14:backgroundMark x1="82400" y1="74100" x2="79900" y2="78500"/>
                        <a14:backgroundMark x1="80200" y1="50400" x2="73500" y2="83600"/>
                        <a14:backgroundMark x1="28100" y1="65000" x2="21900" y2="48100"/>
                        <a14:backgroundMark x1="21900" y1="48100" x2="19500" y2="46200"/>
                        <a14:backgroundMark x1="52900" y1="46900" x2="52900" y2="46900"/>
                        <a14:backgroundMark x1="54000" y1="45500" x2="50300" y2="49700"/>
                      </a14:backgroundRemoval>
                    </a14:imgEffect>
                  </a14:imgLayer>
                </a14:imgProps>
              </a:ext>
            </a:extLst>
          </a:blip>
          <a:srcRect l="-1494" t="-32229" r="-3706" b="-18167"/>
          <a:stretch/>
        </p:blipFill>
        <p:spPr>
          <a:xfrm rot="20013056">
            <a:off x="6847911" y="-720585"/>
            <a:ext cx="2257899" cy="3227939"/>
          </a:xfrm>
          <a:custGeom>
            <a:avLst/>
            <a:gdLst>
              <a:gd name="connsiteX0" fmla="*/ 2626041 w 3539874"/>
              <a:gd name="connsiteY0" fmla="*/ 628760 h 3438369"/>
              <a:gd name="connsiteX1" fmla="*/ 2626041 w 3539874"/>
              <a:gd name="connsiteY1" fmla="*/ 754750 h 3438369"/>
              <a:gd name="connsiteX2" fmla="*/ 3539874 w 3539874"/>
              <a:gd name="connsiteY2" fmla="*/ 1209356 h 3438369"/>
              <a:gd name="connsiteX3" fmla="*/ 2431002 w 3539874"/>
              <a:gd name="connsiteY3" fmla="*/ 3438369 h 3438369"/>
              <a:gd name="connsiteX4" fmla="*/ 854135 w 3539874"/>
              <a:gd name="connsiteY4" fmla="*/ 2653921 h 3438369"/>
              <a:gd name="connsiteX5" fmla="*/ 600880 w 3539874"/>
              <a:gd name="connsiteY5" fmla="*/ 2653921 h 3438369"/>
              <a:gd name="connsiteX6" fmla="*/ 600880 w 3539874"/>
              <a:gd name="connsiteY6" fmla="*/ 2527934 h 3438369"/>
              <a:gd name="connsiteX7" fmla="*/ 0 w 3539874"/>
              <a:gd name="connsiteY7" fmla="*/ 2229012 h 3438369"/>
              <a:gd name="connsiteX8" fmla="*/ 600880 w 3539874"/>
              <a:gd name="connsiteY8" fmla="*/ 1021145 h 3438369"/>
              <a:gd name="connsiteX9" fmla="*/ 600880 w 3539874"/>
              <a:gd name="connsiteY9" fmla="*/ 628760 h 3438369"/>
              <a:gd name="connsiteX10" fmla="*/ 796081 w 3539874"/>
              <a:gd name="connsiteY10" fmla="*/ 628760 h 3438369"/>
              <a:gd name="connsiteX11" fmla="*/ 1108871 w 3539874"/>
              <a:gd name="connsiteY11" fmla="*/ 0 h 3438369"/>
              <a:gd name="connsiteX12" fmla="*/ 2372782 w 3539874"/>
              <a:gd name="connsiteY12" fmla="*/ 628760 h 343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39874" h="3438369">
                <a:moveTo>
                  <a:pt x="2626041" y="628760"/>
                </a:moveTo>
                <a:lnTo>
                  <a:pt x="2626041" y="754750"/>
                </a:lnTo>
                <a:lnTo>
                  <a:pt x="3539874" y="1209356"/>
                </a:lnTo>
                <a:lnTo>
                  <a:pt x="2431002" y="3438369"/>
                </a:lnTo>
                <a:lnTo>
                  <a:pt x="854135" y="2653921"/>
                </a:lnTo>
                <a:lnTo>
                  <a:pt x="600880" y="2653921"/>
                </a:lnTo>
                <a:lnTo>
                  <a:pt x="600880" y="2527934"/>
                </a:lnTo>
                <a:lnTo>
                  <a:pt x="0" y="2229012"/>
                </a:lnTo>
                <a:lnTo>
                  <a:pt x="600880" y="1021145"/>
                </a:lnTo>
                <a:lnTo>
                  <a:pt x="600880" y="628760"/>
                </a:lnTo>
                <a:lnTo>
                  <a:pt x="796081" y="628760"/>
                </a:lnTo>
                <a:lnTo>
                  <a:pt x="1108871" y="0"/>
                </a:lnTo>
                <a:lnTo>
                  <a:pt x="2372782" y="62876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C7C1CE-3A2B-42B9-8261-549971231653}"/>
              </a:ext>
            </a:extLst>
          </p:cNvPr>
          <p:cNvSpPr/>
          <p:nvPr userDrawn="1"/>
        </p:nvSpPr>
        <p:spPr>
          <a:xfrm>
            <a:off x="6580909" y="0"/>
            <a:ext cx="2563091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154781-6AA6-4E31-BFA7-451FA02BB597}"/>
              </a:ext>
            </a:extLst>
          </p:cNvPr>
          <p:cNvSpPr/>
          <p:nvPr userDrawn="1"/>
        </p:nvSpPr>
        <p:spPr>
          <a:xfrm>
            <a:off x="381000" y="0"/>
            <a:ext cx="4191000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</a:t>
            </a:r>
          </a:p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CB2B9C0-E331-46AF-8268-1F775EDBC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8873" y="2338086"/>
            <a:ext cx="8207415" cy="4259965"/>
          </a:xfrm>
        </p:spPr>
        <p:txBody>
          <a:bodyPr/>
          <a:lstStyle>
            <a:lvl1pPr algn="just">
              <a:lnSpc>
                <a:spcPct val="150000"/>
              </a:lnSpc>
              <a:buClr>
                <a:srgbClr val="1E3A42"/>
              </a:buClr>
              <a:buNone/>
              <a:defRPr>
                <a:latin typeface="Bahnschrift" panose="020B0502040204020203" pitchFamily="34" charset="0"/>
              </a:defRPr>
            </a:lvl1pPr>
            <a:lvl2pPr algn="just"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/>
            </a:lvl3pPr>
            <a:lvl4pPr>
              <a:lnSpc>
                <a:spcPct val="150000"/>
              </a:lnSpc>
              <a:buClr>
                <a:srgbClr val="1E3A42"/>
              </a:buClr>
              <a:defRPr/>
            </a:lvl4pPr>
            <a:lvl5pPr>
              <a:lnSpc>
                <a:spcPct val="150000"/>
              </a:lnSpc>
              <a:buClr>
                <a:srgbClr val="1E3A42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3…</a:t>
            </a:r>
          </a:p>
        </p:txBody>
      </p:sp>
    </p:spTree>
    <p:extLst>
      <p:ext uri="{BB962C8B-B14F-4D97-AF65-F5344CB8AC3E}">
        <p14:creationId xmlns:p14="http://schemas.microsoft.com/office/powerpoint/2010/main" val="85943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D45D0F-420C-4556-86BD-31D12159299A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D5D022-5682-431A-B651-8E96936B935A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063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5E72D9-7689-474A-85E9-1CD41788891B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9A5D1D-F3F2-4927-87A9-6B43A102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C8321E-4E24-4162-8842-3685FCC5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A0F8B-E805-4440-B5D9-DA062F6C6BEC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019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ood Bye"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rgbClr val="1E3A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B56D4F-EE25-4F78-AEF0-9AC3738F31DC}"/>
              </a:ext>
            </a:extLst>
          </p:cNvPr>
          <p:cNvSpPr/>
          <p:nvPr userDrawn="1"/>
        </p:nvSpPr>
        <p:spPr>
          <a:xfrm>
            <a:off x="710195" y="2514600"/>
            <a:ext cx="7723610" cy="1828800"/>
          </a:xfrm>
          <a:prstGeom prst="ellipse">
            <a:avLst/>
          </a:prstGeom>
          <a:noFill/>
          <a:ln>
            <a:noFill/>
          </a:ln>
          <a:effectLst>
            <a:outerShdw blurRad="50800" dist="50800" dir="5400000" sx="40000" sy="40000" algn="ctr" rotWithShape="0">
              <a:srgbClr val="FF0000">
                <a:alpha val="8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0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2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AF4F7-B264-4B83-BED7-2C81D63B0C5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5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7" r:id="rId5"/>
    <p:sldLayoutId id="2147483663" r:id="rId6"/>
    <p:sldLayoutId id="2147483664" r:id="rId7"/>
    <p:sldLayoutId id="2147483665" r:id="rId8"/>
    <p:sldLayoutId id="2147483666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9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RapidMiner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RapidMiner comes with :</a:t>
            </a:r>
          </a:p>
          <a:p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Over 125 mining algorithms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Over 100 data cleaning and preparation functions.</a:t>
            </a:r>
          </a:p>
          <a:p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Over 30 charts for data visualisation,</a:t>
            </a:r>
          </a:p>
          <a:p>
            <a:r>
              <a:rPr lang="en-US" dirty="0"/>
              <a:t>Selection of metrics to evaluate model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69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RapidMiner on your own Machine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9"/>
            <a:ext cx="8504809" cy="4102458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dirty="0"/>
              <a:t>The latest version of </a:t>
            </a:r>
            <a:r>
              <a:rPr lang="en-US" dirty="0" err="1"/>
              <a:t>Rapidminer</a:t>
            </a:r>
            <a:r>
              <a:rPr lang="en-US" dirty="0"/>
              <a:t> Studio is V7, it can be downloaded </a:t>
            </a:r>
            <a:r>
              <a:rPr lang="en-IN" dirty="0"/>
              <a:t>from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IN" dirty="0">
                <a:solidFill>
                  <a:srgbClr val="C00000"/>
                </a:solidFill>
              </a:rPr>
              <a:t>    https://rapidminer.com/products/comparison/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For windows: </a:t>
            </a:r>
            <a:r>
              <a:rPr lang="en-US" dirty="0"/>
              <a:t>download the </a:t>
            </a:r>
            <a:r>
              <a:rPr lang="en-US" dirty="0">
                <a:solidFill>
                  <a:srgbClr val="C00000"/>
                </a:solidFill>
              </a:rPr>
              <a:t>rapidminer-install.exe </a:t>
            </a:r>
            <a:r>
              <a:rPr lang="en-US" dirty="0"/>
              <a:t>and install.</a:t>
            </a:r>
          </a:p>
        </p:txBody>
      </p:sp>
    </p:spTree>
    <p:extLst>
      <p:ext uri="{BB962C8B-B14F-4D97-AF65-F5344CB8AC3E}">
        <p14:creationId xmlns:p14="http://schemas.microsoft.com/office/powerpoint/2010/main" val="473279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RapidMiner on your own Machine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9"/>
            <a:ext cx="8504809" cy="288325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Defaults install it to </a:t>
            </a:r>
            <a:r>
              <a:rPr lang="en-US" dirty="0">
                <a:solidFill>
                  <a:srgbClr val="C00000"/>
                </a:solidFill>
              </a:rPr>
              <a:t>C:\program files</a:t>
            </a:r>
            <a:r>
              <a:rPr lang="en-US" dirty="0"/>
              <a:t>, and add it to the </a:t>
            </a:r>
            <a:r>
              <a:rPr lang="en-IN" dirty="0"/>
              <a:t>start&gt;programs menu.</a:t>
            </a:r>
          </a:p>
          <a:p>
            <a:pPr algn="just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For mac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dirty="0"/>
              <a:t>download the </a:t>
            </a:r>
            <a:r>
              <a:rPr lang="en-US" dirty="0">
                <a:solidFill>
                  <a:srgbClr val="C00000"/>
                </a:solidFill>
              </a:rPr>
              <a:t>.</a:t>
            </a:r>
            <a:r>
              <a:rPr lang="en-US" dirty="0" err="1">
                <a:solidFill>
                  <a:srgbClr val="C00000"/>
                </a:solidFill>
              </a:rPr>
              <a:t>dmg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add it to your applications folder.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364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3465149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Usability</a:t>
            </a:r>
          </a:p>
          <a:p>
            <a:pPr algn="just"/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Tool orientation</a:t>
            </a:r>
          </a:p>
          <a:p>
            <a:pPr algn="just"/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Data mining type</a:t>
            </a:r>
          </a:p>
          <a:p>
            <a:pPr algn="just"/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Manipulation type</a:t>
            </a:r>
          </a:p>
        </p:txBody>
      </p:sp>
    </p:spTree>
    <p:extLst>
      <p:ext uri="{BB962C8B-B14F-4D97-AF65-F5344CB8AC3E}">
        <p14:creationId xmlns:p14="http://schemas.microsoft.com/office/powerpoint/2010/main" val="3455562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3354313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Usability</a:t>
            </a:r>
          </a:p>
          <a:p>
            <a:pPr algn="just"/>
            <a:r>
              <a:rPr lang="en-IN" dirty="0"/>
              <a:t>Tool orientation</a:t>
            </a:r>
          </a:p>
          <a:p>
            <a:pPr algn="just"/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Data mining type</a:t>
            </a:r>
          </a:p>
          <a:p>
            <a:pPr algn="just"/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Manipulation type</a:t>
            </a:r>
          </a:p>
        </p:txBody>
      </p:sp>
    </p:spTree>
    <p:extLst>
      <p:ext uri="{BB962C8B-B14F-4D97-AF65-F5344CB8AC3E}">
        <p14:creationId xmlns:p14="http://schemas.microsoft.com/office/powerpoint/2010/main" val="522689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9"/>
            <a:ext cx="8504809" cy="3423586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Usability</a:t>
            </a:r>
          </a:p>
          <a:p>
            <a:pPr algn="just"/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Tool orientation</a:t>
            </a:r>
          </a:p>
          <a:p>
            <a:pPr algn="just"/>
            <a:r>
              <a:rPr lang="en-IN" dirty="0"/>
              <a:t>Data mining type</a:t>
            </a:r>
          </a:p>
          <a:p>
            <a:pPr algn="just"/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Manipulation type</a:t>
            </a:r>
          </a:p>
        </p:txBody>
      </p:sp>
    </p:spTree>
    <p:extLst>
      <p:ext uri="{BB962C8B-B14F-4D97-AF65-F5344CB8AC3E}">
        <p14:creationId xmlns:p14="http://schemas.microsoft.com/office/powerpoint/2010/main" val="162482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9"/>
            <a:ext cx="8504809" cy="3118786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Usability</a:t>
            </a:r>
          </a:p>
          <a:p>
            <a:pPr algn="just"/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Tool orientation</a:t>
            </a:r>
          </a:p>
          <a:p>
            <a:pPr algn="just"/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Data mining type</a:t>
            </a:r>
          </a:p>
          <a:p>
            <a:pPr algn="just"/>
            <a:r>
              <a:rPr lang="en-IN" dirty="0"/>
              <a:t>Manipulation type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075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60764"/>
          </a:xfrm>
        </p:spPr>
        <p:txBody>
          <a:bodyPr>
            <a:normAutofit/>
          </a:bodyPr>
          <a:lstStyle/>
          <a:p>
            <a:r>
              <a:rPr lang="en-IN" dirty="0"/>
              <a:t>RapidMiner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385307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There are many products of </a:t>
            </a:r>
            <a:r>
              <a:rPr lang="en-US" dirty="0" err="1"/>
              <a:t>RapidMiner</a:t>
            </a:r>
            <a:r>
              <a:rPr lang="en-US" dirty="0"/>
              <a:t> that are used to perform multiple operations. Some of the products are:</a:t>
            </a:r>
          </a:p>
          <a:p>
            <a:pPr lvl="1" algn="just"/>
            <a:r>
              <a:rPr lang="en-IN" sz="2800" dirty="0" err="1">
                <a:solidFill>
                  <a:schemeClr val="accent1">
                    <a:lumMod val="50000"/>
                  </a:schemeClr>
                </a:solidFill>
              </a:rPr>
              <a:t>RapidMiner</a:t>
            </a:r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 Studio</a:t>
            </a:r>
          </a:p>
          <a:p>
            <a:pPr lvl="1" algn="just"/>
            <a:r>
              <a:rPr lang="en-IN" sz="2800" dirty="0" err="1">
                <a:solidFill>
                  <a:schemeClr val="accent1">
                    <a:lumMod val="50000"/>
                  </a:schemeClr>
                </a:solidFill>
              </a:rPr>
              <a:t>RapidMiner</a:t>
            </a:r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 Auto Model</a:t>
            </a:r>
          </a:p>
          <a:p>
            <a:pPr lvl="1" algn="just"/>
            <a:r>
              <a:rPr lang="en-IN" sz="2800" dirty="0" err="1">
                <a:solidFill>
                  <a:schemeClr val="accent1">
                    <a:lumMod val="50000"/>
                  </a:schemeClr>
                </a:solidFill>
              </a:rPr>
              <a:t>RapidMiner</a:t>
            </a:r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 Turbo Prep</a:t>
            </a:r>
          </a:p>
        </p:txBody>
      </p:sp>
    </p:spTree>
    <p:extLst>
      <p:ext uri="{BB962C8B-B14F-4D97-AF65-F5344CB8AC3E}">
        <p14:creationId xmlns:p14="http://schemas.microsoft.com/office/powerpoint/2010/main" val="2639258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Weka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C00000"/>
                </a:solidFill>
              </a:rPr>
              <a:t>WEKA - an open source software </a:t>
            </a:r>
            <a:r>
              <a:rPr lang="en-US" dirty="0"/>
              <a:t>provides tools for </a:t>
            </a:r>
          </a:p>
          <a:p>
            <a:pPr lvl="1" algn="just"/>
            <a:r>
              <a:rPr lang="en-US" sz="2800" dirty="0"/>
              <a:t>data preprocessing</a:t>
            </a:r>
          </a:p>
          <a:p>
            <a:pPr lvl="1" algn="just"/>
            <a:r>
              <a:rPr lang="en-US" sz="2800" dirty="0"/>
              <a:t>implementation of several Machine Learning algorithms</a:t>
            </a:r>
          </a:p>
          <a:p>
            <a:pPr lvl="1" algn="just"/>
            <a:r>
              <a:rPr lang="en-US" sz="2800" dirty="0"/>
              <a:t>visualization tools so that you can develop machine learning techniques and apply them to real-world data mining problems.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72484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</a:t>
            </a:r>
            <a:r>
              <a:rPr lang="en-US" dirty="0" err="1"/>
              <a:t>Weka</a:t>
            </a:r>
            <a:r>
              <a:rPr lang="en-US" dirty="0"/>
              <a:t> Tool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39798E-A800-4FBF-92B7-A409EC0C23E7}"/>
              </a:ext>
            </a:extLst>
          </p:cNvPr>
          <p:cNvSpPr/>
          <p:nvPr/>
        </p:nvSpPr>
        <p:spPr>
          <a:xfrm>
            <a:off x="3442854" y="1488519"/>
            <a:ext cx="2302678" cy="399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/>
              </a:rPr>
              <a:t>Raw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C02527-5997-413C-B777-1DE67C184139}"/>
              </a:ext>
            </a:extLst>
          </p:cNvPr>
          <p:cNvSpPr/>
          <p:nvPr/>
        </p:nvSpPr>
        <p:spPr>
          <a:xfrm>
            <a:off x="3487241" y="2244065"/>
            <a:ext cx="2258291" cy="399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/>
              </a:rPr>
              <a:t>Preprocessor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6B5217-1D84-4D92-AB17-2F9B74032488}"/>
              </a:ext>
            </a:extLst>
          </p:cNvPr>
          <p:cNvSpPr/>
          <p:nvPr/>
        </p:nvSpPr>
        <p:spPr>
          <a:xfrm>
            <a:off x="4572000" y="3078260"/>
            <a:ext cx="1853910" cy="3061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/>
              </a:rPr>
              <a:t>Associate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DE864B-97B2-41F3-9513-F8DF53835574}"/>
              </a:ext>
            </a:extLst>
          </p:cNvPr>
          <p:cNvSpPr/>
          <p:nvPr/>
        </p:nvSpPr>
        <p:spPr>
          <a:xfrm>
            <a:off x="264912" y="3093209"/>
            <a:ext cx="1853910" cy="3061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/>
              </a:rPr>
              <a:t>Classify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33E28D-DDE1-4CE1-B881-655BBD185FFD}"/>
              </a:ext>
            </a:extLst>
          </p:cNvPr>
          <p:cNvSpPr/>
          <p:nvPr/>
        </p:nvSpPr>
        <p:spPr>
          <a:xfrm>
            <a:off x="2475695" y="3081964"/>
            <a:ext cx="1853910" cy="3019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/>
              </a:rPr>
              <a:t>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05F266-41C8-40C3-B7FF-87FF6E1AF520}"/>
              </a:ext>
            </a:extLst>
          </p:cNvPr>
          <p:cNvSpPr/>
          <p:nvPr/>
        </p:nvSpPr>
        <p:spPr>
          <a:xfrm>
            <a:off x="6507947" y="3052419"/>
            <a:ext cx="2465405" cy="365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/>
              </a:rPr>
              <a:t>Attributes selection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9112F0-0AA9-41A1-9274-A6FDB5AAB29A}"/>
              </a:ext>
            </a:extLst>
          </p:cNvPr>
          <p:cNvSpPr/>
          <p:nvPr/>
        </p:nvSpPr>
        <p:spPr>
          <a:xfrm>
            <a:off x="142651" y="2899294"/>
            <a:ext cx="8858695" cy="70072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  <a:latin typeface="Bahnschrif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E64152-8130-4D13-ACD9-056D66524ECB}"/>
              </a:ext>
            </a:extLst>
          </p:cNvPr>
          <p:cNvSpPr/>
          <p:nvPr/>
        </p:nvSpPr>
        <p:spPr>
          <a:xfrm>
            <a:off x="142652" y="3711684"/>
            <a:ext cx="2098429" cy="24890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600" dirty="0">
                <a:solidFill>
                  <a:sysClr val="windowText" lastClr="000000"/>
                </a:solidFill>
                <a:latin typeface="Bahnschrift"/>
              </a:rPr>
              <a:t>Linear Regression</a:t>
            </a:r>
          </a:p>
          <a:p>
            <a:pPr algn="just"/>
            <a:r>
              <a:rPr lang="en-US" sz="1600" dirty="0">
                <a:solidFill>
                  <a:sysClr val="windowText" lastClr="000000"/>
                </a:solidFill>
                <a:latin typeface="Bahnschrift"/>
              </a:rPr>
              <a:t>Logistic Regression</a:t>
            </a:r>
          </a:p>
          <a:p>
            <a:pPr algn="just"/>
            <a:r>
              <a:rPr lang="en-US" sz="1600" dirty="0">
                <a:solidFill>
                  <a:sysClr val="windowText" lastClr="000000"/>
                </a:solidFill>
                <a:latin typeface="Bahnschrift"/>
              </a:rPr>
              <a:t>Support Vector Machines</a:t>
            </a:r>
          </a:p>
          <a:p>
            <a:pPr algn="just"/>
            <a:r>
              <a:rPr lang="en-US" sz="1600" dirty="0">
                <a:solidFill>
                  <a:sysClr val="windowText" lastClr="000000"/>
                </a:solidFill>
                <a:latin typeface="Bahnschrift"/>
              </a:rPr>
              <a:t>Decision Trees</a:t>
            </a:r>
          </a:p>
          <a:p>
            <a:pPr algn="just"/>
            <a:r>
              <a:rPr lang="en-US" sz="1600" dirty="0">
                <a:solidFill>
                  <a:sysClr val="windowText" lastClr="000000"/>
                </a:solidFill>
                <a:latin typeface="Bahnschrift"/>
              </a:rPr>
              <a:t>Random Trees</a:t>
            </a:r>
          </a:p>
          <a:p>
            <a:pPr algn="just"/>
            <a:r>
              <a:rPr lang="en-US" sz="1600" dirty="0">
                <a:solidFill>
                  <a:sysClr val="windowText" lastClr="000000"/>
                </a:solidFill>
                <a:latin typeface="Bahnschrift"/>
              </a:rPr>
              <a:t>Random Forest</a:t>
            </a:r>
          </a:p>
          <a:p>
            <a:pPr algn="just"/>
            <a:r>
              <a:rPr lang="en-US" sz="1600" dirty="0" err="1">
                <a:solidFill>
                  <a:sysClr val="windowText" lastClr="000000"/>
                </a:solidFill>
                <a:latin typeface="Bahnschrift"/>
              </a:rPr>
              <a:t>NaiveBayes</a:t>
            </a:r>
            <a:endParaRPr lang="en-US" sz="1600" dirty="0">
              <a:solidFill>
                <a:sysClr val="windowText" lastClr="000000"/>
              </a:solidFill>
              <a:latin typeface="Bahnschrift"/>
            </a:endParaRPr>
          </a:p>
          <a:p>
            <a:pPr algn="just"/>
            <a:r>
              <a:rPr lang="en-US" sz="1600" dirty="0">
                <a:solidFill>
                  <a:sysClr val="windowText" lastClr="000000"/>
                </a:solidFill>
                <a:latin typeface="Bahnschrift"/>
              </a:rPr>
              <a:t>- - -</a:t>
            </a:r>
          </a:p>
          <a:p>
            <a:pPr algn="just"/>
            <a:r>
              <a:rPr lang="en-US" sz="1600" dirty="0">
                <a:solidFill>
                  <a:sysClr val="windowText" lastClr="000000"/>
                </a:solidFill>
                <a:latin typeface="Bahnschrift"/>
              </a:rPr>
              <a:t>- - -</a:t>
            </a:r>
          </a:p>
          <a:p>
            <a:pPr algn="just"/>
            <a:endParaRPr lang="en-US" sz="1600" dirty="0">
              <a:solidFill>
                <a:sysClr val="windowText" lastClr="000000"/>
              </a:solidFill>
              <a:latin typeface="Bahnschrif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63B02-12A4-4DFF-9D3F-B4E5011CF71A}"/>
              </a:ext>
            </a:extLst>
          </p:cNvPr>
          <p:cNvSpPr/>
          <p:nvPr/>
        </p:nvSpPr>
        <p:spPr>
          <a:xfrm>
            <a:off x="4571999" y="3726420"/>
            <a:ext cx="1935943" cy="17284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600" dirty="0" err="1">
                <a:solidFill>
                  <a:sysClr val="windowText" lastClr="000000"/>
                </a:solidFill>
                <a:latin typeface="Bahnschrift"/>
              </a:rPr>
              <a:t>Apriori</a:t>
            </a:r>
            <a:r>
              <a:rPr lang="en-US" sz="1600" dirty="0">
                <a:solidFill>
                  <a:sysClr val="windowText" lastClr="000000"/>
                </a:solidFill>
                <a:latin typeface="Bahnschrift"/>
              </a:rPr>
              <a:t>, </a:t>
            </a:r>
            <a:r>
              <a:rPr lang="en-US" sz="1600" dirty="0" err="1">
                <a:solidFill>
                  <a:sysClr val="windowText" lastClr="000000"/>
                </a:solidFill>
                <a:latin typeface="Bahnschrift"/>
              </a:rPr>
              <a:t>FilteredAssociator</a:t>
            </a:r>
            <a:endParaRPr lang="en-US" sz="1600" dirty="0">
              <a:solidFill>
                <a:sysClr val="windowText" lastClr="000000"/>
              </a:solidFill>
              <a:latin typeface="Bahnschrift"/>
            </a:endParaRPr>
          </a:p>
          <a:p>
            <a:pPr algn="just"/>
            <a:r>
              <a:rPr lang="en-US" sz="1600" dirty="0" err="1">
                <a:solidFill>
                  <a:sysClr val="windowText" lastClr="000000"/>
                </a:solidFill>
                <a:latin typeface="Bahnschrift"/>
              </a:rPr>
              <a:t>FPGrowth</a:t>
            </a:r>
            <a:endParaRPr lang="en-US" sz="1600" dirty="0">
              <a:solidFill>
                <a:sysClr val="windowText" lastClr="000000"/>
              </a:solidFill>
              <a:latin typeface="Bahnschrift"/>
            </a:endParaRPr>
          </a:p>
          <a:p>
            <a:pPr algn="just"/>
            <a:r>
              <a:rPr lang="en-US" sz="1600" dirty="0">
                <a:solidFill>
                  <a:sysClr val="windowText" lastClr="000000"/>
                </a:solidFill>
                <a:latin typeface="Bahnschrift"/>
              </a:rPr>
              <a:t>- - -</a:t>
            </a:r>
          </a:p>
          <a:p>
            <a:pPr algn="just"/>
            <a:r>
              <a:rPr lang="en-US" sz="1600" dirty="0">
                <a:solidFill>
                  <a:sysClr val="windowText" lastClr="000000"/>
                </a:solidFill>
                <a:latin typeface="Bahnschrift"/>
              </a:rPr>
              <a:t>- - -</a:t>
            </a:r>
          </a:p>
          <a:p>
            <a:pPr algn="just"/>
            <a:r>
              <a:rPr lang="en-US" sz="1600" dirty="0">
                <a:solidFill>
                  <a:sysClr val="windowText" lastClr="000000"/>
                </a:solidFill>
                <a:latin typeface="Bahnschrift"/>
              </a:rPr>
              <a:t>- - - </a:t>
            </a:r>
          </a:p>
          <a:p>
            <a:pPr algn="just"/>
            <a:endParaRPr lang="en-US" sz="1600" dirty="0">
              <a:solidFill>
                <a:sysClr val="windowText" lastClr="000000"/>
              </a:solidFill>
              <a:latin typeface="Bahnschrif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00A65A-75FD-4A6C-AF30-F32AF1EBB184}"/>
              </a:ext>
            </a:extLst>
          </p:cNvPr>
          <p:cNvSpPr/>
          <p:nvPr/>
        </p:nvSpPr>
        <p:spPr>
          <a:xfrm>
            <a:off x="6557018" y="3740933"/>
            <a:ext cx="2387866" cy="17139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600" dirty="0" err="1">
                <a:solidFill>
                  <a:sysClr val="windowText" lastClr="000000"/>
                </a:solidFill>
                <a:latin typeface="Bahnschrift"/>
              </a:rPr>
              <a:t>ClassifierSubsetEval</a:t>
            </a:r>
            <a:endParaRPr lang="en-US" sz="1600" dirty="0">
              <a:solidFill>
                <a:sysClr val="windowText" lastClr="000000"/>
              </a:solidFill>
              <a:latin typeface="Bahnschrift"/>
            </a:endParaRPr>
          </a:p>
          <a:p>
            <a:pPr algn="just"/>
            <a:r>
              <a:rPr lang="en-US" sz="1600" dirty="0" err="1">
                <a:solidFill>
                  <a:sysClr val="windowText" lastClr="000000"/>
                </a:solidFill>
                <a:latin typeface="Bahnschrift"/>
              </a:rPr>
              <a:t>PrinicipalComponents</a:t>
            </a:r>
            <a:endParaRPr lang="en-US" sz="1600" dirty="0">
              <a:solidFill>
                <a:sysClr val="windowText" lastClr="000000"/>
              </a:solidFill>
              <a:latin typeface="Bahnschrift"/>
            </a:endParaRPr>
          </a:p>
          <a:p>
            <a:pPr algn="just"/>
            <a:r>
              <a:rPr lang="en-US" sz="1600" dirty="0">
                <a:solidFill>
                  <a:sysClr val="windowText" lastClr="000000"/>
                </a:solidFill>
                <a:latin typeface="Bahnschrift"/>
              </a:rPr>
              <a:t>- - - </a:t>
            </a:r>
          </a:p>
          <a:p>
            <a:pPr algn="just"/>
            <a:r>
              <a:rPr lang="en-US" sz="1600" dirty="0">
                <a:solidFill>
                  <a:sysClr val="windowText" lastClr="000000"/>
                </a:solidFill>
                <a:latin typeface="Bahnschrift"/>
              </a:rPr>
              <a:t>- - -</a:t>
            </a:r>
          </a:p>
          <a:p>
            <a:pPr algn="just"/>
            <a:r>
              <a:rPr lang="en-US" sz="1600" dirty="0">
                <a:solidFill>
                  <a:sysClr val="windowText" lastClr="000000"/>
                </a:solidFill>
                <a:latin typeface="Bahnschrift"/>
              </a:rPr>
              <a:t>- - -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78F1E3-6E2E-4C64-A5D8-8371BD6A6E84}"/>
              </a:ext>
            </a:extLst>
          </p:cNvPr>
          <p:cNvSpPr/>
          <p:nvPr/>
        </p:nvSpPr>
        <p:spPr>
          <a:xfrm>
            <a:off x="2353435" y="3740933"/>
            <a:ext cx="2098429" cy="17012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600" dirty="0" err="1">
                <a:solidFill>
                  <a:sysClr val="windowText" lastClr="000000"/>
                </a:solidFill>
                <a:latin typeface="Bahnschrift"/>
              </a:rPr>
              <a:t>SimpleKMeans</a:t>
            </a:r>
            <a:endParaRPr lang="en-US" sz="1600" dirty="0">
              <a:solidFill>
                <a:sysClr val="windowText" lastClr="000000"/>
              </a:solidFill>
              <a:latin typeface="Bahnschrift"/>
            </a:endParaRPr>
          </a:p>
          <a:p>
            <a:pPr algn="just"/>
            <a:r>
              <a:rPr lang="en-US" sz="1600" dirty="0" err="1">
                <a:solidFill>
                  <a:sysClr val="windowText" lastClr="000000"/>
                </a:solidFill>
                <a:latin typeface="Bahnschrift"/>
              </a:rPr>
              <a:t>FilteredClusterer</a:t>
            </a:r>
            <a:endParaRPr lang="en-US" sz="1600" dirty="0">
              <a:solidFill>
                <a:sysClr val="windowText" lastClr="000000"/>
              </a:solidFill>
              <a:latin typeface="Bahnschrift"/>
            </a:endParaRPr>
          </a:p>
          <a:p>
            <a:pPr algn="just"/>
            <a:r>
              <a:rPr lang="en-US" sz="1600" dirty="0" err="1">
                <a:solidFill>
                  <a:sysClr val="windowText" lastClr="000000"/>
                </a:solidFill>
                <a:latin typeface="Bahnschrift"/>
              </a:rPr>
              <a:t>HierarchicalClustere</a:t>
            </a:r>
            <a:endParaRPr lang="en-US" sz="1600" dirty="0">
              <a:solidFill>
                <a:sysClr val="windowText" lastClr="000000"/>
              </a:solidFill>
              <a:latin typeface="Bahnschrift"/>
            </a:endParaRPr>
          </a:p>
          <a:p>
            <a:pPr algn="just"/>
            <a:r>
              <a:rPr lang="en-US" sz="1600" dirty="0">
                <a:solidFill>
                  <a:sysClr val="windowText" lastClr="000000"/>
                </a:solidFill>
                <a:latin typeface="Bahnschrift"/>
              </a:rPr>
              <a:t>- - -</a:t>
            </a:r>
          </a:p>
          <a:p>
            <a:pPr algn="just"/>
            <a:r>
              <a:rPr lang="en-US" sz="1600" dirty="0">
                <a:solidFill>
                  <a:sysClr val="windowText" lastClr="000000"/>
                </a:solidFill>
                <a:latin typeface="Bahnschrift"/>
              </a:rPr>
              <a:t>- - -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66616A-8C18-4627-A60D-F3BD834775A9}"/>
              </a:ext>
            </a:extLst>
          </p:cNvPr>
          <p:cNvSpPr/>
          <p:nvPr/>
        </p:nvSpPr>
        <p:spPr>
          <a:xfrm>
            <a:off x="4943042" y="6317852"/>
            <a:ext cx="2258291" cy="4766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/>
              </a:rPr>
              <a:t>Raw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1778CA-8205-40FE-900D-16117FB77498}"/>
              </a:ext>
            </a:extLst>
          </p:cNvPr>
          <p:cNvSpPr/>
          <p:nvPr/>
        </p:nvSpPr>
        <p:spPr>
          <a:xfrm>
            <a:off x="1144358" y="6306340"/>
            <a:ext cx="2258291" cy="47668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/>
              </a:rPr>
              <a:t>Visualize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CA0B8C-5789-4410-9AFE-5F673770BF06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6072188" y="5454858"/>
            <a:ext cx="1678763" cy="8629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3873CA-50AE-4BD9-A166-5BF60DD255A2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5539971" y="5454858"/>
            <a:ext cx="532217" cy="8629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7ADD98-8209-4EFB-B35B-244CE1B1532F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3402650" y="5442189"/>
            <a:ext cx="2669538" cy="8756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168246-FA48-49D3-8DE4-BCC2FE8795B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241081" y="5908595"/>
            <a:ext cx="3831107" cy="4092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504D021-3E12-4698-A849-1104795E944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402649" y="6556193"/>
            <a:ext cx="15403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A7A551D-8679-44DC-8F14-91C971C6424B}"/>
              </a:ext>
            </a:extLst>
          </p:cNvPr>
          <p:cNvCxnSpPr>
            <a:cxnSpLocks/>
          </p:cNvCxnSpPr>
          <p:nvPr/>
        </p:nvCxnSpPr>
        <p:spPr>
          <a:xfrm>
            <a:off x="4616386" y="2643196"/>
            <a:ext cx="0" cy="243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03E1B29-89E9-4C5D-B8EF-0B9B1456AD90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3402650" y="3383926"/>
            <a:ext cx="0" cy="3570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6679AAF-A4EC-4567-81BE-E85F9F9112BF}"/>
              </a:ext>
            </a:extLst>
          </p:cNvPr>
          <p:cNvCxnSpPr>
            <a:cxnSpLocks/>
          </p:cNvCxnSpPr>
          <p:nvPr/>
        </p:nvCxnSpPr>
        <p:spPr>
          <a:xfrm>
            <a:off x="5486892" y="3398661"/>
            <a:ext cx="0" cy="3277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2DC5C3F-CF63-46DC-96D5-A8FC49D777B9}"/>
              </a:ext>
            </a:extLst>
          </p:cNvPr>
          <p:cNvCxnSpPr>
            <a:cxnSpLocks/>
          </p:cNvCxnSpPr>
          <p:nvPr/>
        </p:nvCxnSpPr>
        <p:spPr>
          <a:xfrm>
            <a:off x="1196314" y="3383925"/>
            <a:ext cx="0" cy="3277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0F6CAF-594B-44AD-98FA-CC6D7ADEB497}"/>
              </a:ext>
            </a:extLst>
          </p:cNvPr>
          <p:cNvCxnSpPr>
            <a:cxnSpLocks/>
          </p:cNvCxnSpPr>
          <p:nvPr/>
        </p:nvCxnSpPr>
        <p:spPr>
          <a:xfrm>
            <a:off x="4594193" y="1916306"/>
            <a:ext cx="0" cy="3277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861616A-9A3C-40CD-99E3-70B45C5A609F}"/>
              </a:ext>
            </a:extLst>
          </p:cNvPr>
          <p:cNvCxnSpPr>
            <a:cxnSpLocks/>
          </p:cNvCxnSpPr>
          <p:nvPr/>
        </p:nvCxnSpPr>
        <p:spPr>
          <a:xfrm>
            <a:off x="7760773" y="3398661"/>
            <a:ext cx="0" cy="3277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37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F34234-6DCE-491B-BC89-CCCCBA17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874" y="2338087"/>
            <a:ext cx="8033322" cy="368288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After this lecture, you will be able to</a:t>
            </a:r>
          </a:p>
          <a:p>
            <a:pPr marL="914400" lvl="1" indent="-457200"/>
            <a:r>
              <a:rPr lang="en-US" sz="2600" dirty="0"/>
              <a:t>understand the basics of </a:t>
            </a:r>
            <a:r>
              <a:rPr lang="en-US" sz="2600" dirty="0" err="1"/>
              <a:t>Rapidminer</a:t>
            </a:r>
            <a:r>
              <a:rPr lang="en-US" sz="2600" dirty="0"/>
              <a:t> and its products.</a:t>
            </a:r>
          </a:p>
          <a:p>
            <a:pPr marL="914400" lvl="1" indent="-457200"/>
            <a:r>
              <a:rPr lang="en-US" sz="2600" dirty="0"/>
              <a:t>learn the working of Weka tool.</a:t>
            </a:r>
          </a:p>
        </p:txBody>
      </p:sp>
    </p:spTree>
    <p:extLst>
      <p:ext uri="{BB962C8B-B14F-4D97-AF65-F5344CB8AC3E}">
        <p14:creationId xmlns:p14="http://schemas.microsoft.com/office/powerpoint/2010/main" val="3111083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</a:t>
            </a:r>
            <a:r>
              <a:rPr lang="en-US" dirty="0" err="1"/>
              <a:t>Weka</a:t>
            </a:r>
            <a:r>
              <a:rPr lang="en-US" dirty="0"/>
              <a:t> Tool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414" y="1432847"/>
            <a:ext cx="8504809" cy="4579165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First, you will start with the raw data collected from the field. </a:t>
            </a:r>
          </a:p>
          <a:p>
            <a:pPr algn="just"/>
            <a:r>
              <a:rPr lang="en-US" sz="2600" dirty="0"/>
              <a:t>This data may contain several null values and irrelevant fields. </a:t>
            </a:r>
          </a:p>
          <a:p>
            <a:pPr algn="just"/>
            <a:r>
              <a:rPr lang="en-US" sz="2600" dirty="0"/>
              <a:t>You use the data preprocessing tools provided in WEKA to cleanse the data.</a:t>
            </a:r>
            <a:endParaRPr lang="en-IN" sz="26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5ED1DA-CACD-4CBE-83A7-0E19994D5B62}"/>
              </a:ext>
            </a:extLst>
          </p:cNvPr>
          <p:cNvGrpSpPr/>
          <p:nvPr/>
        </p:nvGrpSpPr>
        <p:grpSpPr>
          <a:xfrm>
            <a:off x="5960286" y="5009501"/>
            <a:ext cx="2788937" cy="1705623"/>
            <a:chOff x="6035467" y="1385888"/>
            <a:chExt cx="2788937" cy="15587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995629-0DE3-4BB0-9A26-1E5B47E51817}"/>
                </a:ext>
              </a:extLst>
            </p:cNvPr>
            <p:cNvSpPr/>
            <p:nvPr/>
          </p:nvSpPr>
          <p:spPr>
            <a:xfrm>
              <a:off x="6256403" y="1546518"/>
              <a:ext cx="2302678" cy="3991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Bahnschrift"/>
                </a:rPr>
                <a:t>Raw 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5631EC-14BF-436E-A573-D9B9889D2D40}"/>
                </a:ext>
              </a:extLst>
            </p:cNvPr>
            <p:cNvSpPr/>
            <p:nvPr/>
          </p:nvSpPr>
          <p:spPr>
            <a:xfrm>
              <a:off x="6300790" y="2302064"/>
              <a:ext cx="2258291" cy="3991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Bahnschrift"/>
                </a:rPr>
                <a:t>Preprocessor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4FBBC74-6FAB-4A1F-BE26-FD02647CFD8F}"/>
                </a:ext>
              </a:extLst>
            </p:cNvPr>
            <p:cNvCxnSpPr>
              <a:cxnSpLocks/>
            </p:cNvCxnSpPr>
            <p:nvPr/>
          </p:nvCxnSpPr>
          <p:spPr>
            <a:xfrm>
              <a:off x="7429935" y="2701195"/>
              <a:ext cx="0" cy="2434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DFE1B43-23D3-436D-8919-D18C9F556BF4}"/>
                </a:ext>
              </a:extLst>
            </p:cNvPr>
            <p:cNvCxnSpPr>
              <a:cxnSpLocks/>
            </p:cNvCxnSpPr>
            <p:nvPr/>
          </p:nvCxnSpPr>
          <p:spPr>
            <a:xfrm>
              <a:off x="7407742" y="1974305"/>
              <a:ext cx="0" cy="3277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94C8DB-C0F8-4211-8566-6BEC736010D3}"/>
                </a:ext>
              </a:extLst>
            </p:cNvPr>
            <p:cNvSpPr/>
            <p:nvPr/>
          </p:nvSpPr>
          <p:spPr>
            <a:xfrm>
              <a:off x="6035467" y="1385888"/>
              <a:ext cx="2788937" cy="15587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9212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</a:t>
            </a:r>
            <a:r>
              <a:rPr lang="en-US" dirty="0" err="1"/>
              <a:t>Weka</a:t>
            </a:r>
            <a:r>
              <a:rPr lang="en-US" dirty="0"/>
              <a:t> Tool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51" y="1345262"/>
            <a:ext cx="8647648" cy="3246767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Next, depending on the kind of ML model that you are trying to develop you would select one of the options such as </a:t>
            </a:r>
            <a:r>
              <a:rPr lang="en-US" sz="2600" dirty="0">
                <a:solidFill>
                  <a:srgbClr val="C00000"/>
                </a:solidFill>
              </a:rPr>
              <a:t>Classify, Cluster, or Associate</a:t>
            </a:r>
            <a:r>
              <a:rPr lang="en-US" sz="2600" dirty="0"/>
              <a:t>.</a:t>
            </a:r>
          </a:p>
          <a:p>
            <a:pPr algn="just"/>
            <a:r>
              <a:rPr lang="en-US" sz="2600" dirty="0"/>
              <a:t>The </a:t>
            </a:r>
            <a:r>
              <a:rPr lang="en-US" sz="2600" dirty="0">
                <a:solidFill>
                  <a:srgbClr val="C00000"/>
                </a:solidFill>
              </a:rPr>
              <a:t>Attributes Selection</a:t>
            </a:r>
            <a:r>
              <a:rPr lang="en-US" sz="2600" dirty="0"/>
              <a:t> allows the automatic selection of features to create a reduced dataset.</a:t>
            </a:r>
            <a:endParaRPr lang="en-IN" sz="2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9FF8FF-CCE9-422A-AF81-BA7BE4A958E5}"/>
              </a:ext>
            </a:extLst>
          </p:cNvPr>
          <p:cNvGrpSpPr/>
          <p:nvPr/>
        </p:nvGrpSpPr>
        <p:grpSpPr>
          <a:xfrm>
            <a:off x="167951" y="4703313"/>
            <a:ext cx="8789009" cy="1894116"/>
            <a:chOff x="142651" y="2244065"/>
            <a:chExt cx="8789009" cy="12611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7372F85-9A16-4AD9-A9B8-1541EC8C8807}"/>
                </a:ext>
              </a:extLst>
            </p:cNvPr>
            <p:cNvSpPr/>
            <p:nvPr/>
          </p:nvSpPr>
          <p:spPr>
            <a:xfrm>
              <a:off x="3487241" y="2244065"/>
              <a:ext cx="2258291" cy="3991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Bahnschrift"/>
                </a:rPr>
                <a:t>Preprocessor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BC2480F-7269-4B07-8EF9-C78C6253B375}"/>
                </a:ext>
              </a:extLst>
            </p:cNvPr>
            <p:cNvSpPr/>
            <p:nvPr/>
          </p:nvSpPr>
          <p:spPr>
            <a:xfrm>
              <a:off x="4217254" y="3077813"/>
              <a:ext cx="1853910" cy="3061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Bahnschrift"/>
                </a:rPr>
                <a:t>Associate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3B39D3F-105B-456E-859A-5164E896971F}"/>
                </a:ext>
              </a:extLst>
            </p:cNvPr>
            <p:cNvSpPr/>
            <p:nvPr/>
          </p:nvSpPr>
          <p:spPr>
            <a:xfrm>
              <a:off x="264912" y="3093209"/>
              <a:ext cx="1853910" cy="27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Bahnschrift"/>
                </a:rPr>
                <a:t>Classify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BAF904-DB96-44A7-932E-34B25C1D6D42}"/>
                </a:ext>
              </a:extLst>
            </p:cNvPr>
            <p:cNvSpPr/>
            <p:nvPr/>
          </p:nvSpPr>
          <p:spPr>
            <a:xfrm>
              <a:off x="2241083" y="3081964"/>
              <a:ext cx="1853910" cy="3019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Bahnschrift"/>
                </a:rPr>
                <a:t>Cluster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0970E5-881A-4D36-AB49-7E3C619F2083}"/>
                </a:ext>
              </a:extLst>
            </p:cNvPr>
            <p:cNvSpPr/>
            <p:nvPr/>
          </p:nvSpPr>
          <p:spPr>
            <a:xfrm>
              <a:off x="6193425" y="3077813"/>
              <a:ext cx="2596874" cy="3019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Bahnschrift"/>
                </a:rPr>
                <a:t>Attributes selection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494DDE-1B36-41B4-A67F-0560BA469CC8}"/>
                </a:ext>
              </a:extLst>
            </p:cNvPr>
            <p:cNvSpPr/>
            <p:nvPr/>
          </p:nvSpPr>
          <p:spPr>
            <a:xfrm>
              <a:off x="142651" y="2933771"/>
              <a:ext cx="8789009" cy="5714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Bahnschrift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6F7CDF-01D6-4574-95C6-3A68782D8235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2643196"/>
              <a:ext cx="0" cy="2905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2619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</a:t>
            </a:r>
            <a:r>
              <a:rPr lang="en-US" dirty="0" err="1"/>
              <a:t>Weka</a:t>
            </a:r>
            <a:r>
              <a:rPr lang="en-US" dirty="0"/>
              <a:t> Tool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8" y="1223825"/>
            <a:ext cx="8696975" cy="236427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Under each category, WEKA provides the implementation of several algorithms. </a:t>
            </a:r>
          </a:p>
          <a:p>
            <a:pPr algn="just"/>
            <a:r>
              <a:rPr lang="en-US" sz="2400" dirty="0"/>
              <a:t>You would select an algorithm of your choice, set the desired parameters and run it on the dataset.</a:t>
            </a:r>
            <a:endParaRPr lang="en-IN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EA166D-65BD-49DC-BDA1-A3746BB30C51}"/>
              </a:ext>
            </a:extLst>
          </p:cNvPr>
          <p:cNvGrpSpPr/>
          <p:nvPr/>
        </p:nvGrpSpPr>
        <p:grpSpPr>
          <a:xfrm>
            <a:off x="142652" y="3588095"/>
            <a:ext cx="8858695" cy="3219964"/>
            <a:chOff x="142652" y="3849203"/>
            <a:chExt cx="8858695" cy="32199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392347A-DE10-47F0-9D2A-3FB6EA745E99}"/>
                </a:ext>
              </a:extLst>
            </p:cNvPr>
            <p:cNvSpPr/>
            <p:nvPr/>
          </p:nvSpPr>
          <p:spPr>
            <a:xfrm>
              <a:off x="4572001" y="4178932"/>
              <a:ext cx="1853910" cy="3061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Bahnschrift"/>
                </a:rPr>
                <a:t>Associate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2FBBA6-4927-4942-BB51-0F392F5B74E1}"/>
                </a:ext>
              </a:extLst>
            </p:cNvPr>
            <p:cNvSpPr/>
            <p:nvPr/>
          </p:nvSpPr>
          <p:spPr>
            <a:xfrm>
              <a:off x="264913" y="4193881"/>
              <a:ext cx="1853910" cy="3061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Bahnschrift"/>
                </a:rPr>
                <a:t>Classify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F1FC5F-C304-44AD-A7CE-ACF60F9AC8DC}"/>
                </a:ext>
              </a:extLst>
            </p:cNvPr>
            <p:cNvSpPr/>
            <p:nvPr/>
          </p:nvSpPr>
          <p:spPr>
            <a:xfrm>
              <a:off x="2475696" y="4182636"/>
              <a:ext cx="1853910" cy="3019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Bahnschrift"/>
                </a:rPr>
                <a:t>Cluster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0F1CEC-7A2C-4BCD-98B0-C34D1E7D84F0}"/>
                </a:ext>
              </a:extLst>
            </p:cNvPr>
            <p:cNvSpPr/>
            <p:nvPr/>
          </p:nvSpPr>
          <p:spPr>
            <a:xfrm>
              <a:off x="6832427" y="3982926"/>
              <a:ext cx="2026416" cy="6257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Bahnschrift"/>
                </a:rPr>
                <a:t>Attributes selection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5691FF8-66F4-49F0-BA76-08CC8B82568D}"/>
                </a:ext>
              </a:extLst>
            </p:cNvPr>
            <p:cNvSpPr/>
            <p:nvPr/>
          </p:nvSpPr>
          <p:spPr>
            <a:xfrm>
              <a:off x="142652" y="3849203"/>
              <a:ext cx="8858695" cy="8514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  <a:latin typeface="Bahnschrif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DC7760-E278-48DA-A53F-D3B5E165A43E}"/>
                </a:ext>
              </a:extLst>
            </p:cNvPr>
            <p:cNvSpPr/>
            <p:nvPr/>
          </p:nvSpPr>
          <p:spPr>
            <a:xfrm>
              <a:off x="142653" y="4812357"/>
              <a:ext cx="2098429" cy="22568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r>
                <a:rPr lang="en-US" sz="1600" dirty="0">
                  <a:solidFill>
                    <a:sysClr val="windowText" lastClr="000000"/>
                  </a:solidFill>
                  <a:latin typeface="Bahnschrift"/>
                </a:rPr>
                <a:t>Linear Regression</a:t>
              </a:r>
            </a:p>
            <a:p>
              <a:pPr algn="just"/>
              <a:r>
                <a:rPr lang="en-US" sz="1600" dirty="0">
                  <a:solidFill>
                    <a:sysClr val="windowText" lastClr="000000"/>
                  </a:solidFill>
                  <a:latin typeface="Bahnschrift"/>
                </a:rPr>
                <a:t>Logistic Regression</a:t>
              </a:r>
            </a:p>
            <a:p>
              <a:pPr algn="just"/>
              <a:r>
                <a:rPr lang="en-US" sz="1600" dirty="0">
                  <a:solidFill>
                    <a:sysClr val="windowText" lastClr="000000"/>
                  </a:solidFill>
                  <a:latin typeface="Bahnschrift"/>
                </a:rPr>
                <a:t>Support Vector Machines</a:t>
              </a:r>
            </a:p>
            <a:p>
              <a:pPr algn="just"/>
              <a:r>
                <a:rPr lang="en-US" sz="1600" dirty="0">
                  <a:solidFill>
                    <a:sysClr val="windowText" lastClr="000000"/>
                  </a:solidFill>
                  <a:latin typeface="Bahnschrift"/>
                </a:rPr>
                <a:t>Decision Trees</a:t>
              </a:r>
            </a:p>
            <a:p>
              <a:pPr algn="just"/>
              <a:r>
                <a:rPr lang="en-US" sz="1600" dirty="0">
                  <a:solidFill>
                    <a:sysClr val="windowText" lastClr="000000"/>
                  </a:solidFill>
                  <a:latin typeface="Bahnschrift"/>
                </a:rPr>
                <a:t>Random Trees</a:t>
              </a:r>
            </a:p>
            <a:p>
              <a:pPr algn="just"/>
              <a:r>
                <a:rPr lang="en-US" sz="1600" dirty="0">
                  <a:solidFill>
                    <a:sysClr val="windowText" lastClr="000000"/>
                  </a:solidFill>
                  <a:latin typeface="Bahnschrift"/>
                </a:rPr>
                <a:t>Random Forest</a:t>
              </a:r>
            </a:p>
            <a:p>
              <a:pPr algn="just"/>
              <a:r>
                <a:rPr lang="en-US" sz="1600" dirty="0" err="1">
                  <a:solidFill>
                    <a:sysClr val="windowText" lastClr="000000"/>
                  </a:solidFill>
                  <a:latin typeface="Bahnschrift"/>
                </a:rPr>
                <a:t>NaiveBayes</a:t>
              </a:r>
              <a:endParaRPr lang="en-US" sz="1600" dirty="0">
                <a:solidFill>
                  <a:sysClr val="windowText" lastClr="000000"/>
                </a:solidFill>
                <a:latin typeface="Bahnschrift"/>
              </a:endParaRPr>
            </a:p>
            <a:p>
              <a:pPr algn="just"/>
              <a:r>
                <a:rPr lang="en-US" sz="1600" dirty="0">
                  <a:solidFill>
                    <a:sysClr val="windowText" lastClr="000000"/>
                  </a:solidFill>
                  <a:latin typeface="Bahnschrift"/>
                </a:rPr>
                <a:t>- - -</a:t>
              </a:r>
            </a:p>
            <a:p>
              <a:pPr algn="just"/>
              <a:endParaRPr lang="en-US" sz="1600" dirty="0">
                <a:solidFill>
                  <a:sysClr val="windowText" lastClr="000000"/>
                </a:solidFill>
                <a:latin typeface="Bahnschrift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67CF70F-B346-4610-BC91-425068274A9A}"/>
                </a:ext>
              </a:extLst>
            </p:cNvPr>
            <p:cNvSpPr/>
            <p:nvPr/>
          </p:nvSpPr>
          <p:spPr>
            <a:xfrm>
              <a:off x="4572000" y="4827092"/>
              <a:ext cx="1922103" cy="17284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r>
                <a:rPr lang="en-US" sz="1600" dirty="0" err="1">
                  <a:solidFill>
                    <a:sysClr val="windowText" lastClr="000000"/>
                  </a:solidFill>
                  <a:latin typeface="Bahnschrift"/>
                </a:rPr>
                <a:t>Apriori</a:t>
              </a:r>
              <a:r>
                <a:rPr lang="en-US" sz="1600" dirty="0">
                  <a:solidFill>
                    <a:sysClr val="windowText" lastClr="000000"/>
                  </a:solidFill>
                  <a:latin typeface="Bahnschrift"/>
                </a:rPr>
                <a:t>,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Bahnschrift"/>
                </a:rPr>
                <a:t>FilteredAssociator</a:t>
              </a:r>
              <a:endParaRPr lang="en-US" sz="1600" dirty="0">
                <a:solidFill>
                  <a:sysClr val="windowText" lastClr="000000"/>
                </a:solidFill>
                <a:latin typeface="Bahnschrift"/>
              </a:endParaRPr>
            </a:p>
            <a:p>
              <a:pPr algn="just"/>
              <a:r>
                <a:rPr lang="en-US" sz="1600" dirty="0" err="1">
                  <a:solidFill>
                    <a:sysClr val="windowText" lastClr="000000"/>
                  </a:solidFill>
                  <a:latin typeface="Bahnschrift"/>
                </a:rPr>
                <a:t>FPGrowth</a:t>
              </a:r>
              <a:endParaRPr lang="en-US" sz="1600" dirty="0">
                <a:solidFill>
                  <a:sysClr val="windowText" lastClr="000000"/>
                </a:solidFill>
                <a:latin typeface="Bahnschrift"/>
              </a:endParaRPr>
            </a:p>
            <a:p>
              <a:pPr algn="just"/>
              <a:r>
                <a:rPr lang="en-US" sz="1600" dirty="0">
                  <a:solidFill>
                    <a:sysClr val="windowText" lastClr="000000"/>
                  </a:solidFill>
                  <a:latin typeface="Bahnschrift"/>
                </a:rPr>
                <a:t>- - -</a:t>
              </a:r>
            </a:p>
            <a:p>
              <a:pPr algn="just"/>
              <a:r>
                <a:rPr lang="en-US" sz="1600" dirty="0">
                  <a:solidFill>
                    <a:sysClr val="windowText" lastClr="000000"/>
                  </a:solidFill>
                  <a:latin typeface="Bahnschrift"/>
                </a:rPr>
                <a:t>- - -</a:t>
              </a:r>
            </a:p>
            <a:p>
              <a:pPr algn="just"/>
              <a:r>
                <a:rPr lang="en-US" sz="1600" dirty="0">
                  <a:solidFill>
                    <a:sysClr val="windowText" lastClr="000000"/>
                  </a:solidFill>
                  <a:latin typeface="Bahnschrift"/>
                </a:rPr>
                <a:t>- - - </a:t>
              </a:r>
            </a:p>
            <a:p>
              <a:pPr algn="just"/>
              <a:endParaRPr lang="en-US" sz="1600" dirty="0">
                <a:solidFill>
                  <a:sysClr val="windowText" lastClr="000000"/>
                </a:solidFill>
                <a:latin typeface="Bahnschrif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1266F6-11B0-41E4-806D-8DDFC8970042}"/>
                </a:ext>
              </a:extLst>
            </p:cNvPr>
            <p:cNvSpPr/>
            <p:nvPr/>
          </p:nvSpPr>
          <p:spPr>
            <a:xfrm>
              <a:off x="6689924" y="4841605"/>
              <a:ext cx="2311423" cy="17139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r>
                <a:rPr lang="en-US" sz="1600" dirty="0" err="1">
                  <a:solidFill>
                    <a:sysClr val="windowText" lastClr="000000"/>
                  </a:solidFill>
                  <a:latin typeface="Bahnschrift"/>
                </a:rPr>
                <a:t>ClassifierSubsetEval</a:t>
              </a:r>
              <a:endParaRPr lang="en-US" sz="1600" dirty="0">
                <a:solidFill>
                  <a:sysClr val="windowText" lastClr="000000"/>
                </a:solidFill>
                <a:latin typeface="Bahnschrift"/>
              </a:endParaRPr>
            </a:p>
            <a:p>
              <a:pPr algn="just"/>
              <a:r>
                <a:rPr lang="en-US" sz="1600" dirty="0" err="1">
                  <a:solidFill>
                    <a:sysClr val="windowText" lastClr="000000"/>
                  </a:solidFill>
                  <a:latin typeface="Bahnschrift"/>
                </a:rPr>
                <a:t>PrinicipalComponents</a:t>
              </a:r>
              <a:endParaRPr lang="en-US" sz="1600" dirty="0">
                <a:solidFill>
                  <a:sysClr val="windowText" lastClr="000000"/>
                </a:solidFill>
                <a:latin typeface="Bahnschrift"/>
              </a:endParaRPr>
            </a:p>
            <a:p>
              <a:pPr algn="just"/>
              <a:r>
                <a:rPr lang="en-US" sz="1600" dirty="0">
                  <a:solidFill>
                    <a:sysClr val="windowText" lastClr="000000"/>
                  </a:solidFill>
                  <a:latin typeface="Bahnschrift"/>
                </a:rPr>
                <a:t>- - - </a:t>
              </a:r>
            </a:p>
            <a:p>
              <a:pPr algn="just"/>
              <a:r>
                <a:rPr lang="en-US" sz="1600" dirty="0">
                  <a:solidFill>
                    <a:sysClr val="windowText" lastClr="000000"/>
                  </a:solidFill>
                  <a:latin typeface="Bahnschrift"/>
                </a:rPr>
                <a:t>- - -</a:t>
              </a:r>
            </a:p>
            <a:p>
              <a:pPr algn="just"/>
              <a:r>
                <a:rPr lang="en-US" sz="1600" dirty="0">
                  <a:solidFill>
                    <a:sysClr val="windowText" lastClr="000000"/>
                  </a:solidFill>
                  <a:latin typeface="Bahnschrift"/>
                </a:rPr>
                <a:t>- - -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6C1D2A-C99A-4380-950A-006A7AC6E1AC}"/>
                </a:ext>
              </a:extLst>
            </p:cNvPr>
            <p:cNvSpPr/>
            <p:nvPr/>
          </p:nvSpPr>
          <p:spPr>
            <a:xfrm>
              <a:off x="2353436" y="4841605"/>
              <a:ext cx="2098429" cy="17012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r>
                <a:rPr lang="en-US" sz="1600" dirty="0" err="1">
                  <a:solidFill>
                    <a:sysClr val="windowText" lastClr="000000"/>
                  </a:solidFill>
                  <a:latin typeface="Bahnschrift"/>
                </a:rPr>
                <a:t>SimpleKMeans</a:t>
              </a:r>
              <a:endParaRPr lang="en-US" sz="1600" dirty="0">
                <a:solidFill>
                  <a:sysClr val="windowText" lastClr="000000"/>
                </a:solidFill>
                <a:latin typeface="Bahnschrift"/>
              </a:endParaRPr>
            </a:p>
            <a:p>
              <a:pPr algn="just"/>
              <a:r>
                <a:rPr lang="en-US" sz="1600" dirty="0" err="1">
                  <a:solidFill>
                    <a:sysClr val="windowText" lastClr="000000"/>
                  </a:solidFill>
                  <a:latin typeface="Bahnschrift"/>
                </a:rPr>
                <a:t>FilteredClusterer</a:t>
              </a:r>
              <a:endParaRPr lang="en-US" sz="1600" dirty="0">
                <a:solidFill>
                  <a:sysClr val="windowText" lastClr="000000"/>
                </a:solidFill>
                <a:latin typeface="Bahnschrift"/>
              </a:endParaRPr>
            </a:p>
            <a:p>
              <a:pPr algn="just"/>
              <a:r>
                <a:rPr lang="en-US" sz="1600" dirty="0" err="1">
                  <a:solidFill>
                    <a:sysClr val="windowText" lastClr="000000"/>
                  </a:solidFill>
                  <a:latin typeface="Bahnschrift"/>
                </a:rPr>
                <a:t>HierarchicalClustere</a:t>
              </a:r>
              <a:endParaRPr lang="en-US" sz="1600" dirty="0">
                <a:solidFill>
                  <a:sysClr val="windowText" lastClr="000000"/>
                </a:solidFill>
                <a:latin typeface="Bahnschrift"/>
              </a:endParaRPr>
            </a:p>
            <a:p>
              <a:pPr algn="just"/>
              <a:r>
                <a:rPr lang="en-US" sz="1600" dirty="0">
                  <a:solidFill>
                    <a:sysClr val="windowText" lastClr="000000"/>
                  </a:solidFill>
                  <a:latin typeface="Bahnschrift"/>
                </a:rPr>
                <a:t>- - -</a:t>
              </a:r>
            </a:p>
            <a:p>
              <a:pPr algn="just"/>
              <a:r>
                <a:rPr lang="en-US" sz="1600" dirty="0">
                  <a:solidFill>
                    <a:sysClr val="windowText" lastClr="000000"/>
                  </a:solidFill>
                  <a:latin typeface="Bahnschrift"/>
                </a:rPr>
                <a:t>- - -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B73AF09-8DF7-4F40-A124-845CE154EE8F}"/>
                </a:ext>
              </a:extLst>
            </p:cNvPr>
            <p:cNvCxnSpPr>
              <a:cxnSpLocks/>
              <a:stCxn id="7" idx="2"/>
              <a:endCxn id="13" idx="0"/>
            </p:cNvCxnSpPr>
            <p:nvPr/>
          </p:nvCxnSpPr>
          <p:spPr>
            <a:xfrm>
              <a:off x="3402651" y="4484598"/>
              <a:ext cx="0" cy="3570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19ACB1C-B673-4C12-8640-A02952177269}"/>
                </a:ext>
              </a:extLst>
            </p:cNvPr>
            <p:cNvCxnSpPr>
              <a:cxnSpLocks/>
            </p:cNvCxnSpPr>
            <p:nvPr/>
          </p:nvCxnSpPr>
          <p:spPr>
            <a:xfrm>
              <a:off x="5486893" y="4499333"/>
              <a:ext cx="0" cy="3277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750B0D-AFA8-4F53-B163-12A506F833C8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>
              <a:off x="7845635" y="4608698"/>
              <a:ext cx="1" cy="2329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5F93163-142F-4010-ADA5-5A1ACCC77658}"/>
                </a:ext>
              </a:extLst>
            </p:cNvPr>
            <p:cNvCxnSpPr>
              <a:cxnSpLocks/>
            </p:cNvCxnSpPr>
            <p:nvPr/>
          </p:nvCxnSpPr>
          <p:spPr>
            <a:xfrm>
              <a:off x="1196315" y="4484597"/>
              <a:ext cx="0" cy="3277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2797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</a:t>
            </a:r>
            <a:r>
              <a:rPr lang="en-US" dirty="0" err="1"/>
              <a:t>Weka</a:t>
            </a:r>
            <a:r>
              <a:rPr lang="en-US" dirty="0"/>
              <a:t> Tool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613" y="1377771"/>
            <a:ext cx="8808098" cy="43325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700" dirty="0"/>
              <a:t>WEKA would give you the statistical output of the model processing. It provides you a visualization tool to inspect the data.</a:t>
            </a:r>
          </a:p>
          <a:p>
            <a:pPr algn="just"/>
            <a:r>
              <a:rPr lang="en-US" sz="2700" dirty="0"/>
              <a:t>The various models can be applied on the same dataset. </a:t>
            </a:r>
          </a:p>
          <a:p>
            <a:pPr algn="just"/>
            <a:r>
              <a:rPr lang="en-US" sz="2700" dirty="0"/>
              <a:t>You can then compare the outputs of different models and select the best that meets your purpose.</a:t>
            </a:r>
            <a:endParaRPr lang="en-IN" sz="27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7155F8-016A-4FAC-BA4C-520D4F9941BD}"/>
              </a:ext>
            </a:extLst>
          </p:cNvPr>
          <p:cNvGrpSpPr/>
          <p:nvPr/>
        </p:nvGrpSpPr>
        <p:grpSpPr>
          <a:xfrm>
            <a:off x="1587900" y="5962255"/>
            <a:ext cx="6056975" cy="488194"/>
            <a:chOff x="1144358" y="6306340"/>
            <a:chExt cx="6056975" cy="48819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B5491E-EC13-41C5-A159-498E7C44E0FF}"/>
                </a:ext>
              </a:extLst>
            </p:cNvPr>
            <p:cNvSpPr/>
            <p:nvPr/>
          </p:nvSpPr>
          <p:spPr>
            <a:xfrm>
              <a:off x="4943042" y="6317852"/>
              <a:ext cx="2258291" cy="4766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Bahnschrift"/>
                </a:rPr>
                <a:t>Raw 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9BCD53-39B2-4ED1-B70B-C674D6231E16}"/>
                </a:ext>
              </a:extLst>
            </p:cNvPr>
            <p:cNvSpPr/>
            <p:nvPr/>
          </p:nvSpPr>
          <p:spPr>
            <a:xfrm>
              <a:off x="1144358" y="6306340"/>
              <a:ext cx="2258291" cy="4766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Bahnschrift"/>
                </a:rPr>
                <a:t>Visualize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6C7E2A4-1596-444D-8BFD-2451C9E1B791}"/>
                </a:ext>
              </a:extLst>
            </p:cNvPr>
            <p:cNvCxnSpPr>
              <a:cxnSpLocks/>
            </p:cNvCxnSpPr>
            <p:nvPr/>
          </p:nvCxnSpPr>
          <p:spPr>
            <a:xfrm>
              <a:off x="3487241" y="6556193"/>
              <a:ext cx="13276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386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02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RapidMiner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255074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>
                <a:solidFill>
                  <a:srgbClr val="C00000"/>
                </a:solidFill>
              </a:rPr>
              <a:t>RapidMiner</a:t>
            </a:r>
            <a:r>
              <a:rPr lang="en-US" dirty="0"/>
              <a:t> is a </a:t>
            </a:r>
            <a:r>
              <a:rPr lang="en-US" dirty="0">
                <a:solidFill>
                  <a:srgbClr val="C00000"/>
                </a:solidFill>
              </a:rPr>
              <a:t>open-source system </a:t>
            </a:r>
            <a:r>
              <a:rPr lang="en-US" dirty="0"/>
              <a:t>for data mining. </a:t>
            </a:r>
          </a:p>
          <a:p>
            <a:pPr algn="just"/>
            <a:r>
              <a:rPr lang="en-US" dirty="0"/>
              <a:t>It is available as a stand-alone application for data analysis .</a:t>
            </a:r>
          </a:p>
        </p:txBody>
      </p:sp>
    </p:spTree>
    <p:extLst>
      <p:ext uri="{BB962C8B-B14F-4D97-AF65-F5344CB8AC3E}">
        <p14:creationId xmlns:p14="http://schemas.microsoft.com/office/powerpoint/2010/main" val="362302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RapidMiner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385456"/>
            <a:ext cx="8504809" cy="354676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C00000"/>
                </a:solidFill>
              </a:rPr>
              <a:t>RapidMiner is now RapidMiner Studio</a:t>
            </a:r>
            <a:r>
              <a:rPr lang="en-US" dirty="0"/>
              <a:t> and </a:t>
            </a:r>
            <a:r>
              <a:rPr lang="en-US" dirty="0" err="1"/>
              <a:t>RapidAnalytics</a:t>
            </a:r>
            <a:r>
              <a:rPr lang="en-US" dirty="0"/>
              <a:t> is now called RapidMiner Server.</a:t>
            </a:r>
          </a:p>
          <a:p>
            <a:pPr algn="just"/>
            <a:r>
              <a:rPr lang="en-US" dirty="0"/>
              <a:t>RapidMiner Studio is a "downloadable GUI for machine learning, data mining, text mining, predictive analytics and business analytics". </a:t>
            </a:r>
          </a:p>
        </p:txBody>
      </p:sp>
    </p:spTree>
    <p:extLst>
      <p:ext uri="{BB962C8B-B14F-4D97-AF65-F5344CB8AC3E}">
        <p14:creationId xmlns:p14="http://schemas.microsoft.com/office/powerpoint/2010/main" val="53064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0C43-8579-48EC-84C9-70145A414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RapidMiner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F5E23-93A8-414C-A32A-E913F3AE4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RapidMiner provides data mining and machine learning procedures including: </a:t>
            </a:r>
          </a:p>
          <a:p>
            <a:pPr lvl="1" algn="just"/>
            <a:r>
              <a:rPr lang="en-US" sz="2800" dirty="0"/>
              <a:t>data loading and transformation (ETL), </a:t>
            </a:r>
          </a:p>
          <a:p>
            <a:pPr lvl="1" algn="just"/>
            <a:r>
              <a:rPr lang="en-US" sz="2800" dirty="0"/>
              <a:t>data preprocessing and visualization, </a:t>
            </a:r>
          </a:p>
          <a:p>
            <a:pPr lvl="1" algn="just"/>
            <a:r>
              <a:rPr lang="en-US" sz="2800" dirty="0"/>
              <a:t>modelling, evaluation, and deployment.</a:t>
            </a:r>
          </a:p>
        </p:txBody>
      </p:sp>
    </p:spTree>
    <p:extLst>
      <p:ext uri="{BB962C8B-B14F-4D97-AF65-F5344CB8AC3E}">
        <p14:creationId xmlns:p14="http://schemas.microsoft.com/office/powerpoint/2010/main" val="423782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5FC6-E257-4DD9-BBF1-997FB196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RapidMiner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17B7-D508-4902-BCC7-0D88EF184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293867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RapidMiner is widely used in a number of business and commercial applications as well as in various other fields such as research, training, education, rapid prototyping, and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3250025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RapidMiner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/>
              <a:t>RapidMiner comes with :</a:t>
            </a:r>
          </a:p>
          <a:p>
            <a:pPr algn="just"/>
            <a:r>
              <a:rPr lang="en-IN" dirty="0"/>
              <a:t>Over 125 mining algorithms</a:t>
            </a:r>
          </a:p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Over 100 data cleaning and preparation functions.</a:t>
            </a:r>
          </a:p>
          <a:p>
            <a:pPr algn="just"/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Over 30 charts for data visualisation,</a:t>
            </a:r>
          </a:p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and selection of metrics to evaluate model performance.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661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RapidMiner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RapidMiner comes with :</a:t>
            </a:r>
          </a:p>
          <a:p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Over 125 mining algorithms</a:t>
            </a:r>
          </a:p>
          <a:p>
            <a:r>
              <a:rPr lang="en-US" dirty="0"/>
              <a:t>Over 100 data cleaning and preparation functions.</a:t>
            </a:r>
          </a:p>
          <a:p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Over 30 charts for data visualisation,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and selection of metrics to evaluate model performance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733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RapidMiner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RapidMiner comes with :</a:t>
            </a:r>
          </a:p>
          <a:p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Over 125 mining algorithms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Over 100 data cleaning and preparation functions.</a:t>
            </a:r>
          </a:p>
          <a:p>
            <a:r>
              <a:rPr lang="en-IN" dirty="0"/>
              <a:t>Over 30 charts for data visualisation,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Selection of metrics to evaluate model performance.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608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EBD29BF03FAD438F48F0C5B67AE5F0" ma:contentTypeVersion="0" ma:contentTypeDescription="Create a new document." ma:contentTypeScope="" ma:versionID="3d5c066ee2bc5e3add7aaf9da1acc8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f57f874ce4ecef1d84834bb369328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056463-82AF-418E-84A5-48357E9B57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EE7CE3-99AB-4895-AC33-84DF87EA0E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0340439-14DE-40A4-AF5D-A2ABB32CB2B8}">
  <ds:schemaRefs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</TotalTime>
  <Words>786</Words>
  <Application>Microsoft Office PowerPoint</Application>
  <PresentationFormat>On-screen Show (4:3)</PresentationFormat>
  <Paragraphs>160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RapidMiner</vt:lpstr>
      <vt:lpstr>RapidMiner</vt:lpstr>
      <vt:lpstr>RapidMiner</vt:lpstr>
      <vt:lpstr>RapidMiner</vt:lpstr>
      <vt:lpstr>RapidMiner</vt:lpstr>
      <vt:lpstr>RapidMiner</vt:lpstr>
      <vt:lpstr>RapidMiner</vt:lpstr>
      <vt:lpstr>RapidMiner</vt:lpstr>
      <vt:lpstr>Installing RapidMiner on your own Machine</vt:lpstr>
      <vt:lpstr>Installing RapidMiner on your own Machine</vt:lpstr>
      <vt:lpstr>Tool Characteristics</vt:lpstr>
      <vt:lpstr>Tool Characteristics</vt:lpstr>
      <vt:lpstr>Tool Characteristics</vt:lpstr>
      <vt:lpstr>Tool Characteristics</vt:lpstr>
      <vt:lpstr>RapidMiner Products</vt:lpstr>
      <vt:lpstr>Weka</vt:lpstr>
      <vt:lpstr>Working of Weka Tool</vt:lpstr>
      <vt:lpstr>Working of Weka Tool</vt:lpstr>
      <vt:lpstr>Working of Weka Tool</vt:lpstr>
      <vt:lpstr>Working of Weka Tool</vt:lpstr>
      <vt:lpstr>Working of Weka Tool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79</cp:revision>
  <dcterms:created xsi:type="dcterms:W3CDTF">2020-12-02T17:41:12Z</dcterms:created>
  <dcterms:modified xsi:type="dcterms:W3CDTF">2021-01-05T11:03:52Z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ontentTypeId" pid="2">
    <vt:lpwstr>0x010100F7EBD29BF03FAD438F48F0C5B67AE5F0</vt:lpwstr>
  </property>
  <property fmtid="{D5CDD505-2E9C-101B-9397-08002B2CF9AE}" name="NXPowerLiteLastOptimized" pid="3">
    <vt:lpwstr>234918</vt:lpwstr>
  </property>
  <property fmtid="{D5CDD505-2E9C-101B-9397-08002B2CF9AE}" name="NXPowerLiteSettings" pid="4">
    <vt:lpwstr>C6200358026400</vt:lpwstr>
  </property>
  <property fmtid="{D5CDD505-2E9C-101B-9397-08002B2CF9AE}" name="NXPowerLiteVersion" pid="5">
    <vt:lpwstr>D8.0.4</vt:lpwstr>
  </property>
</Properties>
</file>