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6" r:id="rId4"/>
    <p:sldId id="257" r:id="rId5"/>
    <p:sldId id="312" r:id="rId6"/>
    <p:sldId id="313" r:id="rId7"/>
    <p:sldId id="314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11" r:id="rId3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DF1"/>
    <a:srgbClr val="1E3A42"/>
    <a:srgbClr val="BDD9E1"/>
    <a:srgbClr val="00131B"/>
    <a:srgbClr val="01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A4E9C5-E151-4C52-AEA1-580691EBCE84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9A1A43BC-A16E-4645-ABE5-6BB6E706BB76}" type="pres">
      <dgm:prSet presAssocID="{3EA4E9C5-E151-4C52-AEA1-580691EBCE8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019D92A9-286C-4B38-ABCF-885764481049}" type="presOf" srcId="{3EA4E9C5-E151-4C52-AEA1-580691EBCE84}" destId="{9A1A43BC-A16E-4645-ABE5-6BB6E706BB76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E7606F-A088-472C-A5E8-E3820C8E5CB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</dgm:pt>
    <dgm:pt modelId="{976E8333-9361-4472-9768-53919CE6669C}">
      <dgm:prSet phldrT="[Text]" custT="1"/>
      <dgm:spPr>
        <a:solidFill>
          <a:srgbClr val="BDD9E1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b="0" dirty="0">
              <a:solidFill>
                <a:schemeClr val="tx1"/>
              </a:solidFill>
              <a:latin typeface="Bahnschrift" panose="020B0502040204020203" pitchFamily="34" charset="0"/>
            </a:rPr>
            <a:t>Data Cleaning</a:t>
          </a:r>
          <a:endParaRPr lang="en-IN" sz="1800" b="0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D4D79FC2-E1C7-4C60-874A-3434C5581F73}" type="parTrans" cxnId="{23027B4E-05CC-4859-A0FE-020464D772F8}">
      <dgm:prSet/>
      <dgm:spPr/>
      <dgm:t>
        <a:bodyPr/>
        <a:lstStyle/>
        <a:p>
          <a:endParaRPr lang="en-IN"/>
        </a:p>
      </dgm:t>
    </dgm:pt>
    <dgm:pt modelId="{9674132E-4F12-4704-A0EB-257C1A8CC7DD}" type="sibTrans" cxnId="{23027B4E-05CC-4859-A0FE-020464D772F8}">
      <dgm:prSet/>
      <dgm:spPr/>
      <dgm:t>
        <a:bodyPr/>
        <a:lstStyle/>
        <a:p>
          <a:endParaRPr lang="en-IN"/>
        </a:p>
      </dgm:t>
    </dgm:pt>
    <dgm:pt modelId="{07AEAFE2-A964-4ADF-A8D0-19A42A6784E5}">
      <dgm:prSet phldrT="[Text]" custT="1"/>
      <dgm:spPr>
        <a:solidFill>
          <a:srgbClr val="BDD9E1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b="0" dirty="0">
              <a:solidFill>
                <a:schemeClr val="tx1"/>
              </a:solidFill>
              <a:latin typeface="Bahnschrift" panose="020B0502040204020203" pitchFamily="34" charset="0"/>
            </a:rPr>
            <a:t>Data Reduction</a:t>
          </a:r>
          <a:endParaRPr lang="en-IN" sz="1800" b="0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10F9705A-9EE8-4106-9BB2-B385424487FA}" type="parTrans" cxnId="{7FC9F979-98CB-4439-B4AF-FFA904514CA5}">
      <dgm:prSet/>
      <dgm:spPr/>
      <dgm:t>
        <a:bodyPr/>
        <a:lstStyle/>
        <a:p>
          <a:endParaRPr lang="en-IN"/>
        </a:p>
      </dgm:t>
    </dgm:pt>
    <dgm:pt modelId="{C7A789E9-1713-4682-8411-C5D38F42952B}" type="sibTrans" cxnId="{7FC9F979-98CB-4439-B4AF-FFA904514CA5}">
      <dgm:prSet/>
      <dgm:spPr/>
      <dgm:t>
        <a:bodyPr/>
        <a:lstStyle/>
        <a:p>
          <a:endParaRPr lang="en-IN"/>
        </a:p>
      </dgm:t>
    </dgm:pt>
    <dgm:pt modelId="{24E01C67-36B3-4DA6-B363-99E476DD1316}">
      <dgm:prSet phldrT="[Text]" custT="1"/>
      <dgm:spPr>
        <a:solidFill>
          <a:srgbClr val="BDD9E1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b="0" dirty="0">
              <a:solidFill>
                <a:schemeClr val="tx1"/>
              </a:solidFill>
              <a:latin typeface="Bahnschrift" panose="020B0502040204020203" pitchFamily="34" charset="0"/>
            </a:rPr>
            <a:t>Data Discretization</a:t>
          </a:r>
          <a:endParaRPr lang="en-IN" sz="1800" b="0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088E5BBE-7768-4787-AFC0-3D33BBD9B919}" type="parTrans" cxnId="{58B3753F-A709-47AE-ABDE-67B629EEF150}">
      <dgm:prSet/>
      <dgm:spPr/>
      <dgm:t>
        <a:bodyPr/>
        <a:lstStyle/>
        <a:p>
          <a:endParaRPr lang="en-IN"/>
        </a:p>
      </dgm:t>
    </dgm:pt>
    <dgm:pt modelId="{4FA96361-7ED7-4748-B3DA-2755DBE1D839}" type="sibTrans" cxnId="{58B3753F-A709-47AE-ABDE-67B629EEF150}">
      <dgm:prSet/>
      <dgm:spPr/>
      <dgm:t>
        <a:bodyPr/>
        <a:lstStyle/>
        <a:p>
          <a:endParaRPr lang="en-IN"/>
        </a:p>
      </dgm:t>
    </dgm:pt>
    <dgm:pt modelId="{4E318799-FB25-4263-8C6B-CFA4B5E1760F}">
      <dgm:prSet phldrT="[Text]" custT="1"/>
      <dgm:spPr>
        <a:solidFill>
          <a:srgbClr val="BDD9E1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b="0" dirty="0">
              <a:solidFill>
                <a:schemeClr val="tx1"/>
              </a:solidFill>
              <a:latin typeface="Bahnschrift" panose="020B0502040204020203" pitchFamily="34" charset="0"/>
            </a:rPr>
            <a:t>Data Transformation</a:t>
          </a:r>
          <a:endParaRPr lang="en-IN" sz="1800" b="0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567DD726-5E09-4401-8D8F-9CB998DB59CF}" type="parTrans" cxnId="{1BBAB828-3983-4FCC-85FC-26F5B1809118}">
      <dgm:prSet/>
      <dgm:spPr/>
      <dgm:t>
        <a:bodyPr/>
        <a:lstStyle/>
        <a:p>
          <a:endParaRPr lang="en-IN"/>
        </a:p>
      </dgm:t>
    </dgm:pt>
    <dgm:pt modelId="{20083E8C-9CB5-4A9F-BA47-E377B62D2D9C}" type="sibTrans" cxnId="{1BBAB828-3983-4FCC-85FC-26F5B1809118}">
      <dgm:prSet/>
      <dgm:spPr/>
      <dgm:t>
        <a:bodyPr/>
        <a:lstStyle/>
        <a:p>
          <a:endParaRPr lang="en-IN"/>
        </a:p>
      </dgm:t>
    </dgm:pt>
    <dgm:pt modelId="{F64C348E-AD09-48DE-9869-6DC7BDDCC70E}">
      <dgm:prSet phldrT="[Text]" custT="1"/>
      <dgm:spPr>
        <a:solidFill>
          <a:srgbClr val="BDD9E1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b="0" dirty="0">
              <a:solidFill>
                <a:schemeClr val="tx1"/>
              </a:solidFill>
              <a:latin typeface="Bahnschrift" panose="020B0502040204020203" pitchFamily="34" charset="0"/>
            </a:rPr>
            <a:t>Data Integration</a:t>
          </a:r>
          <a:endParaRPr lang="en-IN" sz="1800" b="0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23B15E89-F098-4417-A433-691F4164DE08}" type="parTrans" cxnId="{CB872E5B-69EB-4E28-ABF9-8CABC151C4F5}">
      <dgm:prSet/>
      <dgm:spPr/>
      <dgm:t>
        <a:bodyPr/>
        <a:lstStyle/>
        <a:p>
          <a:endParaRPr lang="en-IN"/>
        </a:p>
      </dgm:t>
    </dgm:pt>
    <dgm:pt modelId="{4A57B6C9-3F26-4990-92A0-DF2E30FFE089}" type="sibTrans" cxnId="{CB872E5B-69EB-4E28-ABF9-8CABC151C4F5}">
      <dgm:prSet/>
      <dgm:spPr/>
      <dgm:t>
        <a:bodyPr/>
        <a:lstStyle/>
        <a:p>
          <a:endParaRPr lang="en-IN"/>
        </a:p>
      </dgm:t>
    </dgm:pt>
    <dgm:pt modelId="{4F4DDB7D-8DD6-40E2-9E01-030E93B51332}" type="pres">
      <dgm:prSet presAssocID="{19E7606F-A088-472C-A5E8-E3820C8E5CBB}" presName="rootnode" presStyleCnt="0">
        <dgm:presLayoutVars>
          <dgm:chMax/>
          <dgm:chPref/>
          <dgm:dir/>
          <dgm:animLvl val="lvl"/>
        </dgm:presLayoutVars>
      </dgm:prSet>
      <dgm:spPr/>
    </dgm:pt>
    <dgm:pt modelId="{E0C56992-39B2-4368-9913-1BF16EDE6F0B}" type="pres">
      <dgm:prSet presAssocID="{976E8333-9361-4472-9768-53919CE6669C}" presName="composite" presStyleCnt="0"/>
      <dgm:spPr/>
    </dgm:pt>
    <dgm:pt modelId="{EB10BF00-E1C8-4712-A6D5-C609B295A137}" type="pres">
      <dgm:prSet presAssocID="{976E8333-9361-4472-9768-53919CE6669C}" presName="bentUpArrow1" presStyleLbl="alignImgPlace1" presStyleIdx="0" presStyleCnt="4" custLinFactNeighborX="-19968"/>
      <dgm:spPr>
        <a:solidFill>
          <a:srgbClr val="DFEDF1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81A5D037-F8E0-456B-B975-FFD05F943B93}" type="pres">
      <dgm:prSet presAssocID="{976E8333-9361-4472-9768-53919CE6669C}" presName="ParentText" presStyleLbl="node1" presStyleIdx="0" presStyleCnt="5" custScaleX="163604">
        <dgm:presLayoutVars>
          <dgm:chMax val="1"/>
          <dgm:chPref val="1"/>
          <dgm:bulletEnabled val="1"/>
        </dgm:presLayoutVars>
      </dgm:prSet>
      <dgm:spPr/>
    </dgm:pt>
    <dgm:pt modelId="{D219E128-2376-45B6-B08D-3345F92C047E}" type="pres">
      <dgm:prSet presAssocID="{976E8333-9361-4472-9768-53919CE6669C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EB54AF22-3A2E-4E9E-BADC-25780375A234}" type="pres">
      <dgm:prSet presAssocID="{9674132E-4F12-4704-A0EB-257C1A8CC7DD}" presName="sibTrans" presStyleCnt="0"/>
      <dgm:spPr/>
    </dgm:pt>
    <dgm:pt modelId="{DF1807E4-8F3C-4D19-A370-D9240F53D511}" type="pres">
      <dgm:prSet presAssocID="{F64C348E-AD09-48DE-9869-6DC7BDDCC70E}" presName="composite" presStyleCnt="0"/>
      <dgm:spPr/>
    </dgm:pt>
    <dgm:pt modelId="{BD3D1193-D2C8-456D-88FD-EF48373161CF}" type="pres">
      <dgm:prSet presAssocID="{F64C348E-AD09-48DE-9869-6DC7BDDCC70E}" presName="bentUpArrow1" presStyleLbl="alignImgPlace1" presStyleIdx="1" presStyleCnt="4" custLinFactNeighborX="-19968"/>
      <dgm:spPr>
        <a:solidFill>
          <a:srgbClr val="DFEDF1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9E8E045E-8CF8-46EE-BE9D-46F2B88B501D}" type="pres">
      <dgm:prSet presAssocID="{F64C348E-AD09-48DE-9869-6DC7BDDCC70E}" presName="ParentText" presStyleLbl="node1" presStyleIdx="1" presStyleCnt="5" custScaleX="163604">
        <dgm:presLayoutVars>
          <dgm:chMax val="1"/>
          <dgm:chPref val="1"/>
          <dgm:bulletEnabled val="1"/>
        </dgm:presLayoutVars>
      </dgm:prSet>
      <dgm:spPr/>
    </dgm:pt>
    <dgm:pt modelId="{3793887B-8B90-4366-A4F6-016734AA93EC}" type="pres">
      <dgm:prSet presAssocID="{F64C348E-AD09-48DE-9869-6DC7BDDCC70E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B6718A6-577C-40B8-8291-E2D93E9506E8}" type="pres">
      <dgm:prSet presAssocID="{4A57B6C9-3F26-4990-92A0-DF2E30FFE089}" presName="sibTrans" presStyleCnt="0"/>
      <dgm:spPr/>
    </dgm:pt>
    <dgm:pt modelId="{0B423F40-5E02-44B0-A301-0AA9EACC481B}" type="pres">
      <dgm:prSet presAssocID="{4E318799-FB25-4263-8C6B-CFA4B5E1760F}" presName="composite" presStyleCnt="0"/>
      <dgm:spPr/>
    </dgm:pt>
    <dgm:pt modelId="{7CF5F289-8225-47B4-A89B-E1745F989D04}" type="pres">
      <dgm:prSet presAssocID="{4E318799-FB25-4263-8C6B-CFA4B5E1760F}" presName="bentUpArrow1" presStyleLbl="alignImgPlace1" presStyleIdx="2" presStyleCnt="4" custLinFactNeighborX="-19968"/>
      <dgm:spPr>
        <a:solidFill>
          <a:srgbClr val="DFEDF1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64BFA39A-9350-4233-9B51-30BF9E3A0E3E}" type="pres">
      <dgm:prSet presAssocID="{4E318799-FB25-4263-8C6B-CFA4B5E1760F}" presName="ParentText" presStyleLbl="node1" presStyleIdx="2" presStyleCnt="5" custScaleX="163604">
        <dgm:presLayoutVars>
          <dgm:chMax val="1"/>
          <dgm:chPref val="1"/>
          <dgm:bulletEnabled val="1"/>
        </dgm:presLayoutVars>
      </dgm:prSet>
      <dgm:spPr/>
    </dgm:pt>
    <dgm:pt modelId="{5E62EF00-AD66-47B1-B11E-33DE9C16AD15}" type="pres">
      <dgm:prSet presAssocID="{4E318799-FB25-4263-8C6B-CFA4B5E1760F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872DEF8-67BE-4EE3-B0AE-17AE586667C2}" type="pres">
      <dgm:prSet presAssocID="{20083E8C-9CB5-4A9F-BA47-E377B62D2D9C}" presName="sibTrans" presStyleCnt="0"/>
      <dgm:spPr/>
    </dgm:pt>
    <dgm:pt modelId="{D8F732EF-A403-426B-9DD8-4911A8E0CAE8}" type="pres">
      <dgm:prSet presAssocID="{07AEAFE2-A964-4ADF-A8D0-19A42A6784E5}" presName="composite" presStyleCnt="0"/>
      <dgm:spPr/>
    </dgm:pt>
    <dgm:pt modelId="{20D734BC-9736-4464-9C78-424C0FA23ECA}" type="pres">
      <dgm:prSet presAssocID="{07AEAFE2-A964-4ADF-A8D0-19A42A6784E5}" presName="bentUpArrow1" presStyleLbl="alignImgPlace1" presStyleIdx="3" presStyleCnt="4" custLinFactNeighborX="-19968"/>
      <dgm:spPr>
        <a:solidFill>
          <a:srgbClr val="DFEDF1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2BE7EC8E-FDA5-4399-ADEA-059533619D02}" type="pres">
      <dgm:prSet presAssocID="{07AEAFE2-A964-4ADF-A8D0-19A42A6784E5}" presName="ParentText" presStyleLbl="node1" presStyleIdx="3" presStyleCnt="5" custScaleX="163604">
        <dgm:presLayoutVars>
          <dgm:chMax val="1"/>
          <dgm:chPref val="1"/>
          <dgm:bulletEnabled val="1"/>
        </dgm:presLayoutVars>
      </dgm:prSet>
      <dgm:spPr/>
    </dgm:pt>
    <dgm:pt modelId="{CF97D32A-AEA4-43E3-BEDC-839311CD8F15}" type="pres">
      <dgm:prSet presAssocID="{07AEAFE2-A964-4ADF-A8D0-19A42A6784E5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F2E1945C-1D1B-48C2-ACEF-583827A519DD}" type="pres">
      <dgm:prSet presAssocID="{C7A789E9-1713-4682-8411-C5D38F42952B}" presName="sibTrans" presStyleCnt="0"/>
      <dgm:spPr/>
    </dgm:pt>
    <dgm:pt modelId="{1CE8C1BC-611C-4CE9-88C9-13678488FF2F}" type="pres">
      <dgm:prSet presAssocID="{24E01C67-36B3-4DA6-B363-99E476DD1316}" presName="composite" presStyleCnt="0"/>
      <dgm:spPr/>
    </dgm:pt>
    <dgm:pt modelId="{9E19855B-4102-4DA5-AD88-94095BBFB9BC}" type="pres">
      <dgm:prSet presAssocID="{24E01C67-36B3-4DA6-B363-99E476DD1316}" presName="ParentText" presStyleLbl="node1" presStyleIdx="4" presStyleCnt="5" custScaleX="163604">
        <dgm:presLayoutVars>
          <dgm:chMax val="1"/>
          <dgm:chPref val="1"/>
          <dgm:bulletEnabled val="1"/>
        </dgm:presLayoutVars>
      </dgm:prSet>
      <dgm:spPr/>
    </dgm:pt>
  </dgm:ptLst>
  <dgm:cxnLst>
    <dgm:cxn modelId="{CC98E90C-9185-4791-A5D0-E6C1DF2459A9}" type="presOf" srcId="{F64C348E-AD09-48DE-9869-6DC7BDDCC70E}" destId="{9E8E045E-8CF8-46EE-BE9D-46F2B88B501D}" srcOrd="0" destOrd="0" presId="urn:microsoft.com/office/officeart/2005/8/layout/StepDownProcess"/>
    <dgm:cxn modelId="{30E1380E-3FB1-4B13-B985-67423FBA7A01}" type="presOf" srcId="{07AEAFE2-A964-4ADF-A8D0-19A42A6784E5}" destId="{2BE7EC8E-FDA5-4399-ADEA-059533619D02}" srcOrd="0" destOrd="0" presId="urn:microsoft.com/office/officeart/2005/8/layout/StepDownProcess"/>
    <dgm:cxn modelId="{D6BBFF1D-C5DB-456F-8DE6-A9556056A676}" type="presOf" srcId="{19E7606F-A088-472C-A5E8-E3820C8E5CBB}" destId="{4F4DDB7D-8DD6-40E2-9E01-030E93B51332}" srcOrd="0" destOrd="0" presId="urn:microsoft.com/office/officeart/2005/8/layout/StepDownProcess"/>
    <dgm:cxn modelId="{1BBAB828-3983-4FCC-85FC-26F5B1809118}" srcId="{19E7606F-A088-472C-A5E8-E3820C8E5CBB}" destId="{4E318799-FB25-4263-8C6B-CFA4B5E1760F}" srcOrd="2" destOrd="0" parTransId="{567DD726-5E09-4401-8D8F-9CB998DB59CF}" sibTransId="{20083E8C-9CB5-4A9F-BA47-E377B62D2D9C}"/>
    <dgm:cxn modelId="{58B3753F-A709-47AE-ABDE-67B629EEF150}" srcId="{19E7606F-A088-472C-A5E8-E3820C8E5CBB}" destId="{24E01C67-36B3-4DA6-B363-99E476DD1316}" srcOrd="4" destOrd="0" parTransId="{088E5BBE-7768-4787-AFC0-3D33BBD9B919}" sibTransId="{4FA96361-7ED7-4748-B3DA-2755DBE1D839}"/>
    <dgm:cxn modelId="{CB872E5B-69EB-4E28-ABF9-8CABC151C4F5}" srcId="{19E7606F-A088-472C-A5E8-E3820C8E5CBB}" destId="{F64C348E-AD09-48DE-9869-6DC7BDDCC70E}" srcOrd="1" destOrd="0" parTransId="{23B15E89-F098-4417-A433-691F4164DE08}" sibTransId="{4A57B6C9-3F26-4990-92A0-DF2E30FFE089}"/>
    <dgm:cxn modelId="{23027B4E-05CC-4859-A0FE-020464D772F8}" srcId="{19E7606F-A088-472C-A5E8-E3820C8E5CBB}" destId="{976E8333-9361-4472-9768-53919CE6669C}" srcOrd="0" destOrd="0" parTransId="{D4D79FC2-E1C7-4C60-874A-3434C5581F73}" sibTransId="{9674132E-4F12-4704-A0EB-257C1A8CC7DD}"/>
    <dgm:cxn modelId="{7FC9F979-98CB-4439-B4AF-FFA904514CA5}" srcId="{19E7606F-A088-472C-A5E8-E3820C8E5CBB}" destId="{07AEAFE2-A964-4ADF-A8D0-19A42A6784E5}" srcOrd="3" destOrd="0" parTransId="{10F9705A-9EE8-4106-9BB2-B385424487FA}" sibTransId="{C7A789E9-1713-4682-8411-C5D38F42952B}"/>
    <dgm:cxn modelId="{BA5DBAA9-A37E-45FB-A98C-B7C64A09915B}" type="presOf" srcId="{4E318799-FB25-4263-8C6B-CFA4B5E1760F}" destId="{64BFA39A-9350-4233-9B51-30BF9E3A0E3E}" srcOrd="0" destOrd="0" presId="urn:microsoft.com/office/officeart/2005/8/layout/StepDownProcess"/>
    <dgm:cxn modelId="{E2690CE1-057A-4561-9A8D-E5EA5B16A837}" type="presOf" srcId="{24E01C67-36B3-4DA6-B363-99E476DD1316}" destId="{9E19855B-4102-4DA5-AD88-94095BBFB9BC}" srcOrd="0" destOrd="0" presId="urn:microsoft.com/office/officeart/2005/8/layout/StepDownProcess"/>
    <dgm:cxn modelId="{F58E39E6-30C0-4DC6-A140-E5615C6497BF}" type="presOf" srcId="{976E8333-9361-4472-9768-53919CE6669C}" destId="{81A5D037-F8E0-456B-B975-FFD05F943B93}" srcOrd="0" destOrd="0" presId="urn:microsoft.com/office/officeart/2005/8/layout/StepDownProcess"/>
    <dgm:cxn modelId="{3861DEAD-6099-4EAB-A818-E5051C84CBFF}" type="presParOf" srcId="{4F4DDB7D-8DD6-40E2-9E01-030E93B51332}" destId="{E0C56992-39B2-4368-9913-1BF16EDE6F0B}" srcOrd="0" destOrd="0" presId="urn:microsoft.com/office/officeart/2005/8/layout/StepDownProcess"/>
    <dgm:cxn modelId="{F5D61F08-D9BA-4DA2-ADA8-689F5F40E1F8}" type="presParOf" srcId="{E0C56992-39B2-4368-9913-1BF16EDE6F0B}" destId="{EB10BF00-E1C8-4712-A6D5-C609B295A137}" srcOrd="0" destOrd="0" presId="urn:microsoft.com/office/officeart/2005/8/layout/StepDownProcess"/>
    <dgm:cxn modelId="{333CFCBF-934A-4428-A086-8273D3D56D34}" type="presParOf" srcId="{E0C56992-39B2-4368-9913-1BF16EDE6F0B}" destId="{81A5D037-F8E0-456B-B975-FFD05F943B93}" srcOrd="1" destOrd="0" presId="urn:microsoft.com/office/officeart/2005/8/layout/StepDownProcess"/>
    <dgm:cxn modelId="{F3A360AF-6580-465E-9F2D-964980A130FF}" type="presParOf" srcId="{E0C56992-39B2-4368-9913-1BF16EDE6F0B}" destId="{D219E128-2376-45B6-B08D-3345F92C047E}" srcOrd="2" destOrd="0" presId="urn:microsoft.com/office/officeart/2005/8/layout/StepDownProcess"/>
    <dgm:cxn modelId="{8F9CB6E3-9EBA-4C89-8044-F98880239687}" type="presParOf" srcId="{4F4DDB7D-8DD6-40E2-9E01-030E93B51332}" destId="{EB54AF22-3A2E-4E9E-BADC-25780375A234}" srcOrd="1" destOrd="0" presId="urn:microsoft.com/office/officeart/2005/8/layout/StepDownProcess"/>
    <dgm:cxn modelId="{AF145FC3-BE79-4D69-9B0F-91CCB11DC431}" type="presParOf" srcId="{4F4DDB7D-8DD6-40E2-9E01-030E93B51332}" destId="{DF1807E4-8F3C-4D19-A370-D9240F53D511}" srcOrd="2" destOrd="0" presId="urn:microsoft.com/office/officeart/2005/8/layout/StepDownProcess"/>
    <dgm:cxn modelId="{E36144B9-C20B-4B35-A78B-6ADB4C168287}" type="presParOf" srcId="{DF1807E4-8F3C-4D19-A370-D9240F53D511}" destId="{BD3D1193-D2C8-456D-88FD-EF48373161CF}" srcOrd="0" destOrd="0" presId="urn:microsoft.com/office/officeart/2005/8/layout/StepDownProcess"/>
    <dgm:cxn modelId="{5319E9FB-BAE9-41E9-8DDC-C7BA3D418E0B}" type="presParOf" srcId="{DF1807E4-8F3C-4D19-A370-D9240F53D511}" destId="{9E8E045E-8CF8-46EE-BE9D-46F2B88B501D}" srcOrd="1" destOrd="0" presId="urn:microsoft.com/office/officeart/2005/8/layout/StepDownProcess"/>
    <dgm:cxn modelId="{2839CFFF-5468-4523-9C4F-D7614CA52F57}" type="presParOf" srcId="{DF1807E4-8F3C-4D19-A370-D9240F53D511}" destId="{3793887B-8B90-4366-A4F6-016734AA93EC}" srcOrd="2" destOrd="0" presId="urn:microsoft.com/office/officeart/2005/8/layout/StepDownProcess"/>
    <dgm:cxn modelId="{3CC0E012-BE5B-42F2-8BC6-E6D7A0267CF8}" type="presParOf" srcId="{4F4DDB7D-8DD6-40E2-9E01-030E93B51332}" destId="{5B6718A6-577C-40B8-8291-E2D93E9506E8}" srcOrd="3" destOrd="0" presId="urn:microsoft.com/office/officeart/2005/8/layout/StepDownProcess"/>
    <dgm:cxn modelId="{A485725E-EA1D-45ED-8E3C-F04B45A34313}" type="presParOf" srcId="{4F4DDB7D-8DD6-40E2-9E01-030E93B51332}" destId="{0B423F40-5E02-44B0-A301-0AA9EACC481B}" srcOrd="4" destOrd="0" presId="urn:microsoft.com/office/officeart/2005/8/layout/StepDownProcess"/>
    <dgm:cxn modelId="{62644C25-C9EE-4207-878F-C92A12C67255}" type="presParOf" srcId="{0B423F40-5E02-44B0-A301-0AA9EACC481B}" destId="{7CF5F289-8225-47B4-A89B-E1745F989D04}" srcOrd="0" destOrd="0" presId="urn:microsoft.com/office/officeart/2005/8/layout/StepDownProcess"/>
    <dgm:cxn modelId="{8EA96F67-0782-4917-A8A9-D181E3BFBECE}" type="presParOf" srcId="{0B423F40-5E02-44B0-A301-0AA9EACC481B}" destId="{64BFA39A-9350-4233-9B51-30BF9E3A0E3E}" srcOrd="1" destOrd="0" presId="urn:microsoft.com/office/officeart/2005/8/layout/StepDownProcess"/>
    <dgm:cxn modelId="{09F1567B-014E-4481-BED7-2FE58DF7735F}" type="presParOf" srcId="{0B423F40-5E02-44B0-A301-0AA9EACC481B}" destId="{5E62EF00-AD66-47B1-B11E-33DE9C16AD15}" srcOrd="2" destOrd="0" presId="urn:microsoft.com/office/officeart/2005/8/layout/StepDownProcess"/>
    <dgm:cxn modelId="{29BBC54D-9DD7-4901-92A7-BA836EAA9FDA}" type="presParOf" srcId="{4F4DDB7D-8DD6-40E2-9E01-030E93B51332}" destId="{E872DEF8-67BE-4EE3-B0AE-17AE586667C2}" srcOrd="5" destOrd="0" presId="urn:microsoft.com/office/officeart/2005/8/layout/StepDownProcess"/>
    <dgm:cxn modelId="{43A98A2C-1D90-4C67-BBCB-CF94D8F97FCA}" type="presParOf" srcId="{4F4DDB7D-8DD6-40E2-9E01-030E93B51332}" destId="{D8F732EF-A403-426B-9DD8-4911A8E0CAE8}" srcOrd="6" destOrd="0" presId="urn:microsoft.com/office/officeart/2005/8/layout/StepDownProcess"/>
    <dgm:cxn modelId="{9618DC55-474F-4DC3-8E7C-615D7129B12E}" type="presParOf" srcId="{D8F732EF-A403-426B-9DD8-4911A8E0CAE8}" destId="{20D734BC-9736-4464-9C78-424C0FA23ECA}" srcOrd="0" destOrd="0" presId="urn:microsoft.com/office/officeart/2005/8/layout/StepDownProcess"/>
    <dgm:cxn modelId="{3279E492-7028-4309-B2C4-C42F73F739D6}" type="presParOf" srcId="{D8F732EF-A403-426B-9DD8-4911A8E0CAE8}" destId="{2BE7EC8E-FDA5-4399-ADEA-059533619D02}" srcOrd="1" destOrd="0" presId="urn:microsoft.com/office/officeart/2005/8/layout/StepDownProcess"/>
    <dgm:cxn modelId="{73D66228-75B9-416F-861C-9FCA5B32297F}" type="presParOf" srcId="{D8F732EF-A403-426B-9DD8-4911A8E0CAE8}" destId="{CF97D32A-AEA4-43E3-BEDC-839311CD8F15}" srcOrd="2" destOrd="0" presId="urn:microsoft.com/office/officeart/2005/8/layout/StepDownProcess"/>
    <dgm:cxn modelId="{84AF8982-33AD-480C-B7BC-F8C762CAC850}" type="presParOf" srcId="{4F4DDB7D-8DD6-40E2-9E01-030E93B51332}" destId="{F2E1945C-1D1B-48C2-ACEF-583827A519DD}" srcOrd="7" destOrd="0" presId="urn:microsoft.com/office/officeart/2005/8/layout/StepDownProcess"/>
    <dgm:cxn modelId="{E767B83D-246B-4E75-8194-46FBEB846C8D}" type="presParOf" srcId="{4F4DDB7D-8DD6-40E2-9E01-030E93B51332}" destId="{1CE8C1BC-611C-4CE9-88C9-13678488FF2F}" srcOrd="8" destOrd="0" presId="urn:microsoft.com/office/officeart/2005/8/layout/StepDownProcess"/>
    <dgm:cxn modelId="{3B5F7B17-F83D-4C69-A365-27A19EE40305}" type="presParOf" srcId="{1CE8C1BC-611C-4CE9-88C9-13678488FF2F}" destId="{9E19855B-4102-4DA5-AD88-94095BBFB9B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0BF00-E1C8-4712-A6D5-C609B295A137}">
      <dsp:nvSpPr>
        <dsp:cNvPr id="0" name=""/>
        <dsp:cNvSpPr/>
      </dsp:nvSpPr>
      <dsp:spPr>
        <a:xfrm rot="5400000">
          <a:off x="689300" y="924225"/>
          <a:ext cx="804339" cy="9157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DFEDF1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5D037-F8E0-456B-B975-FFD05F943B93}">
      <dsp:nvSpPr>
        <dsp:cNvPr id="0" name=""/>
        <dsp:cNvSpPr/>
      </dsp:nvSpPr>
      <dsp:spPr>
        <a:xfrm>
          <a:off x="228439" y="32598"/>
          <a:ext cx="2215253" cy="947779"/>
        </a:xfrm>
        <a:prstGeom prst="roundRect">
          <a:avLst>
            <a:gd name="adj" fmla="val 16670"/>
          </a:avLst>
        </a:prstGeom>
        <a:solidFill>
          <a:srgbClr val="BDD9E1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  <a:latin typeface="Bahnschrift" panose="020B0502040204020203" pitchFamily="34" charset="0"/>
            </a:rPr>
            <a:t>Data Cleaning</a:t>
          </a:r>
          <a:endParaRPr lang="en-IN" sz="1800" b="0" kern="1200" dirty="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274714" y="78873"/>
        <a:ext cx="2122703" cy="855229"/>
      </dsp:txXfrm>
    </dsp:sp>
    <dsp:sp modelId="{D219E128-2376-45B6-B08D-3345F92C047E}">
      <dsp:nvSpPr>
        <dsp:cNvPr id="0" name=""/>
        <dsp:cNvSpPr/>
      </dsp:nvSpPr>
      <dsp:spPr>
        <a:xfrm>
          <a:off x="2013082" y="122991"/>
          <a:ext cx="984795" cy="766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D1193-D2C8-456D-88FD-EF48373161CF}">
      <dsp:nvSpPr>
        <dsp:cNvPr id="0" name=""/>
        <dsp:cNvSpPr/>
      </dsp:nvSpPr>
      <dsp:spPr>
        <a:xfrm rot="5400000">
          <a:off x="2018631" y="1988894"/>
          <a:ext cx="804339" cy="9157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DFEDF1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E045E-8CF8-46EE-BE9D-46F2B88B501D}">
      <dsp:nvSpPr>
        <dsp:cNvPr id="0" name=""/>
        <dsp:cNvSpPr/>
      </dsp:nvSpPr>
      <dsp:spPr>
        <a:xfrm>
          <a:off x="1557769" y="1097268"/>
          <a:ext cx="2215253" cy="947779"/>
        </a:xfrm>
        <a:prstGeom prst="roundRect">
          <a:avLst>
            <a:gd name="adj" fmla="val 16670"/>
          </a:avLst>
        </a:prstGeom>
        <a:solidFill>
          <a:srgbClr val="BDD9E1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  <a:latin typeface="Bahnschrift" panose="020B0502040204020203" pitchFamily="34" charset="0"/>
            </a:rPr>
            <a:t>Data Integration</a:t>
          </a:r>
          <a:endParaRPr lang="en-IN" sz="1800" b="0" kern="1200" dirty="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1604044" y="1143543"/>
        <a:ext cx="2122703" cy="855229"/>
      </dsp:txXfrm>
    </dsp:sp>
    <dsp:sp modelId="{3793887B-8B90-4366-A4F6-016734AA93EC}">
      <dsp:nvSpPr>
        <dsp:cNvPr id="0" name=""/>
        <dsp:cNvSpPr/>
      </dsp:nvSpPr>
      <dsp:spPr>
        <a:xfrm>
          <a:off x="3342413" y="1187660"/>
          <a:ext cx="984795" cy="766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5F289-8225-47B4-A89B-E1745F989D04}">
      <dsp:nvSpPr>
        <dsp:cNvPr id="0" name=""/>
        <dsp:cNvSpPr/>
      </dsp:nvSpPr>
      <dsp:spPr>
        <a:xfrm rot="5400000">
          <a:off x="3347961" y="3053563"/>
          <a:ext cx="804339" cy="9157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DFEDF1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FA39A-9350-4233-9B51-30BF9E3A0E3E}">
      <dsp:nvSpPr>
        <dsp:cNvPr id="0" name=""/>
        <dsp:cNvSpPr/>
      </dsp:nvSpPr>
      <dsp:spPr>
        <a:xfrm>
          <a:off x="2887100" y="2161937"/>
          <a:ext cx="2215253" cy="947779"/>
        </a:xfrm>
        <a:prstGeom prst="roundRect">
          <a:avLst>
            <a:gd name="adj" fmla="val 16670"/>
          </a:avLst>
        </a:prstGeom>
        <a:solidFill>
          <a:srgbClr val="BDD9E1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  <a:latin typeface="Bahnschrift" panose="020B0502040204020203" pitchFamily="34" charset="0"/>
            </a:rPr>
            <a:t>Data Transformation</a:t>
          </a:r>
          <a:endParaRPr lang="en-IN" sz="1800" b="0" kern="1200" dirty="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2933375" y="2208212"/>
        <a:ext cx="2122703" cy="855229"/>
      </dsp:txXfrm>
    </dsp:sp>
    <dsp:sp modelId="{5E62EF00-AD66-47B1-B11E-33DE9C16AD15}">
      <dsp:nvSpPr>
        <dsp:cNvPr id="0" name=""/>
        <dsp:cNvSpPr/>
      </dsp:nvSpPr>
      <dsp:spPr>
        <a:xfrm>
          <a:off x="4671743" y="2252330"/>
          <a:ext cx="984795" cy="766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D734BC-9736-4464-9C78-424C0FA23ECA}">
      <dsp:nvSpPr>
        <dsp:cNvPr id="0" name=""/>
        <dsp:cNvSpPr/>
      </dsp:nvSpPr>
      <dsp:spPr>
        <a:xfrm rot="5400000">
          <a:off x="4677292" y="4118233"/>
          <a:ext cx="804339" cy="9157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DFEDF1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7EC8E-FDA5-4399-ADEA-059533619D02}">
      <dsp:nvSpPr>
        <dsp:cNvPr id="0" name=""/>
        <dsp:cNvSpPr/>
      </dsp:nvSpPr>
      <dsp:spPr>
        <a:xfrm>
          <a:off x="4216430" y="3226607"/>
          <a:ext cx="2215253" cy="947779"/>
        </a:xfrm>
        <a:prstGeom prst="roundRect">
          <a:avLst>
            <a:gd name="adj" fmla="val 16670"/>
          </a:avLst>
        </a:prstGeom>
        <a:solidFill>
          <a:srgbClr val="BDD9E1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  <a:latin typeface="Bahnschrift" panose="020B0502040204020203" pitchFamily="34" charset="0"/>
            </a:rPr>
            <a:t>Data Reduction</a:t>
          </a:r>
          <a:endParaRPr lang="en-IN" sz="1800" b="0" kern="1200" dirty="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4262705" y="3272882"/>
        <a:ext cx="2122703" cy="855229"/>
      </dsp:txXfrm>
    </dsp:sp>
    <dsp:sp modelId="{CF97D32A-AEA4-43E3-BEDC-839311CD8F15}">
      <dsp:nvSpPr>
        <dsp:cNvPr id="0" name=""/>
        <dsp:cNvSpPr/>
      </dsp:nvSpPr>
      <dsp:spPr>
        <a:xfrm>
          <a:off x="6001074" y="3316999"/>
          <a:ext cx="984795" cy="766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9855B-4102-4DA5-AD88-94095BBFB9BC}">
      <dsp:nvSpPr>
        <dsp:cNvPr id="0" name=""/>
        <dsp:cNvSpPr/>
      </dsp:nvSpPr>
      <dsp:spPr>
        <a:xfrm>
          <a:off x="5545761" y="4291276"/>
          <a:ext cx="2215253" cy="947779"/>
        </a:xfrm>
        <a:prstGeom prst="roundRect">
          <a:avLst>
            <a:gd name="adj" fmla="val 16670"/>
          </a:avLst>
        </a:prstGeom>
        <a:solidFill>
          <a:srgbClr val="BDD9E1"/>
        </a:solidFill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  <a:latin typeface="Bahnschrift" panose="020B0502040204020203" pitchFamily="34" charset="0"/>
            </a:rPr>
            <a:t>Data Discretization</a:t>
          </a:r>
          <a:endParaRPr lang="en-IN" sz="1800" b="0" kern="1200" dirty="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5592036" y="4337551"/>
        <a:ext cx="2122703" cy="855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15964B7B-5088-43B0-90EF-7369BF57C2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3C7614-17B6-4C13-9DAF-A43C056BD389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593763-4834-47E4-929A-793AF9385334}"/>
              </a:ext>
            </a:extLst>
          </p:cNvPr>
          <p:cNvSpPr/>
          <p:nvPr userDrawn="1"/>
        </p:nvSpPr>
        <p:spPr>
          <a:xfrm>
            <a:off x="311150" y="3117850"/>
            <a:ext cx="2592388" cy="803275"/>
          </a:xfrm>
          <a:prstGeom prst="roundRect">
            <a:avLst>
              <a:gd name="adj" fmla="val 5771"/>
            </a:avLst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dirty="0">
                <a:solidFill>
                  <a:srgbClr val="1E3A42"/>
                </a:solidFill>
                <a:latin typeface="Bahnschrift SemiBold" panose="020B0502040204020203" pitchFamily="34" charset="0"/>
              </a:rPr>
              <a:t>ECAP44</a:t>
            </a:r>
            <a:r>
              <a:rPr lang="en-US" sz="4400" dirty="0">
                <a:solidFill>
                  <a:srgbClr val="1E3A42"/>
                </a:solidFill>
                <a:latin typeface="Bahnschrift SemiBold" panose="020B0502040204020203" pitchFamily="34" charset="0"/>
              </a:rPr>
              <a:t>6</a:t>
            </a:r>
            <a:endParaRPr lang="en-IN" sz="4400" dirty="0">
              <a:solidFill>
                <a:srgbClr val="1E3A4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78CC12-B591-4F22-BF30-BBFB4E4A1DD4}"/>
              </a:ext>
            </a:extLst>
          </p:cNvPr>
          <p:cNvSpPr/>
          <p:nvPr userDrawn="1"/>
        </p:nvSpPr>
        <p:spPr>
          <a:xfrm>
            <a:off x="311150" y="3921125"/>
            <a:ext cx="5741988" cy="636588"/>
          </a:xfrm>
          <a:prstGeom prst="roundRect">
            <a:avLst>
              <a:gd name="adj" fmla="val 5906"/>
            </a:avLst>
          </a:prstGeom>
          <a:solidFill>
            <a:srgbClr val="00131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cap="small" dirty="0">
                <a:latin typeface="Bahnschrift" panose="020B0502040204020203" pitchFamily="34" charset="0"/>
              </a:rPr>
              <a:t>Data Warehousing and Data Mining</a:t>
            </a:r>
            <a:endParaRPr lang="en-US" sz="2800" cap="small" dirty="0">
              <a:latin typeface="Bahnschrift" panose="020B05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EE49B5-DA8F-43DB-AE66-8E3880D24D9E}"/>
              </a:ext>
            </a:extLst>
          </p:cNvPr>
          <p:cNvSpPr/>
          <p:nvPr userDrawn="1"/>
        </p:nvSpPr>
        <p:spPr>
          <a:xfrm>
            <a:off x="6373813" y="5264150"/>
            <a:ext cx="2770187" cy="6794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HARJINDER KAUR</a:t>
            </a:r>
            <a:endParaRPr lang="en-US" sz="240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26E84B-6CC2-4ABC-BC44-DDA86AB4AF25}"/>
              </a:ext>
            </a:extLst>
          </p:cNvPr>
          <p:cNvSpPr/>
          <p:nvPr userDrawn="1"/>
        </p:nvSpPr>
        <p:spPr>
          <a:xfrm>
            <a:off x="6373813" y="5857875"/>
            <a:ext cx="2770187" cy="53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dirty="0">
                <a:latin typeface="Bahnschrift" panose="020B0502040204020203" pitchFamily="34" charset="0"/>
              </a:rPr>
              <a:t>Assistant Professor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40BA3D-D8B4-4C6B-BB73-704DC207D116}"/>
              </a:ext>
            </a:extLst>
          </p:cNvPr>
          <p:cNvSpPr/>
          <p:nvPr userDrawn="1"/>
        </p:nvSpPr>
        <p:spPr>
          <a:xfrm>
            <a:off x="6780213" y="6310313"/>
            <a:ext cx="2363787" cy="46037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100000">
                <a:srgbClr val="1E3A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DF60AF-605A-488C-B6F2-E51EFE55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42183-FD43-4A06-9776-0F4C5C24B73B}" type="datetimeFigureOut">
              <a:rPr lang="en-US"/>
              <a:pPr>
                <a:defRPr/>
              </a:pPr>
              <a:t>1/6/2021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0884A1-FB00-46DE-9177-BBC3B787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4959B35-3730-4068-8B36-0EEFA664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613EF-5D77-4E94-932B-59EF56967A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153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04284B-86DC-4898-90FA-B6D4242C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17A9E-ED8E-43F5-854B-94FFFEF1D534}" type="datetimeFigureOut">
              <a:rPr lang="en-US"/>
              <a:pPr>
                <a:defRPr/>
              </a:pPr>
              <a:t>1/6/2021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8508FF-2D90-4083-A810-5A60827E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1B5B97-485C-48D7-981D-77D23286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A8E37-886D-46BA-BDFE-A7CFBACCBE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74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39016-2998-42F1-A83D-C5185EE1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8AD7A-7C2D-4907-B976-B7B7F9610959}" type="datetimeFigureOut">
              <a:rPr lang="en-US"/>
              <a:pPr>
                <a:defRPr/>
              </a:pPr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EF0BE-7011-4462-8B11-AB012070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1DFBC-CAD9-43AF-B27A-4311D856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43E78-F050-48CB-B6AC-4033E024CB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726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3C844-7EC6-45F0-B93A-92353E10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06133-ABD2-42DC-8D1C-DA6D407B30D2}" type="datetimeFigureOut">
              <a:rPr lang="en-US"/>
              <a:pPr>
                <a:defRPr/>
              </a:pPr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DC2BC-06B3-44E4-8D0B-745F1061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36213-0E58-46CB-9BC7-39376204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D33F4-2761-4B64-AB99-867CFA9069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6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">
    <p:bg>
      <p:bgPr>
        <a:solidFill>
          <a:srgbClr val="1E3A42">
            <a:alpha val="588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EA1B35-B1C6-4BAD-B823-59F3B9E6315D}"/>
              </a:ext>
            </a:extLst>
          </p:cNvPr>
          <p:cNvSpPr/>
          <p:nvPr userDrawn="1"/>
        </p:nvSpPr>
        <p:spPr>
          <a:xfrm>
            <a:off x="0" y="0"/>
            <a:ext cx="9144000" cy="2078038"/>
          </a:xfrm>
          <a:prstGeom prst="rect">
            <a:avLst/>
          </a:prstGeom>
          <a:gradFill flip="none" rotWithShape="1">
            <a:gsLst>
              <a:gs pos="34000">
                <a:srgbClr val="1E3A4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D1393-6500-4B45-AE62-05AD57E61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494" t="-32229" r="-3706" b="-18167"/>
          <a:stretch/>
        </p:blipFill>
        <p:spPr>
          <a:xfrm rot="20013056">
            <a:off x="6847911" y="-720585"/>
            <a:ext cx="2257899" cy="3227939"/>
          </a:xfrm>
          <a:custGeom>
            <a:avLst/>
            <a:gdLst>
              <a:gd name="connsiteX0" fmla="*/ 2626041 w 3539874"/>
              <a:gd name="connsiteY0" fmla="*/ 628760 h 3438369"/>
              <a:gd name="connsiteX1" fmla="*/ 2626041 w 3539874"/>
              <a:gd name="connsiteY1" fmla="*/ 754750 h 3438369"/>
              <a:gd name="connsiteX2" fmla="*/ 3539874 w 3539874"/>
              <a:gd name="connsiteY2" fmla="*/ 1209356 h 3438369"/>
              <a:gd name="connsiteX3" fmla="*/ 2431002 w 3539874"/>
              <a:gd name="connsiteY3" fmla="*/ 3438369 h 3438369"/>
              <a:gd name="connsiteX4" fmla="*/ 854135 w 3539874"/>
              <a:gd name="connsiteY4" fmla="*/ 2653921 h 3438369"/>
              <a:gd name="connsiteX5" fmla="*/ 600880 w 3539874"/>
              <a:gd name="connsiteY5" fmla="*/ 2653921 h 3438369"/>
              <a:gd name="connsiteX6" fmla="*/ 600880 w 3539874"/>
              <a:gd name="connsiteY6" fmla="*/ 2527934 h 3438369"/>
              <a:gd name="connsiteX7" fmla="*/ 0 w 3539874"/>
              <a:gd name="connsiteY7" fmla="*/ 2229012 h 3438369"/>
              <a:gd name="connsiteX8" fmla="*/ 600880 w 3539874"/>
              <a:gd name="connsiteY8" fmla="*/ 1021145 h 3438369"/>
              <a:gd name="connsiteX9" fmla="*/ 600880 w 3539874"/>
              <a:gd name="connsiteY9" fmla="*/ 628760 h 3438369"/>
              <a:gd name="connsiteX10" fmla="*/ 796081 w 3539874"/>
              <a:gd name="connsiteY10" fmla="*/ 628760 h 3438369"/>
              <a:gd name="connsiteX11" fmla="*/ 1108871 w 3539874"/>
              <a:gd name="connsiteY11" fmla="*/ 0 h 3438369"/>
              <a:gd name="connsiteX12" fmla="*/ 2372782 w 3539874"/>
              <a:gd name="connsiteY12" fmla="*/ 628760 h 34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9874" h="3438369">
                <a:moveTo>
                  <a:pt x="2626041" y="628760"/>
                </a:moveTo>
                <a:lnTo>
                  <a:pt x="2626041" y="754750"/>
                </a:lnTo>
                <a:lnTo>
                  <a:pt x="3539874" y="1209356"/>
                </a:lnTo>
                <a:lnTo>
                  <a:pt x="2431002" y="3438369"/>
                </a:lnTo>
                <a:lnTo>
                  <a:pt x="854135" y="2653921"/>
                </a:lnTo>
                <a:lnTo>
                  <a:pt x="600880" y="2653921"/>
                </a:lnTo>
                <a:lnTo>
                  <a:pt x="600880" y="2527934"/>
                </a:lnTo>
                <a:lnTo>
                  <a:pt x="0" y="2229012"/>
                </a:lnTo>
                <a:lnTo>
                  <a:pt x="600880" y="1021145"/>
                </a:lnTo>
                <a:lnTo>
                  <a:pt x="600880" y="628760"/>
                </a:lnTo>
                <a:lnTo>
                  <a:pt x="796081" y="628760"/>
                </a:lnTo>
                <a:lnTo>
                  <a:pt x="1108871" y="0"/>
                </a:lnTo>
                <a:lnTo>
                  <a:pt x="2372782" y="628760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496955-2A2D-43C6-B626-557A1CFC5595}"/>
              </a:ext>
            </a:extLst>
          </p:cNvPr>
          <p:cNvSpPr/>
          <p:nvPr userDrawn="1"/>
        </p:nvSpPr>
        <p:spPr>
          <a:xfrm>
            <a:off x="6580188" y="0"/>
            <a:ext cx="2563812" cy="2078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6B8A56-E64C-49D6-BABB-1428F1A8543E}"/>
              </a:ext>
            </a:extLst>
          </p:cNvPr>
          <p:cNvSpPr/>
          <p:nvPr userDrawn="1"/>
        </p:nvSpPr>
        <p:spPr>
          <a:xfrm>
            <a:off x="381000" y="0"/>
            <a:ext cx="4191000" cy="2078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dirty="0">
                <a:latin typeface="Bahnschrift SemiBold" panose="020B0502040204020203" pitchFamily="34" charset="0"/>
              </a:rPr>
              <a:t>Learning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dirty="0">
                <a:latin typeface="Bahnschrift SemiBold" panose="020B0502040204020203" pitchFamily="34" charset="0"/>
              </a:rPr>
              <a:t>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8873" y="2338086"/>
            <a:ext cx="8207415" cy="4259965"/>
          </a:xfrm>
        </p:spPr>
        <p:txBody>
          <a:bodyPr/>
          <a:lstStyle>
            <a:lvl1pPr algn="just">
              <a:lnSpc>
                <a:spcPct val="150000"/>
              </a:lnSpc>
              <a:buClr>
                <a:srgbClr val="1E3A42"/>
              </a:buClr>
              <a:buNone/>
              <a:defRPr>
                <a:latin typeface="Bahnschrift" panose="020B0502040204020203" pitchFamily="34" charset="0"/>
              </a:defRPr>
            </a:lvl1pPr>
            <a:lvl2pPr algn="just"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/>
            </a:lvl3pPr>
            <a:lvl4pPr>
              <a:lnSpc>
                <a:spcPct val="150000"/>
              </a:lnSpc>
              <a:buClr>
                <a:srgbClr val="1E3A42"/>
              </a:buClr>
              <a:defRPr/>
            </a:lvl4pPr>
            <a:lvl5pPr>
              <a:lnSpc>
                <a:spcPct val="150000"/>
              </a:lnSpc>
              <a:buClr>
                <a:srgbClr val="1E3A4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4802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rgbClr val="1E3A42">
            <a:alpha val="588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943214-3C9E-4948-B057-EE8C5109FCC2}"/>
              </a:ext>
            </a:extLst>
          </p:cNvPr>
          <p:cNvSpPr/>
          <p:nvPr userDrawn="1"/>
        </p:nvSpPr>
        <p:spPr>
          <a:xfrm>
            <a:off x="0" y="0"/>
            <a:ext cx="9144000" cy="1217613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E1522F-CAE2-40FF-9273-A8B77E8FB56A}"/>
              </a:ext>
            </a:extLst>
          </p:cNvPr>
          <p:cNvSpPr/>
          <p:nvPr userDrawn="1"/>
        </p:nvSpPr>
        <p:spPr>
          <a:xfrm>
            <a:off x="0" y="1249363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anchor="ctr">
            <a:normAutofit fontScale="25000" lnSpcReduction="20000"/>
          </a:bodyPr>
          <a:lstStyle/>
          <a:p>
            <a:pPr defTabSz="91440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4400"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392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4C7F20-4713-4EDB-B21F-00EE2C1AC162}"/>
              </a:ext>
            </a:extLst>
          </p:cNvPr>
          <p:cNvSpPr/>
          <p:nvPr userDrawn="1"/>
        </p:nvSpPr>
        <p:spPr>
          <a:xfrm>
            <a:off x="0" y="0"/>
            <a:ext cx="9144000" cy="1217613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12A3FC-7105-40EE-B0D4-9FEA1774EC03}"/>
              </a:ext>
            </a:extLst>
          </p:cNvPr>
          <p:cNvSpPr/>
          <p:nvPr userDrawn="1"/>
        </p:nvSpPr>
        <p:spPr>
          <a:xfrm>
            <a:off x="0" y="1249363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anchor="ctr">
            <a:normAutofit fontScale="25000" lnSpcReduction="20000"/>
          </a:bodyPr>
          <a:lstStyle/>
          <a:p>
            <a:pPr defTabSz="91440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4400"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123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od By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32CB117-C152-4F25-8117-F60A429B34CD}"/>
              </a:ext>
            </a:extLst>
          </p:cNvPr>
          <p:cNvSpPr/>
          <p:nvPr userDrawn="1"/>
        </p:nvSpPr>
        <p:spPr>
          <a:xfrm>
            <a:off x="709613" y="2514600"/>
            <a:ext cx="7724775" cy="1828800"/>
          </a:xfrm>
          <a:prstGeom prst="ellipse">
            <a:avLst/>
          </a:prstGeom>
          <a:noFill/>
          <a:ln>
            <a:noFill/>
          </a:ln>
          <a:effectLst>
            <a:outerShdw blurRad="50800" dist="50800" dir="5400000" sx="40000" sy="40000" algn="ctr" rotWithShape="0">
              <a:srgbClr val="FF0000">
                <a:alpha val="8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80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80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50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F6A8A-929C-4606-8C88-B036AB28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2C95F-3118-46B0-BAD6-92F04795117D}" type="datetimeFigureOut">
              <a:rPr lang="en-US"/>
              <a:pPr>
                <a:defRPr/>
              </a:pPr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BE463-8902-4243-97E9-26BFC9614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C4BCF-B62C-444D-A579-43195D31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F5067-9250-41CF-9B97-02410FDCE2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71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81D238-E071-4622-90A0-6458645F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DBBF4-BBC5-423C-8341-043EC7A15530}" type="datetimeFigureOut">
              <a:rPr lang="en-US"/>
              <a:pPr>
                <a:defRPr/>
              </a:pPr>
              <a:t>1/6/2021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E4CE31A-A563-4407-9D7B-27E4F7BB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B3D469-8104-4422-BC50-732CBF5B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E38C5-7C68-421F-A6EC-3BA817A180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32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B34927A-4D30-41D2-85E6-1CA0391C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7BF6B-F2C5-432E-B69C-E7B2878CD96C}" type="datetimeFigureOut">
              <a:rPr lang="en-US"/>
              <a:pPr>
                <a:defRPr/>
              </a:pPr>
              <a:t>1/6/2021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19A84BC-FAC5-487B-B82E-BDEC2771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283D790-AAC7-4757-AB96-489DF7B9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BEBD3-E9BE-4A2F-9805-162C914196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41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5488DFA-57AF-42B3-B6A4-F7724BFC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4A11B-A11F-47BB-B79C-00FF32D8AA91}" type="datetimeFigureOut">
              <a:rPr lang="en-US"/>
              <a:pPr>
                <a:defRPr/>
              </a:pPr>
              <a:t>1/6/2021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6687D0D-32E1-45ED-A6FC-23C441BC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C1CE7DC-C43A-4575-996A-3E41442B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596B2-31E6-44D9-B92F-6506E06AED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08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2EA1695-9697-421E-9CE1-F1FB14510DD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C288827-1FB3-48B4-AD15-261AA2CC88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91F94-0E0B-43A4-B4C7-69AAA10E5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9A845B7-50E7-4D27-AF88-DEAF2B5AE817}" type="datetimeFigureOut">
              <a:rPr lang="en-US"/>
              <a:pPr>
                <a:defRPr/>
              </a:pPr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2E75A-95CB-4218-881C-D7D87FBEA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81F6E-6BA8-43AC-B7C0-9FEDD05A9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4CA5304-3B0E-439F-B812-E7EC4D1533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561781BB-25E8-4216-8AB1-BFF270FCF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US" altLang="en-US"/>
              <a:t>Data Cleaning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ED1D5-1903-4313-9940-48A159CC5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495425"/>
            <a:ext cx="8505825" cy="51816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Data cleaning tasks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Fill in missing values</a:t>
            </a:r>
          </a:p>
          <a:p>
            <a:pPr eaLnBrk="1" hangingPunct="1">
              <a:buClr>
                <a:schemeClr val="bg1">
                  <a:lumMod val="85000"/>
                </a:schemeClr>
              </a:buClr>
              <a:buFont typeface="Arial" charset="0"/>
              <a:buChar char="•"/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Identify outliers and smooth out noisy data </a:t>
            </a:r>
          </a:p>
          <a:p>
            <a:pPr eaLnBrk="1" hangingPunct="1">
              <a:buClr>
                <a:schemeClr val="bg1">
                  <a:lumMod val="85000"/>
                </a:schemeClr>
              </a:buClr>
              <a:buFont typeface="Arial" charset="0"/>
              <a:buChar char="•"/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Correct inconsistent 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2F97F19-61A2-4CED-BB92-66A2BD395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US" altLang="en-US"/>
              <a:t>Data Cleaning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30FE0-A8D0-4D3D-B18F-EF63A3FB5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495425"/>
            <a:ext cx="8505825" cy="51816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Data cleaning tasks</a:t>
            </a:r>
          </a:p>
          <a:p>
            <a:pPr eaLnBrk="1" hangingPunct="1">
              <a:buClr>
                <a:schemeClr val="bg1">
                  <a:lumMod val="85000"/>
                </a:schemeClr>
              </a:buClr>
              <a:buFont typeface="Arial" charset="0"/>
              <a:buChar char="•"/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Fill in missing values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Identify outliers and smooth out noisy data </a:t>
            </a:r>
          </a:p>
          <a:p>
            <a:pPr eaLnBrk="1" hangingPunct="1">
              <a:buClr>
                <a:schemeClr val="bg1">
                  <a:lumMod val="85000"/>
                </a:schemeClr>
              </a:buClr>
              <a:buFont typeface="Arial" charset="0"/>
              <a:buChar char="•"/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Correct inconsistent data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5CFFC7A2-E293-4A9D-A22E-E120B85C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US" altLang="en-US"/>
              <a:t>Data Cleaning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D06C7-0976-4F38-8348-EE4CF6686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495425"/>
            <a:ext cx="8505825" cy="51816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Data cleaning tasks</a:t>
            </a:r>
          </a:p>
          <a:p>
            <a:pPr eaLnBrk="1" hangingPunct="1">
              <a:buClr>
                <a:schemeClr val="bg1">
                  <a:lumMod val="85000"/>
                </a:schemeClr>
              </a:buClr>
              <a:buFont typeface="Arial" charset="0"/>
              <a:buChar char="•"/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Fill in missing values</a:t>
            </a:r>
          </a:p>
          <a:p>
            <a:pPr eaLnBrk="1" hangingPunct="1">
              <a:buClr>
                <a:schemeClr val="bg1">
                  <a:lumMod val="85000"/>
                </a:schemeClr>
              </a:buClr>
              <a:buFont typeface="Arial" charset="0"/>
              <a:buChar char="•"/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Identify outliers and smooth out noisy data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Correct inconsistent data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6E06B15B-C87A-4FE3-9DC0-20045874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US" altLang="en-US"/>
              <a:t>Missing Data</a:t>
            </a:r>
            <a:endParaRPr lang="en-IN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6793EF7C-CA7C-4229-9B9A-1FF421AD0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495425"/>
            <a:ext cx="8505825" cy="5181600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Data is not always available</a:t>
            </a:r>
          </a:p>
          <a:p>
            <a:pPr algn="just" eaLnBrk="1" hangingPunct="1"/>
            <a:r>
              <a:rPr lang="en-US" altLang="en-US" dirty="0"/>
              <a:t>E.g., many tuples have no recorded value for several attributes, such as customer income in sales data</a:t>
            </a:r>
          </a:p>
          <a:p>
            <a:pPr algn="just" eaLnBrk="1" hangingPunct="1"/>
            <a:endParaRPr lang="en-I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4199487-ADD5-4D67-80D4-9CC26CF8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US" altLang="en-US"/>
              <a:t>Missing Data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D513C-954A-42E1-ACCC-86E6587F4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495425"/>
            <a:ext cx="8505825" cy="51816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Missing data may be due to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equipment malfunction</a:t>
            </a:r>
          </a:p>
          <a:p>
            <a:pPr eaLnBrk="1" hangingPunct="1">
              <a:buClr>
                <a:schemeClr val="bg1">
                  <a:lumMod val="85000"/>
                </a:schemeClr>
              </a:buClr>
              <a:buFont typeface="Arial" charset="0"/>
              <a:buChar char="•"/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inconsistent with other recorded data and thus deleted</a:t>
            </a:r>
          </a:p>
          <a:p>
            <a:pPr eaLnBrk="1" hangingPunct="1">
              <a:buClr>
                <a:schemeClr val="bg1">
                  <a:lumMod val="85000"/>
                </a:schemeClr>
              </a:buClr>
              <a:buFont typeface="Arial" charset="0"/>
              <a:buChar char="•"/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not entered due to misunderstanding</a:t>
            </a:r>
          </a:p>
          <a:p>
            <a:pPr eaLnBrk="1" hangingPunct="1">
              <a:buClr>
                <a:schemeClr val="bg1">
                  <a:lumMod val="85000"/>
                </a:schemeClr>
              </a:buClr>
              <a:buFont typeface="Arial" charset="0"/>
              <a:buChar char="•"/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certain data may not be considered important at the time of entry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2E8D970-F25F-4BB6-8FEF-621064A5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US" altLang="en-US"/>
              <a:t>Missing Data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0374C-5193-4B41-B7BF-E483F737F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495425"/>
            <a:ext cx="8505825" cy="51816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Missing data may be due to </a:t>
            </a:r>
          </a:p>
          <a:p>
            <a:pPr eaLnBrk="1" hangingPunct="1">
              <a:buClr>
                <a:schemeClr val="bg1">
                  <a:lumMod val="85000"/>
                </a:schemeClr>
              </a:buClr>
              <a:buFont typeface="Arial" charset="0"/>
              <a:buChar char="•"/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equipment malfunction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inconsistent with other recorded data and thus deleted</a:t>
            </a:r>
          </a:p>
          <a:p>
            <a:pPr eaLnBrk="1" hangingPunct="1">
              <a:buClr>
                <a:schemeClr val="bg1">
                  <a:lumMod val="85000"/>
                </a:schemeClr>
              </a:buClr>
              <a:buFont typeface="Arial" charset="0"/>
              <a:buChar char="•"/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not entered due to misunderstanding</a:t>
            </a:r>
          </a:p>
          <a:p>
            <a:pPr eaLnBrk="1" hangingPunct="1">
              <a:buClr>
                <a:schemeClr val="bg1">
                  <a:lumMod val="85000"/>
                </a:schemeClr>
              </a:buClr>
              <a:buFont typeface="Arial" charset="0"/>
              <a:buChar char="•"/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certain data may not be considered important at the time of entry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99165BE-5E75-439F-B7ED-61BAEE62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US" altLang="en-US"/>
              <a:t>Missing Data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7F9F-5329-47E6-8454-76B21E87C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495425"/>
            <a:ext cx="8505825" cy="51816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Missing data may be due to </a:t>
            </a:r>
          </a:p>
          <a:p>
            <a:pPr eaLnBrk="1" hangingPunct="1">
              <a:buClr>
                <a:schemeClr val="bg1">
                  <a:lumMod val="85000"/>
                </a:schemeClr>
              </a:buClr>
              <a:buFont typeface="Arial" charset="0"/>
              <a:buChar char="•"/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equipment malfunction</a:t>
            </a:r>
          </a:p>
          <a:p>
            <a:pPr eaLnBrk="1" hangingPunct="1">
              <a:buClr>
                <a:schemeClr val="bg1">
                  <a:lumMod val="85000"/>
                </a:schemeClr>
              </a:buClr>
              <a:buFont typeface="Arial" charset="0"/>
              <a:buChar char="•"/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inconsistent with other recorded data and thus deleted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data not entered due to misunderstanding</a:t>
            </a:r>
          </a:p>
          <a:p>
            <a:pPr eaLnBrk="1" hangingPunct="1">
              <a:buClr>
                <a:schemeClr val="bg1">
                  <a:lumMod val="85000"/>
                </a:schemeClr>
              </a:buClr>
              <a:buFont typeface="Arial" charset="0"/>
              <a:buChar char="•"/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certain data may not be considered important at the time of entry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A31B5EA-87FC-4122-83DA-BF036EB68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US" altLang="en-US"/>
              <a:t>Missing Data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3371-DC80-42CB-9C93-FE177023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495425"/>
            <a:ext cx="8505825" cy="51816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Missing data may be due to </a:t>
            </a:r>
          </a:p>
          <a:p>
            <a:pPr eaLnBrk="1" hangingPunct="1">
              <a:buClr>
                <a:schemeClr val="bg1">
                  <a:lumMod val="85000"/>
                </a:schemeClr>
              </a:buClr>
              <a:buFont typeface="Arial" charset="0"/>
              <a:buChar char="•"/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equipment malfunction</a:t>
            </a:r>
          </a:p>
          <a:p>
            <a:pPr eaLnBrk="1" hangingPunct="1">
              <a:buClr>
                <a:schemeClr val="bg1">
                  <a:lumMod val="85000"/>
                </a:schemeClr>
              </a:buClr>
              <a:buFont typeface="Arial" charset="0"/>
              <a:buChar char="•"/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inconsistent with other recorded data and thus deleted</a:t>
            </a:r>
          </a:p>
          <a:p>
            <a:pPr eaLnBrk="1" hangingPunct="1">
              <a:buClr>
                <a:schemeClr val="bg1">
                  <a:lumMod val="85000"/>
                </a:schemeClr>
              </a:buClr>
              <a:buFont typeface="Arial" charset="0"/>
              <a:buChar char="•"/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not entered due to misunderstanding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certain data may not be considered important at the time of entry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8FE73B5-EE43-4B01-B201-38FF49A3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US" altLang="en-US"/>
              <a:t>How to Handle Missing Data?</a:t>
            </a:r>
            <a:endParaRPr lang="en-IN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C8B8963D-0C9E-4E5E-B824-EB3015F56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495425"/>
            <a:ext cx="8505825" cy="5181600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Ignore the tuple</a:t>
            </a:r>
          </a:p>
          <a:p>
            <a:pPr algn="just" eaLnBrk="1" hangingPunct="1"/>
            <a:r>
              <a:rPr lang="en-US" altLang="en-US" dirty="0"/>
              <a:t>Fill in the missing value manually</a:t>
            </a:r>
          </a:p>
          <a:p>
            <a:pPr algn="just" eaLnBrk="1" hangingPunct="1"/>
            <a:r>
              <a:rPr lang="en-US" altLang="en-US" dirty="0"/>
              <a:t>Use a global constant to fill in the missing value: e.g., “unknown”, a new class?! </a:t>
            </a:r>
          </a:p>
          <a:p>
            <a:pPr algn="just" eaLnBrk="1" hangingPunct="1"/>
            <a:r>
              <a:rPr lang="en-US" altLang="en-US" dirty="0"/>
              <a:t>Use the attribute mean to fill in the missing value</a:t>
            </a:r>
          </a:p>
          <a:p>
            <a:pPr algn="just" eaLnBrk="1" hangingPunct="1"/>
            <a:r>
              <a:rPr lang="en-US" altLang="en-US" dirty="0"/>
              <a:t>Use the most probable value to fill in the missing value</a:t>
            </a:r>
            <a:endParaRPr lang="en-I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1C7DE819-9F83-4351-8E2A-3CBA136D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US" altLang="en-US"/>
              <a:t>Noisy Data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3D512-3FC4-4103-AF4C-E6E6E8C07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7" y="1368816"/>
            <a:ext cx="8505825" cy="5313338"/>
          </a:xfrm>
        </p:spPr>
        <p:txBody>
          <a:bodyPr/>
          <a:lstStyle/>
          <a:p>
            <a:pPr marL="0" indent="0" algn="just" eaLnBrk="1" hangingPunct="1">
              <a:buFont typeface="Arial" charset="0"/>
              <a:buNone/>
              <a:defRPr/>
            </a:pPr>
            <a:r>
              <a:rPr lang="en-US" dirty="0"/>
              <a:t>Noise: random error or variance in a measured variable</a:t>
            </a: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sz="2400" dirty="0"/>
              <a:t>Incorrect attribute values may be due to</a:t>
            </a: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sz="2400" dirty="0"/>
              <a:t>faulty data collection instruments</a:t>
            </a: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sz="2400" dirty="0"/>
              <a:t>data entry problems</a:t>
            </a: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sz="2400" dirty="0"/>
              <a:t>data transmission problems</a:t>
            </a: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sz="2400" dirty="0"/>
              <a:t>technology limitation</a:t>
            </a: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sz="2400" dirty="0"/>
              <a:t>inconsistency in naming convention 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C27E07-2118-41A7-9579-17B8CAD9F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2338388"/>
            <a:ext cx="7748588" cy="33655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IN" dirty="0"/>
              <a:t>After this lecture, you will be able to</a:t>
            </a:r>
          </a:p>
          <a:p>
            <a:pPr marL="914400" lvl="1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Learn the need of preprocessing of data.</a:t>
            </a:r>
          </a:p>
          <a:p>
            <a:pPr marL="914400" lvl="1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Know the  major Tasks in Data Preprocessing</a:t>
            </a:r>
          </a:p>
          <a:p>
            <a:pPr marL="914400" lvl="1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Understand the concept of missing data and various methods for handling missing data.</a:t>
            </a:r>
          </a:p>
          <a:p>
            <a:pPr marL="0" indent="0" eaLnBrk="1" fontAlgn="auto" hangingPunct="1">
              <a:spcAft>
                <a:spcPts val="0"/>
              </a:spcAft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E4D695DE-0FFB-4525-BCA8-DBE57FC0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US" altLang="en-US"/>
              <a:t>Missing Data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D579-AC98-4B72-8304-84CA3D0AD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495425"/>
            <a:ext cx="8505825" cy="5181600"/>
          </a:xfrm>
        </p:spPr>
        <p:txBody>
          <a:bodyPr/>
          <a:lstStyle/>
          <a:p>
            <a:pPr marL="0" indent="0" algn="just" eaLnBrk="1" hangingPunct="1">
              <a:buFont typeface="Arial" charset="0"/>
              <a:buNone/>
              <a:defRPr/>
            </a:pPr>
            <a:r>
              <a:rPr lang="en-US" dirty="0"/>
              <a:t>Other data problems which requires data cleaning</a:t>
            </a: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dirty="0"/>
              <a:t>duplicate records</a:t>
            </a: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dirty="0"/>
              <a:t>incomplete data</a:t>
            </a: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dirty="0"/>
              <a:t>inconsistent data</a:t>
            </a:r>
          </a:p>
          <a:p>
            <a:pPr algn="just" eaLnBrk="1" hangingPunct="1">
              <a:buFont typeface="Arial" charset="0"/>
              <a:buChar char="•"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531C5C5-B19B-48BB-BC9B-7A09749A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8" y="0"/>
            <a:ext cx="9055100" cy="1217613"/>
          </a:xfrm>
        </p:spPr>
        <p:txBody>
          <a:bodyPr/>
          <a:lstStyle/>
          <a:p>
            <a:pPr eaLnBrk="1" hangingPunct="1"/>
            <a:r>
              <a:rPr lang="en-US" altLang="en-US"/>
              <a:t>How to Handle Noisy Data?</a:t>
            </a:r>
            <a:endParaRPr lang="en-IN" altLang="en-US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8E65D802-5C86-4593-AD7E-469306FB5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495425"/>
            <a:ext cx="8505825" cy="5181600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Binning method:</a:t>
            </a:r>
          </a:p>
          <a:p>
            <a:pPr lvl="1" algn="just" eaLnBrk="1" hangingPunct="1"/>
            <a:r>
              <a:rPr lang="en-US" altLang="en-US" sz="2600" dirty="0"/>
              <a:t>first sort data and partition into (</a:t>
            </a:r>
            <a:r>
              <a:rPr lang="en-US" altLang="en-US" sz="2600" dirty="0" err="1"/>
              <a:t>equi</a:t>
            </a:r>
            <a:r>
              <a:rPr lang="en-US" altLang="en-US" sz="2600" dirty="0"/>
              <a:t>-depth) bins</a:t>
            </a:r>
          </a:p>
          <a:p>
            <a:pPr lvl="1" algn="just" eaLnBrk="1" hangingPunct="1"/>
            <a:r>
              <a:rPr lang="en-US" altLang="en-US" sz="2600" dirty="0"/>
              <a:t>then smooth by bin means,  smooth by bin median, smooth by bin boundaries, etc.</a:t>
            </a:r>
          </a:p>
          <a:p>
            <a:pPr algn="just" eaLnBrk="1" hangingPunct="1"/>
            <a:r>
              <a:rPr lang="en-US" altLang="en-US" dirty="0"/>
              <a:t>Clustering</a:t>
            </a:r>
          </a:p>
          <a:p>
            <a:pPr lvl="1" algn="just" eaLnBrk="1" hangingPunct="1"/>
            <a:r>
              <a:rPr lang="en-US" altLang="en-US" sz="2600" dirty="0"/>
              <a:t>detect and remove outliers</a:t>
            </a:r>
          </a:p>
          <a:p>
            <a:pPr algn="just" eaLnBrk="1" hangingPunct="1"/>
            <a:endParaRPr lang="en-I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53AE676-2DBD-4DB4-AC0F-F80D13D7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US" altLang="en-US"/>
              <a:t>How to Handle Noisy Data?</a:t>
            </a:r>
            <a:endParaRPr lang="en-IN" altLang="en-US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743BF322-6434-4B77-8738-DADCDDE85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495425"/>
            <a:ext cx="8505825" cy="5181600"/>
          </a:xfrm>
        </p:spPr>
        <p:txBody>
          <a:bodyPr/>
          <a:lstStyle/>
          <a:p>
            <a:pPr eaLnBrk="1" hangingPunct="1"/>
            <a:r>
              <a:rPr lang="en-US" altLang="en-US" dirty="0"/>
              <a:t>Combined computer and human inspection</a:t>
            </a:r>
          </a:p>
          <a:p>
            <a:pPr lvl="1" algn="just" eaLnBrk="1" hangingPunct="1"/>
            <a:r>
              <a:rPr lang="en-US" altLang="en-US" sz="2600" dirty="0"/>
              <a:t>detect suspicious values and check by human</a:t>
            </a:r>
          </a:p>
          <a:p>
            <a:pPr eaLnBrk="1" hangingPunct="1"/>
            <a:r>
              <a:rPr lang="en-US" altLang="en-US" dirty="0"/>
              <a:t>Regression</a:t>
            </a:r>
          </a:p>
          <a:p>
            <a:pPr lvl="1" algn="just" eaLnBrk="1" hangingPunct="1"/>
            <a:r>
              <a:rPr lang="en-US" altLang="en-US" sz="2600" dirty="0"/>
              <a:t>smooth by fitting the data into regression functions</a:t>
            </a:r>
          </a:p>
          <a:p>
            <a:pPr eaLnBrk="1" hangingPunct="1"/>
            <a:endParaRPr lang="en-I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B362AC92-0504-4556-BE6C-A835D3E0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US" altLang="en-US" dirty="0"/>
              <a:t>Simple Discretization Methods: Binning</a:t>
            </a:r>
            <a:endParaRPr lang="en-I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8E74A-3815-483C-9F72-75AF96D105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9087" y="1354747"/>
                <a:ext cx="8505825" cy="5362575"/>
              </a:xfrm>
            </p:spPr>
            <p:txBody>
              <a:bodyPr/>
              <a:lstStyle/>
              <a:p>
                <a:pPr marL="0" indent="0" eaLnBrk="1" hangingPunct="1">
                  <a:buFont typeface="Arial" charset="0"/>
                  <a:buNone/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Equal-width (distance) partitioning:</a:t>
                </a:r>
              </a:p>
              <a:p>
                <a:pPr algn="just" eaLnBrk="1" hangingPunct="1">
                  <a:buFont typeface="Arial" charset="0"/>
                  <a:buChar char="•"/>
                  <a:defRPr/>
                </a:pPr>
                <a:r>
                  <a:rPr lang="en-US" sz="2400" dirty="0"/>
                  <a:t>It divides the range into N intervals of equal size: uniform grid</a:t>
                </a:r>
              </a:p>
              <a:p>
                <a:pPr algn="just" eaLnBrk="1" hangingPunct="1">
                  <a:buFont typeface="Arial" charset="0"/>
                  <a:buChar char="•"/>
                  <a:defRPr/>
                </a:pPr>
                <a:r>
                  <a:rPr lang="en-US" sz="2400" dirty="0"/>
                  <a:t>if A and B are the lowest and highest values of the attribute, the width of intervals will be: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pPr algn="just" eaLnBrk="1" hangingPunct="1">
                  <a:buFont typeface="Arial" charset="0"/>
                  <a:buChar char="•"/>
                  <a:defRPr/>
                </a:pPr>
                <a:r>
                  <a:rPr lang="en-US" sz="2400" dirty="0"/>
                  <a:t>The most straightforward</a:t>
                </a:r>
              </a:p>
              <a:p>
                <a:pPr algn="just" eaLnBrk="1" hangingPunct="1">
                  <a:buFont typeface="Arial" charset="0"/>
                  <a:buChar char="•"/>
                  <a:defRPr/>
                </a:pPr>
                <a:r>
                  <a:rPr lang="en-US" sz="2400" dirty="0"/>
                  <a:t>But outliers may dominate presentation</a:t>
                </a:r>
              </a:p>
              <a:p>
                <a:pPr algn="just" eaLnBrk="1" hangingPunct="1">
                  <a:buFont typeface="Arial" charset="0"/>
                  <a:buChar char="•"/>
                  <a:defRPr/>
                </a:pPr>
                <a:r>
                  <a:rPr lang="en-US" sz="2400" dirty="0"/>
                  <a:t>Skewed data is not handled well.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8E74A-3815-483C-9F72-75AF96D105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87" y="1354747"/>
                <a:ext cx="8505825" cy="5362575"/>
              </a:xfrm>
              <a:blipFill>
                <a:blip r:embed="rId2"/>
                <a:stretch>
                  <a:fillRect l="-1433" r="-1074" b="-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68D59061-E3C9-4FF6-ABC1-D3682BA1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US" altLang="en-US"/>
              <a:t>Simple Discretization Methods: Binning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61B21-471E-48EC-874A-9E2BF174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495425"/>
            <a:ext cx="8505825" cy="5181600"/>
          </a:xfrm>
        </p:spPr>
        <p:txBody>
          <a:bodyPr/>
          <a:lstStyle/>
          <a:p>
            <a:pPr marL="0" indent="0" algn="just" eaLnBrk="1" hangingPunct="1">
              <a:buFont typeface="Arial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Equal-depth (frequency) partitioning:</a:t>
            </a: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dirty="0"/>
              <a:t>It divides the range into N intervals, each containing approximately same number of samples</a:t>
            </a: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dirty="0"/>
              <a:t>Good data scaling</a:t>
            </a: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dirty="0"/>
              <a:t>Managing categorical attributes can be tricky.</a:t>
            </a:r>
          </a:p>
          <a:p>
            <a:pPr algn="just" eaLnBrk="1" hangingPunct="1">
              <a:buFont typeface="Arial" charset="0"/>
              <a:buChar char="•"/>
              <a:defRPr/>
            </a:pPr>
            <a:endParaRPr lang="en-IN" dirty="0"/>
          </a:p>
          <a:p>
            <a:pPr algn="just" eaLnBrk="1" hangingPunct="1">
              <a:buFont typeface="Arial" charset="0"/>
              <a:buChar char="•"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80D3E691-C523-4742-9D25-B33C5B84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US" altLang="en-US" dirty="0"/>
              <a:t>Binning Methods for Data Smoothing</a:t>
            </a:r>
            <a:endParaRPr lang="en-IN" altLang="en-US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DF59FF78-A669-466F-8D4C-CCD3B4FB3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37" y="1481357"/>
            <a:ext cx="8505825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Sorted data for price (in dollars): 4, 8, 9, 15, 21, 21, 24, 25, 26, 28, 29, 34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Partition into (</a:t>
            </a:r>
            <a:r>
              <a:rPr lang="en-US" altLang="en-US" dirty="0" err="1">
                <a:solidFill>
                  <a:srgbClr val="C00000"/>
                </a:solidFill>
              </a:rPr>
              <a:t>equi</a:t>
            </a:r>
            <a:r>
              <a:rPr lang="en-US" altLang="en-US" dirty="0">
                <a:solidFill>
                  <a:srgbClr val="C00000"/>
                </a:solidFill>
              </a:rPr>
              <a:t>-depth) bins: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      - Bin 1: 4, 8, 9, 15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      - Bin 2: 21, 21, 24, 25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      - Bin 3: 26, 28, 29, 34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Smoothing by bin means: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      - Bin 1: 9, 9, 9, 9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      - Bin 2: 23, 23, 23, 23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      - Bin 3: 29, 29, 29, 29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I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35696168-0DAF-41AE-A2CA-67ECCE99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US" altLang="en-US" dirty="0"/>
              <a:t>Binning Methods for Data Smoothing</a:t>
            </a:r>
            <a:endParaRPr lang="en-IN" altLang="en-US" dirty="0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E6D1C935-1B09-45A3-8F3F-1B999E807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37" y="1565763"/>
            <a:ext cx="8505825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C00000"/>
                </a:solidFill>
              </a:rPr>
              <a:t>Smoothing by bin boundaries: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      - Bin 1: 4, 4, 4, 15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      - Bin 2: 21, 21, 25, 25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      - Bin 3: 26, 26, 26, 34</a:t>
            </a:r>
          </a:p>
          <a:p>
            <a:pPr eaLnBrk="1" hangingPunct="1"/>
            <a:endParaRPr lang="en-I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3">
            <a:extLst>
              <a:ext uri="{FF2B5EF4-FFF2-40B4-BE49-F238E27FC236}">
                <a16:creationId xmlns:a16="http://schemas.microsoft.com/office/drawing/2014/main" id="{75EF853F-7065-49B4-93BD-B3F97E1FB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7" y="1495425"/>
            <a:ext cx="8505825" cy="4708427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Data in the real world is dirty</a:t>
            </a:r>
          </a:p>
          <a:p>
            <a:pPr marL="228600" lvl="1" algn="just" eaLnBrk="1" hangingPunct="1">
              <a:spcBef>
                <a:spcPts val="1000"/>
              </a:spcBef>
            </a:pPr>
            <a:r>
              <a:rPr lang="en-US" altLang="en-US" sz="2600" dirty="0">
                <a:solidFill>
                  <a:schemeClr val="hlink"/>
                </a:solidFill>
              </a:rPr>
              <a:t>Incomplete: </a:t>
            </a:r>
            <a:r>
              <a:rPr lang="en-US" altLang="en-US" sz="2600" dirty="0"/>
              <a:t>lacking attribute values, lacking certain attributes of interest, or containing only aggregate data</a:t>
            </a:r>
          </a:p>
          <a:p>
            <a:pPr marL="228600" lvl="1" algn="just" eaLnBrk="1" hangingPunct="1">
              <a:spcBef>
                <a:spcPts val="1000"/>
              </a:spcBef>
            </a:pPr>
            <a:r>
              <a:rPr lang="en-US" altLang="en-US" sz="2600" dirty="0">
                <a:solidFill>
                  <a:schemeClr val="hlink"/>
                </a:solidFill>
              </a:rPr>
              <a:t>Noisy: </a:t>
            </a:r>
            <a:r>
              <a:rPr lang="en-US" altLang="en-US" sz="2600" dirty="0"/>
              <a:t>containing errors or outliers</a:t>
            </a:r>
          </a:p>
          <a:p>
            <a:pPr marL="228600" lvl="1" algn="just" eaLnBrk="1" hangingPunct="1">
              <a:spcBef>
                <a:spcPts val="1000"/>
              </a:spcBef>
            </a:pPr>
            <a:r>
              <a:rPr lang="en-US" altLang="en-US" sz="2600" dirty="0">
                <a:solidFill>
                  <a:schemeClr val="hlink"/>
                </a:solidFill>
              </a:rPr>
              <a:t>Inconsistent: </a:t>
            </a:r>
            <a:r>
              <a:rPr lang="en-US" altLang="en-US" sz="2600" dirty="0"/>
              <a:t>containing discrepancies in codes or names</a:t>
            </a:r>
          </a:p>
          <a:p>
            <a:pPr algn="just" eaLnBrk="1" hangingPunct="1"/>
            <a:endParaRPr lang="en-IN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8A6FA-51D9-4E57-A3BC-C5C1C8E4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Data Pre-processing?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4DA9BB0C-6716-4F53-90A5-A49CE1D5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US" altLang="en-US" dirty="0"/>
              <a:t>Why Data Pre-processing?</a:t>
            </a:r>
            <a:endParaRPr lang="en-IN" altLang="en-US" dirty="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E6DCCECF-0833-4B9B-8F8E-0D04A3BA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02" y="1579831"/>
            <a:ext cx="8135595" cy="2823357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No quality data, no quality mining results!</a:t>
            </a:r>
          </a:p>
          <a:p>
            <a:pPr lvl="1" algn="just" eaLnBrk="1" hangingPunct="1"/>
            <a:r>
              <a:rPr lang="en-US" altLang="en-US" sz="2600" dirty="0"/>
              <a:t>Quality decisions must be based on quality data</a:t>
            </a:r>
          </a:p>
          <a:p>
            <a:pPr lvl="1" algn="just" eaLnBrk="1" hangingPunct="1"/>
            <a:r>
              <a:rPr lang="en-US" altLang="en-US" sz="2600" dirty="0"/>
              <a:t>Data warehouse needs consistent integration of quality data</a:t>
            </a:r>
          </a:p>
          <a:p>
            <a:pPr algn="just" eaLnBrk="1" hangingPunct="1"/>
            <a:endParaRPr lang="en-I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F727922-6440-48F8-A6AA-7C7AADAD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US" altLang="en-US"/>
              <a:t>Multi-Dimensional Measure of Data Quality</a:t>
            </a:r>
            <a:endParaRPr lang="en-IN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3E207A1B-BB51-400F-A3BC-223F38F84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73" y="1425087"/>
            <a:ext cx="8023054" cy="5306304"/>
          </a:xfrm>
        </p:spPr>
        <p:txBody>
          <a:bodyPr/>
          <a:lstStyle/>
          <a:p>
            <a:pPr eaLnBrk="1" hangingPunct="1"/>
            <a:r>
              <a:rPr lang="en-IN" altLang="en-US" dirty="0"/>
              <a:t>Accuracy</a:t>
            </a:r>
          </a:p>
          <a:p>
            <a:pPr eaLnBrk="1" hangingPunct="1"/>
            <a:r>
              <a:rPr lang="en-IN" altLang="en-US" dirty="0"/>
              <a:t>Completeness</a:t>
            </a:r>
          </a:p>
          <a:p>
            <a:pPr eaLnBrk="1" hangingPunct="1"/>
            <a:r>
              <a:rPr lang="en-IN" altLang="en-US" dirty="0"/>
              <a:t>Consistency</a:t>
            </a:r>
          </a:p>
          <a:p>
            <a:pPr eaLnBrk="1" hangingPunct="1"/>
            <a:r>
              <a:rPr lang="en-IN" altLang="en-US" dirty="0"/>
              <a:t>Timeliness</a:t>
            </a:r>
            <a:r>
              <a:rPr lang="en-US" altLang="en-US" dirty="0"/>
              <a:t>Believability</a:t>
            </a:r>
          </a:p>
          <a:p>
            <a:pPr eaLnBrk="1" hangingPunct="1"/>
            <a:r>
              <a:rPr lang="en-US" altLang="en-US" dirty="0"/>
              <a:t>Value added</a:t>
            </a:r>
          </a:p>
          <a:p>
            <a:pPr eaLnBrk="1" hangingPunct="1"/>
            <a:r>
              <a:rPr lang="en-US" altLang="en-US" dirty="0"/>
              <a:t>Interpretability</a:t>
            </a:r>
          </a:p>
          <a:p>
            <a:pPr eaLnBrk="1" hangingPunct="1"/>
            <a:r>
              <a:rPr lang="en-US" altLang="en-US" dirty="0"/>
              <a:t>Accessibility</a:t>
            </a:r>
          </a:p>
          <a:p>
            <a:pPr eaLnBrk="1" hangingPunct="1"/>
            <a:endParaRPr lang="en-I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D2EC58A-65CF-4767-B454-3B92286F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US" altLang="en-US"/>
              <a:t>Major Tasks in Data Preprocessing</a:t>
            </a:r>
            <a:endParaRPr lang="en-IN" alt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EB3C1C-22EA-4D10-8D23-D4A81CAB4D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9088" y="1495425"/>
          <a:ext cx="8505825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98FC674-31CF-43B5-AD95-F6E70F673D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6372948"/>
              </p:ext>
            </p:extLst>
          </p:nvPr>
        </p:nvGraphicFramePr>
        <p:xfrm>
          <a:off x="621723" y="1457519"/>
          <a:ext cx="7989454" cy="5271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BB02F3E6-D241-4317-9795-624F58A9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US" altLang="en-US" dirty="0"/>
              <a:t>Major Tasks in Data Preprocessing</a:t>
            </a:r>
            <a:endParaRPr lang="en-IN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A42928AB-D3AE-4B94-BA95-AC6953567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37" y="1509493"/>
            <a:ext cx="8505825" cy="5181600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Data cleaning</a:t>
            </a:r>
          </a:p>
          <a:p>
            <a:pPr lvl="1" algn="just" eaLnBrk="1" hangingPunct="1"/>
            <a:r>
              <a:rPr lang="en-US" altLang="en-US" dirty="0"/>
              <a:t>Fill in missing values, smooth noisy data, identify or remove outliers, and resolve inconsistencies</a:t>
            </a:r>
            <a:endParaRPr lang="en-US" altLang="en-US" sz="2000" dirty="0"/>
          </a:p>
          <a:p>
            <a:pPr algn="just" eaLnBrk="1" hangingPunct="1"/>
            <a:r>
              <a:rPr lang="en-US" altLang="en-US" dirty="0"/>
              <a:t>Data integration</a:t>
            </a:r>
          </a:p>
          <a:p>
            <a:pPr lvl="1" algn="just" eaLnBrk="1" hangingPunct="1"/>
            <a:r>
              <a:rPr lang="en-US" altLang="en-US" dirty="0"/>
              <a:t>Integration of multiple databases, data cubes, or files</a:t>
            </a:r>
          </a:p>
          <a:p>
            <a:pPr algn="just" eaLnBrk="1" hangingPunct="1"/>
            <a:r>
              <a:rPr lang="en-US" altLang="en-US" dirty="0"/>
              <a:t>Data transformation</a:t>
            </a:r>
          </a:p>
          <a:p>
            <a:pPr lvl="1" algn="just" eaLnBrk="1" hangingPunct="1"/>
            <a:r>
              <a:rPr lang="en-US" altLang="en-US" dirty="0"/>
              <a:t>Normalization and aggregation</a:t>
            </a:r>
          </a:p>
          <a:p>
            <a:pPr algn="just" eaLnBrk="1" hangingPunct="1"/>
            <a:endParaRPr lang="en-I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DB277DF-F108-4BAA-BB2F-70FFB9FC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US" altLang="en-US" dirty="0"/>
              <a:t>Major Tasks in Data Preprocessing</a:t>
            </a:r>
            <a:endParaRPr lang="en-IN" altLang="en-US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183554A4-8ED2-41B3-980E-CB6A8F920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495425"/>
            <a:ext cx="8505825" cy="3976907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Data reduction</a:t>
            </a:r>
          </a:p>
          <a:p>
            <a:pPr lvl="1" algn="just" eaLnBrk="1" hangingPunct="1"/>
            <a:r>
              <a:rPr lang="en-US" altLang="en-US" dirty="0"/>
              <a:t>Obtains reduced representation in volume but produces the same or similar analytical results</a:t>
            </a:r>
          </a:p>
          <a:p>
            <a:pPr algn="just" eaLnBrk="1" hangingPunct="1"/>
            <a:r>
              <a:rPr lang="en-US" altLang="en-US" dirty="0"/>
              <a:t>Data discretization</a:t>
            </a:r>
          </a:p>
          <a:p>
            <a:pPr lvl="1" algn="just" eaLnBrk="1" hangingPunct="1"/>
            <a:r>
              <a:rPr lang="en-US" altLang="en-US" dirty="0"/>
              <a:t>Part of data reduction but with particular importance, especially for numerical data</a:t>
            </a:r>
          </a:p>
          <a:p>
            <a:pPr algn="just" eaLnBrk="1" hangingPunct="1"/>
            <a:endParaRPr lang="en-I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E70D41A-5B41-4AE3-B0A6-DB2C997D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0"/>
            <a:ext cx="9055100" cy="1217613"/>
          </a:xfrm>
        </p:spPr>
        <p:txBody>
          <a:bodyPr/>
          <a:lstStyle/>
          <a:p>
            <a:pPr eaLnBrk="1" hangingPunct="1"/>
            <a:r>
              <a:rPr lang="en-US" altLang="en-US"/>
              <a:t>Forms of data preprocessing </a:t>
            </a:r>
            <a:endParaRPr lang="en-IN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F39493-45FF-4105-AC9B-908470141A7D}"/>
              </a:ext>
            </a:extLst>
          </p:cNvPr>
          <p:cNvGrpSpPr/>
          <p:nvPr/>
        </p:nvGrpSpPr>
        <p:grpSpPr>
          <a:xfrm>
            <a:off x="1198732" y="1457937"/>
            <a:ext cx="6835435" cy="5117676"/>
            <a:chOff x="855343" y="1542343"/>
            <a:chExt cx="6835435" cy="5117676"/>
          </a:xfrm>
        </p:grpSpPr>
        <p:pic>
          <p:nvPicPr>
            <p:cNvPr id="15364" name="Picture 2">
              <a:extLst>
                <a:ext uri="{FF2B5EF4-FFF2-40B4-BE49-F238E27FC236}">
                  <a16:creationId xmlns:a16="http://schemas.microsoft.com/office/drawing/2014/main" id="{E755FF1F-B253-421A-9A0F-28C0605909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50"/>
            <a:stretch/>
          </p:blipFill>
          <p:spPr bwMode="auto">
            <a:xfrm>
              <a:off x="2879627" y="1542343"/>
              <a:ext cx="4811151" cy="5117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884D30-DE6A-41E6-8A2B-DA875227FC75}"/>
                </a:ext>
              </a:extLst>
            </p:cNvPr>
            <p:cNvSpPr txBox="1"/>
            <p:nvPr/>
          </p:nvSpPr>
          <p:spPr>
            <a:xfrm>
              <a:off x="855343" y="1915843"/>
              <a:ext cx="2152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Bahnschrift" panose="020B0502040204020203" pitchFamily="34" charset="0"/>
                </a:rPr>
                <a:t>Data Cleaning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35B339-11BB-4820-A5FA-6E172A9D4E76}"/>
                </a:ext>
              </a:extLst>
            </p:cNvPr>
            <p:cNvSpPr txBox="1"/>
            <p:nvPr/>
          </p:nvSpPr>
          <p:spPr>
            <a:xfrm>
              <a:off x="855343" y="2932671"/>
              <a:ext cx="2152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Bahnschrift" panose="020B0502040204020203" pitchFamily="34" charset="0"/>
                </a:rPr>
                <a:t>Data Integration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F188A7-70F7-4F1B-A4C5-8E4FB6299FCF}"/>
                </a:ext>
              </a:extLst>
            </p:cNvPr>
            <p:cNvSpPr txBox="1"/>
            <p:nvPr/>
          </p:nvSpPr>
          <p:spPr>
            <a:xfrm>
              <a:off x="855344" y="4942157"/>
              <a:ext cx="2152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Bahnschrift" panose="020B0502040204020203" pitchFamily="34" charset="0"/>
                </a:rPr>
                <a:t>Data Reduction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B9451E-AE29-4F45-8C7B-A2EE73827357}"/>
                </a:ext>
              </a:extLst>
            </p:cNvPr>
            <p:cNvSpPr txBox="1"/>
            <p:nvPr/>
          </p:nvSpPr>
          <p:spPr>
            <a:xfrm>
              <a:off x="855345" y="5952133"/>
              <a:ext cx="21523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Bahnschrift" panose="020B0502040204020203" pitchFamily="34" charset="0"/>
                </a:rPr>
                <a:t>Data Transformation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EBD29BF03FAD438F48F0C5B67AE5F0" ma:contentTypeVersion="0" ma:contentTypeDescription="Create a new document." ma:contentTypeScope="" ma:versionID="3d5c066ee2bc5e3add7aaf9da1acc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f57f874ce4ecef1d84834bb369328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056463-82AF-418E-84A5-48357E9B57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EE7CE3-99AB-4895-AC33-84DF87EA0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</TotalTime>
  <Words>898</Words>
  <Application>Microsoft Office PowerPoint</Application>
  <PresentationFormat>On-screen Show (4:3)</PresentationFormat>
  <Paragraphs>143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Arial</vt:lpstr>
      <vt:lpstr>Calibri Light</vt:lpstr>
      <vt:lpstr>Bahnschrift SemiBold</vt:lpstr>
      <vt:lpstr>Bahnschrift</vt:lpstr>
      <vt:lpstr>Office Theme</vt:lpstr>
      <vt:lpstr>PowerPoint Presentation</vt:lpstr>
      <vt:lpstr>PowerPoint Presentation</vt:lpstr>
      <vt:lpstr>Why Data Pre-processing?</vt:lpstr>
      <vt:lpstr>Why Data Pre-processing?</vt:lpstr>
      <vt:lpstr>Multi-Dimensional Measure of Data Quality</vt:lpstr>
      <vt:lpstr>Major Tasks in Data Preprocessing</vt:lpstr>
      <vt:lpstr>Major Tasks in Data Preprocessing</vt:lpstr>
      <vt:lpstr>Major Tasks in Data Preprocessing</vt:lpstr>
      <vt:lpstr>Forms of data preprocessing </vt:lpstr>
      <vt:lpstr>Data Cleaning</vt:lpstr>
      <vt:lpstr>Data Cleaning</vt:lpstr>
      <vt:lpstr>Data Cleaning</vt:lpstr>
      <vt:lpstr>Missing Data</vt:lpstr>
      <vt:lpstr>Missing Data</vt:lpstr>
      <vt:lpstr>Missing Data</vt:lpstr>
      <vt:lpstr>Missing Data</vt:lpstr>
      <vt:lpstr>Missing Data</vt:lpstr>
      <vt:lpstr>How to Handle Missing Data?</vt:lpstr>
      <vt:lpstr>Noisy Data</vt:lpstr>
      <vt:lpstr>Missing Data</vt:lpstr>
      <vt:lpstr>How to Handle Noisy Data?</vt:lpstr>
      <vt:lpstr>How to Handle Noisy Data?</vt:lpstr>
      <vt:lpstr>Simple Discretization Methods: Binning</vt:lpstr>
      <vt:lpstr>Simple Discretization Methods: Binning</vt:lpstr>
      <vt:lpstr>Binning Methods for Data Smoothing</vt:lpstr>
      <vt:lpstr>Binning Methods for Data Smoothing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Arpit Thakur</cp:lastModifiedBy>
  <cp:revision>69</cp:revision>
  <dcterms:created xsi:type="dcterms:W3CDTF">2020-12-02T17:41:12Z</dcterms:created>
  <dcterms:modified xsi:type="dcterms:W3CDTF">2021-01-06T07:03:09Z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0x010100F7EBD29BF03FAD438F48F0C5B67AE5F0</vt:lpwstr>
  </property>
  <property fmtid="{D5CDD505-2E9C-101B-9397-08002B2CF9AE}" name="NXPowerLiteLastOptimized" pid="3">
    <vt:lpwstr>230039</vt:lpwstr>
  </property>
  <property fmtid="{D5CDD505-2E9C-101B-9397-08002B2CF9AE}" name="NXPowerLiteSettings" pid="4">
    <vt:lpwstr>C6200358026400</vt:lpwstr>
  </property>
  <property fmtid="{D5CDD505-2E9C-101B-9397-08002B2CF9AE}" name="NXPowerLiteVersion" pid="5">
    <vt:lpwstr>D8.0.4</vt:lpwstr>
  </property>
</Properties>
</file>