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12" r:id="rId7"/>
    <p:sldId id="337" r:id="rId8"/>
    <p:sldId id="338" r:id="rId9"/>
    <p:sldId id="324" r:id="rId10"/>
    <p:sldId id="323" r:id="rId11"/>
    <p:sldId id="326" r:id="rId12"/>
    <p:sldId id="327" r:id="rId13"/>
    <p:sldId id="330" r:id="rId14"/>
    <p:sldId id="328" r:id="rId15"/>
    <p:sldId id="339" r:id="rId16"/>
    <p:sldId id="329" r:id="rId17"/>
    <p:sldId id="331" r:id="rId18"/>
    <p:sldId id="340" r:id="rId19"/>
    <p:sldId id="332" r:id="rId20"/>
    <p:sldId id="333" r:id="rId21"/>
    <p:sldId id="334" r:id="rId22"/>
    <p:sldId id="335" r:id="rId23"/>
    <p:sldId id="336" r:id="rId24"/>
    <p:sldId id="31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A42"/>
    <a:srgbClr val="00131B"/>
    <a:srgbClr val="01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8594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19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rgbClr val="1E3A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7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2" y="29029"/>
            <a:ext cx="9055222" cy="1134533"/>
          </a:xfrm>
        </p:spPr>
        <p:txBody>
          <a:bodyPr>
            <a:normAutofit/>
          </a:bodyPr>
          <a:lstStyle/>
          <a:p>
            <a:r>
              <a:rPr lang="en-US" b="1" dirty="0"/>
              <a:t>Strategies for data transformation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98" y="1422207"/>
            <a:ext cx="8504809" cy="4775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Strategies for data transformation are:</a:t>
            </a:r>
          </a:p>
          <a:p>
            <a:pPr lvl="1"/>
            <a:r>
              <a:rPr lang="en-US" dirty="0"/>
              <a:t>Smoothing</a:t>
            </a:r>
          </a:p>
          <a:p>
            <a:pPr lvl="1"/>
            <a:r>
              <a:rPr lang="en-US" dirty="0"/>
              <a:t>Attribute Construction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Generalization</a:t>
            </a:r>
          </a:p>
          <a:p>
            <a:pPr lvl="1"/>
            <a:r>
              <a:rPr lang="en-US" dirty="0"/>
              <a:t>Normalization</a:t>
            </a:r>
          </a:p>
          <a:p>
            <a:pPr lvl="1"/>
            <a:r>
              <a:rPr lang="en-US" dirty="0"/>
              <a:t>Discretization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03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24" y="0"/>
            <a:ext cx="9055222" cy="1217034"/>
          </a:xfrm>
        </p:spPr>
        <p:txBody>
          <a:bodyPr/>
          <a:lstStyle/>
          <a:p>
            <a:r>
              <a:rPr lang="en-US" dirty="0"/>
              <a:t>Data Transformation by Normalization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22207"/>
            <a:ext cx="8504809" cy="51815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measurement unit used can affect the data analysis.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For example, </a:t>
            </a:r>
            <a:r>
              <a:rPr lang="en-US" dirty="0"/>
              <a:t>changing measurement units from </a:t>
            </a:r>
            <a:r>
              <a:rPr lang="en-US" dirty="0">
                <a:solidFill>
                  <a:srgbClr val="FF0000"/>
                </a:solidFill>
              </a:rPr>
              <a:t>meters to inches </a:t>
            </a:r>
            <a:r>
              <a:rPr lang="en-US" dirty="0"/>
              <a:t>for height, or from </a:t>
            </a:r>
            <a:r>
              <a:rPr lang="en-US" dirty="0">
                <a:solidFill>
                  <a:srgbClr val="FF0000"/>
                </a:solidFill>
              </a:rPr>
              <a:t>kilograms to pounds</a:t>
            </a:r>
            <a:r>
              <a:rPr lang="en-US" dirty="0"/>
              <a:t> for weight, may lead to very different results.</a:t>
            </a:r>
          </a:p>
        </p:txBody>
      </p:sp>
    </p:spTree>
    <p:extLst>
      <p:ext uri="{BB962C8B-B14F-4D97-AF65-F5344CB8AC3E}">
        <p14:creationId xmlns:p14="http://schemas.microsoft.com/office/powerpoint/2010/main" val="98809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24" y="0"/>
            <a:ext cx="9055222" cy="1217034"/>
          </a:xfrm>
        </p:spPr>
        <p:txBody>
          <a:bodyPr/>
          <a:lstStyle/>
          <a:p>
            <a:r>
              <a:rPr lang="en-US" dirty="0"/>
              <a:t>Data Transformation by Normalization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22207"/>
            <a:ext cx="8504809" cy="518159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 help avoid dependence on the choice of measurement units, the data should be </a:t>
            </a:r>
            <a:r>
              <a:rPr lang="en-US" dirty="0">
                <a:solidFill>
                  <a:srgbClr val="FF0000"/>
                </a:solidFill>
              </a:rPr>
              <a:t>normalized or standardized.</a:t>
            </a:r>
          </a:p>
          <a:p>
            <a:pPr algn="just"/>
            <a:r>
              <a:rPr lang="en-US" dirty="0"/>
              <a:t>This involves transforming the data to fall within a smaller or common range such as [−1,1] or [0.0, 1.0].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51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9055222" cy="1217034"/>
          </a:xfrm>
        </p:spPr>
        <p:txBody>
          <a:bodyPr/>
          <a:lstStyle/>
          <a:p>
            <a:r>
              <a:rPr lang="en-US" dirty="0"/>
              <a:t>Methods for Normalization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36721"/>
            <a:ext cx="8504809" cy="3048193"/>
          </a:xfrm>
        </p:spPr>
        <p:txBody>
          <a:bodyPr/>
          <a:lstStyle/>
          <a:p>
            <a:r>
              <a:rPr lang="en-US" dirty="0"/>
              <a:t>min-max normalization</a:t>
            </a:r>
          </a:p>
          <a:p>
            <a:r>
              <a:rPr lang="en-US" dirty="0"/>
              <a:t>z-score normalization</a:t>
            </a:r>
          </a:p>
          <a:p>
            <a:r>
              <a:rPr lang="en-US" dirty="0"/>
              <a:t>normalization by decimal scaling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83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62" y="0"/>
            <a:ext cx="9055222" cy="121703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min-max normalization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implified Arabic" pitchFamily="18" charset="-78"/>
                <a:cs typeface="Simplified Arabic" pitchFamily="18" charset="-78"/>
              </a:rPr>
              <a:t>Let A be the numeric attribute with n observed values v1, v2…………</a:t>
            </a:r>
            <a:r>
              <a:rPr lang="en-US" dirty="0" err="1">
                <a:latin typeface="Simplified Arabic" pitchFamily="18" charset="-78"/>
                <a:cs typeface="Simplified Arabic" pitchFamily="18" charset="-78"/>
              </a:rPr>
              <a:t>vn</a:t>
            </a:r>
            <a:endParaRPr lang="en-US" dirty="0">
              <a:latin typeface="Simplified Arabic" pitchFamily="18" charset="-78"/>
              <a:cs typeface="Simplified Arabic" pitchFamily="18" charset="-78"/>
            </a:endParaRPr>
          </a:p>
          <a:p>
            <a:pPr fontAlgn="base"/>
            <a:r>
              <a:rPr lang="en-US" dirty="0"/>
              <a:t>This transforms the original data linearly.</a:t>
            </a:r>
          </a:p>
          <a:p>
            <a:pPr fontAlgn="base"/>
            <a:r>
              <a:rPr lang="en-US" dirty="0"/>
              <a:t> </a:t>
            </a:r>
            <a:r>
              <a:rPr lang="en-US" dirty="0" err="1"/>
              <a:t>min_A</a:t>
            </a:r>
            <a:r>
              <a:rPr lang="en-US" dirty="0"/>
              <a:t> is the minima and </a:t>
            </a:r>
            <a:r>
              <a:rPr lang="en-US" dirty="0" err="1"/>
              <a:t>max_A</a:t>
            </a:r>
            <a:r>
              <a:rPr lang="en-US" dirty="0"/>
              <a:t> is the maxima of an attribute, P</a:t>
            </a:r>
          </a:p>
        </p:txBody>
      </p:sp>
    </p:spTree>
    <p:extLst>
      <p:ext uri="{BB962C8B-B14F-4D97-AF65-F5344CB8AC3E}">
        <p14:creationId xmlns:p14="http://schemas.microsoft.com/office/powerpoint/2010/main" val="306178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62" y="0"/>
            <a:ext cx="9055222" cy="121703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min-max normalization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We Have the Formula: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Where v is the value you want to plot in the new range.</a:t>
            </a:r>
          </a:p>
          <a:p>
            <a:pPr fontAlgn="base"/>
            <a:r>
              <a:rPr lang="en-US" dirty="0"/>
              <a:t>v’ is the new value you get after normalizing the old value.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323722"/>
              </p:ext>
            </p:extLst>
          </p:nvPr>
        </p:nvGraphicFramePr>
        <p:xfrm>
          <a:off x="473075" y="2090738"/>
          <a:ext cx="819785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3340100" imgH="393700" progId="Equation.3">
                  <p:embed/>
                </p:oleObj>
              </mc:Choice>
              <mc:Fallback>
                <p:oleObj name="Equation" r:id="rId3" imgW="3340100" imgH="3937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090738"/>
                        <a:ext cx="8197850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154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16579"/>
            <a:ext cx="8504809" cy="5181599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US" sz="2600" dirty="0"/>
              <a:t>Suppose the minimum and maximum value for an attribute profit(P) are </a:t>
            </a:r>
            <a:r>
              <a:rPr lang="en-US" sz="2600" dirty="0" err="1"/>
              <a:t>Rs</a:t>
            </a:r>
            <a:r>
              <a:rPr lang="en-US" sz="2600" dirty="0"/>
              <a:t>. 10, 000 and </a:t>
            </a:r>
            <a:r>
              <a:rPr lang="en-US" sz="2600" dirty="0" err="1"/>
              <a:t>Rs</a:t>
            </a:r>
            <a:r>
              <a:rPr lang="en-US" sz="2600" dirty="0"/>
              <a:t>. 100, 000. We want to plot the profit in the range [0, 1]. Using min-max normalization the value of </a:t>
            </a:r>
            <a:r>
              <a:rPr lang="en-US" sz="2600" dirty="0" err="1"/>
              <a:t>Rs</a:t>
            </a:r>
            <a:r>
              <a:rPr lang="en-US" sz="2600" dirty="0"/>
              <a:t>. 20, 000 for attribute profit can be plotted to:</a:t>
            </a:r>
            <a:br>
              <a:rPr lang="en-US" dirty="0"/>
            </a:br>
            <a:endParaRPr lang="en-US" dirty="0"/>
          </a:p>
          <a:p>
            <a:pPr marL="0" indent="0" algn="just" fontAlgn="base">
              <a:buNone/>
            </a:pPr>
            <a:endParaRPr lang="en-US" dirty="0"/>
          </a:p>
          <a:p>
            <a:pPr fontAlgn="base"/>
            <a:r>
              <a:rPr lang="en-US" dirty="0"/>
              <a:t>And hence, we get the value of v’ as 0.11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807D366-BBBA-4E23-A4D4-6160D24165FC}"/>
                  </a:ext>
                </a:extLst>
              </p:cNvPr>
              <p:cNvSpPr/>
              <p:nvPr/>
            </p:nvSpPr>
            <p:spPr>
              <a:xfrm>
                <a:off x="1756229" y="4425314"/>
                <a:ext cx="5843058" cy="10595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box>
                      <m:box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20000−10000</m:t>
                            </m:r>
                          </m:num>
                          <m:den>
                            <m:r>
                              <a:rPr lang="en-I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100000−10000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Bahnschrift" panose="020B0502040204020203" pitchFamily="34" charset="0"/>
                  </a:rPr>
                  <a:t>( 1 – 0 ) + 0 = 0.11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807D366-BBBA-4E23-A4D4-6160D24165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229" y="4425314"/>
                <a:ext cx="5843058" cy="1059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53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9055222" cy="1217034"/>
          </a:xfrm>
        </p:spPr>
        <p:txBody>
          <a:bodyPr/>
          <a:lstStyle/>
          <a:p>
            <a:r>
              <a:rPr lang="en-IN" dirty="0"/>
              <a:t>z-score normalization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595" y="1361497"/>
                <a:ext cx="8504809" cy="5181599"/>
              </a:xfrm>
            </p:spPr>
            <p:txBody>
              <a:bodyPr>
                <a:normAutofit fontScale="92500"/>
              </a:bodyPr>
              <a:lstStyle/>
              <a:p>
                <a:pPr algn="just" fontAlgn="base"/>
                <a:r>
                  <a:rPr lang="en-US" dirty="0"/>
                  <a:t>In z-score normalization (or zero-mean normalization) the values of an attribute (A), are normalized based on the mean of A and its standard deviation</a:t>
                </a:r>
              </a:p>
              <a:p>
                <a:pPr algn="just" fontAlgn="base"/>
                <a:r>
                  <a:rPr lang="en-US" dirty="0"/>
                  <a:t>A value, v, of attribute A is normalized to v’ by computing: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595" y="1361497"/>
                <a:ext cx="8504809" cy="5181599"/>
              </a:xfrm>
              <a:blipFill>
                <a:blip r:embed="rId2"/>
                <a:stretch>
                  <a:fillRect l="-1074" r="-12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4" descr=" v'=\frac{v-\bar{A}}{\sigma_A}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805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28135"/>
            <a:ext cx="9055222" cy="1217034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368169"/>
            <a:ext cx="8504809" cy="5181599"/>
          </a:xfrm>
        </p:spPr>
        <p:txBody>
          <a:bodyPr/>
          <a:lstStyle/>
          <a:p>
            <a:pPr algn="just"/>
            <a:r>
              <a:rPr lang="en-US" dirty="0"/>
              <a:t>Let mean of an attribute P = 60, 000, Standard Deviation = 10, 000, for the attribute P. Using z-score normalization, a value of 85000 for P can be transformed to:</a:t>
            </a:r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And hence we get the value of v’ to be 2.5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D1C6365-EE85-403D-B28F-479B52308544}"/>
                  </a:ext>
                </a:extLst>
              </p:cNvPr>
              <p:cNvSpPr/>
              <p:nvPr/>
            </p:nvSpPr>
            <p:spPr>
              <a:xfrm>
                <a:off x="1925677" y="4193062"/>
                <a:ext cx="5843058" cy="10595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box>
                      <m:boxPr>
                        <m:ctrlP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4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4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85000−60000</m:t>
                            </m:r>
                          </m:num>
                          <m:den>
                            <m:r>
                              <a:rPr lang="en-IN" sz="4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10000</m:t>
                            </m:r>
                          </m:den>
                        </m:f>
                      </m:e>
                    </m:box>
                    <m:r>
                      <a:rPr lang="en-IN" sz="4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  <a:latin typeface="Bahnschrift" panose="020B0502040204020203" pitchFamily="34" charset="0"/>
                  </a:rPr>
                  <a:t>= </a:t>
                </a:r>
                <a:r>
                  <a:rPr lang="en-US" sz="2800" dirty="0">
                    <a:solidFill>
                      <a:srgbClr val="FF0000"/>
                    </a:solidFill>
                    <a:latin typeface="Bahnschrift" panose="020B0502040204020203" pitchFamily="34" charset="0"/>
                  </a:rPr>
                  <a:t>2.50</a:t>
                </a:r>
                <a:endParaRPr lang="en-US" sz="4000" dirty="0">
                  <a:solidFill>
                    <a:srgbClr val="FF0000"/>
                  </a:solidFill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D1C6365-EE85-403D-B28F-479B52308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677" y="4193062"/>
                <a:ext cx="5843058" cy="1059543"/>
              </a:xfrm>
              <a:prstGeom prst="rect">
                <a:avLst/>
              </a:prstGeom>
              <a:blipFill>
                <a:blip r:embed="rId2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20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/>
          <a:lstStyle/>
          <a:p>
            <a:r>
              <a:rPr lang="en-IN" dirty="0"/>
              <a:t>Normalization By Decimal Scaling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595" y="1484320"/>
                <a:ext cx="8504809" cy="5181599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 fontAlgn="base"/>
                <a:r>
                  <a:rPr lang="en-US" dirty="0"/>
                  <a:t>It normalizes the values of an attribute by changing the position of their decimal points</a:t>
                </a:r>
              </a:p>
              <a:p>
                <a:pPr algn="just" fontAlgn="base"/>
                <a:r>
                  <a:rPr lang="en-US" dirty="0"/>
                  <a:t>The number of points by which the decimal point is moved can be determined by the absolute maximum value of attribute A.</a:t>
                </a:r>
              </a:p>
              <a:p>
                <a:pPr algn="just" fontAlgn="base"/>
                <a:r>
                  <a:rPr lang="en-US" dirty="0"/>
                  <a:t>A value, v, of attribute A is normalized to v’ by computing: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595" y="1484320"/>
                <a:ext cx="8504809" cy="5181599"/>
              </a:xfrm>
              <a:blipFill>
                <a:blip r:embed="rId2"/>
                <a:stretch>
                  <a:fillRect l="-1074" r="-12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44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35" y="2211478"/>
            <a:ext cx="7747184" cy="428779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3000" dirty="0"/>
              <a:t>After this lecture, you will be able to</a:t>
            </a:r>
          </a:p>
          <a:p>
            <a:pPr marL="914400" lvl="1" indent="-196850"/>
            <a:r>
              <a:rPr lang="en-IN" sz="2800" dirty="0"/>
              <a:t>learn the concept of data integration and transformation.</a:t>
            </a:r>
          </a:p>
          <a:p>
            <a:pPr marL="914400" lvl="1" indent="-196850"/>
            <a:r>
              <a:rPr lang="en-IN" sz="2800" dirty="0"/>
              <a:t>know about the various issues related to data integration.</a:t>
            </a:r>
          </a:p>
          <a:p>
            <a:pPr marL="914400" lvl="1" indent="-196850"/>
            <a:r>
              <a:rPr lang="en-IN" sz="2800" dirty="0"/>
              <a:t>understand different transformation strategies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28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9055222" cy="1217034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10372"/>
            <a:ext cx="8504809" cy="5181599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/>
              <a:t>Suppose: Values of an attribute P varies from -99 to 99.</a:t>
            </a:r>
          </a:p>
          <a:p>
            <a:pPr algn="just" fontAlgn="base"/>
            <a:r>
              <a:rPr lang="en-US" dirty="0"/>
              <a:t>The maximum absolute value of P is 99.</a:t>
            </a:r>
          </a:p>
          <a:p>
            <a:pPr algn="just" fontAlgn="base"/>
            <a:r>
              <a:rPr lang="en-US" dirty="0"/>
              <a:t>For normalizing the values we divide the numbers by 100 (i.e., j = 2) or (number of integers in the largest number) so that values come out to be as 0.98, 0.97 and so on.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4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2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230F-C3E1-44E4-9659-3905026E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5" y="-12261"/>
            <a:ext cx="9055222" cy="121703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Integration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0375" y="1246348"/>
            <a:ext cx="8504809" cy="53871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Data integration: </a:t>
            </a:r>
          </a:p>
          <a:p>
            <a:pPr algn="just"/>
            <a:r>
              <a:rPr lang="en-US" sz="2700" dirty="0"/>
              <a:t>Combines data from multiple sources into a coherent store.</a:t>
            </a:r>
          </a:p>
          <a:p>
            <a:pPr algn="just">
              <a:buClr>
                <a:schemeClr val="bg1">
                  <a:lumMod val="75000"/>
                </a:schemeClr>
              </a:buClr>
            </a:pPr>
            <a:r>
              <a:rPr lang="en-US" sz="2700" dirty="0">
                <a:solidFill>
                  <a:schemeClr val="bg1">
                    <a:lumMod val="75000"/>
                  </a:schemeClr>
                </a:solidFill>
              </a:rPr>
              <a:t>Careful integration can help reduce and avoid redundancies and inconsistencies in resulting data set.</a:t>
            </a:r>
          </a:p>
          <a:p>
            <a:pPr algn="just">
              <a:buClr>
                <a:schemeClr val="bg1">
                  <a:lumMod val="75000"/>
                </a:schemeClr>
              </a:buClr>
            </a:pPr>
            <a:r>
              <a:rPr lang="en-US" sz="2700" dirty="0">
                <a:solidFill>
                  <a:schemeClr val="bg1">
                    <a:lumMod val="75000"/>
                  </a:schemeClr>
                </a:solidFill>
              </a:rPr>
              <a:t>This can help improve the accuracy and speed of the subsequent data mining process.</a:t>
            </a:r>
          </a:p>
          <a:p>
            <a:endParaRPr lang="en-IN" dirty="0"/>
          </a:p>
        </p:txBody>
      </p:sp>
      <p:sp>
        <p:nvSpPr>
          <p:cNvPr id="3" name="AutoShape 4" descr="Data Integration In Data Mining - Last Night Stud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4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230F-C3E1-44E4-9659-3905026E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5" y="-12261"/>
            <a:ext cx="9055222" cy="121703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Integration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0375" y="1246348"/>
            <a:ext cx="8504809" cy="53871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Data integration: </a:t>
            </a:r>
          </a:p>
          <a:p>
            <a:pPr algn="just">
              <a:buClr>
                <a:schemeClr val="bg1">
                  <a:lumMod val="75000"/>
                </a:schemeClr>
              </a:buClr>
            </a:pPr>
            <a:r>
              <a:rPr lang="en-US" sz="2700" dirty="0">
                <a:solidFill>
                  <a:schemeClr val="bg1">
                    <a:lumMod val="75000"/>
                  </a:schemeClr>
                </a:solidFill>
              </a:rPr>
              <a:t>combines data from multiple sources into a coherent store.</a:t>
            </a:r>
          </a:p>
          <a:p>
            <a:pPr algn="just"/>
            <a:r>
              <a:rPr lang="en-US" sz="2700" dirty="0"/>
              <a:t>Careful integration can help reduce and avoid redundancies and inconsistencies in resulting data set.</a:t>
            </a:r>
          </a:p>
          <a:p>
            <a:pPr algn="just">
              <a:buClr>
                <a:schemeClr val="bg1">
                  <a:lumMod val="75000"/>
                </a:schemeClr>
              </a:buClr>
            </a:pPr>
            <a:r>
              <a:rPr lang="en-US" sz="2700" dirty="0">
                <a:solidFill>
                  <a:schemeClr val="bg1">
                    <a:lumMod val="75000"/>
                  </a:schemeClr>
                </a:solidFill>
              </a:rPr>
              <a:t>This can help improve the accuracy and speed of the subsequent data mining process.</a:t>
            </a:r>
          </a:p>
          <a:p>
            <a:endParaRPr lang="en-IN" dirty="0"/>
          </a:p>
        </p:txBody>
      </p:sp>
      <p:sp>
        <p:nvSpPr>
          <p:cNvPr id="3" name="AutoShape 4" descr="Data Integration In Data Mining - Last Night Stud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40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230F-C3E1-44E4-9659-3905026E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5" y="-12261"/>
            <a:ext cx="9055222" cy="121703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Integration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0375" y="1246348"/>
            <a:ext cx="8504809" cy="53871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Data integration: </a:t>
            </a:r>
          </a:p>
          <a:p>
            <a:pPr algn="just">
              <a:buClr>
                <a:schemeClr val="bg1">
                  <a:lumMod val="75000"/>
                </a:schemeClr>
              </a:buClr>
            </a:pPr>
            <a:r>
              <a:rPr lang="en-US" sz="2700" dirty="0">
                <a:solidFill>
                  <a:schemeClr val="bg1">
                    <a:lumMod val="75000"/>
                  </a:schemeClr>
                </a:solidFill>
              </a:rPr>
              <a:t>combines data from multiple sources into a coherent store.</a:t>
            </a:r>
          </a:p>
          <a:p>
            <a:pPr algn="just">
              <a:buClr>
                <a:schemeClr val="bg1">
                  <a:lumMod val="75000"/>
                </a:schemeClr>
              </a:buClr>
            </a:pPr>
            <a:r>
              <a:rPr lang="en-US" sz="2700" dirty="0">
                <a:solidFill>
                  <a:schemeClr val="bg1">
                    <a:lumMod val="75000"/>
                  </a:schemeClr>
                </a:solidFill>
              </a:rPr>
              <a:t>Careful integration can help reduce and avoid redundancies and inconsistencies in resulting data set.</a:t>
            </a:r>
          </a:p>
          <a:p>
            <a:pPr algn="just"/>
            <a:r>
              <a:rPr lang="en-US" sz="2700" dirty="0"/>
              <a:t>This can help improve the accuracy and speed of the subsequent data mining process.</a:t>
            </a:r>
          </a:p>
          <a:p>
            <a:endParaRPr lang="en-IN" dirty="0"/>
          </a:p>
        </p:txBody>
      </p:sp>
      <p:sp>
        <p:nvSpPr>
          <p:cNvPr id="3" name="AutoShape 4" descr="Data Integration In Data Mining - Last Night Stud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46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9055222" cy="1217034"/>
          </a:xfrm>
        </p:spPr>
        <p:txBody>
          <a:bodyPr/>
          <a:lstStyle/>
          <a:p>
            <a:r>
              <a:rPr lang="en-IN" b="1" dirty="0"/>
              <a:t>Approaches for data integration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801" y="1456679"/>
            <a:ext cx="8504809" cy="2334272"/>
          </a:xfrm>
        </p:spPr>
        <p:txBody>
          <a:bodyPr/>
          <a:lstStyle/>
          <a:p>
            <a:pPr algn="just"/>
            <a:r>
              <a:rPr lang="en-IN" dirty="0"/>
              <a:t>Tight Coupling</a:t>
            </a:r>
          </a:p>
          <a:p>
            <a:pPr algn="just"/>
            <a:r>
              <a:rPr lang="en-IN" dirty="0"/>
              <a:t>Loose Coupling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56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9055222" cy="1217034"/>
          </a:xfrm>
        </p:spPr>
        <p:txBody>
          <a:bodyPr/>
          <a:lstStyle/>
          <a:p>
            <a:r>
              <a:rPr lang="en-IN" b="1" dirty="0"/>
              <a:t>Issues in Data Integration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3643279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dirty="0"/>
              <a:t>There are several issues to consider during data integration. 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Schema Integration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Redundancy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Detection and resolution of data value conflicts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29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29029"/>
            <a:ext cx="9055222" cy="1217034"/>
          </a:xfrm>
        </p:spPr>
        <p:txBody>
          <a:bodyPr/>
          <a:lstStyle/>
          <a:p>
            <a:r>
              <a:rPr lang="en-US" dirty="0"/>
              <a:t>Handling Redundant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2" y="1451235"/>
            <a:ext cx="8504809" cy="5181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Redundant data occur often when integration of multiple databases</a:t>
            </a:r>
          </a:p>
          <a:p>
            <a:pPr lvl="1" algn="just"/>
            <a:r>
              <a:rPr lang="en-US" dirty="0"/>
              <a:t>The same attribute may have different names in different databases.</a:t>
            </a:r>
          </a:p>
          <a:p>
            <a:pPr lvl="1" algn="just"/>
            <a:r>
              <a:rPr lang="en-US" dirty="0"/>
              <a:t> Careful integration of the data from multiple sources may help reduce/avoid redundancies and inconsistencies and improve mining speed and quality.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7126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6400"/>
            <a:ext cx="9055222" cy="1217034"/>
          </a:xfrm>
        </p:spPr>
        <p:txBody>
          <a:bodyPr/>
          <a:lstStyle/>
          <a:p>
            <a:r>
              <a:rPr lang="en-US" dirty="0"/>
              <a:t>Data Transformation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65750"/>
            <a:ext cx="8504809" cy="5181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transformation is the process of changing the format, structure, or values of data.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93" y="3051330"/>
            <a:ext cx="5595814" cy="278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6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340439-14DE-40A4-AF5D-A2ABB32CB2B8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</TotalTime>
  <Words>781</Words>
  <Application>Microsoft Office PowerPoint</Application>
  <PresentationFormat>On-screen Show (4:3)</PresentationFormat>
  <Paragraphs>84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Bahnschrift</vt:lpstr>
      <vt:lpstr>Bahnschrift SemiBold</vt:lpstr>
      <vt:lpstr>Calibri</vt:lpstr>
      <vt:lpstr>Calibri Light</vt:lpstr>
      <vt:lpstr>Cambria Math</vt:lpstr>
      <vt:lpstr>Simplified Arabic</vt:lpstr>
      <vt:lpstr>Office Theme</vt:lpstr>
      <vt:lpstr>Equation</vt:lpstr>
      <vt:lpstr>PowerPoint Presentation</vt:lpstr>
      <vt:lpstr>PowerPoint Presentation</vt:lpstr>
      <vt:lpstr>Data Integration</vt:lpstr>
      <vt:lpstr>Data Integration</vt:lpstr>
      <vt:lpstr>Data Integration</vt:lpstr>
      <vt:lpstr>Approaches for data integration</vt:lpstr>
      <vt:lpstr>Issues in Data Integration</vt:lpstr>
      <vt:lpstr>Handling Redundant Data</vt:lpstr>
      <vt:lpstr>Data Transformation</vt:lpstr>
      <vt:lpstr>Strategies for data transformation</vt:lpstr>
      <vt:lpstr>Data Transformation by Normalization</vt:lpstr>
      <vt:lpstr>Data Transformation by Normalization</vt:lpstr>
      <vt:lpstr>Methods for Normalization</vt:lpstr>
      <vt:lpstr> min-max normalization </vt:lpstr>
      <vt:lpstr> min-max normalization </vt:lpstr>
      <vt:lpstr>Example</vt:lpstr>
      <vt:lpstr>z-score normalization</vt:lpstr>
      <vt:lpstr>Example</vt:lpstr>
      <vt:lpstr>Normalization By Decimal Scaling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67</cp:revision>
  <dcterms:created xsi:type="dcterms:W3CDTF">2020-12-02T17:41:12Z</dcterms:created>
  <dcterms:modified xsi:type="dcterms:W3CDTF">2021-01-07T04:12:01Z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0x010100F7EBD29BF03FAD438F48F0C5B67AE5F0</vt:lpwstr>
  </property>
  <property fmtid="{D5CDD505-2E9C-101B-9397-08002B2CF9AE}" name="NXPowerLiteLastOptimized" pid="3">
    <vt:lpwstr>304694</vt:lpwstr>
  </property>
  <property fmtid="{D5CDD505-2E9C-101B-9397-08002B2CF9AE}" name="NXPowerLiteSettings" pid="4">
    <vt:lpwstr>C6200358026400</vt:lpwstr>
  </property>
  <property fmtid="{D5CDD505-2E9C-101B-9397-08002B2CF9AE}" name="NXPowerLiteVersion" pid="5">
    <vt:lpwstr>D8.0.4</vt:lpwstr>
  </property>
</Properties>
</file>