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3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1" r:id="rId24"/>
    <p:sldId id="31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AAF"/>
    <a:srgbClr val="1E3A42"/>
    <a:srgbClr val="A8BEE6"/>
    <a:srgbClr val="4F7ACB"/>
    <a:srgbClr val="BDD9E1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data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4399585"/>
          </a:xfrm>
        </p:spPr>
        <p:txBody>
          <a:bodyPr/>
          <a:lstStyle/>
          <a:p>
            <a:pPr algn="just"/>
            <a:r>
              <a:rPr lang="en-US" dirty="0"/>
              <a:t>Data reduction process reduces the size of data and makes it suitable and feasible for analysis. </a:t>
            </a:r>
          </a:p>
          <a:p>
            <a:pPr algn="just"/>
            <a:r>
              <a:rPr lang="en-US" dirty="0"/>
              <a:t>In the reduction process, integrity of the data must be preserved, and data volume is reduced. </a:t>
            </a:r>
          </a:p>
          <a:p>
            <a:pPr algn="just"/>
            <a:r>
              <a:rPr lang="en-US" dirty="0"/>
              <a:t>There are many strategies that can be used for data reduction.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13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Strategies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087704-A8E0-42C6-BCF6-286A503B9B71}"/>
              </a:ext>
            </a:extLst>
          </p:cNvPr>
          <p:cNvGrpSpPr/>
          <p:nvPr/>
        </p:nvGrpSpPr>
        <p:grpSpPr>
          <a:xfrm>
            <a:off x="917440" y="1466293"/>
            <a:ext cx="7397895" cy="5260729"/>
            <a:chOff x="678800" y="1413678"/>
            <a:chExt cx="7397895" cy="52607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C2F227-7465-4E59-9F93-A54C4921436B}"/>
                </a:ext>
              </a:extLst>
            </p:cNvPr>
            <p:cNvSpPr/>
            <p:nvPr/>
          </p:nvSpPr>
          <p:spPr>
            <a:xfrm>
              <a:off x="3596698" y="3471787"/>
              <a:ext cx="1562099" cy="1562099"/>
            </a:xfrm>
            <a:custGeom>
              <a:avLst/>
              <a:gdLst>
                <a:gd name="connsiteX0" fmla="*/ 0 w 1562099"/>
                <a:gd name="connsiteY0" fmla="*/ 260355 h 1562099"/>
                <a:gd name="connsiteX1" fmla="*/ 260355 w 1562099"/>
                <a:gd name="connsiteY1" fmla="*/ 0 h 1562099"/>
                <a:gd name="connsiteX2" fmla="*/ 1301744 w 1562099"/>
                <a:gd name="connsiteY2" fmla="*/ 0 h 1562099"/>
                <a:gd name="connsiteX3" fmla="*/ 1562099 w 1562099"/>
                <a:gd name="connsiteY3" fmla="*/ 260355 h 1562099"/>
                <a:gd name="connsiteX4" fmla="*/ 1562099 w 1562099"/>
                <a:gd name="connsiteY4" fmla="*/ 1301744 h 1562099"/>
                <a:gd name="connsiteX5" fmla="*/ 1301744 w 1562099"/>
                <a:gd name="connsiteY5" fmla="*/ 1562099 h 1562099"/>
                <a:gd name="connsiteX6" fmla="*/ 260355 w 1562099"/>
                <a:gd name="connsiteY6" fmla="*/ 1562099 h 1562099"/>
                <a:gd name="connsiteX7" fmla="*/ 0 w 1562099"/>
                <a:gd name="connsiteY7" fmla="*/ 1301744 h 1562099"/>
                <a:gd name="connsiteX8" fmla="*/ 0 w 1562099"/>
                <a:gd name="connsiteY8" fmla="*/ 260355 h 156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099" h="1562099">
                  <a:moveTo>
                    <a:pt x="0" y="260355"/>
                  </a:moveTo>
                  <a:cubicBezTo>
                    <a:pt x="0" y="116565"/>
                    <a:pt x="116565" y="0"/>
                    <a:pt x="260355" y="0"/>
                  </a:cubicBezTo>
                  <a:lnTo>
                    <a:pt x="1301744" y="0"/>
                  </a:lnTo>
                  <a:cubicBezTo>
                    <a:pt x="1445534" y="0"/>
                    <a:pt x="1562099" y="116565"/>
                    <a:pt x="1562099" y="260355"/>
                  </a:cubicBezTo>
                  <a:lnTo>
                    <a:pt x="1562099" y="1301744"/>
                  </a:lnTo>
                  <a:cubicBezTo>
                    <a:pt x="1562099" y="1445534"/>
                    <a:pt x="1445534" y="1562099"/>
                    <a:pt x="1301744" y="1562099"/>
                  </a:cubicBezTo>
                  <a:lnTo>
                    <a:pt x="260355" y="1562099"/>
                  </a:lnTo>
                  <a:cubicBezTo>
                    <a:pt x="116565" y="1562099"/>
                    <a:pt x="0" y="1445534"/>
                    <a:pt x="0" y="1301744"/>
                  </a:cubicBezTo>
                  <a:lnTo>
                    <a:pt x="0" y="260355"/>
                  </a:lnTo>
                  <a:close/>
                </a:path>
              </a:pathLst>
            </a:custGeom>
            <a:solidFill>
              <a:srgbClr val="4F9AA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835" tIns="144835" rIns="144835" bIns="14483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700" kern="1200" dirty="0"/>
                <a:t>Statistics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542EA5-68DC-4E82-A04E-A633B353003E}"/>
                </a:ext>
              </a:extLst>
            </p:cNvPr>
            <p:cNvSpPr/>
            <p:nvPr/>
          </p:nvSpPr>
          <p:spPr>
            <a:xfrm>
              <a:off x="3298126" y="1413678"/>
              <a:ext cx="2159244" cy="1305254"/>
            </a:xfrm>
            <a:custGeom>
              <a:avLst/>
              <a:gdLst>
                <a:gd name="connsiteX0" fmla="*/ 0 w 2159244"/>
                <a:gd name="connsiteY0" fmla="*/ 217547 h 1305254"/>
                <a:gd name="connsiteX1" fmla="*/ 217547 w 2159244"/>
                <a:gd name="connsiteY1" fmla="*/ 0 h 1305254"/>
                <a:gd name="connsiteX2" fmla="*/ 1941697 w 2159244"/>
                <a:gd name="connsiteY2" fmla="*/ 0 h 1305254"/>
                <a:gd name="connsiteX3" fmla="*/ 2159244 w 2159244"/>
                <a:gd name="connsiteY3" fmla="*/ 217547 h 1305254"/>
                <a:gd name="connsiteX4" fmla="*/ 2159244 w 2159244"/>
                <a:gd name="connsiteY4" fmla="*/ 1087707 h 1305254"/>
                <a:gd name="connsiteX5" fmla="*/ 1941697 w 2159244"/>
                <a:gd name="connsiteY5" fmla="*/ 1305254 h 1305254"/>
                <a:gd name="connsiteX6" fmla="*/ 217547 w 2159244"/>
                <a:gd name="connsiteY6" fmla="*/ 1305254 h 1305254"/>
                <a:gd name="connsiteX7" fmla="*/ 0 w 2159244"/>
                <a:gd name="connsiteY7" fmla="*/ 1087707 h 1305254"/>
                <a:gd name="connsiteX8" fmla="*/ 0 w 2159244"/>
                <a:gd name="connsiteY8" fmla="*/ 217547 h 130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244" h="1305254">
                  <a:moveTo>
                    <a:pt x="0" y="217547"/>
                  </a:moveTo>
                  <a:cubicBezTo>
                    <a:pt x="0" y="97399"/>
                    <a:pt x="97399" y="0"/>
                    <a:pt x="217547" y="0"/>
                  </a:cubicBezTo>
                  <a:lnTo>
                    <a:pt x="1941697" y="0"/>
                  </a:lnTo>
                  <a:cubicBezTo>
                    <a:pt x="2061845" y="0"/>
                    <a:pt x="2159244" y="97399"/>
                    <a:pt x="2159244" y="217547"/>
                  </a:cubicBezTo>
                  <a:lnTo>
                    <a:pt x="2159244" y="1087707"/>
                  </a:lnTo>
                  <a:cubicBezTo>
                    <a:pt x="2159244" y="1207855"/>
                    <a:pt x="2061845" y="1305254"/>
                    <a:pt x="1941697" y="1305254"/>
                  </a:cubicBezTo>
                  <a:lnTo>
                    <a:pt x="217547" y="1305254"/>
                  </a:lnTo>
                  <a:cubicBezTo>
                    <a:pt x="97399" y="1305254"/>
                    <a:pt x="0" y="1207855"/>
                    <a:pt x="0" y="1087707"/>
                  </a:cubicBezTo>
                  <a:lnTo>
                    <a:pt x="0" y="217547"/>
                  </a:lnTo>
                  <a:close/>
                </a:path>
              </a:pathLst>
            </a:custGeom>
            <a:solidFill>
              <a:srgbClr val="A8BEE6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917" tIns="139917" rIns="139917" bIns="139917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Data cube aggregation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C9FD68-C4DE-4840-950B-34BA2465AD1F}"/>
                </a:ext>
              </a:extLst>
            </p:cNvPr>
            <p:cNvSpPr/>
            <p:nvPr/>
          </p:nvSpPr>
          <p:spPr>
            <a:xfrm>
              <a:off x="5917451" y="2771744"/>
              <a:ext cx="2159244" cy="1305254"/>
            </a:xfrm>
            <a:custGeom>
              <a:avLst/>
              <a:gdLst>
                <a:gd name="connsiteX0" fmla="*/ 0 w 2159244"/>
                <a:gd name="connsiteY0" fmla="*/ 217547 h 1305254"/>
                <a:gd name="connsiteX1" fmla="*/ 217547 w 2159244"/>
                <a:gd name="connsiteY1" fmla="*/ 0 h 1305254"/>
                <a:gd name="connsiteX2" fmla="*/ 1941697 w 2159244"/>
                <a:gd name="connsiteY2" fmla="*/ 0 h 1305254"/>
                <a:gd name="connsiteX3" fmla="*/ 2159244 w 2159244"/>
                <a:gd name="connsiteY3" fmla="*/ 217547 h 1305254"/>
                <a:gd name="connsiteX4" fmla="*/ 2159244 w 2159244"/>
                <a:gd name="connsiteY4" fmla="*/ 1087707 h 1305254"/>
                <a:gd name="connsiteX5" fmla="*/ 1941697 w 2159244"/>
                <a:gd name="connsiteY5" fmla="*/ 1305254 h 1305254"/>
                <a:gd name="connsiteX6" fmla="*/ 217547 w 2159244"/>
                <a:gd name="connsiteY6" fmla="*/ 1305254 h 1305254"/>
                <a:gd name="connsiteX7" fmla="*/ 0 w 2159244"/>
                <a:gd name="connsiteY7" fmla="*/ 1087707 h 1305254"/>
                <a:gd name="connsiteX8" fmla="*/ 0 w 2159244"/>
                <a:gd name="connsiteY8" fmla="*/ 217547 h 130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244" h="1305254">
                  <a:moveTo>
                    <a:pt x="0" y="217547"/>
                  </a:moveTo>
                  <a:cubicBezTo>
                    <a:pt x="0" y="97399"/>
                    <a:pt x="97399" y="0"/>
                    <a:pt x="217547" y="0"/>
                  </a:cubicBezTo>
                  <a:lnTo>
                    <a:pt x="1941697" y="0"/>
                  </a:lnTo>
                  <a:cubicBezTo>
                    <a:pt x="2061845" y="0"/>
                    <a:pt x="2159244" y="97399"/>
                    <a:pt x="2159244" y="217547"/>
                  </a:cubicBezTo>
                  <a:lnTo>
                    <a:pt x="2159244" y="1087707"/>
                  </a:lnTo>
                  <a:cubicBezTo>
                    <a:pt x="2159244" y="1207855"/>
                    <a:pt x="2061845" y="1305254"/>
                    <a:pt x="1941697" y="1305254"/>
                  </a:cubicBezTo>
                  <a:lnTo>
                    <a:pt x="217547" y="1305254"/>
                  </a:lnTo>
                  <a:cubicBezTo>
                    <a:pt x="97399" y="1305254"/>
                    <a:pt x="0" y="1207855"/>
                    <a:pt x="0" y="1087707"/>
                  </a:cubicBezTo>
                  <a:lnTo>
                    <a:pt x="0" y="217547"/>
                  </a:lnTo>
                  <a:close/>
                </a:path>
              </a:pathLst>
            </a:custGeom>
            <a:solidFill>
              <a:srgbClr val="A8BEE6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677" tIns="124677" rIns="124677" bIns="12467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Dimensionality reduction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E23CEC-F6B6-40FA-BEA6-364F1B517C21}"/>
                </a:ext>
              </a:extLst>
            </p:cNvPr>
            <p:cNvSpPr/>
            <p:nvPr/>
          </p:nvSpPr>
          <p:spPr>
            <a:xfrm>
              <a:off x="5917451" y="5369153"/>
              <a:ext cx="2159244" cy="1305254"/>
            </a:xfrm>
            <a:custGeom>
              <a:avLst/>
              <a:gdLst>
                <a:gd name="connsiteX0" fmla="*/ 0 w 2159244"/>
                <a:gd name="connsiteY0" fmla="*/ 217547 h 1305254"/>
                <a:gd name="connsiteX1" fmla="*/ 217547 w 2159244"/>
                <a:gd name="connsiteY1" fmla="*/ 0 h 1305254"/>
                <a:gd name="connsiteX2" fmla="*/ 1941697 w 2159244"/>
                <a:gd name="connsiteY2" fmla="*/ 0 h 1305254"/>
                <a:gd name="connsiteX3" fmla="*/ 2159244 w 2159244"/>
                <a:gd name="connsiteY3" fmla="*/ 217547 h 1305254"/>
                <a:gd name="connsiteX4" fmla="*/ 2159244 w 2159244"/>
                <a:gd name="connsiteY4" fmla="*/ 1087707 h 1305254"/>
                <a:gd name="connsiteX5" fmla="*/ 1941697 w 2159244"/>
                <a:gd name="connsiteY5" fmla="*/ 1305254 h 1305254"/>
                <a:gd name="connsiteX6" fmla="*/ 217547 w 2159244"/>
                <a:gd name="connsiteY6" fmla="*/ 1305254 h 1305254"/>
                <a:gd name="connsiteX7" fmla="*/ 0 w 2159244"/>
                <a:gd name="connsiteY7" fmla="*/ 1087707 h 1305254"/>
                <a:gd name="connsiteX8" fmla="*/ 0 w 2159244"/>
                <a:gd name="connsiteY8" fmla="*/ 217547 h 130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244" h="1305254">
                  <a:moveTo>
                    <a:pt x="0" y="217547"/>
                  </a:moveTo>
                  <a:cubicBezTo>
                    <a:pt x="0" y="97399"/>
                    <a:pt x="97399" y="0"/>
                    <a:pt x="217547" y="0"/>
                  </a:cubicBezTo>
                  <a:lnTo>
                    <a:pt x="1941697" y="0"/>
                  </a:lnTo>
                  <a:cubicBezTo>
                    <a:pt x="2061845" y="0"/>
                    <a:pt x="2159244" y="97399"/>
                    <a:pt x="2159244" y="217547"/>
                  </a:cubicBezTo>
                  <a:lnTo>
                    <a:pt x="2159244" y="1087707"/>
                  </a:lnTo>
                  <a:cubicBezTo>
                    <a:pt x="2159244" y="1207855"/>
                    <a:pt x="2061845" y="1305254"/>
                    <a:pt x="1941697" y="1305254"/>
                  </a:cubicBezTo>
                  <a:lnTo>
                    <a:pt x="217547" y="1305254"/>
                  </a:lnTo>
                  <a:cubicBezTo>
                    <a:pt x="97399" y="1305254"/>
                    <a:pt x="0" y="1207855"/>
                    <a:pt x="0" y="1087707"/>
                  </a:cubicBezTo>
                  <a:lnTo>
                    <a:pt x="0" y="217547"/>
                  </a:lnTo>
                  <a:close/>
                </a:path>
              </a:pathLst>
            </a:custGeom>
            <a:solidFill>
              <a:srgbClr val="A8BEE6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217" tIns="127217" rIns="127217" bIns="127217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Attribute subset selection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D9DC5C-62EB-4A56-9C76-47CB21E60BF2}"/>
                </a:ext>
              </a:extLst>
            </p:cNvPr>
            <p:cNvSpPr/>
            <p:nvPr/>
          </p:nvSpPr>
          <p:spPr>
            <a:xfrm>
              <a:off x="678800" y="5338990"/>
              <a:ext cx="2159244" cy="1305254"/>
            </a:xfrm>
            <a:custGeom>
              <a:avLst/>
              <a:gdLst>
                <a:gd name="connsiteX0" fmla="*/ 0 w 2159244"/>
                <a:gd name="connsiteY0" fmla="*/ 217547 h 1305254"/>
                <a:gd name="connsiteX1" fmla="*/ 217547 w 2159244"/>
                <a:gd name="connsiteY1" fmla="*/ 0 h 1305254"/>
                <a:gd name="connsiteX2" fmla="*/ 1941697 w 2159244"/>
                <a:gd name="connsiteY2" fmla="*/ 0 h 1305254"/>
                <a:gd name="connsiteX3" fmla="*/ 2159244 w 2159244"/>
                <a:gd name="connsiteY3" fmla="*/ 217547 h 1305254"/>
                <a:gd name="connsiteX4" fmla="*/ 2159244 w 2159244"/>
                <a:gd name="connsiteY4" fmla="*/ 1087707 h 1305254"/>
                <a:gd name="connsiteX5" fmla="*/ 1941697 w 2159244"/>
                <a:gd name="connsiteY5" fmla="*/ 1305254 h 1305254"/>
                <a:gd name="connsiteX6" fmla="*/ 217547 w 2159244"/>
                <a:gd name="connsiteY6" fmla="*/ 1305254 h 1305254"/>
                <a:gd name="connsiteX7" fmla="*/ 0 w 2159244"/>
                <a:gd name="connsiteY7" fmla="*/ 1087707 h 1305254"/>
                <a:gd name="connsiteX8" fmla="*/ 0 w 2159244"/>
                <a:gd name="connsiteY8" fmla="*/ 217547 h 130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244" h="1305254">
                  <a:moveTo>
                    <a:pt x="0" y="217547"/>
                  </a:moveTo>
                  <a:cubicBezTo>
                    <a:pt x="0" y="97399"/>
                    <a:pt x="97399" y="0"/>
                    <a:pt x="217547" y="0"/>
                  </a:cubicBezTo>
                  <a:lnTo>
                    <a:pt x="1941697" y="0"/>
                  </a:lnTo>
                  <a:cubicBezTo>
                    <a:pt x="2061845" y="0"/>
                    <a:pt x="2159244" y="97399"/>
                    <a:pt x="2159244" y="217547"/>
                  </a:cubicBezTo>
                  <a:lnTo>
                    <a:pt x="2159244" y="1087707"/>
                  </a:lnTo>
                  <a:cubicBezTo>
                    <a:pt x="2159244" y="1207855"/>
                    <a:pt x="2061845" y="1305254"/>
                    <a:pt x="1941697" y="1305254"/>
                  </a:cubicBezTo>
                  <a:lnTo>
                    <a:pt x="217547" y="1305254"/>
                  </a:lnTo>
                  <a:cubicBezTo>
                    <a:pt x="97399" y="1305254"/>
                    <a:pt x="0" y="1207855"/>
                    <a:pt x="0" y="1087707"/>
                  </a:cubicBezTo>
                  <a:lnTo>
                    <a:pt x="0" y="217547"/>
                  </a:lnTo>
                  <a:close/>
                </a:path>
              </a:pathLst>
            </a:custGeom>
            <a:solidFill>
              <a:srgbClr val="A8BEE6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17" tIns="114517" rIns="114517" bIns="11451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Discretization and concept hierarchy generation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A2709F-7FD7-4852-A564-C57260A3AA68}"/>
                </a:ext>
              </a:extLst>
            </p:cNvPr>
            <p:cNvSpPr/>
            <p:nvPr/>
          </p:nvSpPr>
          <p:spPr>
            <a:xfrm>
              <a:off x="678800" y="2773539"/>
              <a:ext cx="2159244" cy="1305254"/>
            </a:xfrm>
            <a:custGeom>
              <a:avLst/>
              <a:gdLst>
                <a:gd name="connsiteX0" fmla="*/ 0 w 2159244"/>
                <a:gd name="connsiteY0" fmla="*/ 217547 h 1305254"/>
                <a:gd name="connsiteX1" fmla="*/ 217547 w 2159244"/>
                <a:gd name="connsiteY1" fmla="*/ 0 h 1305254"/>
                <a:gd name="connsiteX2" fmla="*/ 1941697 w 2159244"/>
                <a:gd name="connsiteY2" fmla="*/ 0 h 1305254"/>
                <a:gd name="connsiteX3" fmla="*/ 2159244 w 2159244"/>
                <a:gd name="connsiteY3" fmla="*/ 217547 h 1305254"/>
                <a:gd name="connsiteX4" fmla="*/ 2159244 w 2159244"/>
                <a:gd name="connsiteY4" fmla="*/ 1087707 h 1305254"/>
                <a:gd name="connsiteX5" fmla="*/ 1941697 w 2159244"/>
                <a:gd name="connsiteY5" fmla="*/ 1305254 h 1305254"/>
                <a:gd name="connsiteX6" fmla="*/ 217547 w 2159244"/>
                <a:gd name="connsiteY6" fmla="*/ 1305254 h 1305254"/>
                <a:gd name="connsiteX7" fmla="*/ 0 w 2159244"/>
                <a:gd name="connsiteY7" fmla="*/ 1087707 h 1305254"/>
                <a:gd name="connsiteX8" fmla="*/ 0 w 2159244"/>
                <a:gd name="connsiteY8" fmla="*/ 217547 h 130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9244" h="1305254">
                  <a:moveTo>
                    <a:pt x="0" y="217547"/>
                  </a:moveTo>
                  <a:cubicBezTo>
                    <a:pt x="0" y="97399"/>
                    <a:pt x="97399" y="0"/>
                    <a:pt x="217547" y="0"/>
                  </a:cubicBezTo>
                  <a:lnTo>
                    <a:pt x="1941697" y="0"/>
                  </a:lnTo>
                  <a:cubicBezTo>
                    <a:pt x="2061845" y="0"/>
                    <a:pt x="2159244" y="97399"/>
                    <a:pt x="2159244" y="217547"/>
                  </a:cubicBezTo>
                  <a:lnTo>
                    <a:pt x="2159244" y="1087707"/>
                  </a:lnTo>
                  <a:cubicBezTo>
                    <a:pt x="2159244" y="1207855"/>
                    <a:pt x="2061845" y="1305254"/>
                    <a:pt x="1941697" y="1305254"/>
                  </a:cubicBezTo>
                  <a:lnTo>
                    <a:pt x="217547" y="1305254"/>
                  </a:lnTo>
                  <a:cubicBezTo>
                    <a:pt x="97399" y="1305254"/>
                    <a:pt x="0" y="1207855"/>
                    <a:pt x="0" y="1087707"/>
                  </a:cubicBezTo>
                  <a:lnTo>
                    <a:pt x="0" y="217547"/>
                  </a:lnTo>
                  <a:close/>
                </a:path>
              </a:pathLst>
            </a:custGeom>
            <a:solidFill>
              <a:srgbClr val="A8BEE6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457" tIns="142457" rIns="142457" bIns="142457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Numerosity reductions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250DE9-20F0-43A2-81E7-7BCA83FA5F26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2838044" y="3861246"/>
              <a:ext cx="758654" cy="390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B13BA5-9500-46C4-988A-6F2AF7C670FF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H="1">
              <a:off x="5158797" y="3859451"/>
              <a:ext cx="758654" cy="414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3D39DB-E4EC-476F-8C14-99D2988DC2D0}"/>
                </a:ext>
              </a:extLst>
            </p:cNvPr>
            <p:cNvCxnSpPr>
              <a:cxnSpLocks/>
            </p:cNvCxnSpPr>
            <p:nvPr/>
          </p:nvCxnSpPr>
          <p:spPr>
            <a:xfrm>
              <a:off x="4377747" y="2718932"/>
              <a:ext cx="0" cy="752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3FFFEE-E7CF-4B28-9521-ADE765A2520A}"/>
                </a:ext>
              </a:extLst>
            </p:cNvPr>
            <p:cNvCxnSpPr>
              <a:cxnSpLocks/>
              <a:stCxn id="14" idx="3"/>
              <a:endCxn id="6" idx="7"/>
            </p:cNvCxnSpPr>
            <p:nvPr/>
          </p:nvCxnSpPr>
          <p:spPr>
            <a:xfrm flipV="1">
              <a:off x="2838044" y="4773531"/>
              <a:ext cx="758654" cy="783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52AAC5D-CD5C-4E8F-B8FC-1057708B915D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 flipV="1">
              <a:off x="5158797" y="4773531"/>
              <a:ext cx="758654" cy="783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61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Cube Aggregation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1" y="1961931"/>
            <a:ext cx="8166738" cy="440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97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Dimension reduction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Whenever we come across any data which is weakly important, then we use the attribute required for our analysis.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Step-wise Forward Selection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Step-wise Backward Selection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Combination of forwarding and Backward Selection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5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Step-wise Forward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Initial attribute Set</a:t>
            </a:r>
            <a:r>
              <a:rPr lang="en-IN" dirty="0"/>
              <a:t>: {X1, X2, X3, X4, X5, X6}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Initial reduced attribute set</a:t>
            </a:r>
            <a:r>
              <a:rPr lang="en-IN" dirty="0"/>
              <a:t>:  { }</a:t>
            </a:r>
          </a:p>
          <a:p>
            <a:r>
              <a:rPr lang="en-IN" dirty="0"/>
              <a:t>Step-1: {X1}</a:t>
            </a:r>
          </a:p>
          <a:p>
            <a:r>
              <a:rPr lang="en-IN" dirty="0"/>
              <a:t>Step-2: {X1, X2}</a:t>
            </a:r>
          </a:p>
          <a:p>
            <a:r>
              <a:rPr lang="en-IN" dirty="0"/>
              <a:t>Step-3: {X1, X2, X5}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Final reduced attribute set</a:t>
            </a:r>
            <a:r>
              <a:rPr lang="en-IN" dirty="0"/>
              <a:t>: {X1, X2, X5}</a:t>
            </a:r>
          </a:p>
        </p:txBody>
      </p:sp>
    </p:spTree>
    <p:extLst>
      <p:ext uri="{BB962C8B-B14F-4D97-AF65-F5344CB8AC3E}">
        <p14:creationId xmlns:p14="http://schemas.microsoft.com/office/powerpoint/2010/main" val="212524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Step-wise Backward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Initial attribute Set</a:t>
            </a:r>
            <a:r>
              <a:rPr lang="en-IN" dirty="0"/>
              <a:t>: {X1, X2, X3, X4, X5, X6}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Initial reduced attribute set</a:t>
            </a:r>
            <a:r>
              <a:rPr lang="en-IN" dirty="0"/>
              <a:t>:  {X1, X2, X3, X4, X5, X6 }</a:t>
            </a:r>
          </a:p>
          <a:p>
            <a:r>
              <a:rPr lang="en-IN" dirty="0"/>
              <a:t>Step-1: {X1, X2, X3, X4, X5}</a:t>
            </a:r>
          </a:p>
          <a:p>
            <a:r>
              <a:rPr lang="en-IN" dirty="0"/>
              <a:t>Step-2: {X1, X2, X3, X5}</a:t>
            </a:r>
          </a:p>
          <a:p>
            <a:r>
              <a:rPr lang="en-IN" dirty="0"/>
              <a:t>Step-3: {X1, X2, X5}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Final reduced attribute set</a:t>
            </a:r>
            <a:r>
              <a:rPr lang="en-IN" dirty="0"/>
              <a:t>: {X1, X2, X5} </a:t>
            </a:r>
          </a:p>
        </p:txBody>
      </p:sp>
    </p:spTree>
    <p:extLst>
      <p:ext uri="{BB962C8B-B14F-4D97-AF65-F5344CB8AC3E}">
        <p14:creationId xmlns:p14="http://schemas.microsoft.com/office/powerpoint/2010/main" val="181234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compression technique reduces the size of the files using different encoding mechanisms.</a:t>
            </a:r>
          </a:p>
          <a:p>
            <a:pPr marL="0" indent="0">
              <a:buNone/>
            </a:pPr>
            <a:r>
              <a:rPr lang="en-US" dirty="0"/>
              <a:t>Techniques of data compression:</a:t>
            </a:r>
          </a:p>
          <a:p>
            <a:r>
              <a:rPr lang="en-IN" dirty="0">
                <a:solidFill>
                  <a:srgbClr val="C00000"/>
                </a:solidFill>
              </a:rPr>
              <a:t>Lossless Compression</a:t>
            </a:r>
          </a:p>
          <a:p>
            <a:r>
              <a:rPr lang="en-IN" dirty="0" err="1">
                <a:solidFill>
                  <a:srgbClr val="C00000"/>
                </a:solidFill>
              </a:rPr>
              <a:t>Lossy</a:t>
            </a:r>
            <a:r>
              <a:rPr lang="en-IN" dirty="0">
                <a:solidFill>
                  <a:srgbClr val="C00000"/>
                </a:solidFill>
              </a:rPr>
              <a:t> Compression</a:t>
            </a:r>
          </a:p>
        </p:txBody>
      </p:sp>
    </p:spTree>
    <p:extLst>
      <p:ext uri="{BB962C8B-B14F-4D97-AF65-F5344CB8AC3E}">
        <p14:creationId xmlns:p14="http://schemas.microsoft.com/office/powerpoint/2010/main" val="55590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Compression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73" y="1710395"/>
            <a:ext cx="7379854" cy="448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9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Numerosity</a:t>
            </a:r>
            <a:r>
              <a:rPr lang="en-IN" b="1" dirty="0"/>
              <a:t> Reduction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Numerosity</a:t>
            </a:r>
            <a:r>
              <a:rPr lang="en-US" dirty="0"/>
              <a:t> Reduction is a data reduction technique which replaces the original data by smaller form of data representation.</a:t>
            </a:r>
          </a:p>
          <a:p>
            <a:pPr algn="just"/>
            <a:r>
              <a:rPr lang="en-US" dirty="0"/>
              <a:t>Techniques for </a:t>
            </a:r>
            <a:r>
              <a:rPr lang="en-US" dirty="0" err="1"/>
              <a:t>numerosity</a:t>
            </a:r>
            <a:r>
              <a:rPr lang="en-US" dirty="0"/>
              <a:t> reduction- </a:t>
            </a:r>
          </a:p>
          <a:p>
            <a:pPr lvl="1" algn="just"/>
            <a:r>
              <a:rPr lang="en-US" sz="2600" dirty="0">
                <a:solidFill>
                  <a:srgbClr val="C00000"/>
                </a:solidFill>
              </a:rPr>
              <a:t>Parametric </a:t>
            </a:r>
          </a:p>
          <a:p>
            <a:pPr lvl="1" algn="just"/>
            <a:r>
              <a:rPr lang="en-US" sz="2600" dirty="0">
                <a:solidFill>
                  <a:srgbClr val="C00000"/>
                </a:solidFill>
              </a:rPr>
              <a:t>Non-Parametric</a:t>
            </a:r>
            <a:endParaRPr lang="en-IN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8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Discretization &amp; Concept Hierarchy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Techniques of data discretization are used to divide the attributes of the continuous nature into data with intervals. </a:t>
            </a:r>
          </a:p>
          <a:p>
            <a:pPr fontAlgn="base"/>
            <a:r>
              <a:rPr lang="en-US" dirty="0"/>
              <a:t>We replace many constant values of the attributes by labels of small intervals. </a:t>
            </a:r>
          </a:p>
          <a:p>
            <a:pPr fontAlgn="base"/>
            <a:r>
              <a:rPr lang="en-US" dirty="0"/>
              <a:t>This means that mining results are shown in a concise, and easily understandable way.</a:t>
            </a:r>
          </a:p>
          <a:p>
            <a:pPr fontAlgn="base"/>
            <a:r>
              <a:rPr lang="en-US" dirty="0">
                <a:solidFill>
                  <a:srgbClr val="C00000"/>
                </a:solidFill>
              </a:rPr>
              <a:t>Top-down discretization </a:t>
            </a:r>
          </a:p>
          <a:p>
            <a:pPr fontAlgn="base"/>
            <a:r>
              <a:rPr lang="en-US" dirty="0">
                <a:solidFill>
                  <a:srgbClr val="C00000"/>
                </a:solidFill>
              </a:rPr>
              <a:t>Bottom-up discretization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9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7747184" cy="33660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IN" sz="2600" dirty="0"/>
              <a:t>learn the concept of data discretization and data reduction.</a:t>
            </a:r>
          </a:p>
          <a:p>
            <a:pPr marL="914400" lvl="1" indent="-457200"/>
            <a:r>
              <a:rPr lang="en-IN" sz="2600" dirty="0"/>
              <a:t>understand the various strategies of data reduction.</a:t>
            </a:r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</a:t>
            </a:r>
            <a:r>
              <a:rPr lang="en-IN"/>
              <a:t>hierarchies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38293"/>
            <a:ext cx="8504809" cy="225511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It reduces the data size by collecting and then replacing the low-level concepts (age) to high-level concepts (categorical variables such as middle age or Senior).</a:t>
            </a:r>
            <a:endParaRPr lang="en-IN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E87AAA-E143-4F70-BDFF-7D136A1756A2}"/>
              </a:ext>
            </a:extLst>
          </p:cNvPr>
          <p:cNvGrpSpPr/>
          <p:nvPr/>
        </p:nvGrpSpPr>
        <p:grpSpPr>
          <a:xfrm>
            <a:off x="3938573" y="3453618"/>
            <a:ext cx="1355629" cy="3219620"/>
            <a:chOff x="6733515" y="3430396"/>
            <a:chExt cx="1355629" cy="321962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969A39-A8D2-4F35-B68D-E1AB9B3961EA}"/>
                </a:ext>
              </a:extLst>
            </p:cNvPr>
            <p:cNvSpPr/>
            <p:nvPr/>
          </p:nvSpPr>
          <p:spPr>
            <a:xfrm>
              <a:off x="6733515" y="3430396"/>
              <a:ext cx="1355629" cy="677814"/>
            </a:xfrm>
            <a:custGeom>
              <a:avLst/>
              <a:gdLst>
                <a:gd name="connsiteX0" fmla="*/ 0 w 1355629"/>
                <a:gd name="connsiteY0" fmla="*/ 67781 h 677814"/>
                <a:gd name="connsiteX1" fmla="*/ 67781 w 1355629"/>
                <a:gd name="connsiteY1" fmla="*/ 0 h 677814"/>
                <a:gd name="connsiteX2" fmla="*/ 1287848 w 1355629"/>
                <a:gd name="connsiteY2" fmla="*/ 0 h 677814"/>
                <a:gd name="connsiteX3" fmla="*/ 1355629 w 1355629"/>
                <a:gd name="connsiteY3" fmla="*/ 67781 h 677814"/>
                <a:gd name="connsiteX4" fmla="*/ 1355629 w 1355629"/>
                <a:gd name="connsiteY4" fmla="*/ 610033 h 677814"/>
                <a:gd name="connsiteX5" fmla="*/ 1287848 w 1355629"/>
                <a:gd name="connsiteY5" fmla="*/ 677814 h 677814"/>
                <a:gd name="connsiteX6" fmla="*/ 67781 w 1355629"/>
                <a:gd name="connsiteY6" fmla="*/ 677814 h 677814"/>
                <a:gd name="connsiteX7" fmla="*/ 0 w 1355629"/>
                <a:gd name="connsiteY7" fmla="*/ 610033 h 677814"/>
                <a:gd name="connsiteX8" fmla="*/ 0 w 1355629"/>
                <a:gd name="connsiteY8" fmla="*/ 67781 h 67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629" h="677814">
                  <a:moveTo>
                    <a:pt x="0" y="67781"/>
                  </a:moveTo>
                  <a:cubicBezTo>
                    <a:pt x="0" y="30347"/>
                    <a:pt x="30347" y="0"/>
                    <a:pt x="67781" y="0"/>
                  </a:cubicBezTo>
                  <a:lnTo>
                    <a:pt x="1287848" y="0"/>
                  </a:lnTo>
                  <a:cubicBezTo>
                    <a:pt x="1325282" y="0"/>
                    <a:pt x="1355629" y="30347"/>
                    <a:pt x="1355629" y="67781"/>
                  </a:cubicBezTo>
                  <a:lnTo>
                    <a:pt x="1355629" y="610033"/>
                  </a:lnTo>
                  <a:cubicBezTo>
                    <a:pt x="1355629" y="647467"/>
                    <a:pt x="1325282" y="677814"/>
                    <a:pt x="1287848" y="677814"/>
                  </a:cubicBezTo>
                  <a:lnTo>
                    <a:pt x="67781" y="677814"/>
                  </a:lnTo>
                  <a:cubicBezTo>
                    <a:pt x="30347" y="677814"/>
                    <a:pt x="0" y="647467"/>
                    <a:pt x="0" y="610033"/>
                  </a:cubicBezTo>
                  <a:lnTo>
                    <a:pt x="0" y="6778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42" tIns="68112" rIns="92242" bIns="68112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800" kern="1200" dirty="0"/>
                <a:t>All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9554A7-17E5-48D3-9F5E-2D2EFE074CD7}"/>
                </a:ext>
              </a:extLst>
            </p:cNvPr>
            <p:cNvSpPr/>
            <p:nvPr/>
          </p:nvSpPr>
          <p:spPr>
            <a:xfrm>
              <a:off x="6869078" y="4108211"/>
              <a:ext cx="135562" cy="5083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8361"/>
                  </a:lnTo>
                  <a:lnTo>
                    <a:pt x="135562" y="508361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26AD2-3C77-45AC-BD0B-A069022C1E38}"/>
                </a:ext>
              </a:extLst>
            </p:cNvPr>
            <p:cNvSpPr/>
            <p:nvPr/>
          </p:nvSpPr>
          <p:spPr>
            <a:xfrm>
              <a:off x="7004641" y="4277665"/>
              <a:ext cx="1084503" cy="677814"/>
            </a:xfrm>
            <a:custGeom>
              <a:avLst/>
              <a:gdLst>
                <a:gd name="connsiteX0" fmla="*/ 0 w 1084503"/>
                <a:gd name="connsiteY0" fmla="*/ 67781 h 677814"/>
                <a:gd name="connsiteX1" fmla="*/ 67781 w 1084503"/>
                <a:gd name="connsiteY1" fmla="*/ 0 h 677814"/>
                <a:gd name="connsiteX2" fmla="*/ 1016722 w 1084503"/>
                <a:gd name="connsiteY2" fmla="*/ 0 h 677814"/>
                <a:gd name="connsiteX3" fmla="*/ 1084503 w 1084503"/>
                <a:gd name="connsiteY3" fmla="*/ 67781 h 677814"/>
                <a:gd name="connsiteX4" fmla="*/ 1084503 w 1084503"/>
                <a:gd name="connsiteY4" fmla="*/ 610033 h 677814"/>
                <a:gd name="connsiteX5" fmla="*/ 1016722 w 1084503"/>
                <a:gd name="connsiteY5" fmla="*/ 677814 h 677814"/>
                <a:gd name="connsiteX6" fmla="*/ 67781 w 1084503"/>
                <a:gd name="connsiteY6" fmla="*/ 677814 h 677814"/>
                <a:gd name="connsiteX7" fmla="*/ 0 w 1084503"/>
                <a:gd name="connsiteY7" fmla="*/ 610033 h 677814"/>
                <a:gd name="connsiteX8" fmla="*/ 0 w 1084503"/>
                <a:gd name="connsiteY8" fmla="*/ 67781 h 67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4503" h="677814">
                  <a:moveTo>
                    <a:pt x="0" y="67781"/>
                  </a:moveTo>
                  <a:cubicBezTo>
                    <a:pt x="0" y="30347"/>
                    <a:pt x="30347" y="0"/>
                    <a:pt x="67781" y="0"/>
                  </a:cubicBezTo>
                  <a:lnTo>
                    <a:pt x="1016722" y="0"/>
                  </a:lnTo>
                  <a:cubicBezTo>
                    <a:pt x="1054156" y="0"/>
                    <a:pt x="1084503" y="30347"/>
                    <a:pt x="1084503" y="67781"/>
                  </a:cubicBezTo>
                  <a:lnTo>
                    <a:pt x="1084503" y="610033"/>
                  </a:lnTo>
                  <a:cubicBezTo>
                    <a:pt x="1084503" y="647467"/>
                    <a:pt x="1054156" y="677814"/>
                    <a:pt x="1016722" y="677814"/>
                  </a:cubicBezTo>
                  <a:lnTo>
                    <a:pt x="67781" y="677814"/>
                  </a:lnTo>
                  <a:cubicBezTo>
                    <a:pt x="30347" y="677814"/>
                    <a:pt x="0" y="647467"/>
                    <a:pt x="0" y="610033"/>
                  </a:cubicBezTo>
                  <a:lnTo>
                    <a:pt x="0" y="67781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427" tIns="38902" rIns="48427" bIns="38902" numCol="1" spcCol="1270" anchor="t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/>
                <a:t>Youth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/>
                <a:t>20-39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81D986F-2EE2-449D-AB91-797C50D0EEF0}"/>
                </a:ext>
              </a:extLst>
            </p:cNvPr>
            <p:cNvSpPr/>
            <p:nvPr/>
          </p:nvSpPr>
          <p:spPr>
            <a:xfrm>
              <a:off x="6869078" y="4108211"/>
              <a:ext cx="135562" cy="13556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55629"/>
                  </a:lnTo>
                  <a:lnTo>
                    <a:pt x="135562" y="1355629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494867-1F9B-4289-821D-44378F35B772}"/>
                </a:ext>
              </a:extLst>
            </p:cNvPr>
            <p:cNvSpPr/>
            <p:nvPr/>
          </p:nvSpPr>
          <p:spPr>
            <a:xfrm>
              <a:off x="7004641" y="5124933"/>
              <a:ext cx="1084503" cy="677814"/>
            </a:xfrm>
            <a:custGeom>
              <a:avLst/>
              <a:gdLst>
                <a:gd name="connsiteX0" fmla="*/ 0 w 1084503"/>
                <a:gd name="connsiteY0" fmla="*/ 67781 h 677814"/>
                <a:gd name="connsiteX1" fmla="*/ 67781 w 1084503"/>
                <a:gd name="connsiteY1" fmla="*/ 0 h 677814"/>
                <a:gd name="connsiteX2" fmla="*/ 1016722 w 1084503"/>
                <a:gd name="connsiteY2" fmla="*/ 0 h 677814"/>
                <a:gd name="connsiteX3" fmla="*/ 1084503 w 1084503"/>
                <a:gd name="connsiteY3" fmla="*/ 67781 h 677814"/>
                <a:gd name="connsiteX4" fmla="*/ 1084503 w 1084503"/>
                <a:gd name="connsiteY4" fmla="*/ 610033 h 677814"/>
                <a:gd name="connsiteX5" fmla="*/ 1016722 w 1084503"/>
                <a:gd name="connsiteY5" fmla="*/ 677814 h 677814"/>
                <a:gd name="connsiteX6" fmla="*/ 67781 w 1084503"/>
                <a:gd name="connsiteY6" fmla="*/ 677814 h 677814"/>
                <a:gd name="connsiteX7" fmla="*/ 0 w 1084503"/>
                <a:gd name="connsiteY7" fmla="*/ 610033 h 677814"/>
                <a:gd name="connsiteX8" fmla="*/ 0 w 1084503"/>
                <a:gd name="connsiteY8" fmla="*/ 67781 h 67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4503" h="677814">
                  <a:moveTo>
                    <a:pt x="0" y="67781"/>
                  </a:moveTo>
                  <a:cubicBezTo>
                    <a:pt x="0" y="30347"/>
                    <a:pt x="30347" y="0"/>
                    <a:pt x="67781" y="0"/>
                  </a:cubicBezTo>
                  <a:lnTo>
                    <a:pt x="1016722" y="0"/>
                  </a:lnTo>
                  <a:cubicBezTo>
                    <a:pt x="1054156" y="0"/>
                    <a:pt x="1084503" y="30347"/>
                    <a:pt x="1084503" y="67781"/>
                  </a:cubicBezTo>
                  <a:lnTo>
                    <a:pt x="1084503" y="610033"/>
                  </a:lnTo>
                  <a:cubicBezTo>
                    <a:pt x="1084503" y="647467"/>
                    <a:pt x="1054156" y="677814"/>
                    <a:pt x="1016722" y="677814"/>
                  </a:cubicBezTo>
                  <a:lnTo>
                    <a:pt x="67781" y="677814"/>
                  </a:lnTo>
                  <a:cubicBezTo>
                    <a:pt x="30347" y="677814"/>
                    <a:pt x="0" y="647467"/>
                    <a:pt x="0" y="610033"/>
                  </a:cubicBezTo>
                  <a:lnTo>
                    <a:pt x="0" y="67781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427" tIns="38902" rIns="48427" bIns="38902" numCol="1" spcCol="1270" anchor="t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/>
                <a:t>Middle-aged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/>
                <a:t>40-59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939E112-81F8-4B0F-BA30-BAF460AF0A37}"/>
                </a:ext>
              </a:extLst>
            </p:cNvPr>
            <p:cNvSpPr/>
            <p:nvPr/>
          </p:nvSpPr>
          <p:spPr>
            <a:xfrm>
              <a:off x="6869078" y="4108211"/>
              <a:ext cx="135562" cy="22028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202897"/>
                  </a:lnTo>
                  <a:lnTo>
                    <a:pt x="135562" y="2202897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54B120-C8EC-439C-9538-3A549617FED2}"/>
                </a:ext>
              </a:extLst>
            </p:cNvPr>
            <p:cNvSpPr/>
            <p:nvPr/>
          </p:nvSpPr>
          <p:spPr>
            <a:xfrm>
              <a:off x="7004641" y="5972202"/>
              <a:ext cx="1084503" cy="677814"/>
            </a:xfrm>
            <a:custGeom>
              <a:avLst/>
              <a:gdLst>
                <a:gd name="connsiteX0" fmla="*/ 0 w 1084503"/>
                <a:gd name="connsiteY0" fmla="*/ 67781 h 677814"/>
                <a:gd name="connsiteX1" fmla="*/ 67781 w 1084503"/>
                <a:gd name="connsiteY1" fmla="*/ 0 h 677814"/>
                <a:gd name="connsiteX2" fmla="*/ 1016722 w 1084503"/>
                <a:gd name="connsiteY2" fmla="*/ 0 h 677814"/>
                <a:gd name="connsiteX3" fmla="*/ 1084503 w 1084503"/>
                <a:gd name="connsiteY3" fmla="*/ 67781 h 677814"/>
                <a:gd name="connsiteX4" fmla="*/ 1084503 w 1084503"/>
                <a:gd name="connsiteY4" fmla="*/ 610033 h 677814"/>
                <a:gd name="connsiteX5" fmla="*/ 1016722 w 1084503"/>
                <a:gd name="connsiteY5" fmla="*/ 677814 h 677814"/>
                <a:gd name="connsiteX6" fmla="*/ 67781 w 1084503"/>
                <a:gd name="connsiteY6" fmla="*/ 677814 h 677814"/>
                <a:gd name="connsiteX7" fmla="*/ 0 w 1084503"/>
                <a:gd name="connsiteY7" fmla="*/ 610033 h 677814"/>
                <a:gd name="connsiteX8" fmla="*/ 0 w 1084503"/>
                <a:gd name="connsiteY8" fmla="*/ 67781 h 67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4503" h="677814">
                  <a:moveTo>
                    <a:pt x="0" y="67781"/>
                  </a:moveTo>
                  <a:cubicBezTo>
                    <a:pt x="0" y="30347"/>
                    <a:pt x="30347" y="0"/>
                    <a:pt x="67781" y="0"/>
                  </a:cubicBezTo>
                  <a:lnTo>
                    <a:pt x="1016722" y="0"/>
                  </a:lnTo>
                  <a:cubicBezTo>
                    <a:pt x="1054156" y="0"/>
                    <a:pt x="1084503" y="30347"/>
                    <a:pt x="1084503" y="67781"/>
                  </a:cubicBezTo>
                  <a:lnTo>
                    <a:pt x="1084503" y="610033"/>
                  </a:lnTo>
                  <a:cubicBezTo>
                    <a:pt x="1084503" y="647467"/>
                    <a:pt x="1054156" y="677814"/>
                    <a:pt x="1016722" y="677814"/>
                  </a:cubicBezTo>
                  <a:lnTo>
                    <a:pt x="67781" y="677814"/>
                  </a:lnTo>
                  <a:cubicBezTo>
                    <a:pt x="30347" y="677814"/>
                    <a:pt x="0" y="647467"/>
                    <a:pt x="0" y="610033"/>
                  </a:cubicBezTo>
                  <a:lnTo>
                    <a:pt x="0" y="67781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427" tIns="38902" rIns="48427" bIns="38902" numCol="1" spcCol="1270" anchor="t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/>
                <a:t>Senior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/>
                <a:t>60-89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6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raw values of a numeric attribute (e.g., age) are replaced by </a:t>
            </a:r>
            <a:r>
              <a:rPr lang="en-US" dirty="0">
                <a:solidFill>
                  <a:srgbClr val="FF0000"/>
                </a:solidFill>
              </a:rPr>
              <a:t>interval labels </a:t>
            </a:r>
            <a:r>
              <a:rPr lang="en-US" dirty="0"/>
              <a:t>(e.g., 0–10, 11–20, etc.) or </a:t>
            </a:r>
            <a:r>
              <a:rPr lang="en-US" dirty="0">
                <a:solidFill>
                  <a:srgbClr val="FF0000"/>
                </a:solidFill>
              </a:rPr>
              <a:t>conceptual labels </a:t>
            </a:r>
            <a:r>
              <a:rPr lang="en-US" dirty="0"/>
              <a:t>(e.g., youth, adult, senior ).</a:t>
            </a:r>
          </a:p>
          <a:p>
            <a:pPr algn="just"/>
            <a:r>
              <a:rPr lang="en-US" dirty="0"/>
              <a:t>Three types of attributes:</a:t>
            </a:r>
          </a:p>
          <a:p>
            <a:pPr algn="just"/>
            <a:r>
              <a:rPr lang="en-US" dirty="0"/>
              <a:t>Nominal — values from an unordered set</a:t>
            </a:r>
          </a:p>
          <a:p>
            <a:pPr algn="just"/>
            <a:r>
              <a:rPr lang="en-US" dirty="0"/>
              <a:t>Ordinal — values from an ordered set</a:t>
            </a:r>
          </a:p>
          <a:p>
            <a:pPr algn="just"/>
            <a:r>
              <a:rPr lang="en-US" dirty="0"/>
              <a:t>Continuous — real numbers</a:t>
            </a:r>
            <a:endParaRPr lang="en-IN" dirty="0"/>
          </a:p>
        </p:txBody>
      </p:sp>
      <p:sp>
        <p:nvSpPr>
          <p:cNvPr id="3" name="AutoShape 4" descr="Data Integration In Data Mining - Last Night Stu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F33A4F-D052-4716-A775-6258024C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Discretization</a:t>
            </a:r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Divide the range of a continuous attribute into intervals</a:t>
            </a:r>
          </a:p>
          <a:p>
            <a:pPr algn="just"/>
            <a:r>
              <a:rPr lang="en-US" dirty="0"/>
              <a:t>Some classification algorithms only accept categorical attributes.</a:t>
            </a:r>
          </a:p>
          <a:p>
            <a:pPr algn="just"/>
            <a:r>
              <a:rPr lang="en-US" dirty="0"/>
              <a:t>Reduce data size by discretization</a:t>
            </a:r>
          </a:p>
          <a:p>
            <a:pPr algn="just"/>
            <a:r>
              <a:rPr lang="en-US" dirty="0"/>
              <a:t>Prepare for further analysis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57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Top-down(</a:t>
            </a:r>
            <a:r>
              <a:rPr lang="en-US" dirty="0" err="1">
                <a:solidFill>
                  <a:srgbClr val="C00000"/>
                </a:solidFill>
              </a:rPr>
              <a:t>spliting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Bottom-up(merging)</a:t>
            </a:r>
          </a:p>
          <a:p>
            <a:pPr algn="just"/>
            <a:r>
              <a:rPr lang="en-IN" dirty="0"/>
              <a:t>Supervised </a:t>
            </a:r>
          </a:p>
          <a:p>
            <a:pPr algn="just"/>
            <a:r>
              <a:rPr lang="en-IN" dirty="0"/>
              <a:t>Unsupervised.</a:t>
            </a:r>
          </a:p>
        </p:txBody>
      </p:sp>
    </p:spTree>
    <p:extLst>
      <p:ext uri="{BB962C8B-B14F-4D97-AF65-F5344CB8AC3E}">
        <p14:creationId xmlns:p14="http://schemas.microsoft.com/office/powerpoint/2010/main" val="18278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90865-67FF-4DE6-8A1D-3FCD762D775B}"/>
              </a:ext>
            </a:extLst>
          </p:cNvPr>
          <p:cNvSpPr/>
          <p:nvPr/>
        </p:nvSpPr>
        <p:spPr>
          <a:xfrm>
            <a:off x="3284806" y="1688123"/>
            <a:ext cx="2574388" cy="1217034"/>
          </a:xfrm>
          <a:prstGeom prst="rect">
            <a:avLst/>
          </a:prstGeom>
          <a:solidFill>
            <a:srgbClr val="BDD9E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Student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A2C2035-1920-45EB-9C93-EBB2375D9E9F}"/>
              </a:ext>
            </a:extLst>
          </p:cNvPr>
          <p:cNvSpPr/>
          <p:nvPr/>
        </p:nvSpPr>
        <p:spPr>
          <a:xfrm>
            <a:off x="4135901" y="3617559"/>
            <a:ext cx="872197" cy="1069145"/>
          </a:xfrm>
          <a:prstGeom prst="flowChartDecision">
            <a:avLst/>
          </a:prstGeom>
          <a:solidFill>
            <a:srgbClr val="BDD9E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Is 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A2078F-DE4B-4590-A3EA-832E220357F9}"/>
              </a:ext>
            </a:extLst>
          </p:cNvPr>
          <p:cNvSpPr/>
          <p:nvPr/>
        </p:nvSpPr>
        <p:spPr>
          <a:xfrm>
            <a:off x="1273126" y="5186218"/>
            <a:ext cx="2011680" cy="785517"/>
          </a:xfrm>
          <a:prstGeom prst="flowChartProcess">
            <a:avLst/>
          </a:prstGeom>
          <a:solidFill>
            <a:srgbClr val="BDD9E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Ex-student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949B679-9070-46FD-A1FE-C6A74E3C0320}"/>
              </a:ext>
            </a:extLst>
          </p:cNvPr>
          <p:cNvSpPr/>
          <p:nvPr/>
        </p:nvSpPr>
        <p:spPr>
          <a:xfrm>
            <a:off x="5859194" y="5186218"/>
            <a:ext cx="2011680" cy="785517"/>
          </a:xfrm>
          <a:prstGeom prst="flowChartProcess">
            <a:avLst/>
          </a:prstGeom>
          <a:solidFill>
            <a:srgbClr val="BDD9E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Curr</a:t>
            </a:r>
            <a:r>
              <a:rPr lang="en-IN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-student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7399EF-402F-4DA1-96AA-553A53D9E6B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2000" y="2905157"/>
            <a:ext cx="0" cy="712402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D5C7BD-12C0-43C3-87D8-A1BC6628DCCE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2278966" y="4152132"/>
            <a:ext cx="1856935" cy="1034086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1E23BA-64BD-481F-8FC2-5D75F839E220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5008098" y="4152132"/>
            <a:ext cx="1856936" cy="1034086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7ABD9-F68A-428C-9863-1EB4AEB7B60B}"/>
              </a:ext>
            </a:extLst>
          </p:cNvPr>
          <p:cNvCxnSpPr/>
          <p:nvPr/>
        </p:nvCxnSpPr>
        <p:spPr>
          <a:xfrm>
            <a:off x="1758462" y="3006969"/>
            <a:ext cx="0" cy="1507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EF21DB-C1C8-4F59-82B4-809455DCD917}"/>
              </a:ext>
            </a:extLst>
          </p:cNvPr>
          <p:cNvSpPr txBox="1"/>
          <p:nvPr/>
        </p:nvSpPr>
        <p:spPr>
          <a:xfrm>
            <a:off x="893299" y="2391508"/>
            <a:ext cx="173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Top Down</a:t>
            </a:r>
          </a:p>
        </p:txBody>
      </p:sp>
    </p:spTree>
    <p:extLst>
      <p:ext uri="{BB962C8B-B14F-4D97-AF65-F5344CB8AC3E}">
        <p14:creationId xmlns:p14="http://schemas.microsoft.com/office/powerpoint/2010/main" val="270569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Bottom-Up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AD461-752B-4181-B064-E2822DDD59D3}"/>
              </a:ext>
            </a:extLst>
          </p:cNvPr>
          <p:cNvSpPr/>
          <p:nvPr/>
        </p:nvSpPr>
        <p:spPr>
          <a:xfrm>
            <a:off x="2968283" y="1913206"/>
            <a:ext cx="2658794" cy="829994"/>
          </a:xfrm>
          <a:prstGeom prst="rect">
            <a:avLst/>
          </a:prstGeom>
          <a:solidFill>
            <a:srgbClr val="BDD9E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Animal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27069-C6A1-432D-ACAC-D0338C46716D}"/>
              </a:ext>
            </a:extLst>
          </p:cNvPr>
          <p:cNvSpPr/>
          <p:nvPr/>
        </p:nvSpPr>
        <p:spPr>
          <a:xfrm>
            <a:off x="1432340" y="5415706"/>
            <a:ext cx="1746959" cy="548640"/>
          </a:xfrm>
          <a:prstGeom prst="rect">
            <a:avLst/>
          </a:prstGeom>
          <a:solidFill>
            <a:srgbClr val="BDD9E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Tiger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F829D-87EF-4EC7-A1C6-4B55F5A9B512}"/>
              </a:ext>
            </a:extLst>
          </p:cNvPr>
          <p:cNvSpPr/>
          <p:nvPr/>
        </p:nvSpPr>
        <p:spPr>
          <a:xfrm>
            <a:off x="3424199" y="5415706"/>
            <a:ext cx="1746959" cy="548640"/>
          </a:xfrm>
          <a:prstGeom prst="rect">
            <a:avLst/>
          </a:prstGeom>
          <a:solidFill>
            <a:srgbClr val="BDD9E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Lion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C8E43-07A3-459F-804B-273467836DFB}"/>
              </a:ext>
            </a:extLst>
          </p:cNvPr>
          <p:cNvSpPr/>
          <p:nvPr/>
        </p:nvSpPr>
        <p:spPr>
          <a:xfrm>
            <a:off x="5416058" y="5415706"/>
            <a:ext cx="1746959" cy="548640"/>
          </a:xfrm>
          <a:prstGeom prst="rect">
            <a:avLst/>
          </a:prstGeom>
          <a:solidFill>
            <a:srgbClr val="BDD9E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Elephant</a:t>
            </a:r>
          </a:p>
        </p:txBody>
      </p:sp>
      <p:sp>
        <p:nvSpPr>
          <p:cNvPr id="7" name="Flowchart: Merge 6">
            <a:extLst>
              <a:ext uri="{FF2B5EF4-FFF2-40B4-BE49-F238E27FC236}">
                <a16:creationId xmlns:a16="http://schemas.microsoft.com/office/drawing/2014/main" id="{E710DFA9-19FF-4CFF-8E7D-47D99B8A7AD2}"/>
              </a:ext>
            </a:extLst>
          </p:cNvPr>
          <p:cNvSpPr/>
          <p:nvPr/>
        </p:nvSpPr>
        <p:spPr>
          <a:xfrm>
            <a:off x="3552090" y="3429000"/>
            <a:ext cx="1491176" cy="1114865"/>
          </a:xfrm>
          <a:prstGeom prst="flowChartMerge">
            <a:avLst/>
          </a:prstGeom>
          <a:solidFill>
            <a:srgbClr val="BDD9E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Is 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95DBFB-01F2-44FF-83CC-05CB3488759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297678" y="2743200"/>
            <a:ext cx="2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AEB50C-4B63-453E-B003-B500884139D2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2305820" y="3986433"/>
            <a:ext cx="1619064" cy="1429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51FA1E-7258-42F2-A01A-2D1844AA0B3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297678" y="4543865"/>
            <a:ext cx="1" cy="871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7B1F6C-BD7E-4F9A-9414-162A0A037AE3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670472" y="3986433"/>
            <a:ext cx="1619066" cy="1429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986B90-9D34-41BE-A8F5-B5E1B48C344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869080" y="2328203"/>
            <a:ext cx="0" cy="1835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20ABFA-39C6-4CB7-8A37-3F7B93CBF8BF}"/>
              </a:ext>
            </a:extLst>
          </p:cNvPr>
          <p:cNvSpPr txBox="1"/>
          <p:nvPr/>
        </p:nvSpPr>
        <p:spPr>
          <a:xfrm>
            <a:off x="1003917" y="4163691"/>
            <a:ext cx="173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Bottom Up</a:t>
            </a:r>
          </a:p>
        </p:txBody>
      </p:sp>
    </p:spTree>
    <p:extLst>
      <p:ext uri="{BB962C8B-B14F-4D97-AF65-F5344CB8AC3E}">
        <p14:creationId xmlns:p14="http://schemas.microsoft.com/office/powerpoint/2010/main" val="405294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289833" cy="518159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Supervised discretization </a:t>
            </a:r>
            <a:r>
              <a:rPr lang="en-US" dirty="0"/>
              <a:t>is when you take the class into account when making </a:t>
            </a:r>
            <a:r>
              <a:rPr lang="en-US" dirty="0">
                <a:solidFill>
                  <a:srgbClr val="C00000"/>
                </a:solidFill>
              </a:rPr>
              <a:t>discretization</a:t>
            </a:r>
            <a:r>
              <a:rPr lang="en-US" dirty="0"/>
              <a:t> boundaries.</a:t>
            </a:r>
          </a:p>
          <a:p>
            <a:pPr algn="just"/>
            <a:r>
              <a:rPr lang="en-US" dirty="0"/>
              <a:t>It's important that the </a:t>
            </a:r>
            <a:r>
              <a:rPr lang="en-US" dirty="0">
                <a:solidFill>
                  <a:srgbClr val="C00000"/>
                </a:solidFill>
              </a:rPr>
              <a:t>discretization</a:t>
            </a:r>
            <a:r>
              <a:rPr lang="en-US" dirty="0"/>
              <a:t> is determined solely by the training set and not the test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97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Unsupervised discretization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Unsupervised discretization algorithms </a:t>
            </a:r>
            <a:r>
              <a:rPr lang="en-US" dirty="0"/>
              <a:t>are the simplest algorithms to make use of, because the only parameter you would specify is the number of intervals to use; or else, how many values should be included in each interval.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67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340439-14DE-40A4-AF5D-A2ABB32CB2B8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632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Discretization</vt:lpstr>
      <vt:lpstr>Discretization</vt:lpstr>
      <vt:lpstr>Discretization</vt:lpstr>
      <vt:lpstr>Splitting</vt:lpstr>
      <vt:lpstr>Bottom-Up Approach</vt:lpstr>
      <vt:lpstr>Supervised</vt:lpstr>
      <vt:lpstr>Unsupervised discretization</vt:lpstr>
      <vt:lpstr>Need of data reduction</vt:lpstr>
      <vt:lpstr>Data Reduction Strategies</vt:lpstr>
      <vt:lpstr>Data Cube Aggregation</vt:lpstr>
      <vt:lpstr>Dimension reduction</vt:lpstr>
      <vt:lpstr>Step-wise Forward Selection</vt:lpstr>
      <vt:lpstr>Step-wise Backward Selection</vt:lpstr>
      <vt:lpstr>Data Compression</vt:lpstr>
      <vt:lpstr>Data Compression</vt:lpstr>
      <vt:lpstr>Numerosity Reduction</vt:lpstr>
      <vt:lpstr>Discretization &amp; Concept Hierarchy Operation</vt:lpstr>
      <vt:lpstr>Concept hierarchies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76</cp:revision>
  <dcterms:created xsi:type="dcterms:W3CDTF">2020-12-02T17:41:12Z</dcterms:created>
  <dcterms:modified xsi:type="dcterms:W3CDTF">2021-01-07T08:54:43Z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297698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