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12" r:id="rId7"/>
    <p:sldId id="316" r:id="rId8"/>
    <p:sldId id="313" r:id="rId9"/>
    <p:sldId id="320" r:id="rId10"/>
    <p:sldId id="321" r:id="rId11"/>
    <p:sldId id="314" r:id="rId12"/>
    <p:sldId id="315" r:id="rId13"/>
    <p:sldId id="31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42"/>
    <a:srgbClr val="00131B"/>
    <a:srgbClr val="01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62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74" y="2338087"/>
            <a:ext cx="8247926" cy="36828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After this lecture, you will be able to</a:t>
            </a:r>
          </a:p>
          <a:p>
            <a:pPr marL="914400" lvl="1" indent="-457200"/>
            <a:r>
              <a:rPr lang="en-US" dirty="0"/>
              <a:t>understand the concept of association rule.</a:t>
            </a:r>
          </a:p>
          <a:p>
            <a:pPr marL="914400" lvl="1" indent="-457200"/>
            <a:r>
              <a:rPr lang="en-US" dirty="0"/>
              <a:t>learn the difference between strong and weak association rule.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0"/>
            <a:ext cx="8789436" cy="1217034"/>
          </a:xfrm>
        </p:spPr>
        <p:txBody>
          <a:bodyPr/>
          <a:lstStyle/>
          <a:p>
            <a:r>
              <a:rPr lang="en-US" dirty="0"/>
              <a:t>Association rules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1490" y="1457627"/>
            <a:ext cx="8272292" cy="50447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Association rule learning is a rule-based machine learning method for discovering interesting relations between variables in large databases.</a:t>
            </a:r>
          </a:p>
        </p:txBody>
      </p:sp>
    </p:spTree>
    <p:extLst>
      <p:ext uri="{BB962C8B-B14F-4D97-AF65-F5344CB8AC3E}">
        <p14:creationId xmlns:p14="http://schemas.microsoft.com/office/powerpoint/2010/main" val="143834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0"/>
            <a:ext cx="8789436" cy="1217034"/>
          </a:xfrm>
        </p:spPr>
        <p:txBody>
          <a:bodyPr/>
          <a:lstStyle/>
          <a:p>
            <a:r>
              <a:rPr lang="en-US" dirty="0"/>
              <a:t>Association rules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1490" y="1457627"/>
            <a:ext cx="8272292" cy="5044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This rule shows how frequently an item-set occurs in a transaction. A typical example is Market Based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52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4563" y="3248934"/>
            <a:ext cx="8637793" cy="266573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support of 2% for Rule means that 2% of all the transactions under analysis show that computer and antivirus software are purchased together.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A1034A-7EAE-4EBE-BCCA-88B30247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0"/>
            <a:ext cx="8789436" cy="1217034"/>
          </a:xfrm>
        </p:spPr>
        <p:txBody>
          <a:bodyPr/>
          <a:lstStyle/>
          <a:p>
            <a:r>
              <a:rPr lang="en-US" dirty="0"/>
              <a:t>Association rules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237F30-E182-4B51-9B80-42E1580F3594}"/>
              </a:ext>
            </a:extLst>
          </p:cNvPr>
          <p:cNvSpPr txBox="1">
            <a:spLocks/>
          </p:cNvSpPr>
          <p:nvPr/>
        </p:nvSpPr>
        <p:spPr>
          <a:xfrm>
            <a:off x="319595" y="1494778"/>
            <a:ext cx="8504809" cy="1379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1E3A4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1E3A4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1E3A4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1E3A4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1E3A4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buys(</a:t>
            </a:r>
            <a:r>
              <a:rPr lang="en-US" dirty="0" err="1">
                <a:solidFill>
                  <a:srgbClr val="FF0000"/>
                </a:solidFill>
              </a:rPr>
              <a:t>X,“computer</a:t>
            </a:r>
            <a:r>
              <a:rPr lang="en-US" dirty="0">
                <a:solidFill>
                  <a:srgbClr val="FF0000"/>
                </a:solidFill>
              </a:rPr>
              <a:t>”)=&gt;buys(X,“</a:t>
            </a:r>
            <a:r>
              <a:rPr lang="en-US" dirty="0" err="1">
                <a:solidFill>
                  <a:srgbClr val="FF0000"/>
                </a:solidFill>
              </a:rPr>
              <a:t>AntivirusSoftware</a:t>
            </a:r>
            <a:r>
              <a:rPr lang="en-US" dirty="0">
                <a:solidFill>
                  <a:srgbClr val="FF0000"/>
                </a:solidFill>
              </a:rPr>
              <a:t>”)[support=2%,confidence=60%]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8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4563" y="3248934"/>
            <a:ext cx="8637793" cy="266573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 confidence of 60% means that 60% of the customers who purchased a computer also bought the software.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A1034A-7EAE-4EBE-BCCA-88B30247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0"/>
            <a:ext cx="8789436" cy="1217034"/>
          </a:xfrm>
        </p:spPr>
        <p:txBody>
          <a:bodyPr/>
          <a:lstStyle/>
          <a:p>
            <a:r>
              <a:rPr lang="en-US" dirty="0"/>
              <a:t>Association rules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237F30-E182-4B51-9B80-42E1580F3594}"/>
              </a:ext>
            </a:extLst>
          </p:cNvPr>
          <p:cNvSpPr txBox="1">
            <a:spLocks/>
          </p:cNvSpPr>
          <p:nvPr/>
        </p:nvSpPr>
        <p:spPr>
          <a:xfrm>
            <a:off x="319595" y="1494778"/>
            <a:ext cx="8504809" cy="1379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1E3A4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1E3A4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1E3A4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1E3A4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1E3A4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buys(</a:t>
            </a:r>
            <a:r>
              <a:rPr lang="en-US" dirty="0" err="1">
                <a:solidFill>
                  <a:srgbClr val="FF0000"/>
                </a:solidFill>
              </a:rPr>
              <a:t>X,“computer</a:t>
            </a:r>
            <a:r>
              <a:rPr lang="en-US" dirty="0">
                <a:solidFill>
                  <a:srgbClr val="FF0000"/>
                </a:solidFill>
              </a:rPr>
              <a:t>”)=&gt;buys(X,“</a:t>
            </a:r>
            <a:r>
              <a:rPr lang="en-US" dirty="0" err="1">
                <a:solidFill>
                  <a:srgbClr val="FF0000"/>
                </a:solidFill>
              </a:rPr>
              <a:t>AntivirusSoftware</a:t>
            </a:r>
            <a:r>
              <a:rPr lang="en-US" dirty="0">
                <a:solidFill>
                  <a:srgbClr val="FF0000"/>
                </a:solidFill>
              </a:rPr>
              <a:t>”)[support=2%,confidence=60%]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4563" y="3248934"/>
            <a:ext cx="8637793" cy="266573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Association rules are considered interesting if they satisfy both a minimum support threshold and a minimum confidence threshold.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A1034A-7EAE-4EBE-BCCA-88B30247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0"/>
            <a:ext cx="8789436" cy="1217034"/>
          </a:xfrm>
        </p:spPr>
        <p:txBody>
          <a:bodyPr/>
          <a:lstStyle/>
          <a:p>
            <a:r>
              <a:rPr lang="en-US" dirty="0"/>
              <a:t>Association rules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237F30-E182-4B51-9B80-42E1580F3594}"/>
              </a:ext>
            </a:extLst>
          </p:cNvPr>
          <p:cNvSpPr txBox="1">
            <a:spLocks/>
          </p:cNvSpPr>
          <p:nvPr/>
        </p:nvSpPr>
        <p:spPr>
          <a:xfrm>
            <a:off x="319595" y="1494778"/>
            <a:ext cx="8504809" cy="1379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1E3A4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1E3A4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1E3A4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1E3A4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1E3A4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buys(</a:t>
            </a:r>
            <a:r>
              <a:rPr lang="en-US" dirty="0" err="1">
                <a:solidFill>
                  <a:srgbClr val="FF0000"/>
                </a:solidFill>
              </a:rPr>
              <a:t>X,“computer</a:t>
            </a:r>
            <a:r>
              <a:rPr lang="en-US" dirty="0">
                <a:solidFill>
                  <a:srgbClr val="FF0000"/>
                </a:solidFill>
              </a:rPr>
              <a:t>”)=&gt;buys(X,“</a:t>
            </a:r>
            <a:r>
              <a:rPr lang="en-US" dirty="0" err="1">
                <a:solidFill>
                  <a:srgbClr val="FF0000"/>
                </a:solidFill>
              </a:rPr>
              <a:t>AntivirusSoftware</a:t>
            </a:r>
            <a:r>
              <a:rPr lang="en-US" dirty="0">
                <a:solidFill>
                  <a:srgbClr val="FF0000"/>
                </a:solidFill>
              </a:rPr>
              <a:t>”)[support=2%,confidence=60%]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81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39" y="0"/>
            <a:ext cx="8646159" cy="1217034"/>
          </a:xfrm>
        </p:spPr>
        <p:txBody>
          <a:bodyPr/>
          <a:lstStyle/>
          <a:p>
            <a:r>
              <a:rPr lang="en-US" dirty="0"/>
              <a:t>Frequent Patterns and Association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676401"/>
            <a:ext cx="8504809" cy="5181599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US" dirty="0" err="1"/>
              <a:t>Itemset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X = {x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…, 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Find all the rules X </a:t>
            </a:r>
            <a:r>
              <a:rPr lang="en-US" dirty="0">
                <a:sym typeface="Wingdings" panose="05000000000000000000" pitchFamily="2" charset="2"/>
              </a:rPr>
              <a:t> 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with minimum support and confidence</a:t>
            </a:r>
            <a:endParaRPr lang="en-US" dirty="0">
              <a:sym typeface="Symbol" panose="05050102010706020507" pitchFamily="18" charset="2"/>
            </a:endParaRPr>
          </a:p>
          <a:p>
            <a:pPr lvl="1" algn="just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support</a:t>
            </a:r>
            <a:r>
              <a:rPr lang="en-US" dirty="0">
                <a:sym typeface="Symbol" panose="05050102010706020507" pitchFamily="18" charset="2"/>
              </a:rPr>
              <a:t>, s,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probability</a:t>
            </a:r>
            <a:r>
              <a:rPr lang="en-US" dirty="0">
                <a:sym typeface="Symbol" panose="05050102010706020507" pitchFamily="18" charset="2"/>
              </a:rPr>
              <a:t> that a transaction contains X  Y.</a:t>
            </a:r>
          </a:p>
          <a:p>
            <a:pPr lvl="1" algn="just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confidence</a:t>
            </a:r>
            <a:r>
              <a:rPr lang="en-US" dirty="0">
                <a:sym typeface="Symbol" panose="05050102010706020507" pitchFamily="18" charset="2"/>
              </a:rPr>
              <a:t>, c,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conditional probability </a:t>
            </a:r>
            <a:r>
              <a:rPr lang="en-US" dirty="0">
                <a:sym typeface="Symbol" panose="05050102010706020507" pitchFamily="18" charset="2"/>
              </a:rPr>
              <a:t>that a transaction having X also contains 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75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686799" cy="1217034"/>
          </a:xfrm>
        </p:spPr>
        <p:txBody>
          <a:bodyPr>
            <a:normAutofit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55" y="1686576"/>
            <a:ext cx="4066985" cy="5181599"/>
          </a:xfrm>
        </p:spPr>
        <p:txBody>
          <a:bodyPr/>
          <a:lstStyle/>
          <a:p>
            <a:r>
              <a:rPr lang="en-US" sz="2600" dirty="0"/>
              <a:t>Let  sup min = 50%,  </a:t>
            </a:r>
            <a:br>
              <a:rPr lang="en-US" sz="2600" dirty="0"/>
            </a:br>
            <a:r>
              <a:rPr lang="en-US" sz="2600" dirty="0"/>
              <a:t>conf min = 50%</a:t>
            </a:r>
          </a:p>
          <a:p>
            <a:r>
              <a:rPr lang="en-US" sz="2600" dirty="0"/>
              <a:t>Freq. Pat.: {A:3, B:3, D:4, E:3, AD:3}</a:t>
            </a:r>
          </a:p>
          <a:p>
            <a:r>
              <a:rPr lang="en-US" sz="2600" dirty="0"/>
              <a:t>Association rules:</a:t>
            </a:r>
          </a:p>
          <a:p>
            <a:r>
              <a:rPr lang="en-US" sz="2600" dirty="0"/>
              <a:t>A -&gt; D  (60%, 100%)</a:t>
            </a:r>
          </a:p>
          <a:p>
            <a:r>
              <a:rPr lang="en-US" sz="2600" dirty="0"/>
              <a:t>D -&gt;A  (60%, 75%)</a:t>
            </a:r>
          </a:p>
          <a:p>
            <a:endParaRPr lang="en-IN" dirty="0"/>
          </a:p>
        </p:txBody>
      </p:sp>
      <p:graphicFrame>
        <p:nvGraphicFramePr>
          <p:cNvPr id="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70568"/>
              </p:ext>
            </p:extLst>
          </p:nvPr>
        </p:nvGraphicFramePr>
        <p:xfrm>
          <a:off x="4447540" y="2661924"/>
          <a:ext cx="4531043" cy="3230904"/>
        </p:xfrm>
        <a:graphic>
          <a:graphicData uri="http://schemas.openxmlformats.org/drawingml/2006/table">
            <a:tbl>
              <a:tblPr/>
              <a:tblGrid>
                <a:gridCol w="2587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Transaction</a:t>
                      </a:r>
                      <a:b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-id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Items bought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10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A, B, D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20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A, C, D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30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A, D, 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40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B, E, F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50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B, C, D, E, F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02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340439-14DE-40A4-AF5D-A2ABB32CB2B8}">
  <ds:schemaRefs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353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Association rules</vt:lpstr>
      <vt:lpstr>Association rules</vt:lpstr>
      <vt:lpstr>Association rules</vt:lpstr>
      <vt:lpstr>Association rules</vt:lpstr>
      <vt:lpstr>Association rules</vt:lpstr>
      <vt:lpstr>Frequent Patterns and Association Rules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57</cp:revision>
  <dcterms:created xsi:type="dcterms:W3CDTF">2020-12-02T17:41:12Z</dcterms:created>
  <dcterms:modified xsi:type="dcterms:W3CDTF">2021-01-11T05:37:00Z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213560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