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13" r:id="rId8"/>
    <p:sldId id="328" r:id="rId9"/>
    <p:sldId id="314" r:id="rId10"/>
    <p:sldId id="315" r:id="rId11"/>
    <p:sldId id="323" r:id="rId12"/>
    <p:sldId id="324" r:id="rId13"/>
    <p:sldId id="316" r:id="rId14"/>
    <p:sldId id="325" r:id="rId15"/>
    <p:sldId id="317" r:id="rId16"/>
    <p:sldId id="326" r:id="rId17"/>
    <p:sldId id="319" r:id="rId18"/>
    <p:sldId id="320" r:id="rId19"/>
    <p:sldId id="318" r:id="rId20"/>
    <p:sldId id="321" r:id="rId21"/>
    <p:sldId id="327" r:id="rId22"/>
    <p:sldId id="322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1161E"/>
    <a:srgbClr val="00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25D99-EE89-4755-B8B5-4384D7144E44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D83CB-7545-443F-B174-252B66B25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-19050"/>
            <a:ext cx="9055222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If we think of the universe as the set of items available at the store, then each item has a Boolean variable representing the presence or absence of that item.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Each basket can then be represented by a Boolean vector of values assigned to these variables. </a:t>
            </a:r>
          </a:p>
        </p:txBody>
      </p:sp>
    </p:spTree>
    <p:extLst>
      <p:ext uri="{BB962C8B-B14F-4D97-AF65-F5344CB8AC3E}">
        <p14:creationId xmlns:p14="http://schemas.microsoft.com/office/powerpoint/2010/main" val="206508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 Boolean vectors can be analyzed for buying patterns that reflect items that are frequently associated or purchased together.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These patterns can be represented in the form of </a:t>
            </a:r>
            <a:r>
              <a:rPr lang="en-US" dirty="0">
                <a:solidFill>
                  <a:srgbClr val="FF0000"/>
                </a:solidFill>
              </a:rPr>
              <a:t>ASSOCIATION RULES.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81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26127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For example, the information that customers who purchase computers also tend to buy antivirus software at the same time is represented in the following association rule: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2B014-0F4A-4C25-A770-19EE356A4F52}"/>
              </a:ext>
            </a:extLst>
          </p:cNvPr>
          <p:cNvSpPr/>
          <p:nvPr/>
        </p:nvSpPr>
        <p:spPr>
          <a:xfrm>
            <a:off x="1044604" y="4289164"/>
            <a:ext cx="7605204" cy="638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Bahnschrift" panose="020B0502040204020203" pitchFamily="34" charset="0"/>
              </a:rPr>
              <a:t>Computer = antivirus_software [ support = 2%, confidence = 60%].</a:t>
            </a: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43345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A support of 2% for Rule means that 2% of all the transactions under analysis show that computer and antivirus </a:t>
            </a:r>
            <a:r>
              <a:rPr lang="en-US" dirty="0" err="1"/>
              <a:t>softwares</a:t>
            </a:r>
            <a:r>
              <a:rPr lang="en-US" dirty="0"/>
              <a:t> are purchased together.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A confidence of 60% means that 60% of the customers who purchased a computer also bought the software.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60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4136764"/>
          </a:xfrm>
        </p:spPr>
        <p:txBody>
          <a:bodyPr>
            <a:no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sz="2600" dirty="0" err="1"/>
              <a:t>Itemset</a:t>
            </a:r>
            <a:r>
              <a:rPr lang="en-US" sz="2600" dirty="0"/>
              <a:t>  X = {x</a:t>
            </a:r>
            <a:r>
              <a:rPr lang="en-US" sz="2600" baseline="-25000" dirty="0"/>
              <a:t>1</a:t>
            </a:r>
            <a:r>
              <a:rPr lang="en-US" sz="2600" dirty="0"/>
              <a:t>, …, </a:t>
            </a:r>
            <a:r>
              <a:rPr lang="en-US" sz="2600" dirty="0" err="1"/>
              <a:t>x</a:t>
            </a:r>
            <a:r>
              <a:rPr lang="en-US" sz="2600" baseline="-25000" dirty="0" err="1"/>
              <a:t>k</a:t>
            </a:r>
            <a:r>
              <a:rPr lang="en-US" sz="2600" dirty="0"/>
              <a:t>}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600" dirty="0"/>
              <a:t>Find all the rules X </a:t>
            </a:r>
            <a:r>
              <a:rPr lang="en-US" sz="2600" dirty="0">
                <a:sym typeface="Wingdings" panose="05000000000000000000" pitchFamily="2" charset="2"/>
              </a:rPr>
              <a:t> Y</a:t>
            </a:r>
            <a:r>
              <a:rPr lang="en-US" sz="2600" dirty="0">
                <a:sym typeface="Symbol" panose="05050102010706020507" pitchFamily="18" charset="2"/>
              </a:rPr>
              <a:t> </a:t>
            </a:r>
            <a:r>
              <a:rPr lang="en-US" sz="2600" dirty="0"/>
              <a:t>with minimum support and confidence</a:t>
            </a:r>
            <a:endParaRPr lang="en-US" sz="2600" dirty="0">
              <a:sym typeface="Symbol" panose="05050102010706020507" pitchFamily="18" charset="2"/>
            </a:endParaRPr>
          </a:p>
          <a:p>
            <a:pPr lvl="1" algn="just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dirty="0">
                <a:sym typeface="Symbol" panose="05050102010706020507" pitchFamily="18" charset="2"/>
              </a:rPr>
              <a:t>, s, </a:t>
            </a:r>
            <a:r>
              <a:rPr lang="en-US" dirty="0">
                <a:solidFill>
                  <a:srgbClr val="1E3A42"/>
                </a:solidFill>
                <a:sym typeface="Symbol" panose="05050102010706020507" pitchFamily="18" charset="2"/>
              </a:rPr>
              <a:t>probability</a:t>
            </a:r>
            <a:r>
              <a:rPr lang="en-US" dirty="0">
                <a:sym typeface="Symbol" panose="05050102010706020507" pitchFamily="18" charset="2"/>
              </a:rPr>
              <a:t> that a transaction contains X  Y.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  <a:sym typeface="Symbol" panose="05050102010706020507" pitchFamily="18" charset="2"/>
              </a:rPr>
              <a:t>confidence</a:t>
            </a:r>
            <a:r>
              <a:rPr lang="en-US" dirty="0">
                <a:sym typeface="Symbol" panose="05050102010706020507" pitchFamily="18" charset="2"/>
              </a:rPr>
              <a:t>, c, </a:t>
            </a:r>
            <a:r>
              <a:rPr lang="en-US" dirty="0">
                <a:solidFill>
                  <a:srgbClr val="1E3A42"/>
                </a:solidFill>
                <a:sym typeface="Symbol" panose="05050102010706020507" pitchFamily="18" charset="2"/>
              </a:rPr>
              <a:t>conditional probability </a:t>
            </a:r>
            <a:r>
              <a:rPr lang="en-US" dirty="0">
                <a:sym typeface="Symbol" panose="05050102010706020507" pitchFamily="18" charset="2"/>
              </a:rPr>
              <a:t>that a transaction having X also contains Y.</a:t>
            </a:r>
          </a:p>
        </p:txBody>
      </p:sp>
    </p:spTree>
    <p:extLst>
      <p:ext uri="{BB962C8B-B14F-4D97-AF65-F5344CB8AC3E}">
        <p14:creationId xmlns:p14="http://schemas.microsoft.com/office/powerpoint/2010/main" val="422442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95" y="0"/>
            <a:ext cx="8824405" cy="1217034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95" y="1382237"/>
            <a:ext cx="8504809" cy="5181599"/>
          </a:xfrm>
        </p:spPr>
        <p:txBody>
          <a:bodyPr/>
          <a:lstStyle/>
          <a:p>
            <a:pPr algn="just"/>
            <a:r>
              <a:rPr lang="en-US" dirty="0"/>
              <a:t>Let  sup min = 50%,  </a:t>
            </a:r>
            <a:r>
              <a:rPr lang="en-US" dirty="0" err="1"/>
              <a:t>conf</a:t>
            </a:r>
            <a:r>
              <a:rPr lang="en-US" dirty="0"/>
              <a:t> min = 50%</a:t>
            </a:r>
          </a:p>
          <a:p>
            <a:pPr algn="just"/>
            <a:r>
              <a:rPr lang="en-US" dirty="0"/>
              <a:t>Freq. Pat.: {A:3, B:3, D:4, E:3, AD:3}</a:t>
            </a:r>
          </a:p>
          <a:p>
            <a:pPr algn="just"/>
            <a:r>
              <a:rPr lang="en-US" dirty="0"/>
              <a:t>Association rules:</a:t>
            </a:r>
          </a:p>
          <a:p>
            <a:pPr algn="just"/>
            <a:r>
              <a:rPr lang="en-US" dirty="0"/>
              <a:t>A -&gt; D  (60%, 100%)</a:t>
            </a:r>
          </a:p>
          <a:p>
            <a:pPr algn="just"/>
            <a:r>
              <a:rPr lang="en-US" dirty="0"/>
              <a:t>D -&gt;A  (60%, 75%)</a:t>
            </a:r>
          </a:p>
          <a:p>
            <a:pPr algn="just"/>
            <a:endParaRPr lang="en-IN" dirty="0"/>
          </a:p>
        </p:txBody>
      </p:sp>
      <p:graphicFrame>
        <p:nvGraphicFramePr>
          <p:cNvPr id="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2596"/>
              </p:ext>
            </p:extLst>
          </p:nvPr>
        </p:nvGraphicFramePr>
        <p:xfrm>
          <a:off x="4572000" y="4282691"/>
          <a:ext cx="3886200" cy="2281145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Transaction-id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D, 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E, F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E, F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5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08" y="0"/>
            <a:ext cx="9055222" cy="1217034"/>
          </a:xfrm>
        </p:spPr>
        <p:txBody>
          <a:bodyPr>
            <a:normAutofit/>
          </a:bodyPr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10372"/>
            <a:ext cx="8599322" cy="441892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Support (A=&gt;B)= </a:t>
            </a:r>
            <a:r>
              <a:rPr lang="en-US" dirty="0"/>
              <a:t>(Number of transactions includes both A and B)/ (Total number of transactions).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Confidence (A=&gt;B) = </a:t>
            </a:r>
            <a:r>
              <a:rPr lang="en-US" dirty="0"/>
              <a:t>(Number of transactions includes both A and B)/ (Number of transactions includes only product 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08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69" y="0"/>
            <a:ext cx="8504809" cy="1217034"/>
          </a:xfrm>
        </p:spPr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11711"/>
            <a:ext cx="8625683" cy="4292403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Rules that satisfy both a minimum support threshold (</a:t>
            </a:r>
            <a:r>
              <a:rPr lang="en-US" dirty="0" err="1"/>
              <a:t>min_sup</a:t>
            </a:r>
            <a:r>
              <a:rPr lang="en-US" dirty="0"/>
              <a:t>) and a minimum confidence threshold (</a:t>
            </a:r>
            <a:r>
              <a:rPr lang="en-US" dirty="0" err="1"/>
              <a:t>min_conf</a:t>
            </a:r>
            <a:r>
              <a:rPr lang="en-US" dirty="0"/>
              <a:t> ) are called strong.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A set of items is referred to as an </a:t>
            </a:r>
            <a:r>
              <a:rPr lang="en-US" dirty="0" err="1"/>
              <a:t>itemset</a:t>
            </a:r>
            <a:r>
              <a:rPr lang="en-US" dirty="0"/>
              <a:t>. An </a:t>
            </a:r>
            <a:r>
              <a:rPr lang="en-US" dirty="0" err="1"/>
              <a:t>itemset</a:t>
            </a:r>
            <a:r>
              <a:rPr lang="en-US" dirty="0"/>
              <a:t> that contains k items is a k-</a:t>
            </a:r>
            <a:r>
              <a:rPr lang="en-US" dirty="0" err="1"/>
              <a:t>itemset</a:t>
            </a:r>
            <a:r>
              <a:rPr lang="en-US" dirty="0"/>
              <a:t>. The set {computer, antivirus software} is a 2-itemset. </a:t>
            </a:r>
          </a:p>
        </p:txBody>
      </p:sp>
    </p:spTree>
    <p:extLst>
      <p:ext uri="{BB962C8B-B14F-4D97-AF65-F5344CB8AC3E}">
        <p14:creationId xmlns:p14="http://schemas.microsoft.com/office/powerpoint/2010/main" val="297510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69" y="0"/>
            <a:ext cx="8504809" cy="1217034"/>
          </a:xfrm>
        </p:spPr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8169"/>
            <a:ext cx="8625683" cy="3218346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 occurrence frequency of an itemset is the number of transactions that contain the itemset.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This is also known, simply, as the frequency, support count, or count of the itemset.</a:t>
            </a:r>
          </a:p>
        </p:txBody>
      </p:sp>
    </p:spTree>
    <p:extLst>
      <p:ext uri="{BB962C8B-B14F-4D97-AF65-F5344CB8AC3E}">
        <p14:creationId xmlns:p14="http://schemas.microsoft.com/office/powerpoint/2010/main" val="98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5" y="0"/>
            <a:ext cx="8824405" cy="1217034"/>
          </a:xfrm>
        </p:spPr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036651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600" dirty="0"/>
              <a:t>In general, association rule mining can be viewed as a two-step process:</a:t>
            </a:r>
          </a:p>
          <a:p>
            <a:pPr marL="806450" indent="-403225" algn="just"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FF0000"/>
                </a:solidFill>
              </a:rPr>
              <a:t>Find all frequent itemsets: </a:t>
            </a:r>
            <a:r>
              <a:rPr lang="en-US" sz="2500" dirty="0"/>
              <a:t>By definition, each of these itemsets will occur at least as frequently as a predetermined minimum support count, min sup.</a:t>
            </a:r>
          </a:p>
          <a:p>
            <a:pPr marL="806450" indent="-403225" algn="just"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FF0000"/>
                </a:solidFill>
              </a:rPr>
              <a:t>Generate strong association rules from the frequent itemsets: </a:t>
            </a:r>
            <a:r>
              <a:rPr lang="en-US" sz="2500" dirty="0"/>
              <a:t>By definition, these rules must satisfy minimum support and minimum confidence.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822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US" dirty="0"/>
              <a:t>understand the concept of frequent patterns and association rules.</a:t>
            </a:r>
          </a:p>
          <a:p>
            <a:pPr marL="914400" lvl="1" indent="-457200"/>
            <a:r>
              <a:rPr lang="en-US" dirty="0"/>
              <a:t>learn how to calculate support and confidence.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>
            <a:normAutofit/>
          </a:bodyPr>
          <a:lstStyle/>
          <a:p>
            <a:r>
              <a:rPr lang="en-US" dirty="0"/>
              <a:t>Scenario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C061-D2CF-40F6-9C64-CE42C35C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Imagine that you are a sales manager, and you are talking to a customer who recently bought a PC and a digital camera from the store. What should you recommend to her next?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Frequent patterns and association rules are the knowledge that you want to mine in such a scenario.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14068"/>
            <a:ext cx="8641525" cy="1217034"/>
          </a:xfrm>
        </p:spPr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Frequent patterns are patterns (e.g., itemsets, or subsequences) that appear frequently in a data set.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For example, a set of items, such as </a:t>
            </a:r>
            <a:r>
              <a:rPr lang="en-US" u="sng" dirty="0"/>
              <a:t>milk and bread</a:t>
            </a:r>
            <a:r>
              <a:rPr lang="en-US" dirty="0"/>
              <a:t>, that appear frequently together in a transaction data set is a frequent item-set.</a:t>
            </a:r>
          </a:p>
        </p:txBody>
      </p:sp>
    </p:spTree>
    <p:extLst>
      <p:ext uri="{BB962C8B-B14F-4D97-AF65-F5344CB8AC3E}">
        <p14:creationId xmlns:p14="http://schemas.microsoft.com/office/powerpoint/2010/main" val="398836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14068"/>
            <a:ext cx="8641525" cy="1217034"/>
          </a:xfrm>
        </p:spPr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A subsequence, such as buying first a PC, then a digital camera, and then a memory card, if it occurs frequently in a shopping history database, is a (frequent ) sequential pattern.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Frequent pattern mining searches for recurring relationships in a given data set.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38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008479" cy="1217034"/>
          </a:xfrm>
        </p:spPr>
        <p:txBody>
          <a:bodyPr/>
          <a:lstStyle/>
          <a:p>
            <a:r>
              <a:rPr lang="en-US" dirty="0"/>
              <a:t>Market Basket Analysis:</a:t>
            </a:r>
            <a:br>
              <a:rPr lang="en-US" dirty="0"/>
            </a:br>
            <a:r>
              <a:rPr lang="en-US" dirty="0"/>
              <a:t>A Motivating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22206"/>
            <a:ext cx="8504809" cy="5181599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This process analyzes customer buying habits by finding associations between the different items that customers place in their “shopping baskets” 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 discovery of these associations can help retailers develop marketing strategies by gaining insight into which items are frequently purchased together by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1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164" y="1549491"/>
            <a:ext cx="7333672" cy="49855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E0C51D-83DA-4522-B9F1-7A09C4BE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3" y="0"/>
            <a:ext cx="8862645" cy="1217034"/>
          </a:xfrm>
        </p:spPr>
        <p:txBody>
          <a:bodyPr/>
          <a:lstStyle/>
          <a:p>
            <a:r>
              <a:rPr lang="en-US" dirty="0"/>
              <a:t>Market Basket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3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504809" cy="1217034"/>
          </a:xfrm>
        </p:spPr>
        <p:txBody>
          <a:bodyPr/>
          <a:lstStyle/>
          <a:p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94071"/>
            <a:ext cx="8655593" cy="5181599"/>
          </a:xfrm>
        </p:spPr>
        <p:txBody>
          <a:bodyPr>
            <a:normAutofit/>
          </a:bodyPr>
          <a:lstStyle/>
          <a:p>
            <a:r>
              <a:rPr lang="en-US" dirty="0"/>
              <a:t>Rule form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Antecedent → Consequent </a:t>
            </a:r>
            <a:r>
              <a:rPr lang="en-US" dirty="0"/>
              <a:t>[support, confidence]</a:t>
            </a:r>
          </a:p>
          <a:p>
            <a:pPr lvl="1"/>
            <a:r>
              <a:rPr lang="en-US" dirty="0"/>
              <a:t>(support and confidence are user defined measures of interestingness)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Examples</a:t>
            </a:r>
          </a:p>
          <a:p>
            <a:pPr lvl="1"/>
            <a:r>
              <a:rPr lang="en-US" dirty="0"/>
              <a:t>age(x, “30..39”) ^ income(x, “42..48K”)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buys(x, “car”) [1%,75%]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41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3" y="0"/>
            <a:ext cx="9055222" cy="1217034"/>
          </a:xfrm>
        </p:spPr>
        <p:txBody>
          <a:bodyPr>
            <a:normAutofit/>
          </a:bodyPr>
          <a:lstStyle/>
          <a:p>
            <a:r>
              <a:rPr lang="en-US" dirty="0"/>
              <a:t>Basic Concepts Association Rule: Basic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83" y="1378664"/>
            <a:ext cx="8504809" cy="5181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Given:</a:t>
            </a:r>
          </a:p>
          <a:p>
            <a:pPr marL="0" indent="0" algn="just">
              <a:buNone/>
            </a:pPr>
            <a:r>
              <a:rPr lang="en-US" dirty="0"/>
              <a:t>(1) database of transactions,</a:t>
            </a:r>
          </a:p>
          <a:p>
            <a:pPr marL="0" indent="0" algn="just">
              <a:buNone/>
            </a:pPr>
            <a:r>
              <a:rPr lang="en-US" dirty="0"/>
              <a:t>(2) each transaction is a list of items purchased by a customer in a visit</a:t>
            </a:r>
          </a:p>
          <a:p>
            <a:pPr marL="0" indent="0">
              <a:buNone/>
            </a:pPr>
            <a:r>
              <a:rPr lang="en-US" dirty="0"/>
              <a:t>Find:</a:t>
            </a:r>
          </a:p>
          <a:p>
            <a:pPr lvl="1"/>
            <a:r>
              <a:rPr lang="en-US" dirty="0"/>
              <a:t>all rules that correlate the presence of one set of items</a:t>
            </a:r>
          </a:p>
          <a:p>
            <a:pPr lvl="1"/>
            <a:r>
              <a:rPr lang="en-US" dirty="0"/>
              <a:t>(item-set) with that of another set of items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1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40439-14DE-40A4-AF5D-A2ABB32CB2B8}">
  <ds:schemaRefs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912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Bahnschrift</vt:lpstr>
      <vt:lpstr>Bahnschrift SemiBold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Scenario</vt:lpstr>
      <vt:lpstr>Basic concepts</vt:lpstr>
      <vt:lpstr>Basic concepts</vt:lpstr>
      <vt:lpstr>Market Basket Analysis: A Motivating Example</vt:lpstr>
      <vt:lpstr>Market Basket Analysis</vt:lpstr>
      <vt:lpstr>Association rules</vt:lpstr>
      <vt:lpstr>Basic Concepts Association Rule: Basic Concepts</vt:lpstr>
      <vt:lpstr>Association rules</vt:lpstr>
      <vt:lpstr>Association rules</vt:lpstr>
      <vt:lpstr>Association rules</vt:lpstr>
      <vt:lpstr>Association rules</vt:lpstr>
      <vt:lpstr>Frequent Patterns and Association Rules</vt:lpstr>
      <vt:lpstr>Example</vt:lpstr>
      <vt:lpstr>Frequent Patterns and Association Rules</vt:lpstr>
      <vt:lpstr>Frequent Patterns and Association Rules</vt:lpstr>
      <vt:lpstr>Frequent Patterns and Association Rules</vt:lpstr>
      <vt:lpstr>Frequent Patterns and Association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69</cp:revision>
  <dcterms:created xsi:type="dcterms:W3CDTF">2020-12-02T17:41:12Z</dcterms:created>
  <dcterms:modified xsi:type="dcterms:W3CDTF">2021-01-12T04:35:29Z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275007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