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5" r:id="rId17"/>
    <p:sldId id="323" r:id="rId18"/>
    <p:sldId id="324" r:id="rId19"/>
    <p:sldId id="31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5:</a:t>
            </a:r>
            <a:r>
              <a:rPr lang="en-US" dirty="0"/>
              <a:t>Generating Association Rules from Frequent Item-sets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73480"/>
            <a:ext cx="8504809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Procedure:</a:t>
            </a:r>
          </a:p>
          <a:p>
            <a:pPr algn="just"/>
            <a:r>
              <a:rPr lang="en-US" dirty="0"/>
              <a:t>For each frequent item-set </a:t>
            </a:r>
            <a:r>
              <a:rPr lang="en-US" b="1" i="1" dirty="0"/>
              <a:t>“</a:t>
            </a:r>
            <a:r>
              <a:rPr lang="en-US" b="1" i="1" dirty="0" err="1"/>
              <a:t>l”,</a:t>
            </a:r>
            <a:r>
              <a:rPr lang="en-US" dirty="0" err="1"/>
              <a:t>generate</a:t>
            </a:r>
            <a:r>
              <a:rPr lang="en-US" dirty="0"/>
              <a:t> all nonempty subsets of </a:t>
            </a:r>
            <a:r>
              <a:rPr lang="en-US" b="1" i="1" dirty="0"/>
              <a:t>l.</a:t>
            </a:r>
            <a:endParaRPr lang="en-US" dirty="0"/>
          </a:p>
          <a:p>
            <a:pPr algn="just"/>
            <a:r>
              <a:rPr lang="en-US" dirty="0"/>
              <a:t>For every nonempty subset </a:t>
            </a:r>
            <a:r>
              <a:rPr lang="en-US" b="1" i="1" dirty="0" err="1"/>
              <a:t>s</a:t>
            </a:r>
            <a:r>
              <a:rPr lang="en-US" dirty="0" err="1"/>
              <a:t>of</a:t>
            </a:r>
            <a:r>
              <a:rPr lang="en-US" dirty="0"/>
              <a:t> </a:t>
            </a:r>
            <a:r>
              <a:rPr lang="en-US" b="1" i="1" dirty="0"/>
              <a:t>l</a:t>
            </a:r>
            <a:r>
              <a:rPr lang="en-US" dirty="0"/>
              <a:t>, output the rule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“s -&gt;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l-s)”</a:t>
            </a:r>
          </a:p>
          <a:p>
            <a:pPr marL="0" indent="0" algn="just">
              <a:buNone/>
            </a:pPr>
            <a:r>
              <a:rPr lang="en-US" dirty="0"/>
              <a:t>if </a:t>
            </a:r>
            <a:r>
              <a:rPr lang="en-US" b="1" dirty="0" err="1"/>
              <a:t>support_count</a:t>
            </a:r>
            <a:r>
              <a:rPr lang="en-US" b="1" dirty="0"/>
              <a:t>(l) / </a:t>
            </a:r>
            <a:r>
              <a:rPr lang="en-US" b="1" dirty="0" err="1"/>
              <a:t>support_count</a:t>
            </a:r>
            <a:r>
              <a:rPr lang="en-US" b="1" dirty="0"/>
              <a:t>(s) &gt;= </a:t>
            </a:r>
            <a:r>
              <a:rPr lang="en-US" b="1" dirty="0" err="1"/>
              <a:t>min_conf</a:t>
            </a:r>
            <a:r>
              <a:rPr lang="en-US" b="1" dirty="0"/>
              <a:t> </a:t>
            </a:r>
            <a:r>
              <a:rPr lang="en-US" dirty="0"/>
              <a:t>where </a:t>
            </a:r>
            <a:r>
              <a:rPr lang="en-US" dirty="0" err="1"/>
              <a:t>min_confis</a:t>
            </a:r>
            <a:r>
              <a:rPr lang="en-US" dirty="0"/>
              <a:t> minimum confidence threshold.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5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00" y="1522770"/>
            <a:ext cx="8504809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Back To Example</a:t>
            </a:r>
          </a:p>
          <a:p>
            <a:pPr algn="just"/>
            <a:r>
              <a:rPr lang="en-IN" dirty="0"/>
              <a:t>We had L = {{I1}, {I2}, {I3}, {I4}, {I5}, {I1,I2}, {I1,I3}, {I1,I5}, {I2,I3}, {I2,I4}, {I2,I5}, {I1,I2,I3}, {I1,I2,I5}}.</a:t>
            </a:r>
          </a:p>
          <a:p>
            <a:pPr marL="0" indent="0" algn="just">
              <a:buNone/>
            </a:pPr>
            <a:r>
              <a:rPr lang="en-IN" dirty="0"/>
              <a:t>– Let's take </a:t>
            </a:r>
            <a:r>
              <a:rPr lang="en-IN" b="1" i="1" dirty="0"/>
              <a:t>l </a:t>
            </a:r>
            <a:r>
              <a:rPr lang="en-IN" dirty="0"/>
              <a:t>= {I1,I2,I5}. </a:t>
            </a:r>
          </a:p>
          <a:p>
            <a:pPr marL="0" indent="0" algn="just">
              <a:buNone/>
            </a:pPr>
            <a:r>
              <a:rPr lang="en-IN" dirty="0"/>
              <a:t>– Its all-nonempty subsets are {I1,I2}, {I1,I5}, {I2,I5}, {I1}, {I2}, {I5}.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65" y="0"/>
            <a:ext cx="8774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Step 5:</a:t>
            </a:r>
            <a:r>
              <a:rPr lang="en-US" sz="3200" dirty="0">
                <a:solidFill>
                  <a:prstClr val="white"/>
                </a:solidFill>
                <a:latin typeface="Bahnschrift SemiBold" panose="020B0502040204020203" pitchFamily="34" charset="0"/>
                <a:ea typeface="+mj-ea"/>
                <a:cs typeface="+mj-cs"/>
              </a:rPr>
              <a:t>Generating Association Rules from Frequent Item-sets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1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5: </a:t>
            </a:r>
            <a:r>
              <a:rPr lang="en-US" dirty="0"/>
              <a:t>Generating Association Rules from Frequent Item-sets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66786"/>
            <a:ext cx="8504809" cy="5181599"/>
          </a:xfrm>
        </p:spPr>
        <p:txBody>
          <a:bodyPr>
            <a:noAutofit/>
          </a:bodyPr>
          <a:lstStyle/>
          <a:p>
            <a:r>
              <a:rPr lang="en-US" dirty="0"/>
              <a:t>Let minimum confidence threshold is , say 70%.</a:t>
            </a:r>
          </a:p>
          <a:p>
            <a:r>
              <a:rPr lang="en-US" dirty="0"/>
              <a:t>The resulting association rules are shown below, each listed with its confidence.</a:t>
            </a:r>
          </a:p>
          <a:p>
            <a:pPr marL="0" indent="0">
              <a:buNone/>
            </a:pPr>
            <a:r>
              <a:rPr lang="en-IN" dirty="0"/>
              <a:t>–R1: I1 ^ I2 -&gt;I5</a:t>
            </a:r>
          </a:p>
          <a:p>
            <a:r>
              <a:rPr lang="it-IT" dirty="0"/>
              <a:t>Confidence = sc{I1,I2,I5}/sc{I1,I2} = 2/4 = 50%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01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5: </a:t>
            </a:r>
            <a:r>
              <a:rPr lang="en-US" dirty="0"/>
              <a:t>Generating Association Rules from Frequent Item-sets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66786"/>
            <a:ext cx="8504809" cy="5181599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R1 is Rejected.</a:t>
            </a:r>
          </a:p>
          <a:p>
            <a:pPr marL="0" indent="0">
              <a:buNone/>
            </a:pPr>
            <a:r>
              <a:rPr lang="en-IN" dirty="0"/>
              <a:t>–R2: I1 ^ I5 -&gt;I2 </a:t>
            </a:r>
          </a:p>
          <a:p>
            <a:r>
              <a:rPr lang="it-IT" dirty="0"/>
              <a:t>•Confidence = sc{I1,I2,I5}/sc{I1,I5} = 2/2 = 100%</a:t>
            </a:r>
          </a:p>
          <a:p>
            <a:r>
              <a:rPr lang="en-IN" b="1" dirty="0"/>
              <a:t>R2 is Selected.</a:t>
            </a:r>
          </a:p>
          <a:p>
            <a:pPr marL="0" indent="0">
              <a:buNone/>
            </a:pPr>
            <a:r>
              <a:rPr lang="pt-BR" dirty="0"/>
              <a:t>-R4: I1 -&gt;I2 ^ I5</a:t>
            </a:r>
          </a:p>
          <a:p>
            <a:r>
              <a:rPr lang="en-IN" dirty="0"/>
              <a:t>Confidence = </a:t>
            </a:r>
            <a:r>
              <a:rPr lang="en-IN" dirty="0" err="1"/>
              <a:t>sc</a:t>
            </a:r>
            <a:r>
              <a:rPr lang="en-IN" dirty="0"/>
              <a:t>{I1,I2,I5}/</a:t>
            </a:r>
            <a:r>
              <a:rPr lang="en-IN" dirty="0" err="1"/>
              <a:t>sc</a:t>
            </a:r>
            <a:r>
              <a:rPr lang="en-IN" dirty="0"/>
              <a:t>{I1} = 2/6 = 33%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6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</a:t>
            </a:r>
            <a:r>
              <a:rPr lang="en-US" dirty="0"/>
              <a:t>Generating Association Rules from Frequent Item-sets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R4 is Rejected.</a:t>
            </a:r>
          </a:p>
          <a:p>
            <a:pPr marL="0" indent="0" algn="just">
              <a:buNone/>
            </a:pPr>
            <a:r>
              <a:rPr lang="en-IN" dirty="0"/>
              <a:t>–R3: I2 ^ I5 -&gt;I1</a:t>
            </a:r>
          </a:p>
          <a:p>
            <a:pPr algn="just"/>
            <a:r>
              <a:rPr lang="it-IT" dirty="0"/>
              <a:t>Confidence = sc{I1,I2,I5}/sc{I2,I5} = 2/2 = 100%</a:t>
            </a:r>
          </a:p>
          <a:p>
            <a:pPr algn="just"/>
            <a:r>
              <a:rPr lang="en-IN" b="1" dirty="0"/>
              <a:t>R3 is Selected.</a:t>
            </a:r>
          </a:p>
          <a:p>
            <a:pPr marL="0" indent="0" algn="just">
              <a:buNone/>
            </a:pPr>
            <a:r>
              <a:rPr lang="pt-BR" dirty="0"/>
              <a:t>–R5: I2 -&gt;I1 ^ I5</a:t>
            </a:r>
          </a:p>
          <a:p>
            <a:pPr algn="just"/>
            <a:r>
              <a:rPr lang="en-IN" dirty="0"/>
              <a:t>Confidence = </a:t>
            </a:r>
            <a:r>
              <a:rPr lang="en-IN" dirty="0" err="1"/>
              <a:t>sc</a:t>
            </a:r>
            <a:r>
              <a:rPr lang="en-IN" dirty="0"/>
              <a:t>{I1,I2,I5}/{I2} = 2/7 = 29%</a:t>
            </a:r>
            <a:endParaRPr lang="en-IN" b="1" dirty="0"/>
          </a:p>
          <a:p>
            <a:pPr algn="just"/>
            <a:endParaRPr lang="en-IN" dirty="0">
              <a:solidFill>
                <a:srgbClr val="FF00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79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</a:t>
            </a:r>
            <a:r>
              <a:rPr lang="en-US" dirty="0"/>
              <a:t>Generating Association Rules from Frequent Item-sets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R5 is Rejected.</a:t>
            </a:r>
          </a:p>
          <a:p>
            <a:pPr marL="0" indent="0" algn="just">
              <a:buNone/>
            </a:pPr>
            <a:r>
              <a:rPr lang="pt-BR" dirty="0"/>
              <a:t>–R6: I5 -&gt;I1 ^ I2</a:t>
            </a:r>
          </a:p>
          <a:p>
            <a:pPr algn="just"/>
            <a:r>
              <a:rPr lang="en-IN" dirty="0"/>
              <a:t>Confidence = </a:t>
            </a:r>
            <a:r>
              <a:rPr lang="en-IN" dirty="0" err="1"/>
              <a:t>sc</a:t>
            </a:r>
            <a:r>
              <a:rPr lang="en-IN" dirty="0"/>
              <a:t>{I1,I2,I5}/ {I5} = 2/2 = 100%</a:t>
            </a:r>
          </a:p>
          <a:p>
            <a:pPr algn="just"/>
            <a:r>
              <a:rPr lang="en-IN" b="1" dirty="0"/>
              <a:t>R6 is Selected.</a:t>
            </a:r>
          </a:p>
          <a:p>
            <a:pPr algn="just"/>
            <a:r>
              <a:rPr lang="en-US" dirty="0"/>
              <a:t>In this way, We have found three strong association rules.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25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0" y="2151473"/>
            <a:ext cx="8135959" cy="4259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dirty="0"/>
              <a:t>understand the basic concepts of Apriori algorithm.</a:t>
            </a:r>
          </a:p>
          <a:p>
            <a:pPr marL="914400" lvl="1" indent="-457200"/>
            <a:r>
              <a:rPr lang="en-US" dirty="0"/>
              <a:t>learn the working of Apriori algorithm.</a:t>
            </a:r>
          </a:p>
          <a:p>
            <a:pPr marL="914400" lvl="1" indent="-457200"/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Apriori</a:t>
            </a:r>
            <a:r>
              <a:rPr lang="en-IN" dirty="0"/>
              <a:t> Algorithm: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C061-D2CF-40F6-9C64-CE42C35C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345488"/>
            <a:ext cx="8504809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002060"/>
                </a:solidFill>
              </a:rPr>
              <a:t>Key Concepts: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Frequent Item-sets</a:t>
            </a:r>
            <a:r>
              <a:rPr lang="en-US" dirty="0"/>
              <a:t>: The sets of item which has minimum support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Apriori Property</a:t>
            </a:r>
            <a:r>
              <a:rPr lang="en-US" dirty="0"/>
              <a:t>: Any subset of frequent item-set must be frequent.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Join Operation</a:t>
            </a:r>
            <a:r>
              <a:rPr lang="en-US" dirty="0"/>
              <a:t>: To find </a:t>
            </a:r>
            <a:r>
              <a:rPr lang="en-US" dirty="0" err="1"/>
              <a:t>Lk</a:t>
            </a:r>
            <a:r>
              <a:rPr lang="en-US" dirty="0"/>
              <a:t>, a set of candidate k-item-sets is generated by joining Lk-1 with itself.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Apriori</a:t>
            </a:r>
            <a:r>
              <a:rPr lang="en-IN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20" y="1382811"/>
            <a:ext cx="8504809" cy="51815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Find the </a:t>
            </a:r>
            <a:r>
              <a:rPr lang="en-US" i="1" dirty="0"/>
              <a:t>frequent item-sets</a:t>
            </a:r>
            <a:r>
              <a:rPr lang="en-US" dirty="0"/>
              <a:t>: the sets of items that have minimum support</a:t>
            </a:r>
          </a:p>
          <a:p>
            <a:pPr marL="457200" lvl="1" indent="0" algn="just">
              <a:buNone/>
            </a:pPr>
            <a:r>
              <a:rPr lang="en-US" sz="2800" dirty="0"/>
              <a:t>–A subset of a frequent item-set must also be a frequent item-set</a:t>
            </a:r>
          </a:p>
          <a:p>
            <a:pPr algn="just"/>
            <a:r>
              <a:rPr lang="en-US" dirty="0"/>
              <a:t>i.e., if {</a:t>
            </a:r>
            <a:r>
              <a:rPr lang="en-US" i="1" dirty="0"/>
              <a:t>AB</a:t>
            </a:r>
            <a:r>
              <a:rPr lang="en-US" dirty="0"/>
              <a:t>} is a frequent item-set, both {</a:t>
            </a:r>
            <a:r>
              <a:rPr lang="en-US" i="1" dirty="0"/>
              <a:t>A</a:t>
            </a:r>
            <a:r>
              <a:rPr lang="en-US" dirty="0"/>
              <a:t>} and {</a:t>
            </a:r>
            <a:r>
              <a:rPr lang="en-US" i="1" dirty="0"/>
              <a:t>B</a:t>
            </a:r>
            <a:r>
              <a:rPr lang="en-US" dirty="0"/>
              <a:t>} should be a frequent item-set</a:t>
            </a:r>
          </a:p>
          <a:p>
            <a:pPr marL="457200" lvl="1" indent="0" algn="just">
              <a:buNone/>
            </a:pPr>
            <a:r>
              <a:rPr lang="en-US" sz="2800" dirty="0"/>
              <a:t>–Iteratively find frequent item-sets with cardinality from 1 to </a:t>
            </a:r>
            <a:r>
              <a:rPr lang="en-US" sz="2800" i="1" dirty="0"/>
              <a:t>k (k-</a:t>
            </a:r>
            <a:r>
              <a:rPr lang="en-US" sz="2800" dirty="0"/>
              <a:t>item-set</a:t>
            </a:r>
            <a:r>
              <a:rPr lang="en-US" sz="2800" i="1" dirty="0"/>
              <a:t>)</a:t>
            </a:r>
            <a:endParaRPr lang="en-US" sz="2800" dirty="0"/>
          </a:p>
          <a:p>
            <a:pPr algn="just"/>
            <a:r>
              <a:rPr lang="en-US" dirty="0"/>
              <a:t>Use the frequent item-sets to generate association rules.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03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Apriori</a:t>
            </a:r>
            <a:r>
              <a:rPr lang="en-IN" dirty="0"/>
              <a:t> Algorithm: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54481"/>
              </p:ext>
            </p:extLst>
          </p:nvPr>
        </p:nvGraphicFramePr>
        <p:xfrm>
          <a:off x="6337334" y="2008036"/>
          <a:ext cx="264804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latin typeface="Bahnschrift" panose="020B0502040204020203" pitchFamily="34" charset="0"/>
                        </a:rPr>
                        <a:t>Tid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kern="1200" baseline="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List of Items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I2, I5	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I2, I4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I2, I3 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I2, I4	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I3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I2, I3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I3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I2 ,I3, I5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I1, I2, I3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8619" y="1552936"/>
            <a:ext cx="6108596" cy="500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Consider a database, D , consisting of 9 transactions.</a:t>
            </a:r>
          </a:p>
          <a:p>
            <a:pPr marL="17780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Suppose min. support count required is 2 (i.e. </a:t>
            </a:r>
            <a:r>
              <a:rPr lang="en-US" sz="2400" dirty="0" err="1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min_sup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 = 2/9 = 22 % )</a:t>
            </a:r>
          </a:p>
          <a:p>
            <a:pPr marL="17780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Let minimum confidence required is 70%.</a:t>
            </a:r>
          </a:p>
          <a:p>
            <a:pPr marL="17780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We have to first find out the frequent item-set using Apriori algorithm.</a:t>
            </a:r>
          </a:p>
          <a:p>
            <a:pPr marL="17780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cs typeface="Times New Roman" pitchFamily="18" charset="0"/>
              </a:rPr>
              <a:t>Then, Association rules will be generated using min. support &amp; min. confidence.</a:t>
            </a:r>
          </a:p>
        </p:txBody>
      </p:sp>
    </p:spTree>
    <p:extLst>
      <p:ext uri="{BB962C8B-B14F-4D97-AF65-F5344CB8AC3E}">
        <p14:creationId xmlns:p14="http://schemas.microsoft.com/office/powerpoint/2010/main" val="12259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4" y="73366"/>
            <a:ext cx="9055222" cy="1217034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Generating 1-itemset Frequent Pattern</a:t>
            </a:r>
            <a:endParaRPr lang="en-IN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88013" y="3135313"/>
            <a:ext cx="202406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0260013" y="2982913"/>
            <a:ext cx="2024062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008438" y="313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84638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61950" y="2690525"/>
            <a:ext cx="110799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0302"/>
              </p:ext>
            </p:extLst>
          </p:nvPr>
        </p:nvGraphicFramePr>
        <p:xfrm>
          <a:off x="1991604" y="2619326"/>
          <a:ext cx="1981200" cy="2100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79">
                <a:tc>
                  <a:txBody>
                    <a:bodyPr/>
                    <a:lstStyle/>
                    <a:p>
                      <a:pPr marL="109855" marR="93980" algn="ctr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Itemset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6685" marR="109855" algn="ctr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Sup.Count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8585" marR="9398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{I1}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06">
                <a:tc>
                  <a:txBody>
                    <a:bodyPr/>
                    <a:lstStyle/>
                    <a:p>
                      <a:pPr marL="108585" marR="93980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{I2}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08585" marR="9398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{I3}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108585" marR="93980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{I4}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pPr marL="108585" marR="9398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{I5}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16183"/>
              </p:ext>
            </p:extLst>
          </p:nvPr>
        </p:nvGraphicFramePr>
        <p:xfrm>
          <a:off x="6200775" y="2648796"/>
          <a:ext cx="1981200" cy="20358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marL="79375" marR="128905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Itemset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033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Sup.Count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79375" marR="6032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{I1}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9695" algn="ctr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79375" marR="6032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{I2}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969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79375" marR="6032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{I3}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969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79375" marR="6032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{I4}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969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79375" marR="6032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{I5}</a:t>
                      </a:r>
                      <a:endParaRPr lang="en-IN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9695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41" name="Straight Arrow Connector 40"/>
          <p:cNvCxnSpPr>
            <a:cxnSpLocks/>
            <a:endCxn id="34" idx="1"/>
          </p:cNvCxnSpPr>
          <p:nvPr/>
        </p:nvCxnSpPr>
        <p:spPr>
          <a:xfrm>
            <a:off x="477129" y="3662631"/>
            <a:ext cx="1514475" cy="6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4" idx="3"/>
            <a:endCxn id="36" idx="1"/>
          </p:cNvCxnSpPr>
          <p:nvPr/>
        </p:nvCxnSpPr>
        <p:spPr>
          <a:xfrm flipV="1">
            <a:off x="3972804" y="3666701"/>
            <a:ext cx="2227971" cy="29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838" y="2111494"/>
            <a:ext cx="1860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Scan D for count of each candidate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9520" y="2107831"/>
            <a:ext cx="2733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Compare candidate support count with minimum support count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</a:t>
            </a:r>
            <a:r>
              <a:rPr lang="en-US" dirty="0"/>
              <a:t>: Generating 2-itemset Frequent Pattern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7FF01-EF30-45EC-8019-E5BB10FC3101}"/>
              </a:ext>
            </a:extLst>
          </p:cNvPr>
          <p:cNvSpPr/>
          <p:nvPr/>
        </p:nvSpPr>
        <p:spPr>
          <a:xfrm>
            <a:off x="2684954" y="1884245"/>
            <a:ext cx="1124202" cy="1315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Scan D for count of each candidate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2" y="1390927"/>
            <a:ext cx="8161932" cy="542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5F048B-FEB7-43EE-8D78-2C4B30A030FF}"/>
              </a:ext>
            </a:extLst>
          </p:cNvPr>
          <p:cNvSpPr/>
          <p:nvPr/>
        </p:nvSpPr>
        <p:spPr>
          <a:xfrm>
            <a:off x="5548929" y="1504111"/>
            <a:ext cx="1124202" cy="20758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Compare candidate support count with minimum support 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9365C-5E3F-42E0-94DE-9C1966047C0E}"/>
              </a:ext>
            </a:extLst>
          </p:cNvPr>
          <p:cNvSpPr/>
          <p:nvPr/>
        </p:nvSpPr>
        <p:spPr>
          <a:xfrm>
            <a:off x="0" y="1352396"/>
            <a:ext cx="914400" cy="550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6428C1-8B99-45AB-84F3-1D124428587B}"/>
              </a:ext>
            </a:extLst>
          </p:cNvPr>
          <p:cNvSpPr/>
          <p:nvPr/>
        </p:nvSpPr>
        <p:spPr>
          <a:xfrm>
            <a:off x="203755" y="1847573"/>
            <a:ext cx="1208179" cy="1315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Generate C</a:t>
            </a:r>
            <a:r>
              <a:rPr lang="en-IN" sz="1600" baseline="-25000" dirty="0">
                <a:latin typeface="Bahnschrift" panose="020B0502040204020203" pitchFamily="34" charset="0"/>
              </a:rPr>
              <a:t>2</a:t>
            </a:r>
            <a:r>
              <a:rPr lang="en-IN" sz="1600" dirty="0">
                <a:latin typeface="Bahnschrift" panose="020B0502040204020203" pitchFamily="34" charset="0"/>
              </a:rPr>
              <a:t> candidates from L</a:t>
            </a:r>
            <a:r>
              <a:rPr lang="en-IN" sz="1600" baseline="-25000" dirty="0">
                <a:latin typeface="Bahnschrift" panose="020B0502040204020203" pitchFamily="34" charset="0"/>
              </a:rPr>
              <a:t>1</a:t>
            </a:r>
            <a:endParaRPr lang="en-IN" sz="1600" dirty="0">
              <a:latin typeface="Bahnschrif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CF70E-0823-4E73-9374-39BFEDA8072E}"/>
              </a:ext>
            </a:extLst>
          </p:cNvPr>
          <p:cNvCxnSpPr>
            <a:cxnSpLocks/>
          </p:cNvCxnSpPr>
          <p:nvPr/>
        </p:nvCxnSpPr>
        <p:spPr>
          <a:xfrm>
            <a:off x="535422" y="3322060"/>
            <a:ext cx="96803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42478D-EB66-4AE9-BA12-8E951D0B6D02}"/>
              </a:ext>
            </a:extLst>
          </p:cNvPr>
          <p:cNvCxnSpPr>
            <a:cxnSpLocks/>
          </p:cNvCxnSpPr>
          <p:nvPr/>
        </p:nvCxnSpPr>
        <p:spPr>
          <a:xfrm>
            <a:off x="2684954" y="3317214"/>
            <a:ext cx="112420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CEABA3-7A97-4EC0-A39F-AA1C9D5927C9}"/>
              </a:ext>
            </a:extLst>
          </p:cNvPr>
          <p:cNvCxnSpPr>
            <a:cxnSpLocks/>
          </p:cNvCxnSpPr>
          <p:nvPr/>
        </p:nvCxnSpPr>
        <p:spPr>
          <a:xfrm flipV="1">
            <a:off x="5417779" y="3317575"/>
            <a:ext cx="139356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</a:t>
            </a:r>
            <a:r>
              <a:rPr lang="en-US" dirty="0"/>
              <a:t>: Generating 3-itemset Frequent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0802"/>
            <a:ext cx="8504809" cy="5181599"/>
          </a:xfrm>
        </p:spPr>
        <p:txBody>
          <a:bodyPr/>
          <a:lstStyle/>
          <a:p>
            <a:pPr algn="just"/>
            <a:r>
              <a:rPr lang="en-US" dirty="0"/>
              <a:t>In order to find C3, we compute L2 </a:t>
            </a:r>
            <a:r>
              <a:rPr lang="en-US" i="1" dirty="0"/>
              <a:t>Join </a:t>
            </a:r>
            <a:r>
              <a:rPr lang="en-US" dirty="0"/>
              <a:t>L2.</a:t>
            </a:r>
          </a:p>
          <a:p>
            <a:pPr algn="just"/>
            <a:r>
              <a:rPr lang="nn-NO" dirty="0"/>
              <a:t>C3= L2 </a:t>
            </a:r>
            <a:r>
              <a:rPr lang="nn-NO" i="1" dirty="0"/>
              <a:t>Join</a:t>
            </a:r>
            <a:r>
              <a:rPr lang="nn-NO" dirty="0"/>
              <a:t>L2 = {{I1, I2, I3}, {I1, I2, I5}, {I1, I3, I5}, {I2, I3, I4}, {I2, I3, I5}, {I2, I4, I5}}.</a:t>
            </a:r>
          </a:p>
          <a:p>
            <a:pPr algn="just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8" y="3704253"/>
            <a:ext cx="7086600" cy="246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8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</a:t>
            </a:r>
            <a:r>
              <a:rPr lang="en-US" dirty="0"/>
              <a:t>: Generating 4-itemset Frequent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73480"/>
            <a:ext cx="8504809" cy="5181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algorithm uses L3 </a:t>
            </a:r>
            <a:r>
              <a:rPr lang="en-US" i="1" dirty="0"/>
              <a:t>Join </a:t>
            </a:r>
            <a:r>
              <a:rPr lang="en-US" dirty="0"/>
              <a:t>L3 to generate a candidate set of 4-itemsets, C4. </a:t>
            </a:r>
          </a:p>
          <a:p>
            <a:pPr algn="just"/>
            <a:r>
              <a:rPr lang="en-US" dirty="0"/>
              <a:t>Although the join results in {{I1, I2, I3, I5}}, this item-set is pruned since its subset {{I2, I3, I5}}is not frequent. </a:t>
            </a:r>
          </a:p>
          <a:p>
            <a:pPr algn="just"/>
            <a:r>
              <a:rPr lang="en-US" dirty="0"/>
              <a:t>Thus, C4= φ, and algorithm terminates, having found all the frequent items. This completes our Apriori Algorithm.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1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966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The Apriori Algorithm: Basics</vt:lpstr>
      <vt:lpstr>The Apriori Algorithm </vt:lpstr>
      <vt:lpstr>The Apriori Algorithm: Example</vt:lpstr>
      <vt:lpstr>Step 1: Generating 1-itemset Frequent Pattern</vt:lpstr>
      <vt:lpstr>Step 2: Generating 2-itemset Frequent Pattern</vt:lpstr>
      <vt:lpstr>Step 3: Generating 3-itemset Frequent Pattern</vt:lpstr>
      <vt:lpstr>Step 4: Generating 4-itemset Frequent Pattern</vt:lpstr>
      <vt:lpstr>Step 5:Generating Association Rules from Frequent Item-sets</vt:lpstr>
      <vt:lpstr> </vt:lpstr>
      <vt:lpstr>Step 5: Generating Association Rules from Frequent Item-sets</vt:lpstr>
      <vt:lpstr>Step 5: Generating Association Rules from Frequent Item-sets</vt:lpstr>
      <vt:lpstr>Step 5: Generating Association Rules from Frequent Item-sets</vt:lpstr>
      <vt:lpstr>Step 5: Generating Association Rules from Frequent Item-sets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67</cp:revision>
  <dcterms:created xsi:type="dcterms:W3CDTF">2020-12-02T17:41:12Z</dcterms:created>
  <dcterms:modified xsi:type="dcterms:W3CDTF">2021-01-12T07:44:50Z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332321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