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12" r:id="rId7"/>
    <p:sldId id="313" r:id="rId8"/>
    <p:sldId id="314" r:id="rId9"/>
    <p:sldId id="315" r:id="rId10"/>
    <p:sldId id="316" r:id="rId11"/>
    <p:sldId id="317" r:id="rId12"/>
    <p:sldId id="323" r:id="rId13"/>
    <p:sldId id="318" r:id="rId14"/>
    <p:sldId id="319" r:id="rId15"/>
    <p:sldId id="320" r:id="rId16"/>
    <p:sldId id="321" r:id="rId17"/>
    <p:sldId id="322" r:id="rId18"/>
    <p:sldId id="31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1161E"/>
    <a:srgbClr val="00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896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9BF91-3AAF-4241-93B3-44729AEB7D3A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406DCF-5629-46A4-BAA7-484B4984D49A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/>
            <a:t>Completeness</a:t>
          </a:r>
          <a:endParaRPr lang="en-IN"/>
        </a:p>
      </dgm:t>
    </dgm:pt>
    <dgm:pt modelId="{0832B4FD-124D-48FB-895A-EF99D50F4BA1}" type="parTrans" cxnId="{53386EF6-0813-4797-853F-57E041C390AD}">
      <dgm:prSet/>
      <dgm:spPr/>
      <dgm:t>
        <a:bodyPr/>
        <a:lstStyle/>
        <a:p>
          <a:endParaRPr lang="en-IN"/>
        </a:p>
      </dgm:t>
    </dgm:pt>
    <dgm:pt modelId="{54C44A5A-AC01-4C1B-AF43-D0E3C825FF31}" type="sibTrans" cxnId="{53386EF6-0813-4797-853F-57E041C390AD}">
      <dgm:prSet/>
      <dgm:spPr/>
      <dgm:t>
        <a:bodyPr/>
        <a:lstStyle/>
        <a:p>
          <a:endParaRPr lang="en-IN"/>
        </a:p>
      </dgm:t>
    </dgm:pt>
    <dgm:pt modelId="{D7C59DFE-4791-4DDC-9274-7F0C1D0234C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/>
            <a:t>Compactness</a:t>
          </a:r>
          <a:endParaRPr lang="en-IN"/>
        </a:p>
      </dgm:t>
    </dgm:pt>
    <dgm:pt modelId="{89197604-61C7-485C-A7A4-0641A87E24F3}" type="parTrans" cxnId="{0A1CEDFF-67E6-4731-9C45-2FA1577C761A}">
      <dgm:prSet/>
      <dgm:spPr/>
      <dgm:t>
        <a:bodyPr/>
        <a:lstStyle/>
        <a:p>
          <a:endParaRPr lang="en-IN"/>
        </a:p>
      </dgm:t>
    </dgm:pt>
    <dgm:pt modelId="{ED398F0A-37FA-4856-9E77-E2AD1E1106ED}" type="sibTrans" cxnId="{0A1CEDFF-67E6-4731-9C45-2FA1577C761A}">
      <dgm:prSet/>
      <dgm:spPr/>
      <dgm:t>
        <a:bodyPr/>
        <a:lstStyle/>
        <a:p>
          <a:endParaRPr lang="en-IN"/>
        </a:p>
      </dgm:t>
    </dgm:pt>
    <dgm:pt modelId="{762C1D07-E548-487B-8480-125F0E17A69A}" type="pres">
      <dgm:prSet presAssocID="{0839BF91-3AAF-4241-93B3-44729AEB7D3A}" presName="compositeShape" presStyleCnt="0">
        <dgm:presLayoutVars>
          <dgm:dir/>
          <dgm:resizeHandles/>
        </dgm:presLayoutVars>
      </dgm:prSet>
      <dgm:spPr/>
    </dgm:pt>
    <dgm:pt modelId="{3208EDF0-0BA8-4FE7-BC45-A24D452116F5}" type="pres">
      <dgm:prSet presAssocID="{0839BF91-3AAF-4241-93B3-44729AEB7D3A}" presName="pyramid" presStyleLbl="node1" presStyleIdx="0" presStyleCnt="1"/>
      <dgm:spPr>
        <a:solidFill>
          <a:srgbClr val="1E3A42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C9F241D1-6A71-4F55-AD94-557E2469C997}" type="pres">
      <dgm:prSet presAssocID="{0839BF91-3AAF-4241-93B3-44729AEB7D3A}" presName="theList" presStyleCnt="0"/>
      <dgm:spPr/>
    </dgm:pt>
    <dgm:pt modelId="{FC50A57D-22D0-4673-A5F4-B6741A67042F}" type="pres">
      <dgm:prSet presAssocID="{B3406DCF-5629-46A4-BAA7-484B4984D49A}" presName="aNode" presStyleLbl="fgAcc1" presStyleIdx="0" presStyleCnt="2">
        <dgm:presLayoutVars>
          <dgm:bulletEnabled val="1"/>
        </dgm:presLayoutVars>
      </dgm:prSet>
      <dgm:spPr/>
    </dgm:pt>
    <dgm:pt modelId="{214C7E9D-DF68-4389-B339-6E01CA0066ED}" type="pres">
      <dgm:prSet presAssocID="{B3406DCF-5629-46A4-BAA7-484B4984D49A}" presName="aSpace" presStyleCnt="0"/>
      <dgm:spPr/>
    </dgm:pt>
    <dgm:pt modelId="{E11AB5F7-F6BA-48C6-9AA8-441EB4195E3E}" type="pres">
      <dgm:prSet presAssocID="{D7C59DFE-4791-4DDC-9274-7F0C1D0234C3}" presName="aNode" presStyleLbl="fgAcc1" presStyleIdx="1" presStyleCnt="2">
        <dgm:presLayoutVars>
          <dgm:bulletEnabled val="1"/>
        </dgm:presLayoutVars>
      </dgm:prSet>
      <dgm:spPr/>
    </dgm:pt>
    <dgm:pt modelId="{824C0ED6-23BD-42B4-8168-266B83BDFCBD}" type="pres">
      <dgm:prSet presAssocID="{D7C59DFE-4791-4DDC-9274-7F0C1D0234C3}" presName="aSpace" presStyleCnt="0"/>
      <dgm:spPr/>
    </dgm:pt>
  </dgm:ptLst>
  <dgm:cxnLst>
    <dgm:cxn modelId="{A0A2C72E-9EEA-4BD3-A1D7-68F7F147C171}" type="presOf" srcId="{0839BF91-3AAF-4241-93B3-44729AEB7D3A}" destId="{762C1D07-E548-487B-8480-125F0E17A69A}" srcOrd="0" destOrd="0" presId="urn:microsoft.com/office/officeart/2005/8/layout/pyramid2"/>
    <dgm:cxn modelId="{11DE8DB4-BF2F-4DDE-A9B1-7184EBD20140}" type="presOf" srcId="{B3406DCF-5629-46A4-BAA7-484B4984D49A}" destId="{FC50A57D-22D0-4673-A5F4-B6741A67042F}" srcOrd="0" destOrd="0" presId="urn:microsoft.com/office/officeart/2005/8/layout/pyramid2"/>
    <dgm:cxn modelId="{0CA29BD5-FE31-4FF6-B37C-599088ED81DE}" type="presOf" srcId="{D7C59DFE-4791-4DDC-9274-7F0C1D0234C3}" destId="{E11AB5F7-F6BA-48C6-9AA8-441EB4195E3E}" srcOrd="0" destOrd="0" presId="urn:microsoft.com/office/officeart/2005/8/layout/pyramid2"/>
    <dgm:cxn modelId="{53386EF6-0813-4797-853F-57E041C390AD}" srcId="{0839BF91-3AAF-4241-93B3-44729AEB7D3A}" destId="{B3406DCF-5629-46A4-BAA7-484B4984D49A}" srcOrd="0" destOrd="0" parTransId="{0832B4FD-124D-48FB-895A-EF99D50F4BA1}" sibTransId="{54C44A5A-AC01-4C1B-AF43-D0E3C825FF31}"/>
    <dgm:cxn modelId="{0A1CEDFF-67E6-4731-9C45-2FA1577C761A}" srcId="{0839BF91-3AAF-4241-93B3-44729AEB7D3A}" destId="{D7C59DFE-4791-4DDC-9274-7F0C1D0234C3}" srcOrd="1" destOrd="0" parTransId="{89197604-61C7-485C-A7A4-0641A87E24F3}" sibTransId="{ED398F0A-37FA-4856-9E77-E2AD1E1106ED}"/>
    <dgm:cxn modelId="{F9F1076F-5D05-4112-BF0C-4BB7E801928E}" type="presParOf" srcId="{762C1D07-E548-487B-8480-125F0E17A69A}" destId="{3208EDF0-0BA8-4FE7-BC45-A24D452116F5}" srcOrd="0" destOrd="0" presId="urn:microsoft.com/office/officeart/2005/8/layout/pyramid2"/>
    <dgm:cxn modelId="{506CB28C-3D79-418B-B21E-37B356731F64}" type="presParOf" srcId="{762C1D07-E548-487B-8480-125F0E17A69A}" destId="{C9F241D1-6A71-4F55-AD94-557E2469C997}" srcOrd="1" destOrd="0" presId="urn:microsoft.com/office/officeart/2005/8/layout/pyramid2"/>
    <dgm:cxn modelId="{8BA6C66B-932E-428A-9B93-0EC4A040AF98}" type="presParOf" srcId="{C9F241D1-6A71-4F55-AD94-557E2469C997}" destId="{FC50A57D-22D0-4673-A5F4-B6741A67042F}" srcOrd="0" destOrd="0" presId="urn:microsoft.com/office/officeart/2005/8/layout/pyramid2"/>
    <dgm:cxn modelId="{D3B6F377-19B5-448D-AF2C-99BF2782A1D4}" type="presParOf" srcId="{C9F241D1-6A71-4F55-AD94-557E2469C997}" destId="{214C7E9D-DF68-4389-B339-6E01CA0066ED}" srcOrd="1" destOrd="0" presId="urn:microsoft.com/office/officeart/2005/8/layout/pyramid2"/>
    <dgm:cxn modelId="{2E9A2D50-1675-4198-B50E-3F2320F5E64E}" type="presParOf" srcId="{C9F241D1-6A71-4F55-AD94-557E2469C997}" destId="{E11AB5F7-F6BA-48C6-9AA8-441EB4195E3E}" srcOrd="2" destOrd="0" presId="urn:microsoft.com/office/officeart/2005/8/layout/pyramid2"/>
    <dgm:cxn modelId="{5DAAF40E-5C3F-4449-882C-D493D3CC7FF9}" type="presParOf" srcId="{C9F241D1-6A71-4F55-AD94-557E2469C997}" destId="{824C0ED6-23BD-42B4-8168-266B83BDFCBD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8EDF0-0BA8-4FE7-BC45-A24D452116F5}">
      <dsp:nvSpPr>
        <dsp:cNvPr id="0" name=""/>
        <dsp:cNvSpPr/>
      </dsp:nvSpPr>
      <dsp:spPr>
        <a:xfrm>
          <a:off x="1272985" y="0"/>
          <a:ext cx="5181599" cy="5181599"/>
        </a:xfrm>
        <a:prstGeom prst="triangle">
          <a:avLst/>
        </a:prstGeom>
        <a:solidFill>
          <a:srgbClr val="1E3A42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0A57D-22D0-4673-A5F4-B6741A67042F}">
      <dsp:nvSpPr>
        <dsp:cNvPr id="0" name=""/>
        <dsp:cNvSpPr/>
      </dsp:nvSpPr>
      <dsp:spPr>
        <a:xfrm>
          <a:off x="3863784" y="518665"/>
          <a:ext cx="3368039" cy="18418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Completeness</a:t>
          </a:r>
          <a:endParaRPr lang="en-IN" sz="3700" kern="1200"/>
        </a:p>
      </dsp:txBody>
      <dsp:txXfrm>
        <a:off x="3953698" y="608579"/>
        <a:ext cx="3188211" cy="1662068"/>
      </dsp:txXfrm>
    </dsp:sp>
    <dsp:sp modelId="{E11AB5F7-F6BA-48C6-9AA8-441EB4195E3E}">
      <dsp:nvSpPr>
        <dsp:cNvPr id="0" name=""/>
        <dsp:cNvSpPr/>
      </dsp:nvSpPr>
      <dsp:spPr>
        <a:xfrm>
          <a:off x="3863784" y="2590799"/>
          <a:ext cx="3368039" cy="18418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Compactness</a:t>
          </a:r>
          <a:endParaRPr lang="en-IN" sz="3700" kern="1200"/>
        </a:p>
      </dsp:txBody>
      <dsp:txXfrm>
        <a:off x="3953698" y="2680713"/>
        <a:ext cx="3188211" cy="1662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25D99-EE89-4755-B8B5-4384D7144E44}" type="datetimeFigureOut">
              <a:rPr lang="en-US"/>
              <a:pPr>
                <a:defRPr/>
              </a:pPr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D83CB-7545-443F-B174-252B66B25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Frequent Itemset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Bottom-up algorithm</a:t>
            </a:r>
            <a:r>
              <a:rPr lang="en-US" b="1" dirty="0"/>
              <a:t> </a:t>
            </a:r>
            <a:r>
              <a:rPr lang="en-US" dirty="0"/>
              <a:t>- from the leaves towards the root.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Divide and conquer:</a:t>
            </a:r>
            <a:r>
              <a:rPr lang="en-US" dirty="0"/>
              <a:t> first look for frequent itemsets ending in e, then de, etc. . . then d, then cd, etc. . .</a:t>
            </a:r>
          </a:p>
          <a:p>
            <a:pPr algn="just"/>
            <a:r>
              <a:rPr lang="en-US" dirty="0"/>
              <a:t>First, extract prefix path sub-trees ending in an item(set).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62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the FP tree</a:t>
            </a:r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66B5438-13FF-4AA6-86A0-C4B96221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641175"/>
              </p:ext>
            </p:extLst>
          </p:nvPr>
        </p:nvGraphicFramePr>
        <p:xfrm>
          <a:off x="438150" y="2101850"/>
          <a:ext cx="8267700" cy="33274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715529">
                  <a:extLst>
                    <a:ext uri="{9D8B030D-6E8A-4147-A177-3AD203B41FA5}">
                      <a16:colId xmlns:a16="http://schemas.microsoft.com/office/drawing/2014/main" val="3185846382"/>
                    </a:ext>
                  </a:extLst>
                </a:gridCol>
                <a:gridCol w="2199121">
                  <a:extLst>
                    <a:ext uri="{9D8B030D-6E8A-4147-A177-3AD203B41FA5}">
                      <a16:colId xmlns:a16="http://schemas.microsoft.com/office/drawing/2014/main" val="330920052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5706975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55032165"/>
                    </a:ext>
                  </a:extLst>
                </a:gridCol>
              </a:tblGrid>
              <a:tr h="100299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Conditional pattern 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Conditional FP-tree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Frequent patterns generated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14650"/>
                  </a:ext>
                </a:extLst>
              </a:tr>
              <a:tr h="58110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ahnschrift" panose="020B0502040204020203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ahnschrift" panose="020B0502040204020203" pitchFamily="34" charset="0"/>
                        </a:rPr>
                        <a:t>{{I2, I1:1},{I2,I1,I3:1}}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ahnschrift" panose="020B0502040204020203" pitchFamily="34" charset="0"/>
                        </a:rPr>
                        <a:t>&lt;I2:2,I1:2&gt;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ahnschrift" panose="020B0502040204020203" pitchFamily="34" charset="0"/>
                        </a:rPr>
                        <a:t>{I2,I5:2},{I1,15:2},{I2,I1,I5:2}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680070"/>
                  </a:ext>
                </a:extLst>
              </a:tr>
              <a:tr h="58110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ahnschrift" panose="020B0502040204020203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ahnschrift" panose="020B0502040204020203" pitchFamily="34" charset="0"/>
                        </a:rPr>
                        <a:t>{{I2, I1:1},{I2:1}}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ahnschrift" panose="020B0502040204020203" pitchFamily="34" charset="0"/>
                        </a:rPr>
                        <a:t>&lt;I2:2&gt;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ahnschrift" panose="020B0502040204020203" pitchFamily="34" charset="0"/>
                        </a:rPr>
                        <a:t>{I2,I4:2}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5711"/>
                  </a:ext>
                </a:extLst>
              </a:tr>
              <a:tr h="58110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ahnschrift" panose="020B0502040204020203" pitchFamily="34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ahnschrift" panose="020B0502040204020203" pitchFamily="34" charset="0"/>
                        </a:rPr>
                        <a:t>{{I2, I1:1},{I2:2},{I1:2}}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ahnschrift" panose="020B0502040204020203" pitchFamily="34" charset="0"/>
                        </a:rPr>
                        <a:t>&lt;I2:4,I1:2&gt;,&lt;I1:2&gt;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ahnschrift" panose="020B0502040204020203" pitchFamily="34" charset="0"/>
                        </a:rPr>
                        <a:t>{I2,I3:4},{I1,I3:4},{I2,I1,I3:2}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09093"/>
                  </a:ext>
                </a:extLst>
              </a:tr>
              <a:tr h="58110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ahnschrift" panose="020B0502040204020203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ahnschrift" panose="020B0502040204020203" pitchFamily="34" charset="0"/>
                        </a:rPr>
                        <a:t>{{I2:4}}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ahnschrift" panose="020B0502040204020203" pitchFamily="34" charset="0"/>
                        </a:rPr>
                        <a:t>&lt;I2:4&gt;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ahnschrift" panose="020B0502040204020203" pitchFamily="34" charset="0"/>
                        </a:rPr>
                        <a:t>{I2,I1:4}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30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42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FP-tree Structure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DA6735-6218-4AD4-A75E-F6561A006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912207"/>
              </p:ext>
            </p:extLst>
          </p:nvPr>
        </p:nvGraphicFramePr>
        <p:xfrm>
          <a:off x="319595" y="1494778"/>
          <a:ext cx="8504809" cy="518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04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Association rule learning is a type of unsupervised learning technique that checks for the dependency of one data item on another data item 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It tries to find some interesting relations or associations among the variables of dataset.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It is based on different rules to discover the interesting relations between variables in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27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Association Rule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Below are some popular applications of association rule learning:</a:t>
            </a:r>
          </a:p>
          <a:p>
            <a:r>
              <a:rPr lang="en-US" dirty="0">
                <a:solidFill>
                  <a:srgbClr val="FF0000"/>
                </a:solidFill>
              </a:rPr>
              <a:t>Market Basket Analysis</a:t>
            </a:r>
          </a:p>
          <a:p>
            <a:r>
              <a:rPr lang="en-US" dirty="0">
                <a:solidFill>
                  <a:srgbClr val="FF0000"/>
                </a:solidFill>
              </a:rPr>
              <a:t>Medical Diagnosis</a:t>
            </a:r>
          </a:p>
          <a:p>
            <a:r>
              <a:rPr lang="en-US" dirty="0">
                <a:solidFill>
                  <a:srgbClr val="FF0000"/>
                </a:solidFill>
              </a:rPr>
              <a:t>Protein Sequence</a:t>
            </a:r>
          </a:p>
          <a:p>
            <a:r>
              <a:rPr lang="en-US" dirty="0"/>
              <a:t>It is also used for the </a:t>
            </a:r>
            <a:r>
              <a:rPr lang="en-US" dirty="0">
                <a:solidFill>
                  <a:srgbClr val="FF0000"/>
                </a:solidFill>
              </a:rPr>
              <a:t>Catalog Design </a:t>
            </a:r>
            <a:r>
              <a:rPr lang="en-US" dirty="0"/>
              <a:t>and </a:t>
            </a:r>
            <a:r>
              <a:rPr lang="en-US" dirty="0">
                <a:solidFill>
                  <a:srgbClr val="FF0000"/>
                </a:solidFill>
              </a:rPr>
              <a:t>Loss-leader Analysis </a:t>
            </a:r>
            <a:r>
              <a:rPr lang="en-US" dirty="0"/>
              <a:t>and many more other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69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73" y="2338086"/>
            <a:ext cx="7903269" cy="42599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914400" lvl="1" indent="-457200"/>
            <a:r>
              <a:rPr lang="en-US" sz="2600" dirty="0"/>
              <a:t>understand the process of finding frequent pattern using FP-tree.</a:t>
            </a:r>
          </a:p>
          <a:p>
            <a:pPr marL="914400" lvl="1" indent="-457200"/>
            <a:r>
              <a:rPr lang="en-US" sz="2600" dirty="0"/>
              <a:t>know the applications of association rule mining.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>
            <a:normAutofit/>
          </a:bodyPr>
          <a:lstStyle/>
          <a:p>
            <a:r>
              <a:rPr lang="en-US" dirty="0"/>
              <a:t>Process of FP growth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C061-D2CF-40F6-9C64-CE42C35C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FP-Growth: allows frequent itemset discovery without candidate itemset generation. Two step approach:</a:t>
            </a:r>
          </a:p>
          <a:p>
            <a:pPr lvl="1" algn="just"/>
            <a:r>
              <a:rPr lang="en-US" dirty="0"/>
              <a:t>Step 1: Build a compact data structure called the FP-tree.</a:t>
            </a:r>
          </a:p>
          <a:p>
            <a:pPr lvl="1" algn="just"/>
            <a:r>
              <a:rPr lang="en-US" dirty="0"/>
              <a:t>Step 2: Extracts frequent itemsets directly from the FP-tree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FP-Tree 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FP-Tree is constructed using 2 passes over the data-set:</a:t>
            </a:r>
          </a:p>
          <a:p>
            <a:pPr marL="0" indent="0" algn="just">
              <a:buNone/>
            </a:pPr>
            <a:r>
              <a:rPr lang="en-US" b="1" dirty="0"/>
              <a:t>Pass 1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Scan data and find support for each item.</a:t>
            </a:r>
          </a:p>
          <a:p>
            <a:pPr algn="just"/>
            <a:r>
              <a:rPr lang="en-US" dirty="0"/>
              <a:t>Discard infrequent items.</a:t>
            </a:r>
          </a:p>
          <a:p>
            <a:pPr algn="just"/>
            <a:r>
              <a:rPr lang="en-US" dirty="0"/>
              <a:t>Sort frequent items in decreasing order based on their support.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56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FP-Tree 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  <a:defRPr/>
            </a:pPr>
            <a:r>
              <a:rPr lang="en-US" b="1" dirty="0"/>
              <a:t>Pass 2:</a:t>
            </a:r>
          </a:p>
          <a:p>
            <a:pPr algn="just">
              <a:buNone/>
              <a:defRPr/>
            </a:pPr>
            <a:r>
              <a:rPr lang="en-US" dirty="0"/>
              <a:t>Nodes correspond to items and have a counter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dirty="0"/>
              <a:t>FP-Growth reads 1 transaction at a time and maps it to a path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dirty="0"/>
              <a:t>Fixed order is used, so paths can overlap when transactions share items .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dirty="0"/>
              <a:t> Pointers are maintained between nodes containing the same item, creating singly linked lists (dotted lines)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dirty="0"/>
              <a:t>Frequent itemsets extracted from the FP-Tree.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45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sz="2400" dirty="0">
                <a:solidFill>
                  <a:srgbClr val="000000"/>
                </a:solidFill>
                <a:cs typeface="Arial"/>
              </a:rPr>
              <a:t>Let’s have an example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cs typeface="Arial"/>
              </a:rPr>
              <a:t>T100		1,2,5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cs typeface="Arial"/>
              </a:rPr>
              <a:t>T200		2,4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cs typeface="Arial"/>
              </a:rPr>
              <a:t>T300		2,3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cs typeface="Arial"/>
              </a:rPr>
              <a:t>T400		1,2,4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cs typeface="Arial"/>
              </a:rPr>
              <a:t>T500		1,3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cs typeface="Arial"/>
              </a:rPr>
              <a:t>T600		2,3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cs typeface="Arial"/>
              </a:rPr>
              <a:t>T700		1,3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cs typeface="Arial"/>
              </a:rPr>
              <a:t>T800		1,2,3,5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cs typeface="Arial"/>
              </a:rPr>
              <a:t>T900		1,2,3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59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Tree</a:t>
            </a:r>
            <a:endParaRPr lang="en-IN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6" y="1704872"/>
            <a:ext cx="7066667" cy="42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15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FP-Tree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37628"/>
            <a:ext cx="8504809" cy="5181599"/>
          </a:xfrm>
        </p:spPr>
        <p:txBody>
          <a:bodyPr>
            <a:noAutofit/>
          </a:bodyPr>
          <a:lstStyle/>
          <a:p>
            <a:pPr marL="228600" lvl="1">
              <a:defRPr/>
            </a:pPr>
            <a:r>
              <a:rPr lang="en-US" sz="2800" dirty="0">
                <a:solidFill>
                  <a:srgbClr val="FF0000"/>
                </a:solidFill>
              </a:rPr>
              <a:t>Best case scenario</a:t>
            </a:r>
            <a:r>
              <a:rPr lang="en-US" sz="2800" dirty="0"/>
              <a:t>: all transactions contain the same set of items.</a:t>
            </a:r>
          </a:p>
          <a:p>
            <a:pPr marL="685800" lvl="3">
              <a:defRPr/>
            </a:pPr>
            <a:r>
              <a:rPr lang="en-US" sz="2800" dirty="0"/>
              <a:t> 1 path in the FP-tree</a:t>
            </a:r>
          </a:p>
        </p:txBody>
      </p:sp>
    </p:spTree>
    <p:extLst>
      <p:ext uri="{BB962C8B-B14F-4D97-AF65-F5344CB8AC3E}">
        <p14:creationId xmlns:p14="http://schemas.microsoft.com/office/powerpoint/2010/main" val="221313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FP-Tree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217034"/>
            <a:ext cx="8504809" cy="5181599"/>
          </a:xfrm>
        </p:spPr>
        <p:txBody>
          <a:bodyPr>
            <a:noAutofit/>
          </a:bodyPr>
          <a:lstStyle/>
          <a:p>
            <a:pPr marL="228600" lvl="1">
              <a:defRPr/>
            </a:pPr>
            <a:r>
              <a:rPr lang="en-US" sz="2600" dirty="0">
                <a:solidFill>
                  <a:srgbClr val="FF0000"/>
                </a:solidFill>
              </a:rPr>
              <a:t>Worst case scenario</a:t>
            </a:r>
            <a:r>
              <a:rPr lang="en-US" sz="2600" dirty="0"/>
              <a:t>: every transaction has a unique set of items (no items in common)</a:t>
            </a:r>
          </a:p>
          <a:p>
            <a:pPr marL="685800" lvl="3">
              <a:defRPr/>
            </a:pPr>
            <a:r>
              <a:rPr lang="en-US" sz="2600" dirty="0"/>
              <a:t>Size of the FP-tree is at least as large as the original data.</a:t>
            </a:r>
          </a:p>
          <a:p>
            <a:pPr marL="685800" lvl="3">
              <a:defRPr/>
            </a:pPr>
            <a:r>
              <a:rPr lang="en-US" sz="2600" dirty="0"/>
              <a:t>Storage requirements for the FP-tree are higher - need to store the pointers between the nodes and the counters.</a:t>
            </a:r>
          </a:p>
          <a:p>
            <a:pPr marL="685800" lvl="3">
              <a:defRPr/>
            </a:pPr>
            <a:r>
              <a:rPr lang="en-US" sz="2600" dirty="0"/>
              <a:t>FP-Growth extracts frequent </a:t>
            </a:r>
            <a:r>
              <a:rPr lang="en-US" sz="2600" dirty="0" err="1"/>
              <a:t>itemsets</a:t>
            </a:r>
            <a:r>
              <a:rPr lang="en-US" sz="2600" dirty="0"/>
              <a:t> from the FP-tree.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1131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340439-14DE-40A4-AF5D-A2ABB32CB2B8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573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Process of FP growth</vt:lpstr>
      <vt:lpstr>Step 1: FP-Tree Construction</vt:lpstr>
      <vt:lpstr>Step 1: FP-Tree Construction</vt:lpstr>
      <vt:lpstr>Association Rules</vt:lpstr>
      <vt:lpstr>FP Tree</vt:lpstr>
      <vt:lpstr>FP-Tree size</vt:lpstr>
      <vt:lpstr>FP-Tree size</vt:lpstr>
      <vt:lpstr>Step 2: Frequent Itemset Generation</vt:lpstr>
      <vt:lpstr>Mining the FP tree</vt:lpstr>
      <vt:lpstr>Benefits of the FP-tree Structure</vt:lpstr>
      <vt:lpstr>Association Rule mining</vt:lpstr>
      <vt:lpstr>Applications of Association Rule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68</cp:revision>
  <dcterms:created xsi:type="dcterms:W3CDTF">2020-12-02T17:41:12Z</dcterms:created>
  <dcterms:modified xsi:type="dcterms:W3CDTF">2021-01-14T03:53:51Z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248083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