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25" r:id="rId7"/>
    <p:sldId id="326" r:id="rId8"/>
    <p:sldId id="327" r:id="rId9"/>
    <p:sldId id="329" r:id="rId10"/>
    <p:sldId id="328" r:id="rId11"/>
    <p:sldId id="313" r:id="rId12"/>
    <p:sldId id="324" r:id="rId13"/>
    <p:sldId id="312" r:id="rId14"/>
    <p:sldId id="330" r:id="rId15"/>
    <p:sldId id="331" r:id="rId16"/>
    <p:sldId id="314" r:id="rId17"/>
    <p:sldId id="332" r:id="rId18"/>
    <p:sldId id="315" r:id="rId19"/>
    <p:sldId id="333" r:id="rId20"/>
    <p:sldId id="316" r:id="rId21"/>
    <p:sldId id="334" r:id="rId22"/>
    <p:sldId id="335" r:id="rId23"/>
    <p:sldId id="317" r:id="rId24"/>
    <p:sldId id="318" r:id="rId25"/>
    <p:sldId id="336" r:id="rId26"/>
    <p:sldId id="337" r:id="rId27"/>
    <p:sldId id="338" r:id="rId28"/>
    <p:sldId id="339" r:id="rId29"/>
    <p:sldId id="340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sz="2600" dirty="0"/>
              <a:t>K-Means Clustering is an unsupervised learning algorithm that is used to solve the clustering problems in machine learning.</a:t>
            </a:r>
          </a:p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K-Means Clustering is an Unsupervised Learning algorithm, which groups the unlabeled dataset into different clusters.</a:t>
            </a:r>
          </a:p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Here K defines the number of pre-defined clusters that need to be created in the process, as if K=2, there will be two clusters, and for K=3, there will be three clusters, and so on.</a:t>
            </a:r>
          </a:p>
        </p:txBody>
      </p:sp>
      <p:sp>
        <p:nvSpPr>
          <p:cNvPr id="4" name="AutoShape 2" descr="K-Me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5" descr="K-Me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K-Means Clustering is an unsupervised learning algorithm that is used to solve the clustering problems in machine learning .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sz="2600" dirty="0"/>
              <a:t>K-Means Clustering is an </a:t>
            </a:r>
            <a:r>
              <a:rPr lang="en-US" sz="2600" dirty="0">
                <a:solidFill>
                  <a:srgbClr val="C00000"/>
                </a:solidFill>
              </a:rPr>
              <a:t>Unsupervised Learning algorithm</a:t>
            </a:r>
            <a:r>
              <a:rPr lang="en-US" sz="2600" dirty="0"/>
              <a:t>, which groups the unlabeled dataset into different clusters.</a:t>
            </a:r>
          </a:p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Here K defines the number of pre-defined clusters that need to be created in the process, as if K=2, there will be two clusters, and for K=3, there will be three clusters, and so on.</a:t>
            </a:r>
          </a:p>
        </p:txBody>
      </p:sp>
      <p:sp>
        <p:nvSpPr>
          <p:cNvPr id="4" name="AutoShape 2" descr="K-Me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5" descr="K-Me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1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K-Means Clustering is an unsupervised learning algorithm that is used to solve the clustering problems in machine learning .</a:t>
            </a:r>
          </a:p>
          <a:p>
            <a:pPr algn="just">
              <a:lnSpc>
                <a:spcPct val="170000"/>
              </a:lnSpc>
              <a:buClr>
                <a:schemeClr val="bg2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K-Means Clustering is an Unsupervised Learning algorithm, which groups the unlabeled dataset into different clusters.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sz="2600" dirty="0"/>
              <a:t> Here K defines the number of pre-defined clusters that need to be created in the process, as if K=2, there will be two clusters, and for K=3, there will be three clusters, and so on.</a:t>
            </a:r>
          </a:p>
        </p:txBody>
      </p:sp>
      <p:sp>
        <p:nvSpPr>
          <p:cNvPr id="4" name="AutoShape 2" descr="K-Me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5" descr="K-Mea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It is a centroid-based algorithm, where each cluster is associated with a centroid. 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main aim of this algorithm is to minimize the sum of distances between the data point and their corresponding clusters.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It is a centroid-based algorithm, where each cluster is associated with a centroid. 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The main aim of this algorithm is to minimize the sum of distances between the data point and their corresponding clusters.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6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The algorithm takes the unlabeled dataset as input, divides the dataset into k-number of clusters, and repeats the process until it does not find the best clusters. 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value of k should be predetermined in this algorithm.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9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algorithm takes the unlabeled dataset as input, divides the dataset into k-number of clusters, and repeats the process until it does not find the best clusters. 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The value of k should be predetermined in this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84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The k-means clustering algorithm mainly performs two tasks: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Determines the best value for K center points or centroids by an iterative process.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Assigns each data point to its closest k-center. Those data points which are near to the particular k-center, create a cluster.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94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k-means clustering algorithm mainly performs two tasks: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Determines the best value for K center points or centroids by an iterative process.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Assigns each data point to its closest k-center. Those data points which are near to the particular k-center, create a cluster.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/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k-means clustering algorithm mainly performs two tasks:</a:t>
            </a:r>
          </a:p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Determines the best value for K center points or centroids by an iterative process.</a:t>
            </a:r>
          </a:p>
          <a:p>
            <a:pPr algn="just">
              <a:lnSpc>
                <a:spcPct val="170000"/>
              </a:lnSpc>
              <a:buClr>
                <a:schemeClr val="bg2">
                  <a:lumMod val="25000"/>
                </a:schemeClr>
              </a:buClr>
            </a:pPr>
            <a:r>
              <a:rPr lang="en-US" dirty="0"/>
              <a:t>Assigns each data point to its closest k-center. Those data points which are near to the particular k-center, create a cluster.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21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lvl="1"/>
            <a:r>
              <a:rPr lang="en-US" dirty="0"/>
              <a:t>learn the various measures of similarity.</a:t>
            </a:r>
          </a:p>
          <a:p>
            <a:pPr lvl="1"/>
            <a:r>
              <a:rPr lang="en-US" dirty="0"/>
              <a:t>know the concept of unsupervised learning.</a:t>
            </a:r>
          </a:p>
          <a:p>
            <a:pPr lvl="1"/>
            <a:r>
              <a:rPr lang="en-US" dirty="0"/>
              <a:t>understand the working of K-Means Algorithm.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-56271"/>
            <a:ext cx="9055222" cy="1217034"/>
          </a:xfrm>
        </p:spPr>
        <p:txBody>
          <a:bodyPr/>
          <a:lstStyle/>
          <a:p>
            <a:r>
              <a:rPr lang="en-US" dirty="0"/>
              <a:t>Working of </a:t>
            </a:r>
            <a:r>
              <a:rPr lang="en-IN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Step-1</a:t>
            </a:r>
            <a:r>
              <a:rPr lang="en-US" dirty="0"/>
              <a:t>: Select the number K to decide the number of clusters.</a:t>
            </a:r>
          </a:p>
          <a:p>
            <a:r>
              <a:rPr lang="en-US" dirty="0"/>
              <a:t>Suppose we have two variables M1 and M2. The x-y axis scatter plot of these two variables is given below: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99" y="4266655"/>
            <a:ext cx="2754600" cy="240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46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56" y="1985911"/>
            <a:ext cx="5616864" cy="451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46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Step-2: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8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Step-3: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9DAF62F-2DA7-48CC-B2A5-4EB24F8D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06" y="1985911"/>
            <a:ext cx="5654964" cy="43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54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Step-4: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89F641D-480F-4717-B0FF-2E9D319F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75" y="1724301"/>
            <a:ext cx="5610225" cy="49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41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55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Step-5: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58B5625-309D-4DA9-94DB-0741B430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90" y="1985911"/>
            <a:ext cx="5502420" cy="419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32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44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Step-6: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3A15707-63D2-445D-A00B-5D93F3F06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7" y="2410548"/>
            <a:ext cx="4167518" cy="319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249F7A8-32E0-4C42-A3C9-35E0A1644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63" y="2410548"/>
            <a:ext cx="3866329" cy="3191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3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of K-Means Algorithm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87944-3163-406C-96BB-E6684BA8901A}"/>
              </a:ext>
            </a:extLst>
          </p:cNvPr>
          <p:cNvSpPr/>
          <p:nvPr/>
        </p:nvSpPr>
        <p:spPr>
          <a:xfrm>
            <a:off x="510807" y="1462691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Step-7: </a:t>
            </a:r>
            <a:endParaRPr lang="en-IN" sz="28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6130F01-529D-4576-A310-C012B782D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7" y="2370948"/>
            <a:ext cx="4252335" cy="31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7DC265B-6182-4D02-85BA-E6E0FACC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34" y="2370948"/>
            <a:ext cx="3543010" cy="312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50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Similarity/Dissimilarity for Simple Attributes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6708" r="721" b="3722"/>
          <a:stretch/>
        </p:blipFill>
        <p:spPr bwMode="auto">
          <a:xfrm>
            <a:off x="275208" y="1899138"/>
            <a:ext cx="8678292" cy="31652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363983" y="5195887"/>
            <a:ext cx="8504809" cy="49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algn="ctr">
              <a:spcBef>
                <a:spcPct val="50000"/>
              </a:spcBef>
              <a:buNone/>
            </a:pPr>
            <a:r>
              <a:rPr lang="en-US" sz="2000" dirty="0"/>
              <a:t>Where p and q are the attribute values for two data objects.</a:t>
            </a:r>
          </a:p>
        </p:txBody>
      </p:sp>
    </p:spTree>
    <p:extLst>
      <p:ext uri="{BB962C8B-B14F-4D97-AF65-F5344CB8AC3E}">
        <p14:creationId xmlns:p14="http://schemas.microsoft.com/office/powerpoint/2010/main" val="29856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/>
              <a:t>Euclidean Distance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000" dirty="0"/>
              <a:t>   </a:t>
            </a:r>
          </a:p>
          <a:p>
            <a:pPr marL="742950" lvl="1" indent="-285750" algn="just">
              <a:spcBef>
                <a:spcPct val="20000"/>
              </a:spcBef>
              <a:buNone/>
            </a:pPr>
            <a:r>
              <a:rPr lang="en-US" sz="2000" dirty="0"/>
              <a:t>   </a:t>
            </a: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dimensions (attributes) and 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i="1" baseline="-25000" dirty="0" err="1"/>
              <a:t>k</a:t>
            </a:r>
            <a:r>
              <a:rPr lang="en-US" dirty="0"/>
              <a:t> are, respectively,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attributes (components) or data objects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None/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/>
              <a:t>Standardization is necessary, if scales differ.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886222"/>
              </p:ext>
            </p:extLst>
          </p:nvPr>
        </p:nvGraphicFramePr>
        <p:xfrm>
          <a:off x="1708150" y="2313354"/>
          <a:ext cx="38544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345616" imgH="444307" progId="Equation.3">
                  <p:embed/>
                </p:oleObj>
              </mc:Choice>
              <mc:Fallback>
                <p:oleObj name="Equation" r:id="rId3" imgW="134561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313354"/>
                        <a:ext cx="38544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7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Minskowski</a:t>
            </a:r>
            <a:r>
              <a:rPr lang="en-IN" dirty="0"/>
              <a:t> Distance and </a:t>
            </a:r>
            <a:r>
              <a:rPr lang="en-US" b="1" dirty="0"/>
              <a:t>Manhattan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6" y="4666565"/>
            <a:ext cx="8504809" cy="798513"/>
          </a:xfrm>
        </p:spPr>
        <p:txBody>
          <a:bodyPr/>
          <a:lstStyle/>
          <a:p>
            <a:pPr marL="0" lvl="3" indent="0" algn="ctr">
              <a:spcBef>
                <a:spcPts val="0"/>
              </a:spcBef>
              <a:buNone/>
              <a:defRPr/>
            </a:pPr>
            <a:r>
              <a:rPr lang="en-US" sz="2400" dirty="0"/>
              <a:t>If q = 1 , d gives the Manhattan distance</a:t>
            </a:r>
          </a:p>
          <a:p>
            <a:pPr algn="ctr"/>
            <a:endParaRPr lang="en-IN" dirty="0"/>
          </a:p>
        </p:txBody>
      </p:sp>
      <p:pic>
        <p:nvPicPr>
          <p:cNvPr id="4" name="Picture 7" descr="H: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8" y="1831399"/>
            <a:ext cx="71628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: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8" y="5609552"/>
            <a:ext cx="5219304" cy="638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938206-2178-4E36-BE96-20FFA8501DBF}"/>
              </a:ext>
            </a:extLst>
          </p:cNvPr>
          <p:cNvSpPr/>
          <p:nvPr/>
        </p:nvSpPr>
        <p:spPr>
          <a:xfrm>
            <a:off x="801033" y="3004408"/>
            <a:ext cx="7630710" cy="112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Bahnschrift" panose="020B0502040204020203" pitchFamily="34" charset="0"/>
              </a:rPr>
              <a:t>where  </a:t>
            </a:r>
            <a:r>
              <a:rPr lang="en-US" sz="2400" i="1" dirty="0" err="1">
                <a:latin typeface="Bahnschrift" panose="020B0502040204020203" pitchFamily="34" charset="0"/>
              </a:rPr>
              <a:t>i</a:t>
            </a:r>
            <a:r>
              <a:rPr lang="en-US" sz="2400" dirty="0">
                <a:latin typeface="Bahnschrift" panose="020B0502040204020203" pitchFamily="34" charset="0"/>
              </a:rPr>
              <a:t> = (</a:t>
            </a:r>
            <a:r>
              <a:rPr lang="en-US" sz="2400" i="1" dirty="0">
                <a:latin typeface="Bahnschrift" panose="020B0502040204020203" pitchFamily="34" charset="0"/>
              </a:rPr>
              <a:t>x</a:t>
            </a:r>
            <a:r>
              <a:rPr lang="en-US" sz="2400" baseline="-25000" dirty="0">
                <a:latin typeface="Bahnschrift" panose="020B0502040204020203" pitchFamily="34" charset="0"/>
              </a:rPr>
              <a:t>i1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i="1" dirty="0">
                <a:latin typeface="Bahnschrift" panose="020B0502040204020203" pitchFamily="34" charset="0"/>
              </a:rPr>
              <a:t>x</a:t>
            </a:r>
            <a:r>
              <a:rPr lang="en-US" sz="2400" baseline="-25000" dirty="0">
                <a:latin typeface="Bahnschrift" panose="020B0502040204020203" pitchFamily="34" charset="0"/>
              </a:rPr>
              <a:t>i2</a:t>
            </a:r>
            <a:r>
              <a:rPr lang="en-US" sz="2400" dirty="0">
                <a:latin typeface="Bahnschrift" panose="020B0502040204020203" pitchFamily="34" charset="0"/>
              </a:rPr>
              <a:t>, …, </a:t>
            </a:r>
            <a:r>
              <a:rPr lang="en-US" sz="2400" i="1" dirty="0" err="1">
                <a:latin typeface="Bahnschrift" panose="020B0502040204020203" pitchFamily="34" charset="0"/>
              </a:rPr>
              <a:t>x</a:t>
            </a:r>
            <a:r>
              <a:rPr lang="en-US" sz="2400" baseline="-25000" dirty="0" err="1">
                <a:latin typeface="Bahnschrift" panose="020B0502040204020203" pitchFamily="34" charset="0"/>
              </a:rPr>
              <a:t>ip</a:t>
            </a:r>
            <a:r>
              <a:rPr lang="en-US" sz="2400" dirty="0">
                <a:latin typeface="Bahnschrift" panose="020B0502040204020203" pitchFamily="34" charset="0"/>
              </a:rPr>
              <a:t>) and</a:t>
            </a:r>
            <a:r>
              <a:rPr lang="en-US" sz="2400" i="1" dirty="0">
                <a:latin typeface="Bahnschrift" panose="020B0502040204020203" pitchFamily="34" charset="0"/>
              </a:rPr>
              <a:t> j</a:t>
            </a:r>
            <a:r>
              <a:rPr lang="en-US" sz="2400" dirty="0">
                <a:latin typeface="Bahnschrift" panose="020B0502040204020203" pitchFamily="34" charset="0"/>
              </a:rPr>
              <a:t> = (</a:t>
            </a:r>
            <a:r>
              <a:rPr lang="en-US" sz="2400" i="1" dirty="0">
                <a:latin typeface="Bahnschrift" panose="020B0502040204020203" pitchFamily="34" charset="0"/>
              </a:rPr>
              <a:t>x</a:t>
            </a:r>
            <a:r>
              <a:rPr lang="en-US" sz="2400" baseline="-25000" dirty="0">
                <a:latin typeface="Bahnschrift" panose="020B0502040204020203" pitchFamily="34" charset="0"/>
              </a:rPr>
              <a:t>j1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i="1" dirty="0">
                <a:latin typeface="Bahnschrift" panose="020B0502040204020203" pitchFamily="34" charset="0"/>
              </a:rPr>
              <a:t>x</a:t>
            </a:r>
            <a:r>
              <a:rPr lang="en-US" sz="2400" baseline="-25000" dirty="0">
                <a:latin typeface="Bahnschrift" panose="020B0502040204020203" pitchFamily="34" charset="0"/>
              </a:rPr>
              <a:t>j2</a:t>
            </a:r>
            <a:r>
              <a:rPr lang="en-US" sz="2400" dirty="0">
                <a:latin typeface="Bahnschrift" panose="020B0502040204020203" pitchFamily="34" charset="0"/>
              </a:rPr>
              <a:t>, …, </a:t>
            </a:r>
            <a:r>
              <a:rPr lang="en-US" sz="2400" i="1" dirty="0" err="1">
                <a:latin typeface="Bahnschrift" panose="020B0502040204020203" pitchFamily="34" charset="0"/>
              </a:rPr>
              <a:t>x</a:t>
            </a:r>
            <a:r>
              <a:rPr lang="en-US" sz="2400" baseline="-25000" dirty="0" err="1">
                <a:latin typeface="Bahnschrift" panose="020B0502040204020203" pitchFamily="34" charset="0"/>
              </a:rPr>
              <a:t>jp</a:t>
            </a:r>
            <a:r>
              <a:rPr lang="en-US" sz="2400" dirty="0">
                <a:latin typeface="Bahnschrift" panose="020B0502040204020203" pitchFamily="34" charset="0"/>
              </a:rPr>
              <a:t>) are two </a:t>
            </a:r>
            <a:r>
              <a:rPr lang="en-US" sz="2400" i="1" dirty="0">
                <a:latin typeface="Bahnschrift" panose="020B0502040204020203" pitchFamily="34" charset="0"/>
              </a:rPr>
              <a:t>p</a:t>
            </a:r>
            <a:r>
              <a:rPr lang="en-US" sz="2400" dirty="0">
                <a:latin typeface="Bahnschrift" panose="020B0502040204020203" pitchFamily="34" charset="0"/>
              </a:rPr>
              <a:t>-dimensional data objects, and </a:t>
            </a:r>
            <a:r>
              <a:rPr lang="en-US" sz="2400" i="1" dirty="0">
                <a:latin typeface="Bahnschrift" panose="020B0502040204020203" pitchFamily="34" charset="0"/>
              </a:rPr>
              <a:t>q</a:t>
            </a:r>
            <a:r>
              <a:rPr lang="en-US" sz="2400" dirty="0">
                <a:latin typeface="Bahnschrift" panose="020B0502040204020203" pitchFamily="34" charset="0"/>
              </a:rPr>
              <a:t> is a positive integer</a:t>
            </a:r>
          </a:p>
        </p:txBody>
      </p:sp>
    </p:spTree>
    <p:extLst>
      <p:ext uri="{BB962C8B-B14F-4D97-AF65-F5344CB8AC3E}">
        <p14:creationId xmlns:p14="http://schemas.microsoft.com/office/powerpoint/2010/main" val="168305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Distance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22363"/>
            <a:ext cx="8504809" cy="5535637"/>
          </a:xfrm>
        </p:spPr>
        <p:txBody>
          <a:bodyPr>
            <a:normAutofit fontScale="85000" lnSpcReduction="20000"/>
          </a:bodyPr>
          <a:lstStyle/>
          <a:p>
            <a:pPr marL="533400" indent="-533400" algn="just">
              <a:lnSpc>
                <a:spcPct val="170000"/>
              </a:lnSpc>
              <a:spcBef>
                <a:spcPct val="20000"/>
              </a:spcBef>
            </a:pPr>
            <a:r>
              <a:rPr lang="en-US" dirty="0"/>
              <a:t>Distances, such as the Euclidean distance, have some well-known properties.</a:t>
            </a:r>
            <a:endParaRPr lang="en-US" sz="1400" dirty="0"/>
          </a:p>
          <a:p>
            <a:pPr marL="990600" lvl="1" indent="-533400" algn="just">
              <a:lnSpc>
                <a:spcPct val="17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dirty="0"/>
              <a:t>d(p, q)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   for all p and q and d(p, q) = 0 only if </a:t>
            </a:r>
            <a:br>
              <a:rPr lang="en-US" dirty="0"/>
            </a:br>
            <a:r>
              <a:rPr lang="en-US" dirty="0"/>
              <a:t>p = q. (Positive definiteness)</a:t>
            </a:r>
          </a:p>
          <a:p>
            <a:pPr marL="990600" lvl="1" indent="-533400" algn="just">
              <a:lnSpc>
                <a:spcPct val="17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dirty="0"/>
              <a:t>d(p, q) = d(q, p)   for all p and q. (Symmetry)</a:t>
            </a:r>
          </a:p>
          <a:p>
            <a:pPr marL="990600" lvl="1" indent="-533400" algn="just">
              <a:lnSpc>
                <a:spcPct val="170000"/>
              </a:lnSpc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dirty="0"/>
              <a:t>d(p, r)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d(p, q) + d(q, r)   for all points p, q, and r.  </a:t>
            </a:r>
            <a:br>
              <a:rPr lang="en-US" dirty="0"/>
            </a:br>
            <a:r>
              <a:rPr lang="en-US" dirty="0"/>
              <a:t>(Triangle Inequality)</a:t>
            </a:r>
          </a:p>
          <a:p>
            <a:pPr marL="533400" indent="-533400" algn="just">
              <a:lnSpc>
                <a:spcPct val="17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dirty="0"/>
              <a:t>	where </a:t>
            </a:r>
            <a:r>
              <a:rPr lang="en-US" sz="2400" dirty="0">
                <a:solidFill>
                  <a:srgbClr val="FF0000"/>
                </a:solidFill>
              </a:rPr>
              <a:t>d(p, q) </a:t>
            </a:r>
            <a:r>
              <a:rPr lang="en-US" sz="2400" dirty="0"/>
              <a:t>is the distance (dissimilarity) between points (data objects),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.</a:t>
            </a:r>
            <a:endParaRPr lang="en-US" sz="1400" dirty="0"/>
          </a:p>
          <a:p>
            <a:pPr marL="533400" indent="-533400" algn="just">
              <a:lnSpc>
                <a:spcPct val="170000"/>
              </a:lnSpc>
              <a:spcBef>
                <a:spcPct val="20000"/>
              </a:spcBef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  <a:p>
            <a:pPr algn="just">
              <a:lnSpc>
                <a:spcPct val="17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8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Properties of a Similarity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20000"/>
              </a:spcBef>
              <a:buNone/>
            </a:pPr>
            <a:r>
              <a:rPr lang="en-US" dirty="0"/>
              <a:t>Similarities, also have some well-known properties.</a:t>
            </a:r>
            <a:endParaRPr lang="en-US" sz="1400" dirty="0"/>
          </a:p>
          <a:p>
            <a:pPr marL="990600" lvl="1" indent="-533400" algn="just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dirty="0"/>
              <a:t>s(p, q) = 1 (or maximum similarity) only if p = q. </a:t>
            </a:r>
          </a:p>
          <a:p>
            <a:pPr marL="990600" lvl="1" indent="-533400" algn="just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n-US" dirty="0"/>
              <a:t>s(p, q) = s(q, p)   for all p and q. (Symmetry)</a:t>
            </a:r>
          </a:p>
          <a:p>
            <a:pPr marL="533400" indent="-533400" algn="just">
              <a:spcBef>
                <a:spcPct val="20000"/>
              </a:spcBef>
              <a:buFont typeface="Monotype Sorts" pitchFamily="2" charset="2"/>
              <a:buNone/>
            </a:pPr>
            <a:r>
              <a:rPr lang="en-US" sz="2400" dirty="0"/>
              <a:t>	where </a:t>
            </a:r>
            <a:r>
              <a:rPr lang="en-US" sz="2400" i="1" dirty="0"/>
              <a:t>s(p, q)</a:t>
            </a:r>
            <a:r>
              <a:rPr lang="en-US" sz="2400" dirty="0"/>
              <a:t> is the similarity between points (data objects),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 (Clustering)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Unsupervised learning is a type of machine learning in which models are trained using </a:t>
            </a:r>
            <a:r>
              <a:rPr lang="en-US" dirty="0" err="1"/>
              <a:t>unlabelled</a:t>
            </a:r>
            <a:r>
              <a:rPr lang="en-US" dirty="0"/>
              <a:t> dataset and are allowed to act on that data without any supervision.</a:t>
            </a:r>
          </a:p>
          <a:p>
            <a:pPr algn="just"/>
            <a:r>
              <a:rPr lang="en-US" dirty="0"/>
              <a:t>The goal of unsupervised learning is to: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find the underlying structure of dataset,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group that data according to similarities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represent that dataset in a compressed format.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4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Unsupervised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14594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Working of unsupervised learning can be understood by the below diagram: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4" y="2954215"/>
            <a:ext cx="6419850" cy="319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84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340439-14DE-40A4-AF5D-A2ABB32CB2B8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1078</Words>
  <Application>Microsoft Office PowerPoint</Application>
  <PresentationFormat>On-screen Show (4:3)</PresentationFormat>
  <Paragraphs>89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Monotype Sorts</vt:lpstr>
      <vt:lpstr>Office Theme</vt:lpstr>
      <vt:lpstr>Equation</vt:lpstr>
      <vt:lpstr>PowerPoint Presentation</vt:lpstr>
      <vt:lpstr>PowerPoint Presentation</vt:lpstr>
      <vt:lpstr>Similarity/Dissimilarity for Simple Attributes</vt:lpstr>
      <vt:lpstr>Euclidean Distance</vt:lpstr>
      <vt:lpstr>Minskowski Distance and Manhattan Distance</vt:lpstr>
      <vt:lpstr>Common Properties of a Distance</vt:lpstr>
      <vt:lpstr>Common Properties of a Similarity</vt:lpstr>
      <vt:lpstr>Unsupervised Learning (Clustering)</vt:lpstr>
      <vt:lpstr>Working of Unsupervised Learning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Working of K-Means Algorithm</vt:lpstr>
      <vt:lpstr>Working of K-Means Algorithm</vt:lpstr>
      <vt:lpstr>Working of K-Means Algorithm</vt:lpstr>
      <vt:lpstr>Working of K-Means Algorithm</vt:lpstr>
      <vt:lpstr>Working of K-Means Algorithm</vt:lpstr>
      <vt:lpstr>Working of K-Means Algorithm</vt:lpstr>
      <vt:lpstr>Working of K-Means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50</cp:revision>
  <dcterms:created xsi:type="dcterms:W3CDTF">2020-12-02T17:41:12Z</dcterms:created>
  <dcterms:modified xsi:type="dcterms:W3CDTF">2021-01-14T06:55:09Z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452157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