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29" r:id="rId7"/>
    <p:sldId id="347" r:id="rId8"/>
    <p:sldId id="34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43" r:id="rId18"/>
    <p:sldId id="338" r:id="rId19"/>
    <p:sldId id="349" r:id="rId20"/>
    <p:sldId id="339" r:id="rId21"/>
    <p:sldId id="342" r:id="rId22"/>
    <p:sldId id="350" r:id="rId23"/>
    <p:sldId id="340" r:id="rId24"/>
    <p:sldId id="341" r:id="rId25"/>
    <p:sldId id="344" r:id="rId26"/>
    <p:sldId id="345" r:id="rId27"/>
    <p:sldId id="346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5" autoAdjust="0"/>
    <p:restoredTop sz="94660"/>
  </p:normalViewPr>
  <p:slideViewPr>
    <p:cSldViewPr snapToGrid="0">
      <p:cViewPr>
        <p:scale>
          <a:sx n="50" d="100"/>
          <a:sy n="50" d="100"/>
        </p:scale>
        <p:origin x="123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Medoids</a:t>
            </a:r>
            <a:r>
              <a:rPr lang="en-IN" dirty="0"/>
              <a:t> Method: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Objects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7" y="2365462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2" y="1676000"/>
            <a:ext cx="4322475" cy="296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15491" y="5017854"/>
                <a:ext cx="62899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absolute error criterion [for the set of Medoids (O2,O8)]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=(3+4+4)+(3+1+1+2+2)=20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91" y="5017854"/>
                <a:ext cx="6289964" cy="646331"/>
              </a:xfrm>
              <a:prstGeom prst="rect">
                <a:avLst/>
              </a:prstGeom>
              <a:blipFill>
                <a:blip r:embed="rId4"/>
                <a:stretch>
                  <a:fillRect l="-775" t="-4717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0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Medoids</a:t>
            </a:r>
            <a:r>
              <a:rPr lang="en-IN" dirty="0"/>
              <a:t> Method: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Objects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7" y="2365462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75" y="1447118"/>
            <a:ext cx="4348452" cy="310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48971" y="4506552"/>
                <a:ext cx="6119091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>
                    <a:latin typeface="Bahnschrift" panose="020B0502040204020203" pitchFamily="34" charset="0"/>
                  </a:rPr>
                  <a:t>Choose a random object O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>
                    <a:latin typeface="Bahnschrift" panose="020B0502040204020203" pitchFamily="34" charset="0"/>
                  </a:rPr>
                  <a:t>Swap O8 and O7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dirty="0">
                    <a:latin typeface="Bahnschrift" panose="020B0502040204020203" pitchFamily="34" charset="0"/>
                  </a:rPr>
                  <a:t>Compute the absolute error criterion [for the set of Medoids (02,07)]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(3 +4 + 4)+ (2 + 2+1+3 +3) = 22 </m:t>
                      </m:r>
                    </m:oMath>
                  </m:oMathPara>
                </a14:m>
                <a:endParaRPr lang="en-IN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971" y="4506552"/>
                <a:ext cx="6119091" cy="2169825"/>
              </a:xfrm>
              <a:prstGeom prst="rect">
                <a:avLst/>
              </a:prstGeom>
              <a:blipFill>
                <a:blip r:embed="rId4"/>
                <a:stretch>
                  <a:fillRect l="-697" r="-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8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K-Medoids Method: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Objects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81" y="1624843"/>
            <a:ext cx="3520643" cy="240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7" y="2365462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4908" y="4269617"/>
            <a:ext cx="6119091" cy="169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Compute the cost function Absolute error [for O2,O7]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Absolute error [O2,O8]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S = 22-20=2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S&gt; 0 it is a bad idea to replace O8 by O7 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1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method is more robust—k-means or k-</a:t>
            </a:r>
            <a:r>
              <a:rPr lang="en-US" b="1" dirty="0" err="1"/>
              <a:t>medoids</a:t>
            </a:r>
            <a:r>
              <a:rPr lang="en-US" b="1" dirty="0"/>
              <a:t>?”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Times New Roman" pitchFamily="18" charset="0"/>
              </a:rPr>
              <a:t>The k-</a:t>
            </a:r>
            <a:r>
              <a:rPr lang="en-US" dirty="0" err="1">
                <a:cs typeface="Times New Roman" pitchFamily="18" charset="0"/>
              </a:rPr>
              <a:t>medoids</a:t>
            </a:r>
            <a:r>
              <a:rPr lang="en-US" dirty="0">
                <a:cs typeface="Times New Roman" pitchFamily="18" charset="0"/>
              </a:rPr>
              <a:t> method is more robust than k-means.</a:t>
            </a:r>
          </a:p>
          <a:p>
            <a:pPr algn="just"/>
            <a:r>
              <a:rPr lang="en-US" dirty="0">
                <a:cs typeface="Times New Roman" pitchFamily="18" charset="0"/>
              </a:rPr>
              <a:t>Because  in the presence of noise and outliers </a:t>
            </a:r>
            <a:r>
              <a:rPr lang="en-US" dirty="0" err="1">
                <a:cs typeface="Times New Roman" pitchFamily="18" charset="0"/>
              </a:rPr>
              <a:t>medoid</a:t>
            </a:r>
            <a:r>
              <a:rPr lang="en-US" dirty="0">
                <a:cs typeface="Times New Roman" pitchFamily="18" charset="0"/>
              </a:rPr>
              <a:t> is less influenced by outliers or other extreme values than a mean.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2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CLARANS has two parameters: </a:t>
            </a:r>
          </a:p>
          <a:p>
            <a:r>
              <a:rPr lang="en-US" dirty="0" err="1">
                <a:solidFill>
                  <a:srgbClr val="C00000"/>
                </a:solidFill>
              </a:rPr>
              <a:t>maxNeighbor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maximum number of neighbors examined </a:t>
            </a:r>
          </a:p>
          <a:p>
            <a:r>
              <a:rPr lang="en-US" dirty="0" err="1">
                <a:solidFill>
                  <a:srgbClr val="C00000"/>
                </a:solidFill>
              </a:rPr>
              <a:t>numLocal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number of local minima obtained (. The higher the value of </a:t>
            </a:r>
            <a:r>
              <a:rPr lang="en-US" dirty="0" err="1"/>
              <a:t>maxNeighbor</a:t>
            </a:r>
            <a:r>
              <a:rPr lang="en-US" dirty="0"/>
              <a:t>, the closer is CLARANS to PAM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Clustering Large Applications based upon </a:t>
            </a:r>
            <a:r>
              <a:rPr lang="en-US" dirty="0" err="1"/>
              <a:t>RANdomized</a:t>
            </a:r>
            <a:r>
              <a:rPr lang="en-US" dirty="0"/>
              <a:t> Search. </a:t>
            </a:r>
          </a:p>
          <a:p>
            <a:pPr algn="just"/>
            <a:r>
              <a:rPr lang="en-US" dirty="0"/>
              <a:t>CLARANS is an efficient </a:t>
            </a:r>
            <a:r>
              <a:rPr lang="en-US" dirty="0" err="1"/>
              <a:t>medoid</a:t>
            </a:r>
            <a:r>
              <a:rPr lang="en-US" dirty="0"/>
              <a:t>-based clustering algorithm. </a:t>
            </a:r>
          </a:p>
          <a:p>
            <a:pPr algn="just"/>
            <a:r>
              <a:rPr lang="en-US" dirty="0"/>
              <a:t>The k-medoids algorithm is an adaptation of the k-means algorithm. </a:t>
            </a:r>
          </a:p>
        </p:txBody>
      </p:sp>
    </p:spTree>
    <p:extLst>
      <p:ext uri="{BB962C8B-B14F-4D97-AF65-F5344CB8AC3E}">
        <p14:creationId xmlns:p14="http://schemas.microsoft.com/office/powerpoint/2010/main" val="68792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Rather than calculate the mean of the items in each cluster, a representative item, or medoid, is chosen for each cluster at each iteration. </a:t>
            </a:r>
          </a:p>
          <a:p>
            <a:pPr algn="just"/>
            <a:r>
              <a:rPr lang="en-US" dirty="0"/>
              <a:t>In CLARANS, the process of finding k </a:t>
            </a:r>
            <a:r>
              <a:rPr lang="en-US" dirty="0" err="1"/>
              <a:t>medoids</a:t>
            </a:r>
            <a:r>
              <a:rPr lang="en-US" dirty="0"/>
              <a:t> from n objects is viewed abstractly as searching through a certain graph.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547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CLARANS (Clustering Large Applications based upon </a:t>
            </a:r>
            <a:r>
              <a:rPr lang="en-US" dirty="0" err="1"/>
              <a:t>RANdomized</a:t>
            </a:r>
            <a:r>
              <a:rPr lang="en-US" dirty="0"/>
              <a:t> Search ) was proposed to improve the quality and the scalability of CLARA .</a:t>
            </a:r>
          </a:p>
          <a:p>
            <a:pPr algn="just"/>
            <a:r>
              <a:rPr lang="en-US" dirty="0"/>
              <a:t> It combines sampling techniques with PAM.</a:t>
            </a:r>
          </a:p>
          <a:p>
            <a:pPr algn="just"/>
            <a:r>
              <a:rPr lang="en-US" dirty="0"/>
              <a:t> It does not confine itself to any sample at a given time </a:t>
            </a:r>
          </a:p>
          <a:p>
            <a:pPr algn="just"/>
            <a:r>
              <a:rPr lang="en-US" dirty="0"/>
              <a:t> It draws a sample with some randomness in each step of the search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2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78663"/>
            <a:ext cx="8504809" cy="5181599"/>
          </a:xfrm>
        </p:spPr>
        <p:txBody>
          <a:bodyPr>
            <a:noAutofit/>
          </a:bodyPr>
          <a:lstStyle/>
          <a:p>
            <a:r>
              <a:rPr lang="en-US" dirty="0"/>
              <a:t>In the graph, a node is represented by a set of k objects as selected </a:t>
            </a:r>
            <a:r>
              <a:rPr lang="en-US" dirty="0" err="1"/>
              <a:t>medoids</a:t>
            </a:r>
            <a:r>
              <a:rPr lang="en-US" dirty="0"/>
              <a:t>. </a:t>
            </a:r>
          </a:p>
          <a:p>
            <a:r>
              <a:rPr lang="en-US" dirty="0"/>
              <a:t>Two nodes are neighbors if their sets differ by only one object. </a:t>
            </a:r>
          </a:p>
          <a:p>
            <a:r>
              <a:rPr lang="en-US" dirty="0"/>
              <a:t>In each iteration, CLARANS considers a set of randomly chosen neighbor nodes as candidate of new medoids.</a:t>
            </a:r>
          </a:p>
        </p:txBody>
      </p:sp>
    </p:spTree>
    <p:extLst>
      <p:ext uri="{BB962C8B-B14F-4D97-AF65-F5344CB8AC3E}">
        <p14:creationId xmlns:p14="http://schemas.microsoft.com/office/powerpoint/2010/main" val="257693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CLARANS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35813"/>
            <a:ext cx="8504809" cy="5181599"/>
          </a:xfrm>
        </p:spPr>
        <p:txBody>
          <a:bodyPr>
            <a:noAutofit/>
          </a:bodyPr>
          <a:lstStyle/>
          <a:p>
            <a:r>
              <a:rPr lang="en-US" dirty="0"/>
              <a:t>We will move to the neighbor node if the neighbor is a better choice for medoids. </a:t>
            </a:r>
          </a:p>
          <a:p>
            <a:r>
              <a:rPr lang="en-US" dirty="0"/>
              <a:t>Otherwise, a local optima is discovered. The entire process is repeated multiple time to find better.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23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682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After this lecture, you will be able to</a:t>
            </a:r>
          </a:p>
          <a:p>
            <a:pPr marL="914400" lvl="1" indent="-457200"/>
            <a:r>
              <a:rPr lang="en-US" sz="2600" dirty="0"/>
              <a:t>understand the working of K-</a:t>
            </a:r>
            <a:r>
              <a:rPr lang="en-US" sz="2600" dirty="0" err="1"/>
              <a:t>mediods</a:t>
            </a:r>
            <a:r>
              <a:rPr lang="en-US" sz="2600" dirty="0"/>
              <a:t> and </a:t>
            </a:r>
            <a:r>
              <a:rPr lang="en-US" sz="2600" dirty="0" err="1"/>
              <a:t>Clarans</a:t>
            </a:r>
            <a:r>
              <a:rPr lang="en-US" sz="2600" dirty="0"/>
              <a:t> clustering algorithms.</a:t>
            </a:r>
            <a:endParaRPr lang="en-IN" sz="2600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CLARANS –Basic Idea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6" y="1874405"/>
            <a:ext cx="7762588" cy="456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84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CLARANS –Basic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Draws a sample of nodes at the beginning of the search .</a:t>
            </a:r>
          </a:p>
          <a:p>
            <a:pPr algn="just"/>
            <a:r>
              <a:rPr lang="en-US" dirty="0"/>
              <a:t> Neighbors are from the chosen sample.</a:t>
            </a:r>
          </a:p>
          <a:p>
            <a:pPr algn="just"/>
            <a:r>
              <a:rPr lang="en-US" dirty="0"/>
              <a:t> Restricts the search to a specific area of the original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66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CLARANS –Basic Idea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b="9761"/>
          <a:stretch/>
        </p:blipFill>
        <p:spPr bwMode="auto">
          <a:xfrm>
            <a:off x="684326" y="3240377"/>
            <a:ext cx="7864124" cy="35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1414318"/>
            <a:ext cx="18764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73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CLARANS –Basic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Does not confine the search to a localized area.</a:t>
            </a:r>
          </a:p>
          <a:p>
            <a:pPr algn="just"/>
            <a:r>
              <a:rPr lang="en-US" dirty="0"/>
              <a:t> Stops the search when a local minimum is found.</a:t>
            </a:r>
          </a:p>
          <a:p>
            <a:pPr algn="just"/>
            <a:r>
              <a:rPr lang="en-US" dirty="0"/>
              <a:t> Finds several local optimums and output the clustering with the best local optimum </a:t>
            </a:r>
          </a:p>
          <a:p>
            <a:pPr algn="just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1" y="4582172"/>
            <a:ext cx="18192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8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CLARANS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Advantages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Experiments show that CLARANS is more effective than both PAM and CLARA .</a:t>
            </a:r>
          </a:p>
          <a:p>
            <a:pPr algn="just"/>
            <a:r>
              <a:rPr lang="en-US" dirty="0"/>
              <a:t> Handles outliers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Disadvantages </a:t>
            </a:r>
          </a:p>
          <a:p>
            <a:pPr algn="just"/>
            <a:r>
              <a:rPr lang="en-US" dirty="0"/>
              <a:t>The computational complexity of CLARANS is O(n2), where n is the number of objects .</a:t>
            </a:r>
          </a:p>
          <a:p>
            <a:pPr algn="just"/>
            <a:r>
              <a:rPr lang="en-US" dirty="0"/>
              <a:t>The clustering quality depends on the sampling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601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K-Medoids clustering(PAM)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bg2">
                  <a:lumMod val="50000"/>
                </a:schemeClr>
              </a:buClr>
              <a:buAutoNum type="arabicPeriod"/>
            </a:pPr>
            <a:r>
              <a:rPr lang="en-US" sz="3100" dirty="0"/>
              <a:t>Initialize: select k random points out of the n data points as the medoids.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Associate each data point to the closest medoid by using any common distance metric methods.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While the cost decreases: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each medoid m, for each data o point which is not a medoid: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Swap m and o, associate each data point to the closest medoid, recompute the cost.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the total cost is more than that in the previous step, undo the swap.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K-Medoids clustering(PAM)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Initialize: select k random points out of the n data points as the medoids.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en-US" sz="3100" dirty="0"/>
              <a:t>Associate each data point to the closest medoid by using any common distance metric methods.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While the cost decreases: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each medoid m, for each data o point which is not a medoid: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Swap m and o, associate each data point to the closest medoid, recompute the cost.</a:t>
            </a:r>
          </a:p>
          <a:p>
            <a:pPr marL="914400" lvl="1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the total cost is more than that in the previous step, undo the swap.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K-Medoids clustering(PAM)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Initialize: select k random points out of the n data points as the medoids.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Associate each data point to the closest medoid by using any common distance metric methods.</a:t>
            </a:r>
          </a:p>
          <a:p>
            <a:pPr marL="514350" indent="-5143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AutoNum type="arabicPeriod"/>
            </a:pPr>
            <a:r>
              <a:rPr lang="en-US" sz="3700" dirty="0"/>
              <a:t>While the cost decreases:</a:t>
            </a:r>
          </a:p>
          <a:p>
            <a:pPr marL="457200" lvl="1" indent="0">
              <a:buNone/>
            </a:pPr>
            <a:r>
              <a:rPr lang="en-US" sz="2800" dirty="0"/>
              <a:t>For each medoid m, for each data o point which is not a medoid: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Swap m and o, associate each data point to the closest medoid, recompute the cost.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If the total cost is more than that in the previous step, undo the swap.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829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Medoids</a:t>
            </a:r>
            <a:r>
              <a:rPr lang="en-IN" dirty="0"/>
              <a:t> Method: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7" y="2365462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4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Goal: Create Two Clusters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02 = (3,4)</a:t>
            </a:r>
          </a:p>
          <a:p>
            <a:r>
              <a:rPr lang="en-IN" dirty="0"/>
              <a:t>08= (7,4)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" y="1722795"/>
            <a:ext cx="49339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20" y="1494778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6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Medoids</a:t>
            </a:r>
            <a:r>
              <a:rPr lang="en-IN" dirty="0"/>
              <a:t> Method: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Objects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7" y="2365462"/>
            <a:ext cx="2264064" cy="40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"/>
          <a:stretch/>
        </p:blipFill>
        <p:spPr bwMode="auto">
          <a:xfrm>
            <a:off x="4518747" y="1378634"/>
            <a:ext cx="4170507" cy="286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64607" y="4214853"/>
            <a:ext cx="5703455" cy="2529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Assign each object to the closest representative object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Using LI Metric (Manhattan), we form the following clusters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Cluster1 = {O1, O2, O3, O4}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Cluster2 = {O5, O6, O7, O8, O9, O10} </a:t>
            </a:r>
          </a:p>
        </p:txBody>
      </p:sp>
    </p:spTree>
    <p:extLst>
      <p:ext uri="{BB962C8B-B14F-4D97-AF65-F5344CB8AC3E}">
        <p14:creationId xmlns:p14="http://schemas.microsoft.com/office/powerpoint/2010/main" val="342896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Medoids</a:t>
            </a:r>
            <a:r>
              <a:rPr lang="en-IN" dirty="0"/>
              <a:t> Method: Example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803688"/>
            <a:ext cx="18288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75" y="1643311"/>
            <a:ext cx="4204999" cy="300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27400" y="4676017"/>
            <a:ext cx="5796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Compute the absolute error criterion [for the set of Medoids (02,08)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750" y="5351483"/>
            <a:ext cx="6191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8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947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K-Medoids clustering(PAM)</vt:lpstr>
      <vt:lpstr>K-Medoids clustering(PAM)</vt:lpstr>
      <vt:lpstr>K-Medoids clustering(PAM)</vt:lpstr>
      <vt:lpstr>K-Medoids Method: Example </vt:lpstr>
      <vt:lpstr>Goal: Create Two Clusters  </vt:lpstr>
      <vt:lpstr>K-Medoids Method: Example </vt:lpstr>
      <vt:lpstr>K-Medoids Method: Example </vt:lpstr>
      <vt:lpstr>K-Medoids Method: Example </vt:lpstr>
      <vt:lpstr>K-Medoids Method: Example</vt:lpstr>
      <vt:lpstr>K-Medoids Method: Example </vt:lpstr>
      <vt:lpstr>Which method is more robust—k-means or k-medoids?”</vt:lpstr>
      <vt:lpstr>The CLARANS algorithm</vt:lpstr>
      <vt:lpstr>The CLARANS algorithm</vt:lpstr>
      <vt:lpstr>The CLARANS algorithm</vt:lpstr>
      <vt:lpstr>The CLARANS algorithm</vt:lpstr>
      <vt:lpstr>The CLARANS algorithm</vt:lpstr>
      <vt:lpstr>The CLARANS algorithm</vt:lpstr>
      <vt:lpstr>CLARANS –Basic Idea</vt:lpstr>
      <vt:lpstr>CLARANS –Basic Idea</vt:lpstr>
      <vt:lpstr>CLARANS –Basic Idea</vt:lpstr>
      <vt:lpstr>CLARANS –Basic Idea</vt:lpstr>
      <vt:lpstr>CLARANS 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79</cp:revision>
  <dcterms:created xsi:type="dcterms:W3CDTF">2020-12-02T17:41:12Z</dcterms:created>
  <dcterms:modified xsi:type="dcterms:W3CDTF">2021-01-15T05:17:20Z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626808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