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4" r:id="rId7"/>
    <p:sldId id="332" r:id="rId8"/>
    <p:sldId id="315" r:id="rId9"/>
    <p:sldId id="312" r:id="rId10"/>
    <p:sldId id="313" r:id="rId11"/>
    <p:sldId id="345" r:id="rId12"/>
    <p:sldId id="316" r:id="rId13"/>
    <p:sldId id="317" r:id="rId14"/>
    <p:sldId id="333" r:id="rId15"/>
    <p:sldId id="318" r:id="rId16"/>
    <p:sldId id="346" r:id="rId17"/>
    <p:sldId id="347" r:id="rId18"/>
    <p:sldId id="319" r:id="rId19"/>
    <p:sldId id="320" r:id="rId20"/>
    <p:sldId id="348" r:id="rId21"/>
    <p:sldId id="349" r:id="rId22"/>
    <p:sldId id="350" r:id="rId23"/>
    <p:sldId id="351" r:id="rId24"/>
    <p:sldId id="321" r:id="rId25"/>
    <p:sldId id="352" r:id="rId26"/>
    <p:sldId id="353" r:id="rId27"/>
    <p:sldId id="322" r:id="rId28"/>
    <p:sldId id="354" r:id="rId29"/>
    <p:sldId id="323" r:id="rId30"/>
    <p:sldId id="334" r:id="rId31"/>
    <p:sldId id="324" r:id="rId32"/>
    <p:sldId id="336" r:id="rId33"/>
    <p:sldId id="325" r:id="rId34"/>
    <p:sldId id="338" r:id="rId35"/>
    <p:sldId id="326" r:id="rId36"/>
    <p:sldId id="339" r:id="rId37"/>
    <p:sldId id="327" r:id="rId38"/>
    <p:sldId id="341" r:id="rId39"/>
    <p:sldId id="328" r:id="rId40"/>
    <p:sldId id="344" r:id="rId41"/>
    <p:sldId id="343" r:id="rId42"/>
    <p:sldId id="329" r:id="rId43"/>
    <p:sldId id="342" r:id="rId44"/>
    <p:sldId id="330" r:id="rId45"/>
    <p:sldId id="31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0519" autoAdjust="0"/>
  </p:normalViewPr>
  <p:slideViewPr>
    <p:cSldViewPr snapToGrid="0">
      <p:cViewPr>
        <p:scale>
          <a:sx n="50" d="100"/>
          <a:sy n="50" d="100"/>
        </p:scale>
        <p:origin x="139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Density-Based Clustering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74320"/>
          <a:lstStyle/>
          <a:p>
            <a:pPr marL="339725" indent="-339725" algn="just">
              <a:buNone/>
            </a:pPr>
            <a:r>
              <a:rPr lang="en-US" altLang="zh-CN" sz="2600" dirty="0">
                <a:ea typeface="SimSun" pitchFamily="2" charset="-122"/>
              </a:rPr>
              <a:t>Two parameters</a:t>
            </a:r>
            <a:r>
              <a:rPr lang="en-US" altLang="zh-CN" sz="2600" i="1" dirty="0">
                <a:ea typeface="SimSun" pitchFamily="2" charset="-122"/>
              </a:rPr>
              <a:t>:</a:t>
            </a:r>
          </a:p>
          <a:p>
            <a:pPr marL="339725" lvl="1" algn="just">
              <a:spcBef>
                <a:spcPts val="1000"/>
              </a:spcBef>
            </a:pPr>
            <a:r>
              <a:rPr lang="en-US" altLang="zh-CN" sz="2600" dirty="0" err="1">
                <a:solidFill>
                  <a:schemeClr val="hlink"/>
                </a:solidFill>
                <a:ea typeface="SimSun" pitchFamily="2" charset="-122"/>
              </a:rPr>
              <a:t>Eps</a:t>
            </a:r>
            <a:r>
              <a:rPr lang="en-US" altLang="zh-CN" sz="2600" dirty="0">
                <a:ea typeface="SimSun" pitchFamily="2" charset="-122"/>
              </a:rPr>
              <a:t>: Maximum radius of the </a:t>
            </a:r>
            <a:r>
              <a:rPr lang="en-US" altLang="zh-CN" sz="2600" dirty="0" err="1">
                <a:ea typeface="SimSun" pitchFamily="2" charset="-122"/>
              </a:rPr>
              <a:t>neighbourhood</a:t>
            </a:r>
            <a:r>
              <a:rPr lang="en-US" altLang="zh-CN" sz="2600" dirty="0">
                <a:ea typeface="SimSun" pitchFamily="2" charset="-122"/>
              </a:rPr>
              <a:t>.</a:t>
            </a:r>
          </a:p>
          <a:p>
            <a:pPr marL="339725" lvl="1" algn="just">
              <a:spcBef>
                <a:spcPts val="1000"/>
              </a:spcBef>
            </a:pPr>
            <a:r>
              <a:rPr lang="en-US" altLang="zh-CN" sz="2600" dirty="0" err="1">
                <a:solidFill>
                  <a:schemeClr val="hlink"/>
                </a:solidFill>
                <a:ea typeface="SimSun" pitchFamily="2" charset="-122"/>
              </a:rPr>
              <a:t>MinPts</a:t>
            </a:r>
            <a:r>
              <a:rPr lang="en-US" altLang="zh-CN" sz="2600" dirty="0">
                <a:ea typeface="SimSun" pitchFamily="2" charset="-122"/>
              </a:rPr>
              <a:t>: Minimum number of points in an </a:t>
            </a:r>
            <a:r>
              <a:rPr lang="en-US" altLang="zh-CN" sz="2600" dirty="0" err="1">
                <a:ea typeface="SimSun" pitchFamily="2" charset="-122"/>
              </a:rPr>
              <a:t>Eps-neighbourhood</a:t>
            </a:r>
            <a:r>
              <a:rPr lang="en-US" altLang="zh-CN" sz="2600" dirty="0">
                <a:ea typeface="SimSun" pitchFamily="2" charset="-122"/>
              </a:rPr>
              <a:t> of that point.</a:t>
            </a:r>
          </a:p>
        </p:txBody>
      </p:sp>
    </p:spTree>
    <p:extLst>
      <p:ext uri="{BB962C8B-B14F-4D97-AF65-F5344CB8AC3E}">
        <p14:creationId xmlns:p14="http://schemas.microsoft.com/office/powerpoint/2010/main" val="179141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Density-Based Clustering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494778"/>
            <a:ext cx="8229600" cy="5181599"/>
          </a:xfrm>
        </p:spPr>
        <p:txBody>
          <a:bodyPr rIns="274320"/>
          <a:lstStyle/>
          <a:p>
            <a:pPr marL="346075" indent="-346075" algn="just"/>
            <a:r>
              <a:rPr lang="en-US" altLang="zh-CN" sz="2600" dirty="0">
                <a:solidFill>
                  <a:schemeClr val="hlink"/>
                </a:solidFill>
                <a:ea typeface="SimSun" pitchFamily="2" charset="-122"/>
              </a:rPr>
              <a:t>Directly density-reachable</a:t>
            </a:r>
            <a:r>
              <a:rPr lang="en-US" altLang="zh-CN" sz="2600" dirty="0">
                <a:ea typeface="SimSun" pitchFamily="2" charset="-122"/>
              </a:rPr>
              <a:t>: A point p is directly density-reachable from a point q w.r.t. </a:t>
            </a:r>
            <a:r>
              <a:rPr lang="en-US" altLang="zh-CN" sz="2600" dirty="0" err="1">
                <a:ea typeface="SimSun" pitchFamily="2" charset="-122"/>
              </a:rPr>
              <a:t>Eps</a:t>
            </a:r>
            <a:r>
              <a:rPr lang="en-US" altLang="zh-CN" sz="2600" dirty="0">
                <a:ea typeface="SimSun" pitchFamily="2" charset="-122"/>
              </a:rPr>
              <a:t>, </a:t>
            </a:r>
            <a:r>
              <a:rPr lang="en-US" altLang="zh-CN" sz="2600" dirty="0" err="1">
                <a:ea typeface="SimSun" pitchFamily="2" charset="-122"/>
              </a:rPr>
              <a:t>MinPts</a:t>
            </a:r>
            <a:r>
              <a:rPr lang="en-US" altLang="zh-CN" sz="2600" dirty="0">
                <a:ea typeface="SimSun" pitchFamily="2" charset="-122"/>
              </a:rPr>
              <a:t> 	</a:t>
            </a:r>
          </a:p>
          <a:p>
            <a:endParaRPr lang="en-IN" dirty="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826350" y="3283527"/>
            <a:ext cx="5308744" cy="2330164"/>
            <a:chOff x="5264150" y="4648200"/>
            <a:chExt cx="3879850" cy="1663700"/>
          </a:xfrm>
        </p:grpSpPr>
        <p:sp>
          <p:nvSpPr>
            <p:cNvPr id="5" name="Rectangle 2072"/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670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200" dirty="0" err="1">
                  <a:latin typeface="Bahnschrift" pitchFamily="34" charset="0"/>
                  <a:ea typeface="SimSun" pitchFamily="2" charset="-122"/>
                </a:rPr>
                <a:t>MinPts</a:t>
              </a:r>
              <a:r>
                <a:rPr lang="en-US" altLang="zh-CN" sz="2200" dirty="0">
                  <a:latin typeface="Bahnschrift" pitchFamily="34" charset="0"/>
                  <a:ea typeface="SimSun" pitchFamily="2" charset="-122"/>
                </a:rPr>
                <a:t> = 5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2200" dirty="0" err="1">
                  <a:latin typeface="Bahnschrift" pitchFamily="34" charset="0"/>
                  <a:ea typeface="SimSun" pitchFamily="2" charset="-122"/>
                </a:rPr>
                <a:t>Eps</a:t>
              </a:r>
              <a:r>
                <a:rPr lang="en-US" altLang="zh-CN" sz="2200" dirty="0">
                  <a:latin typeface="Bahnschrift" pitchFamily="34" charset="0"/>
                  <a:ea typeface="SimSun" pitchFamily="2" charset="-122"/>
                </a:rPr>
                <a:t> = 1 cm</a:t>
              </a:r>
            </a:p>
          </p:txBody>
        </p:sp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7" name="Oval 2054"/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2055"/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2056"/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2057"/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2058"/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2059"/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2060"/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2061"/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2062"/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2063"/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064"/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2065"/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2066"/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2067"/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2068"/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2069"/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070"/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p</a:t>
                </a:r>
              </a:p>
            </p:txBody>
          </p:sp>
          <p:sp>
            <p:nvSpPr>
              <p:cNvPr id="24" name="Rectangle 2071"/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q</a:t>
                </a:r>
              </a:p>
            </p:txBody>
          </p:sp>
          <p:sp>
            <p:nvSpPr>
              <p:cNvPr id="25" name="Oval 2065"/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41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Density-Based Clustering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57309" cy="5181599"/>
          </a:xfrm>
        </p:spPr>
        <p:txBody>
          <a:bodyPr rIns="27432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A point in a </a:t>
            </a:r>
            <a:r>
              <a:rPr lang="en-US" dirty="0">
                <a:solidFill>
                  <a:srgbClr val="FF0000"/>
                </a:solidFill>
              </a:rPr>
              <a:t>DBSCAN</a:t>
            </a:r>
            <a:r>
              <a:rPr lang="en-US" dirty="0"/>
              <a:t> can of three types:</a:t>
            </a:r>
          </a:p>
          <a:p>
            <a:pPr marL="339725" indent="-339725" algn="just"/>
            <a:r>
              <a:rPr lang="en-US" dirty="0">
                <a:solidFill>
                  <a:srgbClr val="FF0000"/>
                </a:solidFill>
              </a:rPr>
              <a:t>core point </a:t>
            </a:r>
            <a:r>
              <a:rPr lang="en-US" dirty="0"/>
              <a:t>- which has at least min pts points in its neighborhood</a:t>
            </a:r>
          </a:p>
          <a:p>
            <a:pPr marL="339725" indent="-3397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border point - one which has a core point in its neighborhood</a:t>
            </a:r>
          </a:p>
          <a:p>
            <a:pPr marL="339725" indent="-3397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noise point - one which is neither a core nor a border point and is considered an outlier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5656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Density-Based Clustering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57309" cy="5181599"/>
          </a:xfrm>
        </p:spPr>
        <p:txBody>
          <a:bodyPr rIns="27432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A point in a </a:t>
            </a:r>
            <a:r>
              <a:rPr lang="en-US" dirty="0">
                <a:solidFill>
                  <a:srgbClr val="FF0000"/>
                </a:solidFill>
              </a:rPr>
              <a:t>DBSCAN</a:t>
            </a:r>
            <a:r>
              <a:rPr lang="en-US" dirty="0"/>
              <a:t> can of three types:</a:t>
            </a:r>
          </a:p>
          <a:p>
            <a:pPr marL="339725" indent="-3397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core point - which has at least min pts points in its neighborhood</a:t>
            </a:r>
          </a:p>
          <a:p>
            <a:pPr marL="339725" indent="-339725" algn="just"/>
            <a:r>
              <a:rPr lang="en-US" dirty="0">
                <a:solidFill>
                  <a:srgbClr val="FF0000"/>
                </a:solidFill>
              </a:rPr>
              <a:t>border point</a:t>
            </a:r>
            <a:r>
              <a:rPr lang="en-US" dirty="0"/>
              <a:t> - one which has a core point in its neighborhood</a:t>
            </a:r>
          </a:p>
          <a:p>
            <a:pPr marL="339725" indent="-3397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noise point - one which is neither a core nor a border point and is considered an outlier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56567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Density-Based Clustering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78"/>
            <a:ext cx="8257309" cy="5181599"/>
          </a:xfrm>
        </p:spPr>
        <p:txBody>
          <a:bodyPr rIns="27432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A point in a </a:t>
            </a:r>
            <a:r>
              <a:rPr lang="en-US" dirty="0">
                <a:solidFill>
                  <a:srgbClr val="FF0000"/>
                </a:solidFill>
              </a:rPr>
              <a:t>DBSCAN</a:t>
            </a:r>
            <a:r>
              <a:rPr lang="en-US" dirty="0"/>
              <a:t> can of three types:</a:t>
            </a:r>
          </a:p>
          <a:p>
            <a:pPr marL="339725" indent="-3397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core point - which has at least min pts points in its neighborhood</a:t>
            </a:r>
          </a:p>
          <a:p>
            <a:pPr marL="339725" indent="-339725"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border point - one which has a core point in its neighborhood</a:t>
            </a:r>
          </a:p>
          <a:p>
            <a:pPr marL="339725" indent="-339725" algn="just"/>
            <a:r>
              <a:rPr lang="en-US" dirty="0">
                <a:solidFill>
                  <a:srgbClr val="FF0000"/>
                </a:solidFill>
              </a:rPr>
              <a:t>noise point </a:t>
            </a:r>
            <a:r>
              <a:rPr lang="en-US" dirty="0"/>
              <a:t>- one which is neither a core nor a border point and is considered an outlier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56567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686799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DBSCAN: Core, Border, and Noise Points</a:t>
            </a:r>
            <a:endParaRPr lang="en-I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4" y="1649506"/>
            <a:ext cx="6118231" cy="456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75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DBSCAN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411648"/>
            <a:ext cx="8229600" cy="5181599"/>
          </a:xfrm>
        </p:spPr>
        <p:txBody>
          <a:bodyPr rIns="274320">
            <a:normAutofit/>
          </a:bodyPr>
          <a:lstStyle/>
          <a:p>
            <a:pPr marL="339725" indent="-339725"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Arbitrary select a point p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Retrieve all points density-reachable from </a:t>
            </a:r>
            <a:r>
              <a:rPr lang="en-US" altLang="zh-CN" sz="2600" i="1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p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 w.r.t. </a:t>
            </a:r>
            <a:r>
              <a:rPr lang="en-US" altLang="zh-CN" sz="2600" dirty="0" err="1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Eps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 and </a:t>
            </a:r>
            <a:r>
              <a:rPr lang="en-US" altLang="zh-CN" sz="2600" dirty="0" err="1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MinPts</a:t>
            </a:r>
            <a:endParaRPr lang="en-US" altLang="zh-CN" sz="2600" dirty="0">
              <a:solidFill>
                <a:schemeClr val="bg1">
                  <a:lumMod val="75000"/>
                </a:schemeClr>
              </a:solidFill>
              <a:ea typeface="SimSun" pitchFamily="2" charset="-122"/>
            </a:endParaRP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If p is a core point, a cluster is formed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If p is a border point, no points are density-reachable from p and DBSCAN visits the next point of the database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Continue the process until all of the points have been processed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2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DBSCAN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411648"/>
            <a:ext cx="8229600" cy="5181599"/>
          </a:xfrm>
        </p:spPr>
        <p:txBody>
          <a:bodyPr rIns="274320">
            <a:normAutofit/>
          </a:bodyPr>
          <a:lstStyle/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Arbitrary select a point p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Retrieve all points density-reachable from </a:t>
            </a:r>
            <a:r>
              <a:rPr lang="en-US" altLang="zh-CN" sz="2600" i="1" dirty="0">
                <a:ea typeface="SimSun" pitchFamily="2" charset="-122"/>
              </a:rPr>
              <a:t>p</a:t>
            </a:r>
            <a:r>
              <a:rPr lang="en-US" altLang="zh-CN" sz="2600" dirty="0">
                <a:ea typeface="SimSun" pitchFamily="2" charset="-122"/>
              </a:rPr>
              <a:t> w.r.t. </a:t>
            </a:r>
            <a:r>
              <a:rPr lang="en-US" altLang="zh-CN" sz="2600" dirty="0" err="1">
                <a:ea typeface="SimSun" pitchFamily="2" charset="-122"/>
              </a:rPr>
              <a:t>Eps</a:t>
            </a:r>
            <a:r>
              <a:rPr lang="en-US" altLang="zh-CN" sz="2600" dirty="0">
                <a:ea typeface="SimSun" pitchFamily="2" charset="-122"/>
              </a:rPr>
              <a:t> and </a:t>
            </a:r>
            <a:r>
              <a:rPr lang="en-US" altLang="zh-CN" sz="2600" dirty="0" err="1">
                <a:ea typeface="SimSun" pitchFamily="2" charset="-122"/>
              </a:rPr>
              <a:t>MinPts</a:t>
            </a:r>
            <a:endParaRPr lang="en-US" altLang="zh-CN" sz="2600" dirty="0">
              <a:ea typeface="SimSun" pitchFamily="2" charset="-122"/>
            </a:endParaRP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If p is a core point, a cluster is formed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If p is a border point, no points are density-reachable from p and DBSCAN visits the next point of the database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Continue the process until all of the points have been processed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21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DBSCAN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411648"/>
            <a:ext cx="8229600" cy="5181599"/>
          </a:xfrm>
        </p:spPr>
        <p:txBody>
          <a:bodyPr rIns="274320">
            <a:normAutofit/>
          </a:bodyPr>
          <a:lstStyle/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Arbitrary select a point p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Retrieve all points density-reachable from p w.r.t. </a:t>
            </a:r>
            <a:r>
              <a:rPr lang="en-US" altLang="zh-CN" sz="2600" dirty="0" err="1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Eps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 and </a:t>
            </a:r>
            <a:r>
              <a:rPr lang="en-US" altLang="zh-CN" sz="2600" dirty="0" err="1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MinPts</a:t>
            </a:r>
            <a:endParaRPr lang="en-US" altLang="zh-CN" sz="2600" dirty="0">
              <a:solidFill>
                <a:schemeClr val="bg1">
                  <a:lumMod val="75000"/>
                </a:schemeClr>
              </a:solidFill>
              <a:ea typeface="SimSun" pitchFamily="2" charset="-122"/>
            </a:endParaRP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If p is a core point, a cluster is formed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If p is a border point, no points are density-reachable from p and DBSCAN visits the next point of the database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Continue the process until all of the points have been processed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21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DBSCAN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411648"/>
            <a:ext cx="8229600" cy="5181599"/>
          </a:xfrm>
        </p:spPr>
        <p:txBody>
          <a:bodyPr rIns="274320">
            <a:normAutofit/>
          </a:bodyPr>
          <a:lstStyle/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Arbitrary select a point p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Retrieve all points density-reachable from p w.r.t. </a:t>
            </a:r>
            <a:r>
              <a:rPr lang="en-US" altLang="zh-CN" sz="2600" dirty="0" err="1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Eps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 and </a:t>
            </a:r>
            <a:r>
              <a:rPr lang="en-US" altLang="zh-CN" sz="2600" dirty="0" err="1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MinPts</a:t>
            </a:r>
            <a:endParaRPr lang="en-US" altLang="zh-CN" sz="2600" dirty="0">
              <a:solidFill>
                <a:schemeClr val="bg1">
                  <a:lumMod val="75000"/>
                </a:schemeClr>
              </a:solidFill>
              <a:ea typeface="SimSun" pitchFamily="2" charset="-122"/>
            </a:endParaRP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If p is a core point, a cluster is formed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If p is a border point, no points are density-reachable from p and DBSCAN visits the next point of the database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Continue the process until all of the points have been processed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2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457200" indent="-401638">
              <a:buFont typeface="Wingdings" pitchFamily="2" charset="2"/>
              <a:buChar char="ü"/>
            </a:pPr>
            <a:r>
              <a:rPr lang="en-US" sz="2600" dirty="0"/>
              <a:t>understand the concept of cluster analysis.</a:t>
            </a:r>
          </a:p>
          <a:p>
            <a:pPr marL="457200" indent="-401638">
              <a:buFont typeface="Wingdings" pitchFamily="2" charset="2"/>
              <a:buChar char="ü"/>
            </a:pPr>
            <a:r>
              <a:rPr lang="en-IN" sz="2600" dirty="0"/>
              <a:t>learn the different clustering approaches.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DBSCAN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411648"/>
            <a:ext cx="8229600" cy="5181599"/>
          </a:xfrm>
        </p:spPr>
        <p:txBody>
          <a:bodyPr rIns="274320">
            <a:normAutofit/>
          </a:bodyPr>
          <a:lstStyle/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Arbitrary select a point p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Retrieve all points density-reachable from p w.r.t. </a:t>
            </a:r>
            <a:r>
              <a:rPr lang="en-US" altLang="zh-CN" sz="2600" dirty="0" err="1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Eps</a:t>
            </a: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 and </a:t>
            </a:r>
            <a:r>
              <a:rPr lang="en-US" altLang="zh-CN" sz="2600" dirty="0" err="1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MinPts</a:t>
            </a:r>
            <a:endParaRPr lang="en-US" altLang="zh-CN" sz="2600" dirty="0">
              <a:solidFill>
                <a:schemeClr val="bg1">
                  <a:lumMod val="75000"/>
                </a:schemeClr>
              </a:solidFill>
              <a:ea typeface="SimSun" pitchFamily="2" charset="-122"/>
            </a:endParaRP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If p is a core point, a cluster is formed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  <a:buClr>
                <a:schemeClr val="bg1">
                  <a:lumMod val="75000"/>
                </a:schemeClr>
              </a:buClr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ea typeface="SimSun" pitchFamily="2" charset="-122"/>
              </a:rPr>
              <a:t>If p is a border point, no points are density-reachable from p and DBSCAN visits the next point of the database</a:t>
            </a:r>
          </a:p>
          <a:p>
            <a:pPr marL="339725" indent="-339725"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600" dirty="0">
                <a:ea typeface="SimSun" pitchFamily="2" charset="-122"/>
              </a:rPr>
              <a:t>Continue the process until all of the points have been processed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21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IN" sz="3600" dirty="0"/>
              <a:t>Advantages of 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1494778"/>
            <a:ext cx="8229601" cy="5181599"/>
          </a:xfrm>
        </p:spPr>
        <p:txBody>
          <a:bodyPr rIns="274320"/>
          <a:lstStyle/>
          <a:p>
            <a:pPr marL="346075" indent="-346075" algn="just"/>
            <a:r>
              <a:rPr lang="en-US" dirty="0"/>
              <a:t>It can discover any number of clusters.</a:t>
            </a:r>
          </a:p>
          <a:p>
            <a:pPr marL="346075" indent="-346075" algn="just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Clusters of varying shapes and sizes can be obtained using the DBSCAN algorithm.</a:t>
            </a:r>
          </a:p>
          <a:p>
            <a:pPr marL="346075" indent="-346075" algn="just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can detect and ignore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83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IN" sz="3600" dirty="0"/>
              <a:t>Advantages of 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1494778"/>
            <a:ext cx="8229601" cy="5181599"/>
          </a:xfrm>
        </p:spPr>
        <p:txBody>
          <a:bodyPr rIns="274320"/>
          <a:lstStyle/>
          <a:p>
            <a:pPr marL="346075" indent="-346075" algn="just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can discover any number of clusters.</a:t>
            </a:r>
          </a:p>
          <a:p>
            <a:pPr marL="346075" indent="-346075" algn="just"/>
            <a:r>
              <a:rPr lang="en-US" dirty="0"/>
              <a:t>Clusters of varying shapes and sizes can be obtained using the DBSCAN algorithm.</a:t>
            </a:r>
          </a:p>
          <a:p>
            <a:pPr marL="346075" indent="-346075" algn="just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can detect and ignore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838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IN" sz="3600" dirty="0"/>
              <a:t>Advantages of 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1494778"/>
            <a:ext cx="8229601" cy="5181599"/>
          </a:xfrm>
        </p:spPr>
        <p:txBody>
          <a:bodyPr rIns="274320"/>
          <a:lstStyle/>
          <a:p>
            <a:pPr marL="346075" indent="-346075" algn="just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can discover any number of clusters.</a:t>
            </a:r>
          </a:p>
          <a:p>
            <a:pPr marL="346075" indent="-346075" algn="just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Clusters of varying shapes and sizes can be obtained using the DBSCAN algorithm.</a:t>
            </a:r>
          </a:p>
          <a:p>
            <a:pPr marL="346075" indent="-346075" algn="just"/>
            <a:r>
              <a:rPr lang="en-US" dirty="0"/>
              <a:t>It can detect and ignore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838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IN" sz="3600" dirty="0"/>
              <a:t>Disadvantages of 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494778"/>
            <a:ext cx="8339495" cy="5181599"/>
          </a:xfrm>
        </p:spPr>
        <p:txBody>
          <a:bodyPr rIns="274320"/>
          <a:lstStyle/>
          <a:p>
            <a:pPr marL="0" indent="0" algn="just">
              <a:buNone/>
            </a:pPr>
            <a:r>
              <a:rPr lang="en-US" sz="2600" dirty="0"/>
              <a:t>The epsilon value is too sensitive</a:t>
            </a:r>
          </a:p>
          <a:p>
            <a:pPr marL="339725" lvl="1" indent="-339725" algn="just"/>
            <a:r>
              <a:rPr lang="en-US" sz="2600" dirty="0"/>
              <a:t>too small a value can result in elimination of spare clusters as outliers</a:t>
            </a:r>
          </a:p>
          <a:p>
            <a:pPr marL="339725" lvl="1" indent="-339725" algn="just">
              <a:buClr>
                <a:schemeClr val="bg1">
                  <a:lumMod val="75000"/>
                </a:schemeClr>
              </a:buClr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too large a value would merge dense clusters together giving incorrect clusters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14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IN" sz="3600" dirty="0"/>
              <a:t>Disadvantages of 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494778"/>
            <a:ext cx="8339495" cy="5181599"/>
          </a:xfrm>
        </p:spPr>
        <p:txBody>
          <a:bodyPr rIns="274320"/>
          <a:lstStyle/>
          <a:p>
            <a:pPr marL="0" indent="0" algn="just">
              <a:buNone/>
            </a:pPr>
            <a:r>
              <a:rPr lang="en-US" sz="2600" dirty="0"/>
              <a:t>The epsilon value is too sensitive</a:t>
            </a:r>
          </a:p>
          <a:p>
            <a:pPr marL="339725" lvl="1" indent="-339725" algn="just">
              <a:buClr>
                <a:schemeClr val="bg1">
                  <a:lumMod val="75000"/>
                </a:schemeClr>
              </a:buClr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too small a value can result in elimination of spare clusters as outliers</a:t>
            </a:r>
          </a:p>
          <a:p>
            <a:pPr marL="339725" lvl="1" indent="-339725" algn="just"/>
            <a:r>
              <a:rPr lang="en-US" sz="2600" dirty="0"/>
              <a:t>too large a value would merge dense clusters together giving incorrect clusters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14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What is Graph Clustering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1188416" y="2780297"/>
            <a:ext cx="6767167" cy="129740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Bahnschrift" pitchFamily="34" charset="0"/>
              </a:rPr>
              <a:t>Graph clustering refers to clustering of data in the form of graphs</a:t>
            </a:r>
            <a:endParaRPr lang="en-IN" sz="28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2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What is Graph Clustering</a:t>
            </a:r>
            <a:endParaRPr lang="en-IN" sz="3600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32551E9F-9194-4B3C-83B6-881A2AC50C70}"/>
              </a:ext>
            </a:extLst>
          </p:cNvPr>
          <p:cNvSpPr/>
          <p:nvPr/>
        </p:nvSpPr>
        <p:spPr>
          <a:xfrm>
            <a:off x="914142" y="2804947"/>
            <a:ext cx="7661822" cy="1030446"/>
          </a:xfrm>
          <a:custGeom>
            <a:avLst/>
            <a:gdLst>
              <a:gd name="connsiteX0" fmla="*/ 0 w 3033717"/>
              <a:gd name="connsiteY0" fmla="*/ 0 h 747550"/>
              <a:gd name="connsiteX1" fmla="*/ 3033717 w 3033717"/>
              <a:gd name="connsiteY1" fmla="*/ 0 h 747550"/>
              <a:gd name="connsiteX2" fmla="*/ 3033717 w 3033717"/>
              <a:gd name="connsiteY2" fmla="*/ 747550 h 747550"/>
              <a:gd name="connsiteX3" fmla="*/ 0 w 3033717"/>
              <a:gd name="connsiteY3" fmla="*/ 747550 h 747550"/>
              <a:gd name="connsiteX4" fmla="*/ 0 w 3033717"/>
              <a:gd name="connsiteY4" fmla="*/ 0 h 74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717" h="747550">
                <a:moveTo>
                  <a:pt x="0" y="0"/>
                </a:moveTo>
                <a:lnTo>
                  <a:pt x="3033717" y="0"/>
                </a:lnTo>
                <a:lnTo>
                  <a:pt x="3033717" y="747550"/>
                </a:lnTo>
                <a:lnTo>
                  <a:pt x="0" y="747550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14400" rIns="99060" bIns="99060" numCol="1" spcCol="1270" anchor="ctr" anchorCtr="0">
            <a:noAutofit/>
          </a:bodyPr>
          <a:lstStyle/>
          <a:p>
            <a:pPr marL="0" lvl="1" algn="ctr"/>
            <a:r>
              <a:rPr lang="en-US" sz="2600" dirty="0">
                <a:latin typeface="Bahnschrift" pitchFamily="34" charset="0"/>
              </a:rPr>
              <a:t>Between-graph - </a:t>
            </a:r>
            <a:r>
              <a:rPr lang="en-US" sz="2800" dirty="0"/>
              <a:t>Clustering a set of graphs</a:t>
            </a:r>
          </a:p>
          <a:p>
            <a:pPr marL="0" lvl="1" algn="ctr"/>
            <a:endParaRPr lang="en-US" sz="2600" dirty="0">
              <a:latin typeface="Bahnschrift" pitchFamily="34" charset="0"/>
            </a:endParaRPr>
          </a:p>
          <a:p>
            <a:pPr algn="ctr"/>
            <a:endParaRPr lang="en-US" sz="2600" dirty="0">
              <a:latin typeface="Bahnschrift" pitchFamily="34" charset="0"/>
            </a:endParaRP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FC56F224-E2D6-4E30-BDB0-A194B49B39D4}"/>
              </a:ext>
            </a:extLst>
          </p:cNvPr>
          <p:cNvSpPr/>
          <p:nvPr/>
        </p:nvSpPr>
        <p:spPr>
          <a:xfrm>
            <a:off x="914142" y="4317410"/>
            <a:ext cx="7661822" cy="1030446"/>
          </a:xfrm>
          <a:custGeom>
            <a:avLst/>
            <a:gdLst>
              <a:gd name="connsiteX0" fmla="*/ 0 w 3033717"/>
              <a:gd name="connsiteY0" fmla="*/ 0 h 747550"/>
              <a:gd name="connsiteX1" fmla="*/ 3033717 w 3033717"/>
              <a:gd name="connsiteY1" fmla="*/ 0 h 747550"/>
              <a:gd name="connsiteX2" fmla="*/ 3033717 w 3033717"/>
              <a:gd name="connsiteY2" fmla="*/ 747550 h 747550"/>
              <a:gd name="connsiteX3" fmla="*/ 0 w 3033717"/>
              <a:gd name="connsiteY3" fmla="*/ 747550 h 747550"/>
              <a:gd name="connsiteX4" fmla="*/ 0 w 3033717"/>
              <a:gd name="connsiteY4" fmla="*/ 0 h 74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717" h="747550">
                <a:moveTo>
                  <a:pt x="0" y="0"/>
                </a:moveTo>
                <a:lnTo>
                  <a:pt x="3033717" y="0"/>
                </a:lnTo>
                <a:lnTo>
                  <a:pt x="3033717" y="747550"/>
                </a:lnTo>
                <a:lnTo>
                  <a:pt x="0" y="747550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1188720" rIns="99060" bIns="99060" numCol="1" spcCol="1270" anchor="ctr" anchorCtr="0">
            <a:noAutofit/>
          </a:bodyPr>
          <a:lstStyle/>
          <a:p>
            <a:pPr marL="0" lvl="1" algn="ctr"/>
            <a:r>
              <a:rPr lang="en-US" sz="2600" dirty="0">
                <a:latin typeface="Bahnschrift" pitchFamily="34" charset="0"/>
              </a:rPr>
              <a:t>Within-graph - </a:t>
            </a:r>
            <a:r>
              <a:rPr lang="en-US" sz="2800" dirty="0"/>
              <a:t>Clustering the nodes/edges of a single graph</a:t>
            </a:r>
            <a:endParaRPr lang="en-IN" sz="2800" dirty="0"/>
          </a:p>
          <a:p>
            <a:pPr marL="0" lvl="1" algn="ctr"/>
            <a:endParaRPr lang="en-US" sz="2600" dirty="0">
              <a:latin typeface="Bahnschrift" pitchFamily="34" charset="0"/>
            </a:endParaRPr>
          </a:p>
          <a:p>
            <a:pPr algn="ctr"/>
            <a:endParaRPr lang="en-US" sz="2600" dirty="0">
              <a:latin typeface="Bahnschrift" pitchFamily="34" charset="0"/>
            </a:endParaRPr>
          </a:p>
          <a:p>
            <a:pPr algn="ctr"/>
            <a:endParaRPr lang="en-IN" altLang="zh-CN" sz="2600" dirty="0">
              <a:latin typeface="Bahnschrift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4389" y="1707784"/>
            <a:ext cx="5407794" cy="78483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bIns="9144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800" dirty="0">
                <a:latin typeface="Bahnschrift" pitchFamily="34" charset="0"/>
              </a:rPr>
              <a:t>Types of Graph Clustering</a:t>
            </a:r>
          </a:p>
        </p:txBody>
      </p:sp>
    </p:spTree>
    <p:extLst>
      <p:ext uri="{BB962C8B-B14F-4D97-AF65-F5344CB8AC3E}">
        <p14:creationId xmlns:p14="http://schemas.microsoft.com/office/powerpoint/2010/main" val="1835652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Between-graph Clustering</a:t>
            </a:r>
            <a:endParaRPr lang="en-IN" sz="3600" dirty="0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6D52DCA-2BB1-4A45-826F-8B775AC601A6}"/>
              </a:ext>
            </a:extLst>
          </p:cNvPr>
          <p:cNvSpPr/>
          <p:nvPr/>
        </p:nvSpPr>
        <p:spPr>
          <a:xfrm>
            <a:off x="1323626" y="2451640"/>
            <a:ext cx="6550926" cy="2134215"/>
          </a:xfrm>
          <a:custGeom>
            <a:avLst/>
            <a:gdLst>
              <a:gd name="connsiteX0" fmla="*/ 0 w 6550926"/>
              <a:gd name="connsiteY0" fmla="*/ 0 h 2134215"/>
              <a:gd name="connsiteX1" fmla="*/ 661048 w 6550926"/>
              <a:gd name="connsiteY1" fmla="*/ 0 h 2134215"/>
              <a:gd name="connsiteX2" fmla="*/ 1191077 w 6550926"/>
              <a:gd name="connsiteY2" fmla="*/ 0 h 2134215"/>
              <a:gd name="connsiteX3" fmla="*/ 1852125 w 6550926"/>
              <a:gd name="connsiteY3" fmla="*/ 0 h 2134215"/>
              <a:gd name="connsiteX4" fmla="*/ 2382155 w 6550926"/>
              <a:gd name="connsiteY4" fmla="*/ 0 h 2134215"/>
              <a:gd name="connsiteX5" fmla="*/ 2781166 w 6550926"/>
              <a:gd name="connsiteY5" fmla="*/ 0 h 2134215"/>
              <a:gd name="connsiteX6" fmla="*/ 3376705 w 6550926"/>
              <a:gd name="connsiteY6" fmla="*/ 0 h 2134215"/>
              <a:gd name="connsiteX7" fmla="*/ 4103262 w 6550926"/>
              <a:gd name="connsiteY7" fmla="*/ 0 h 2134215"/>
              <a:gd name="connsiteX8" fmla="*/ 4567782 w 6550926"/>
              <a:gd name="connsiteY8" fmla="*/ 0 h 2134215"/>
              <a:gd name="connsiteX9" fmla="*/ 5032302 w 6550926"/>
              <a:gd name="connsiteY9" fmla="*/ 0 h 2134215"/>
              <a:gd name="connsiteX10" fmla="*/ 5431313 w 6550926"/>
              <a:gd name="connsiteY10" fmla="*/ 0 h 2134215"/>
              <a:gd name="connsiteX11" fmla="*/ 5895833 w 6550926"/>
              <a:gd name="connsiteY11" fmla="*/ 0 h 2134215"/>
              <a:gd name="connsiteX12" fmla="*/ 6550926 w 6550926"/>
              <a:gd name="connsiteY12" fmla="*/ 0 h 2134215"/>
              <a:gd name="connsiteX13" fmla="*/ 6550926 w 6550926"/>
              <a:gd name="connsiteY13" fmla="*/ 554896 h 2134215"/>
              <a:gd name="connsiteX14" fmla="*/ 6550926 w 6550926"/>
              <a:gd name="connsiteY14" fmla="*/ 1024423 h 2134215"/>
              <a:gd name="connsiteX15" fmla="*/ 6550926 w 6550926"/>
              <a:gd name="connsiteY15" fmla="*/ 1557977 h 2134215"/>
              <a:gd name="connsiteX16" fmla="*/ 6550926 w 6550926"/>
              <a:gd name="connsiteY16" fmla="*/ 2134215 h 2134215"/>
              <a:gd name="connsiteX17" fmla="*/ 5955387 w 6550926"/>
              <a:gd name="connsiteY17" fmla="*/ 2134215 h 2134215"/>
              <a:gd name="connsiteX18" fmla="*/ 5556376 w 6550926"/>
              <a:gd name="connsiteY18" fmla="*/ 2134215 h 2134215"/>
              <a:gd name="connsiteX19" fmla="*/ 4829819 w 6550926"/>
              <a:gd name="connsiteY19" fmla="*/ 2134215 h 2134215"/>
              <a:gd name="connsiteX20" fmla="*/ 4430808 w 6550926"/>
              <a:gd name="connsiteY20" fmla="*/ 2134215 h 2134215"/>
              <a:gd name="connsiteX21" fmla="*/ 3835269 w 6550926"/>
              <a:gd name="connsiteY21" fmla="*/ 2134215 h 2134215"/>
              <a:gd name="connsiteX22" fmla="*/ 3305240 w 6550926"/>
              <a:gd name="connsiteY22" fmla="*/ 2134215 h 2134215"/>
              <a:gd name="connsiteX23" fmla="*/ 2644192 w 6550926"/>
              <a:gd name="connsiteY23" fmla="*/ 2134215 h 2134215"/>
              <a:gd name="connsiteX24" fmla="*/ 2245181 w 6550926"/>
              <a:gd name="connsiteY24" fmla="*/ 2134215 h 2134215"/>
              <a:gd name="connsiteX25" fmla="*/ 1780661 w 6550926"/>
              <a:gd name="connsiteY25" fmla="*/ 2134215 h 2134215"/>
              <a:gd name="connsiteX26" fmla="*/ 1054104 w 6550926"/>
              <a:gd name="connsiteY26" fmla="*/ 2134215 h 2134215"/>
              <a:gd name="connsiteX27" fmla="*/ 524074 w 6550926"/>
              <a:gd name="connsiteY27" fmla="*/ 2134215 h 2134215"/>
              <a:gd name="connsiteX28" fmla="*/ 0 w 6550926"/>
              <a:gd name="connsiteY28" fmla="*/ 2134215 h 2134215"/>
              <a:gd name="connsiteX29" fmla="*/ 0 w 6550926"/>
              <a:gd name="connsiteY29" fmla="*/ 1643346 h 2134215"/>
              <a:gd name="connsiteX30" fmla="*/ 0 w 6550926"/>
              <a:gd name="connsiteY30" fmla="*/ 1088450 h 2134215"/>
              <a:gd name="connsiteX31" fmla="*/ 0 w 6550926"/>
              <a:gd name="connsiteY31" fmla="*/ 597580 h 2134215"/>
              <a:gd name="connsiteX32" fmla="*/ 0 w 6550926"/>
              <a:gd name="connsiteY32" fmla="*/ 0 h 213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550926" h="2134215" extrusionOk="0">
                <a:moveTo>
                  <a:pt x="0" y="0"/>
                </a:moveTo>
                <a:cubicBezTo>
                  <a:pt x="271129" y="-76408"/>
                  <a:pt x="380083" y="51640"/>
                  <a:pt x="661048" y="0"/>
                </a:cubicBezTo>
                <a:cubicBezTo>
                  <a:pt x="942013" y="-51640"/>
                  <a:pt x="995858" y="55457"/>
                  <a:pt x="1191077" y="0"/>
                </a:cubicBezTo>
                <a:cubicBezTo>
                  <a:pt x="1386296" y="-55457"/>
                  <a:pt x="1598460" y="50209"/>
                  <a:pt x="1852125" y="0"/>
                </a:cubicBezTo>
                <a:cubicBezTo>
                  <a:pt x="2105790" y="-50209"/>
                  <a:pt x="2139429" y="37715"/>
                  <a:pt x="2382155" y="0"/>
                </a:cubicBezTo>
                <a:cubicBezTo>
                  <a:pt x="2624881" y="-37715"/>
                  <a:pt x="2639510" y="10127"/>
                  <a:pt x="2781166" y="0"/>
                </a:cubicBezTo>
                <a:cubicBezTo>
                  <a:pt x="2922822" y="-10127"/>
                  <a:pt x="3168199" y="18652"/>
                  <a:pt x="3376705" y="0"/>
                </a:cubicBezTo>
                <a:cubicBezTo>
                  <a:pt x="3585211" y="-18652"/>
                  <a:pt x="3949068" y="28812"/>
                  <a:pt x="4103262" y="0"/>
                </a:cubicBezTo>
                <a:cubicBezTo>
                  <a:pt x="4257456" y="-28812"/>
                  <a:pt x="4388869" y="53430"/>
                  <a:pt x="4567782" y="0"/>
                </a:cubicBezTo>
                <a:cubicBezTo>
                  <a:pt x="4746695" y="-53430"/>
                  <a:pt x="4859248" y="34260"/>
                  <a:pt x="5032302" y="0"/>
                </a:cubicBezTo>
                <a:cubicBezTo>
                  <a:pt x="5205356" y="-34260"/>
                  <a:pt x="5267116" y="20376"/>
                  <a:pt x="5431313" y="0"/>
                </a:cubicBezTo>
                <a:cubicBezTo>
                  <a:pt x="5595510" y="-20376"/>
                  <a:pt x="5683247" y="46927"/>
                  <a:pt x="5895833" y="0"/>
                </a:cubicBezTo>
                <a:cubicBezTo>
                  <a:pt x="6108419" y="-46927"/>
                  <a:pt x="6271893" y="4292"/>
                  <a:pt x="6550926" y="0"/>
                </a:cubicBezTo>
                <a:cubicBezTo>
                  <a:pt x="6577428" y="185079"/>
                  <a:pt x="6516852" y="375526"/>
                  <a:pt x="6550926" y="554896"/>
                </a:cubicBezTo>
                <a:cubicBezTo>
                  <a:pt x="6585000" y="734266"/>
                  <a:pt x="6502145" y="808227"/>
                  <a:pt x="6550926" y="1024423"/>
                </a:cubicBezTo>
                <a:cubicBezTo>
                  <a:pt x="6599707" y="1240619"/>
                  <a:pt x="6543506" y="1372722"/>
                  <a:pt x="6550926" y="1557977"/>
                </a:cubicBezTo>
                <a:cubicBezTo>
                  <a:pt x="6558346" y="1743232"/>
                  <a:pt x="6495732" y="1923687"/>
                  <a:pt x="6550926" y="2134215"/>
                </a:cubicBezTo>
                <a:cubicBezTo>
                  <a:pt x="6387213" y="2137195"/>
                  <a:pt x="6128015" y="2092487"/>
                  <a:pt x="5955387" y="2134215"/>
                </a:cubicBezTo>
                <a:cubicBezTo>
                  <a:pt x="5782759" y="2175943"/>
                  <a:pt x="5645698" y="2095228"/>
                  <a:pt x="5556376" y="2134215"/>
                </a:cubicBezTo>
                <a:cubicBezTo>
                  <a:pt x="5467054" y="2173202"/>
                  <a:pt x="5077615" y="2098962"/>
                  <a:pt x="4829819" y="2134215"/>
                </a:cubicBezTo>
                <a:cubicBezTo>
                  <a:pt x="4582023" y="2169468"/>
                  <a:pt x="4553689" y="2119720"/>
                  <a:pt x="4430808" y="2134215"/>
                </a:cubicBezTo>
                <a:cubicBezTo>
                  <a:pt x="4307927" y="2148710"/>
                  <a:pt x="4086584" y="2128954"/>
                  <a:pt x="3835269" y="2134215"/>
                </a:cubicBezTo>
                <a:cubicBezTo>
                  <a:pt x="3583954" y="2139476"/>
                  <a:pt x="3562838" y="2131593"/>
                  <a:pt x="3305240" y="2134215"/>
                </a:cubicBezTo>
                <a:cubicBezTo>
                  <a:pt x="3047642" y="2136837"/>
                  <a:pt x="2953162" y="2132794"/>
                  <a:pt x="2644192" y="2134215"/>
                </a:cubicBezTo>
                <a:cubicBezTo>
                  <a:pt x="2335222" y="2135636"/>
                  <a:pt x="2366799" y="2129781"/>
                  <a:pt x="2245181" y="2134215"/>
                </a:cubicBezTo>
                <a:cubicBezTo>
                  <a:pt x="2123563" y="2138649"/>
                  <a:pt x="1884461" y="2082485"/>
                  <a:pt x="1780661" y="2134215"/>
                </a:cubicBezTo>
                <a:cubicBezTo>
                  <a:pt x="1676861" y="2185945"/>
                  <a:pt x="1407736" y="2124753"/>
                  <a:pt x="1054104" y="2134215"/>
                </a:cubicBezTo>
                <a:cubicBezTo>
                  <a:pt x="700472" y="2143677"/>
                  <a:pt x="734597" y="2133867"/>
                  <a:pt x="524074" y="2134215"/>
                </a:cubicBezTo>
                <a:cubicBezTo>
                  <a:pt x="313551" y="2134563"/>
                  <a:pt x="239069" y="2131949"/>
                  <a:pt x="0" y="2134215"/>
                </a:cubicBezTo>
                <a:cubicBezTo>
                  <a:pt x="-18622" y="1924375"/>
                  <a:pt x="7922" y="1755355"/>
                  <a:pt x="0" y="1643346"/>
                </a:cubicBezTo>
                <a:cubicBezTo>
                  <a:pt x="-7922" y="1531337"/>
                  <a:pt x="28865" y="1360852"/>
                  <a:pt x="0" y="1088450"/>
                </a:cubicBezTo>
                <a:cubicBezTo>
                  <a:pt x="-28865" y="816048"/>
                  <a:pt x="9767" y="702159"/>
                  <a:pt x="0" y="597580"/>
                </a:cubicBezTo>
                <a:cubicBezTo>
                  <a:pt x="-9767" y="493001"/>
                  <a:pt x="13782" y="264658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  <a:extLst>
              <a:ext uri="{C807C97D-BFC1-408E-A445-0C87EB9F89A2}">
                <ask:lineSketchStyleProps xmlns:ask="http://schemas.microsoft.com/office/drawing/2018/sketchyshapes" sd="22703546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3163" y="2523944"/>
            <a:ext cx="63730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800" dirty="0">
                <a:latin typeface="Bahnschrift" pitchFamily="34" charset="0"/>
              </a:rPr>
              <a:t>Between-graph clustering methods divide a set of graphs into different clusters</a:t>
            </a:r>
          </a:p>
        </p:txBody>
      </p:sp>
    </p:spTree>
    <p:extLst>
      <p:ext uri="{BB962C8B-B14F-4D97-AF65-F5344CB8AC3E}">
        <p14:creationId xmlns:p14="http://schemas.microsoft.com/office/powerpoint/2010/main" val="3100210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Between-graph Clustering</a:t>
            </a:r>
            <a:endParaRPr lang="en-IN" sz="3600" dirty="0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6D52DCA-2BB1-4A45-826F-8B775AC601A6}"/>
              </a:ext>
            </a:extLst>
          </p:cNvPr>
          <p:cNvSpPr/>
          <p:nvPr/>
        </p:nvSpPr>
        <p:spPr>
          <a:xfrm>
            <a:off x="1323626" y="2451640"/>
            <a:ext cx="6550926" cy="2799233"/>
          </a:xfrm>
          <a:custGeom>
            <a:avLst/>
            <a:gdLst>
              <a:gd name="connsiteX0" fmla="*/ 0 w 6550926"/>
              <a:gd name="connsiteY0" fmla="*/ 0 h 2799233"/>
              <a:gd name="connsiteX1" fmla="*/ 661048 w 6550926"/>
              <a:gd name="connsiteY1" fmla="*/ 0 h 2799233"/>
              <a:gd name="connsiteX2" fmla="*/ 1191077 w 6550926"/>
              <a:gd name="connsiteY2" fmla="*/ 0 h 2799233"/>
              <a:gd name="connsiteX3" fmla="*/ 1852125 w 6550926"/>
              <a:gd name="connsiteY3" fmla="*/ 0 h 2799233"/>
              <a:gd name="connsiteX4" fmla="*/ 2382155 w 6550926"/>
              <a:gd name="connsiteY4" fmla="*/ 0 h 2799233"/>
              <a:gd name="connsiteX5" fmla="*/ 2781166 w 6550926"/>
              <a:gd name="connsiteY5" fmla="*/ 0 h 2799233"/>
              <a:gd name="connsiteX6" fmla="*/ 3376705 w 6550926"/>
              <a:gd name="connsiteY6" fmla="*/ 0 h 2799233"/>
              <a:gd name="connsiteX7" fmla="*/ 4103262 w 6550926"/>
              <a:gd name="connsiteY7" fmla="*/ 0 h 2799233"/>
              <a:gd name="connsiteX8" fmla="*/ 4567782 w 6550926"/>
              <a:gd name="connsiteY8" fmla="*/ 0 h 2799233"/>
              <a:gd name="connsiteX9" fmla="*/ 5032302 w 6550926"/>
              <a:gd name="connsiteY9" fmla="*/ 0 h 2799233"/>
              <a:gd name="connsiteX10" fmla="*/ 5431313 w 6550926"/>
              <a:gd name="connsiteY10" fmla="*/ 0 h 2799233"/>
              <a:gd name="connsiteX11" fmla="*/ 5895833 w 6550926"/>
              <a:gd name="connsiteY11" fmla="*/ 0 h 2799233"/>
              <a:gd name="connsiteX12" fmla="*/ 6550926 w 6550926"/>
              <a:gd name="connsiteY12" fmla="*/ 0 h 2799233"/>
              <a:gd name="connsiteX13" fmla="*/ 6550926 w 6550926"/>
              <a:gd name="connsiteY13" fmla="*/ 587839 h 2799233"/>
              <a:gd name="connsiteX14" fmla="*/ 6550926 w 6550926"/>
              <a:gd name="connsiteY14" fmla="*/ 1063709 h 2799233"/>
              <a:gd name="connsiteX15" fmla="*/ 6550926 w 6550926"/>
              <a:gd name="connsiteY15" fmla="*/ 1623555 h 2799233"/>
              <a:gd name="connsiteX16" fmla="*/ 6550926 w 6550926"/>
              <a:gd name="connsiteY16" fmla="*/ 2183402 h 2799233"/>
              <a:gd name="connsiteX17" fmla="*/ 6550926 w 6550926"/>
              <a:gd name="connsiteY17" fmla="*/ 2799233 h 2799233"/>
              <a:gd name="connsiteX18" fmla="*/ 5889878 w 6550926"/>
              <a:gd name="connsiteY18" fmla="*/ 2799233 h 2799233"/>
              <a:gd name="connsiteX19" fmla="*/ 5163321 w 6550926"/>
              <a:gd name="connsiteY19" fmla="*/ 2799233 h 2799233"/>
              <a:gd name="connsiteX20" fmla="*/ 4764310 w 6550926"/>
              <a:gd name="connsiteY20" fmla="*/ 2799233 h 2799233"/>
              <a:gd name="connsiteX21" fmla="*/ 4168771 w 6550926"/>
              <a:gd name="connsiteY21" fmla="*/ 2799233 h 2799233"/>
              <a:gd name="connsiteX22" fmla="*/ 3638742 w 6550926"/>
              <a:gd name="connsiteY22" fmla="*/ 2799233 h 2799233"/>
              <a:gd name="connsiteX23" fmla="*/ 2977694 w 6550926"/>
              <a:gd name="connsiteY23" fmla="*/ 2799233 h 2799233"/>
              <a:gd name="connsiteX24" fmla="*/ 2578683 w 6550926"/>
              <a:gd name="connsiteY24" fmla="*/ 2799233 h 2799233"/>
              <a:gd name="connsiteX25" fmla="*/ 2114162 w 6550926"/>
              <a:gd name="connsiteY25" fmla="*/ 2799233 h 2799233"/>
              <a:gd name="connsiteX26" fmla="*/ 1387605 w 6550926"/>
              <a:gd name="connsiteY26" fmla="*/ 2799233 h 2799233"/>
              <a:gd name="connsiteX27" fmla="*/ 857576 w 6550926"/>
              <a:gd name="connsiteY27" fmla="*/ 2799233 h 2799233"/>
              <a:gd name="connsiteX28" fmla="*/ 0 w 6550926"/>
              <a:gd name="connsiteY28" fmla="*/ 2799233 h 2799233"/>
              <a:gd name="connsiteX29" fmla="*/ 0 w 6550926"/>
              <a:gd name="connsiteY29" fmla="*/ 2295371 h 2799233"/>
              <a:gd name="connsiteX30" fmla="*/ 0 w 6550926"/>
              <a:gd name="connsiteY30" fmla="*/ 1707532 h 2799233"/>
              <a:gd name="connsiteX31" fmla="*/ 0 w 6550926"/>
              <a:gd name="connsiteY31" fmla="*/ 1203670 h 2799233"/>
              <a:gd name="connsiteX32" fmla="*/ 0 w 6550926"/>
              <a:gd name="connsiteY32" fmla="*/ 699808 h 2799233"/>
              <a:gd name="connsiteX33" fmla="*/ 0 w 6550926"/>
              <a:gd name="connsiteY33" fmla="*/ 0 h 27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50926" h="2799233" extrusionOk="0">
                <a:moveTo>
                  <a:pt x="0" y="0"/>
                </a:moveTo>
                <a:cubicBezTo>
                  <a:pt x="271129" y="-76408"/>
                  <a:pt x="380083" y="51640"/>
                  <a:pt x="661048" y="0"/>
                </a:cubicBezTo>
                <a:cubicBezTo>
                  <a:pt x="942013" y="-51640"/>
                  <a:pt x="995858" y="55457"/>
                  <a:pt x="1191077" y="0"/>
                </a:cubicBezTo>
                <a:cubicBezTo>
                  <a:pt x="1386296" y="-55457"/>
                  <a:pt x="1598460" y="50209"/>
                  <a:pt x="1852125" y="0"/>
                </a:cubicBezTo>
                <a:cubicBezTo>
                  <a:pt x="2105790" y="-50209"/>
                  <a:pt x="2139429" y="37715"/>
                  <a:pt x="2382155" y="0"/>
                </a:cubicBezTo>
                <a:cubicBezTo>
                  <a:pt x="2624881" y="-37715"/>
                  <a:pt x="2639510" y="10127"/>
                  <a:pt x="2781166" y="0"/>
                </a:cubicBezTo>
                <a:cubicBezTo>
                  <a:pt x="2922822" y="-10127"/>
                  <a:pt x="3168199" y="18652"/>
                  <a:pt x="3376705" y="0"/>
                </a:cubicBezTo>
                <a:cubicBezTo>
                  <a:pt x="3585211" y="-18652"/>
                  <a:pt x="3949068" y="28812"/>
                  <a:pt x="4103262" y="0"/>
                </a:cubicBezTo>
                <a:cubicBezTo>
                  <a:pt x="4257456" y="-28812"/>
                  <a:pt x="4388869" y="53430"/>
                  <a:pt x="4567782" y="0"/>
                </a:cubicBezTo>
                <a:cubicBezTo>
                  <a:pt x="4746695" y="-53430"/>
                  <a:pt x="4859248" y="34260"/>
                  <a:pt x="5032302" y="0"/>
                </a:cubicBezTo>
                <a:cubicBezTo>
                  <a:pt x="5205356" y="-34260"/>
                  <a:pt x="5267116" y="20376"/>
                  <a:pt x="5431313" y="0"/>
                </a:cubicBezTo>
                <a:cubicBezTo>
                  <a:pt x="5595510" y="-20376"/>
                  <a:pt x="5683247" y="46927"/>
                  <a:pt x="5895833" y="0"/>
                </a:cubicBezTo>
                <a:cubicBezTo>
                  <a:pt x="6108419" y="-46927"/>
                  <a:pt x="6271893" y="4292"/>
                  <a:pt x="6550926" y="0"/>
                </a:cubicBezTo>
                <a:cubicBezTo>
                  <a:pt x="6558515" y="215905"/>
                  <a:pt x="6488261" y="373032"/>
                  <a:pt x="6550926" y="587839"/>
                </a:cubicBezTo>
                <a:cubicBezTo>
                  <a:pt x="6613591" y="802646"/>
                  <a:pt x="6529107" y="846073"/>
                  <a:pt x="6550926" y="1063709"/>
                </a:cubicBezTo>
                <a:cubicBezTo>
                  <a:pt x="6572745" y="1281345"/>
                  <a:pt x="6533171" y="1447450"/>
                  <a:pt x="6550926" y="1623555"/>
                </a:cubicBezTo>
                <a:cubicBezTo>
                  <a:pt x="6568681" y="1799660"/>
                  <a:pt x="6494715" y="1938936"/>
                  <a:pt x="6550926" y="2183402"/>
                </a:cubicBezTo>
                <a:cubicBezTo>
                  <a:pt x="6607137" y="2427868"/>
                  <a:pt x="6513153" y="2622329"/>
                  <a:pt x="6550926" y="2799233"/>
                </a:cubicBezTo>
                <a:cubicBezTo>
                  <a:pt x="6369353" y="2849785"/>
                  <a:pt x="6116668" y="2738739"/>
                  <a:pt x="5889878" y="2799233"/>
                </a:cubicBezTo>
                <a:cubicBezTo>
                  <a:pt x="5663088" y="2859727"/>
                  <a:pt x="5411117" y="2763980"/>
                  <a:pt x="5163321" y="2799233"/>
                </a:cubicBezTo>
                <a:cubicBezTo>
                  <a:pt x="4915525" y="2834486"/>
                  <a:pt x="4887191" y="2784738"/>
                  <a:pt x="4764310" y="2799233"/>
                </a:cubicBezTo>
                <a:cubicBezTo>
                  <a:pt x="4641429" y="2813728"/>
                  <a:pt x="4420086" y="2793972"/>
                  <a:pt x="4168771" y="2799233"/>
                </a:cubicBezTo>
                <a:cubicBezTo>
                  <a:pt x="3917456" y="2804494"/>
                  <a:pt x="3896340" y="2796611"/>
                  <a:pt x="3638742" y="2799233"/>
                </a:cubicBezTo>
                <a:cubicBezTo>
                  <a:pt x="3381144" y="2801855"/>
                  <a:pt x="3286664" y="2797812"/>
                  <a:pt x="2977694" y="2799233"/>
                </a:cubicBezTo>
                <a:cubicBezTo>
                  <a:pt x="2668724" y="2800654"/>
                  <a:pt x="2700301" y="2794799"/>
                  <a:pt x="2578683" y="2799233"/>
                </a:cubicBezTo>
                <a:cubicBezTo>
                  <a:pt x="2457065" y="2803667"/>
                  <a:pt x="2225870" y="2750415"/>
                  <a:pt x="2114162" y="2799233"/>
                </a:cubicBezTo>
                <a:cubicBezTo>
                  <a:pt x="2002454" y="2848051"/>
                  <a:pt x="1741237" y="2789771"/>
                  <a:pt x="1387605" y="2799233"/>
                </a:cubicBezTo>
                <a:cubicBezTo>
                  <a:pt x="1033973" y="2808695"/>
                  <a:pt x="1060298" y="2794565"/>
                  <a:pt x="857576" y="2799233"/>
                </a:cubicBezTo>
                <a:cubicBezTo>
                  <a:pt x="654854" y="2803901"/>
                  <a:pt x="228740" y="2764367"/>
                  <a:pt x="0" y="2799233"/>
                </a:cubicBezTo>
                <a:cubicBezTo>
                  <a:pt x="-16653" y="2675695"/>
                  <a:pt x="1368" y="2449284"/>
                  <a:pt x="0" y="2295371"/>
                </a:cubicBezTo>
                <a:cubicBezTo>
                  <a:pt x="-1368" y="2141458"/>
                  <a:pt x="28628" y="1948280"/>
                  <a:pt x="0" y="1707532"/>
                </a:cubicBezTo>
                <a:cubicBezTo>
                  <a:pt x="-28628" y="1466784"/>
                  <a:pt x="27656" y="1305917"/>
                  <a:pt x="0" y="1203670"/>
                </a:cubicBezTo>
                <a:cubicBezTo>
                  <a:pt x="-27656" y="1101423"/>
                  <a:pt x="32892" y="838085"/>
                  <a:pt x="0" y="699808"/>
                </a:cubicBezTo>
                <a:cubicBezTo>
                  <a:pt x="-32892" y="561531"/>
                  <a:pt x="2098" y="279871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  <a:extLst>
              <a:ext uri="{C807C97D-BFC1-408E-A445-0C87EB9F89A2}">
                <ask:lineSketchStyleProps xmlns:ask="http://schemas.microsoft.com/office/drawing/2018/sketchyshapes" sd="22703546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3163" y="2523944"/>
            <a:ext cx="6373092" cy="259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800" dirty="0">
                <a:latin typeface="Bahnschrift" pitchFamily="34" charset="0"/>
              </a:rPr>
              <a:t>E.g., A set of graphs representing chemical compounds can be grouped into clusters based on their structural similarity</a:t>
            </a:r>
          </a:p>
        </p:txBody>
      </p:sp>
    </p:spTree>
    <p:extLst>
      <p:ext uri="{BB962C8B-B14F-4D97-AF65-F5344CB8AC3E}">
        <p14:creationId xmlns:p14="http://schemas.microsoft.com/office/powerpoint/2010/main" val="3100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0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What is Cluster Analysis?</a:t>
            </a:r>
            <a:endParaRPr lang="en-IN" sz="3600" dirty="0"/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B6D52DCA-2BB1-4A45-826F-8B775AC601A6}"/>
              </a:ext>
            </a:extLst>
          </p:cNvPr>
          <p:cNvSpPr/>
          <p:nvPr/>
        </p:nvSpPr>
        <p:spPr>
          <a:xfrm>
            <a:off x="1323626" y="2451640"/>
            <a:ext cx="6550926" cy="2674542"/>
          </a:xfrm>
          <a:custGeom>
            <a:avLst/>
            <a:gdLst>
              <a:gd name="connsiteX0" fmla="*/ 0 w 6550926"/>
              <a:gd name="connsiteY0" fmla="*/ 0 h 2674542"/>
              <a:gd name="connsiteX1" fmla="*/ 661048 w 6550926"/>
              <a:gd name="connsiteY1" fmla="*/ 0 h 2674542"/>
              <a:gd name="connsiteX2" fmla="*/ 1191077 w 6550926"/>
              <a:gd name="connsiteY2" fmla="*/ 0 h 2674542"/>
              <a:gd name="connsiteX3" fmla="*/ 1852125 w 6550926"/>
              <a:gd name="connsiteY3" fmla="*/ 0 h 2674542"/>
              <a:gd name="connsiteX4" fmla="*/ 2382155 w 6550926"/>
              <a:gd name="connsiteY4" fmla="*/ 0 h 2674542"/>
              <a:gd name="connsiteX5" fmla="*/ 2781166 w 6550926"/>
              <a:gd name="connsiteY5" fmla="*/ 0 h 2674542"/>
              <a:gd name="connsiteX6" fmla="*/ 3376705 w 6550926"/>
              <a:gd name="connsiteY6" fmla="*/ 0 h 2674542"/>
              <a:gd name="connsiteX7" fmla="*/ 4103262 w 6550926"/>
              <a:gd name="connsiteY7" fmla="*/ 0 h 2674542"/>
              <a:gd name="connsiteX8" fmla="*/ 4567782 w 6550926"/>
              <a:gd name="connsiteY8" fmla="*/ 0 h 2674542"/>
              <a:gd name="connsiteX9" fmla="*/ 5032302 w 6550926"/>
              <a:gd name="connsiteY9" fmla="*/ 0 h 2674542"/>
              <a:gd name="connsiteX10" fmla="*/ 5431313 w 6550926"/>
              <a:gd name="connsiteY10" fmla="*/ 0 h 2674542"/>
              <a:gd name="connsiteX11" fmla="*/ 5895833 w 6550926"/>
              <a:gd name="connsiteY11" fmla="*/ 0 h 2674542"/>
              <a:gd name="connsiteX12" fmla="*/ 6550926 w 6550926"/>
              <a:gd name="connsiteY12" fmla="*/ 0 h 2674542"/>
              <a:gd name="connsiteX13" fmla="*/ 6550926 w 6550926"/>
              <a:gd name="connsiteY13" fmla="*/ 561654 h 2674542"/>
              <a:gd name="connsiteX14" fmla="*/ 6550926 w 6550926"/>
              <a:gd name="connsiteY14" fmla="*/ 1016326 h 2674542"/>
              <a:gd name="connsiteX15" fmla="*/ 6550926 w 6550926"/>
              <a:gd name="connsiteY15" fmla="*/ 1551234 h 2674542"/>
              <a:gd name="connsiteX16" fmla="*/ 6550926 w 6550926"/>
              <a:gd name="connsiteY16" fmla="*/ 2086143 h 2674542"/>
              <a:gd name="connsiteX17" fmla="*/ 6550926 w 6550926"/>
              <a:gd name="connsiteY17" fmla="*/ 2674542 h 2674542"/>
              <a:gd name="connsiteX18" fmla="*/ 5889878 w 6550926"/>
              <a:gd name="connsiteY18" fmla="*/ 2674542 h 2674542"/>
              <a:gd name="connsiteX19" fmla="*/ 5163321 w 6550926"/>
              <a:gd name="connsiteY19" fmla="*/ 2674542 h 2674542"/>
              <a:gd name="connsiteX20" fmla="*/ 4764310 w 6550926"/>
              <a:gd name="connsiteY20" fmla="*/ 2674542 h 2674542"/>
              <a:gd name="connsiteX21" fmla="*/ 4168771 w 6550926"/>
              <a:gd name="connsiteY21" fmla="*/ 2674542 h 2674542"/>
              <a:gd name="connsiteX22" fmla="*/ 3638742 w 6550926"/>
              <a:gd name="connsiteY22" fmla="*/ 2674542 h 2674542"/>
              <a:gd name="connsiteX23" fmla="*/ 2977694 w 6550926"/>
              <a:gd name="connsiteY23" fmla="*/ 2674542 h 2674542"/>
              <a:gd name="connsiteX24" fmla="*/ 2578683 w 6550926"/>
              <a:gd name="connsiteY24" fmla="*/ 2674542 h 2674542"/>
              <a:gd name="connsiteX25" fmla="*/ 2114162 w 6550926"/>
              <a:gd name="connsiteY25" fmla="*/ 2674542 h 2674542"/>
              <a:gd name="connsiteX26" fmla="*/ 1387605 w 6550926"/>
              <a:gd name="connsiteY26" fmla="*/ 2674542 h 2674542"/>
              <a:gd name="connsiteX27" fmla="*/ 857576 w 6550926"/>
              <a:gd name="connsiteY27" fmla="*/ 2674542 h 2674542"/>
              <a:gd name="connsiteX28" fmla="*/ 0 w 6550926"/>
              <a:gd name="connsiteY28" fmla="*/ 2674542 h 2674542"/>
              <a:gd name="connsiteX29" fmla="*/ 0 w 6550926"/>
              <a:gd name="connsiteY29" fmla="*/ 2193124 h 2674542"/>
              <a:gd name="connsiteX30" fmla="*/ 0 w 6550926"/>
              <a:gd name="connsiteY30" fmla="*/ 1631471 h 2674542"/>
              <a:gd name="connsiteX31" fmla="*/ 0 w 6550926"/>
              <a:gd name="connsiteY31" fmla="*/ 1150053 h 2674542"/>
              <a:gd name="connsiteX32" fmla="*/ 0 w 6550926"/>
              <a:gd name="connsiteY32" fmla="*/ 668635 h 2674542"/>
              <a:gd name="connsiteX33" fmla="*/ 0 w 6550926"/>
              <a:gd name="connsiteY33" fmla="*/ 0 h 267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50926" h="2674542" extrusionOk="0">
                <a:moveTo>
                  <a:pt x="0" y="0"/>
                </a:moveTo>
                <a:cubicBezTo>
                  <a:pt x="271129" y="-76408"/>
                  <a:pt x="380083" y="51640"/>
                  <a:pt x="661048" y="0"/>
                </a:cubicBezTo>
                <a:cubicBezTo>
                  <a:pt x="942013" y="-51640"/>
                  <a:pt x="995858" y="55457"/>
                  <a:pt x="1191077" y="0"/>
                </a:cubicBezTo>
                <a:cubicBezTo>
                  <a:pt x="1386296" y="-55457"/>
                  <a:pt x="1598460" y="50209"/>
                  <a:pt x="1852125" y="0"/>
                </a:cubicBezTo>
                <a:cubicBezTo>
                  <a:pt x="2105790" y="-50209"/>
                  <a:pt x="2139429" y="37715"/>
                  <a:pt x="2382155" y="0"/>
                </a:cubicBezTo>
                <a:cubicBezTo>
                  <a:pt x="2624881" y="-37715"/>
                  <a:pt x="2639510" y="10127"/>
                  <a:pt x="2781166" y="0"/>
                </a:cubicBezTo>
                <a:cubicBezTo>
                  <a:pt x="2922822" y="-10127"/>
                  <a:pt x="3168199" y="18652"/>
                  <a:pt x="3376705" y="0"/>
                </a:cubicBezTo>
                <a:cubicBezTo>
                  <a:pt x="3585211" y="-18652"/>
                  <a:pt x="3949068" y="28812"/>
                  <a:pt x="4103262" y="0"/>
                </a:cubicBezTo>
                <a:cubicBezTo>
                  <a:pt x="4257456" y="-28812"/>
                  <a:pt x="4388869" y="53430"/>
                  <a:pt x="4567782" y="0"/>
                </a:cubicBezTo>
                <a:cubicBezTo>
                  <a:pt x="4746695" y="-53430"/>
                  <a:pt x="4859248" y="34260"/>
                  <a:pt x="5032302" y="0"/>
                </a:cubicBezTo>
                <a:cubicBezTo>
                  <a:pt x="5205356" y="-34260"/>
                  <a:pt x="5267116" y="20376"/>
                  <a:pt x="5431313" y="0"/>
                </a:cubicBezTo>
                <a:cubicBezTo>
                  <a:pt x="5595510" y="-20376"/>
                  <a:pt x="5683247" y="46927"/>
                  <a:pt x="5895833" y="0"/>
                </a:cubicBezTo>
                <a:cubicBezTo>
                  <a:pt x="6108419" y="-46927"/>
                  <a:pt x="6271893" y="4292"/>
                  <a:pt x="6550926" y="0"/>
                </a:cubicBezTo>
                <a:cubicBezTo>
                  <a:pt x="6617632" y="138824"/>
                  <a:pt x="6511600" y="377442"/>
                  <a:pt x="6550926" y="561654"/>
                </a:cubicBezTo>
                <a:cubicBezTo>
                  <a:pt x="6590252" y="745866"/>
                  <a:pt x="6541103" y="924071"/>
                  <a:pt x="6550926" y="1016326"/>
                </a:cubicBezTo>
                <a:cubicBezTo>
                  <a:pt x="6560749" y="1108581"/>
                  <a:pt x="6541216" y="1300538"/>
                  <a:pt x="6550926" y="1551234"/>
                </a:cubicBezTo>
                <a:cubicBezTo>
                  <a:pt x="6560636" y="1801930"/>
                  <a:pt x="6522390" y="1885150"/>
                  <a:pt x="6550926" y="2086143"/>
                </a:cubicBezTo>
                <a:cubicBezTo>
                  <a:pt x="6579462" y="2287136"/>
                  <a:pt x="6526564" y="2420697"/>
                  <a:pt x="6550926" y="2674542"/>
                </a:cubicBezTo>
                <a:cubicBezTo>
                  <a:pt x="6369353" y="2725094"/>
                  <a:pt x="6116668" y="2614048"/>
                  <a:pt x="5889878" y="2674542"/>
                </a:cubicBezTo>
                <a:cubicBezTo>
                  <a:pt x="5663088" y="2735036"/>
                  <a:pt x="5411117" y="2639289"/>
                  <a:pt x="5163321" y="2674542"/>
                </a:cubicBezTo>
                <a:cubicBezTo>
                  <a:pt x="4915525" y="2709795"/>
                  <a:pt x="4887191" y="2660047"/>
                  <a:pt x="4764310" y="2674542"/>
                </a:cubicBezTo>
                <a:cubicBezTo>
                  <a:pt x="4641429" y="2689037"/>
                  <a:pt x="4420086" y="2669281"/>
                  <a:pt x="4168771" y="2674542"/>
                </a:cubicBezTo>
                <a:cubicBezTo>
                  <a:pt x="3917456" y="2679803"/>
                  <a:pt x="3896340" y="2671920"/>
                  <a:pt x="3638742" y="2674542"/>
                </a:cubicBezTo>
                <a:cubicBezTo>
                  <a:pt x="3381144" y="2677164"/>
                  <a:pt x="3286664" y="2673121"/>
                  <a:pt x="2977694" y="2674542"/>
                </a:cubicBezTo>
                <a:cubicBezTo>
                  <a:pt x="2668724" y="2675963"/>
                  <a:pt x="2700301" y="2670108"/>
                  <a:pt x="2578683" y="2674542"/>
                </a:cubicBezTo>
                <a:cubicBezTo>
                  <a:pt x="2457065" y="2678976"/>
                  <a:pt x="2225870" y="2625724"/>
                  <a:pt x="2114162" y="2674542"/>
                </a:cubicBezTo>
                <a:cubicBezTo>
                  <a:pt x="2002454" y="2723360"/>
                  <a:pt x="1741237" y="2665080"/>
                  <a:pt x="1387605" y="2674542"/>
                </a:cubicBezTo>
                <a:cubicBezTo>
                  <a:pt x="1033973" y="2684004"/>
                  <a:pt x="1060298" y="2669874"/>
                  <a:pt x="857576" y="2674542"/>
                </a:cubicBezTo>
                <a:cubicBezTo>
                  <a:pt x="654854" y="2679210"/>
                  <a:pt x="228740" y="2639676"/>
                  <a:pt x="0" y="2674542"/>
                </a:cubicBezTo>
                <a:cubicBezTo>
                  <a:pt x="-50131" y="2522269"/>
                  <a:pt x="27396" y="2394432"/>
                  <a:pt x="0" y="2193124"/>
                </a:cubicBezTo>
                <a:cubicBezTo>
                  <a:pt x="-27396" y="1991816"/>
                  <a:pt x="12034" y="1765212"/>
                  <a:pt x="0" y="1631471"/>
                </a:cubicBezTo>
                <a:cubicBezTo>
                  <a:pt x="-12034" y="1497730"/>
                  <a:pt x="21664" y="1358329"/>
                  <a:pt x="0" y="1150053"/>
                </a:cubicBezTo>
                <a:cubicBezTo>
                  <a:pt x="-21664" y="941777"/>
                  <a:pt x="33249" y="907183"/>
                  <a:pt x="0" y="668635"/>
                </a:cubicBezTo>
                <a:cubicBezTo>
                  <a:pt x="-33249" y="430087"/>
                  <a:pt x="22765" y="160891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  <a:extLst>
              <a:ext uri="{C807C97D-BFC1-408E-A445-0C87EB9F89A2}">
                <ask:lineSketchStyleProps xmlns:ask="http://schemas.microsoft.com/office/drawing/2018/sketchyshapes" sd="22703546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99309" y="2524036"/>
            <a:ext cx="6470072" cy="241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600" dirty="0">
                <a:latin typeface="Bahnschrift" pitchFamily="34" charset="0"/>
              </a:rPr>
              <a:t>The process of dividing a set of input data into possibly overlapping, subsets, where elements in each subset are considered related by some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427303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Within-graph Clustering</a:t>
            </a:r>
            <a:endParaRPr lang="en-IN" sz="3600" dirty="0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6D52DCA-2BB1-4A45-826F-8B775AC601A6}"/>
              </a:ext>
            </a:extLst>
          </p:cNvPr>
          <p:cNvSpPr/>
          <p:nvPr/>
        </p:nvSpPr>
        <p:spPr>
          <a:xfrm>
            <a:off x="1323626" y="2451640"/>
            <a:ext cx="6550926" cy="2134215"/>
          </a:xfrm>
          <a:custGeom>
            <a:avLst/>
            <a:gdLst>
              <a:gd name="connsiteX0" fmla="*/ 0 w 6550926"/>
              <a:gd name="connsiteY0" fmla="*/ 0 h 2134215"/>
              <a:gd name="connsiteX1" fmla="*/ 661048 w 6550926"/>
              <a:gd name="connsiteY1" fmla="*/ 0 h 2134215"/>
              <a:gd name="connsiteX2" fmla="*/ 1191077 w 6550926"/>
              <a:gd name="connsiteY2" fmla="*/ 0 h 2134215"/>
              <a:gd name="connsiteX3" fmla="*/ 1852125 w 6550926"/>
              <a:gd name="connsiteY3" fmla="*/ 0 h 2134215"/>
              <a:gd name="connsiteX4" fmla="*/ 2382155 w 6550926"/>
              <a:gd name="connsiteY4" fmla="*/ 0 h 2134215"/>
              <a:gd name="connsiteX5" fmla="*/ 2781166 w 6550926"/>
              <a:gd name="connsiteY5" fmla="*/ 0 h 2134215"/>
              <a:gd name="connsiteX6" fmla="*/ 3376705 w 6550926"/>
              <a:gd name="connsiteY6" fmla="*/ 0 h 2134215"/>
              <a:gd name="connsiteX7" fmla="*/ 4103262 w 6550926"/>
              <a:gd name="connsiteY7" fmla="*/ 0 h 2134215"/>
              <a:gd name="connsiteX8" fmla="*/ 4567782 w 6550926"/>
              <a:gd name="connsiteY8" fmla="*/ 0 h 2134215"/>
              <a:gd name="connsiteX9" fmla="*/ 5032302 w 6550926"/>
              <a:gd name="connsiteY9" fmla="*/ 0 h 2134215"/>
              <a:gd name="connsiteX10" fmla="*/ 5431313 w 6550926"/>
              <a:gd name="connsiteY10" fmla="*/ 0 h 2134215"/>
              <a:gd name="connsiteX11" fmla="*/ 5895833 w 6550926"/>
              <a:gd name="connsiteY11" fmla="*/ 0 h 2134215"/>
              <a:gd name="connsiteX12" fmla="*/ 6550926 w 6550926"/>
              <a:gd name="connsiteY12" fmla="*/ 0 h 2134215"/>
              <a:gd name="connsiteX13" fmla="*/ 6550926 w 6550926"/>
              <a:gd name="connsiteY13" fmla="*/ 554896 h 2134215"/>
              <a:gd name="connsiteX14" fmla="*/ 6550926 w 6550926"/>
              <a:gd name="connsiteY14" fmla="*/ 1024423 h 2134215"/>
              <a:gd name="connsiteX15" fmla="*/ 6550926 w 6550926"/>
              <a:gd name="connsiteY15" fmla="*/ 1557977 h 2134215"/>
              <a:gd name="connsiteX16" fmla="*/ 6550926 w 6550926"/>
              <a:gd name="connsiteY16" fmla="*/ 2134215 h 2134215"/>
              <a:gd name="connsiteX17" fmla="*/ 5955387 w 6550926"/>
              <a:gd name="connsiteY17" fmla="*/ 2134215 h 2134215"/>
              <a:gd name="connsiteX18" fmla="*/ 5556376 w 6550926"/>
              <a:gd name="connsiteY18" fmla="*/ 2134215 h 2134215"/>
              <a:gd name="connsiteX19" fmla="*/ 4829819 w 6550926"/>
              <a:gd name="connsiteY19" fmla="*/ 2134215 h 2134215"/>
              <a:gd name="connsiteX20" fmla="*/ 4430808 w 6550926"/>
              <a:gd name="connsiteY20" fmla="*/ 2134215 h 2134215"/>
              <a:gd name="connsiteX21" fmla="*/ 3835269 w 6550926"/>
              <a:gd name="connsiteY21" fmla="*/ 2134215 h 2134215"/>
              <a:gd name="connsiteX22" fmla="*/ 3305240 w 6550926"/>
              <a:gd name="connsiteY22" fmla="*/ 2134215 h 2134215"/>
              <a:gd name="connsiteX23" fmla="*/ 2644192 w 6550926"/>
              <a:gd name="connsiteY23" fmla="*/ 2134215 h 2134215"/>
              <a:gd name="connsiteX24" fmla="*/ 2245181 w 6550926"/>
              <a:gd name="connsiteY24" fmla="*/ 2134215 h 2134215"/>
              <a:gd name="connsiteX25" fmla="*/ 1780661 w 6550926"/>
              <a:gd name="connsiteY25" fmla="*/ 2134215 h 2134215"/>
              <a:gd name="connsiteX26" fmla="*/ 1054104 w 6550926"/>
              <a:gd name="connsiteY26" fmla="*/ 2134215 h 2134215"/>
              <a:gd name="connsiteX27" fmla="*/ 524074 w 6550926"/>
              <a:gd name="connsiteY27" fmla="*/ 2134215 h 2134215"/>
              <a:gd name="connsiteX28" fmla="*/ 0 w 6550926"/>
              <a:gd name="connsiteY28" fmla="*/ 2134215 h 2134215"/>
              <a:gd name="connsiteX29" fmla="*/ 0 w 6550926"/>
              <a:gd name="connsiteY29" fmla="*/ 1643346 h 2134215"/>
              <a:gd name="connsiteX30" fmla="*/ 0 w 6550926"/>
              <a:gd name="connsiteY30" fmla="*/ 1088450 h 2134215"/>
              <a:gd name="connsiteX31" fmla="*/ 0 w 6550926"/>
              <a:gd name="connsiteY31" fmla="*/ 597580 h 2134215"/>
              <a:gd name="connsiteX32" fmla="*/ 0 w 6550926"/>
              <a:gd name="connsiteY32" fmla="*/ 0 h 213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550926" h="2134215" extrusionOk="0">
                <a:moveTo>
                  <a:pt x="0" y="0"/>
                </a:moveTo>
                <a:cubicBezTo>
                  <a:pt x="271129" y="-76408"/>
                  <a:pt x="380083" y="51640"/>
                  <a:pt x="661048" y="0"/>
                </a:cubicBezTo>
                <a:cubicBezTo>
                  <a:pt x="942013" y="-51640"/>
                  <a:pt x="995858" y="55457"/>
                  <a:pt x="1191077" y="0"/>
                </a:cubicBezTo>
                <a:cubicBezTo>
                  <a:pt x="1386296" y="-55457"/>
                  <a:pt x="1598460" y="50209"/>
                  <a:pt x="1852125" y="0"/>
                </a:cubicBezTo>
                <a:cubicBezTo>
                  <a:pt x="2105790" y="-50209"/>
                  <a:pt x="2139429" y="37715"/>
                  <a:pt x="2382155" y="0"/>
                </a:cubicBezTo>
                <a:cubicBezTo>
                  <a:pt x="2624881" y="-37715"/>
                  <a:pt x="2639510" y="10127"/>
                  <a:pt x="2781166" y="0"/>
                </a:cubicBezTo>
                <a:cubicBezTo>
                  <a:pt x="2922822" y="-10127"/>
                  <a:pt x="3168199" y="18652"/>
                  <a:pt x="3376705" y="0"/>
                </a:cubicBezTo>
                <a:cubicBezTo>
                  <a:pt x="3585211" y="-18652"/>
                  <a:pt x="3949068" y="28812"/>
                  <a:pt x="4103262" y="0"/>
                </a:cubicBezTo>
                <a:cubicBezTo>
                  <a:pt x="4257456" y="-28812"/>
                  <a:pt x="4388869" y="53430"/>
                  <a:pt x="4567782" y="0"/>
                </a:cubicBezTo>
                <a:cubicBezTo>
                  <a:pt x="4746695" y="-53430"/>
                  <a:pt x="4859248" y="34260"/>
                  <a:pt x="5032302" y="0"/>
                </a:cubicBezTo>
                <a:cubicBezTo>
                  <a:pt x="5205356" y="-34260"/>
                  <a:pt x="5267116" y="20376"/>
                  <a:pt x="5431313" y="0"/>
                </a:cubicBezTo>
                <a:cubicBezTo>
                  <a:pt x="5595510" y="-20376"/>
                  <a:pt x="5683247" y="46927"/>
                  <a:pt x="5895833" y="0"/>
                </a:cubicBezTo>
                <a:cubicBezTo>
                  <a:pt x="6108419" y="-46927"/>
                  <a:pt x="6271893" y="4292"/>
                  <a:pt x="6550926" y="0"/>
                </a:cubicBezTo>
                <a:cubicBezTo>
                  <a:pt x="6577428" y="185079"/>
                  <a:pt x="6516852" y="375526"/>
                  <a:pt x="6550926" y="554896"/>
                </a:cubicBezTo>
                <a:cubicBezTo>
                  <a:pt x="6585000" y="734266"/>
                  <a:pt x="6502145" y="808227"/>
                  <a:pt x="6550926" y="1024423"/>
                </a:cubicBezTo>
                <a:cubicBezTo>
                  <a:pt x="6599707" y="1240619"/>
                  <a:pt x="6543506" y="1372722"/>
                  <a:pt x="6550926" y="1557977"/>
                </a:cubicBezTo>
                <a:cubicBezTo>
                  <a:pt x="6558346" y="1743232"/>
                  <a:pt x="6495732" y="1923687"/>
                  <a:pt x="6550926" y="2134215"/>
                </a:cubicBezTo>
                <a:cubicBezTo>
                  <a:pt x="6387213" y="2137195"/>
                  <a:pt x="6128015" y="2092487"/>
                  <a:pt x="5955387" y="2134215"/>
                </a:cubicBezTo>
                <a:cubicBezTo>
                  <a:pt x="5782759" y="2175943"/>
                  <a:pt x="5645698" y="2095228"/>
                  <a:pt x="5556376" y="2134215"/>
                </a:cubicBezTo>
                <a:cubicBezTo>
                  <a:pt x="5467054" y="2173202"/>
                  <a:pt x="5077615" y="2098962"/>
                  <a:pt x="4829819" y="2134215"/>
                </a:cubicBezTo>
                <a:cubicBezTo>
                  <a:pt x="4582023" y="2169468"/>
                  <a:pt x="4553689" y="2119720"/>
                  <a:pt x="4430808" y="2134215"/>
                </a:cubicBezTo>
                <a:cubicBezTo>
                  <a:pt x="4307927" y="2148710"/>
                  <a:pt x="4086584" y="2128954"/>
                  <a:pt x="3835269" y="2134215"/>
                </a:cubicBezTo>
                <a:cubicBezTo>
                  <a:pt x="3583954" y="2139476"/>
                  <a:pt x="3562838" y="2131593"/>
                  <a:pt x="3305240" y="2134215"/>
                </a:cubicBezTo>
                <a:cubicBezTo>
                  <a:pt x="3047642" y="2136837"/>
                  <a:pt x="2953162" y="2132794"/>
                  <a:pt x="2644192" y="2134215"/>
                </a:cubicBezTo>
                <a:cubicBezTo>
                  <a:pt x="2335222" y="2135636"/>
                  <a:pt x="2366799" y="2129781"/>
                  <a:pt x="2245181" y="2134215"/>
                </a:cubicBezTo>
                <a:cubicBezTo>
                  <a:pt x="2123563" y="2138649"/>
                  <a:pt x="1884461" y="2082485"/>
                  <a:pt x="1780661" y="2134215"/>
                </a:cubicBezTo>
                <a:cubicBezTo>
                  <a:pt x="1676861" y="2185945"/>
                  <a:pt x="1407736" y="2124753"/>
                  <a:pt x="1054104" y="2134215"/>
                </a:cubicBezTo>
                <a:cubicBezTo>
                  <a:pt x="700472" y="2143677"/>
                  <a:pt x="734597" y="2133867"/>
                  <a:pt x="524074" y="2134215"/>
                </a:cubicBezTo>
                <a:cubicBezTo>
                  <a:pt x="313551" y="2134563"/>
                  <a:pt x="239069" y="2131949"/>
                  <a:pt x="0" y="2134215"/>
                </a:cubicBezTo>
                <a:cubicBezTo>
                  <a:pt x="-18622" y="1924375"/>
                  <a:pt x="7922" y="1755355"/>
                  <a:pt x="0" y="1643346"/>
                </a:cubicBezTo>
                <a:cubicBezTo>
                  <a:pt x="-7922" y="1531337"/>
                  <a:pt x="28865" y="1360852"/>
                  <a:pt x="0" y="1088450"/>
                </a:cubicBezTo>
                <a:cubicBezTo>
                  <a:pt x="-28865" y="816048"/>
                  <a:pt x="9767" y="702159"/>
                  <a:pt x="0" y="597580"/>
                </a:cubicBezTo>
                <a:cubicBezTo>
                  <a:pt x="-9767" y="493001"/>
                  <a:pt x="13782" y="264658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  <a:extLst>
              <a:ext uri="{C807C97D-BFC1-408E-A445-0C87EB9F89A2}">
                <ask:lineSketchStyleProps xmlns:ask="http://schemas.microsoft.com/office/drawing/2018/sketchyshapes" sd="22703546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0874" y="2510087"/>
            <a:ext cx="6373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Bahnschrift" pitchFamily="34" charset="0"/>
              </a:rPr>
              <a:t>Within-graph clustering methods divides the nodes of a graph into clusters</a:t>
            </a:r>
          </a:p>
        </p:txBody>
      </p:sp>
    </p:spTree>
    <p:extLst>
      <p:ext uri="{BB962C8B-B14F-4D97-AF65-F5344CB8AC3E}">
        <p14:creationId xmlns:p14="http://schemas.microsoft.com/office/powerpoint/2010/main" val="108278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Within-graph Clustering</a:t>
            </a:r>
            <a:endParaRPr lang="en-IN" sz="3600" dirty="0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6D52DCA-2BB1-4A45-826F-8B775AC601A6}"/>
              </a:ext>
            </a:extLst>
          </p:cNvPr>
          <p:cNvSpPr/>
          <p:nvPr/>
        </p:nvSpPr>
        <p:spPr>
          <a:xfrm>
            <a:off x="1323626" y="2451640"/>
            <a:ext cx="6550926" cy="2134215"/>
          </a:xfrm>
          <a:custGeom>
            <a:avLst/>
            <a:gdLst>
              <a:gd name="connsiteX0" fmla="*/ 0 w 6550926"/>
              <a:gd name="connsiteY0" fmla="*/ 0 h 2134215"/>
              <a:gd name="connsiteX1" fmla="*/ 661048 w 6550926"/>
              <a:gd name="connsiteY1" fmla="*/ 0 h 2134215"/>
              <a:gd name="connsiteX2" fmla="*/ 1191077 w 6550926"/>
              <a:gd name="connsiteY2" fmla="*/ 0 h 2134215"/>
              <a:gd name="connsiteX3" fmla="*/ 1852125 w 6550926"/>
              <a:gd name="connsiteY3" fmla="*/ 0 h 2134215"/>
              <a:gd name="connsiteX4" fmla="*/ 2382155 w 6550926"/>
              <a:gd name="connsiteY4" fmla="*/ 0 h 2134215"/>
              <a:gd name="connsiteX5" fmla="*/ 2781166 w 6550926"/>
              <a:gd name="connsiteY5" fmla="*/ 0 h 2134215"/>
              <a:gd name="connsiteX6" fmla="*/ 3376705 w 6550926"/>
              <a:gd name="connsiteY6" fmla="*/ 0 h 2134215"/>
              <a:gd name="connsiteX7" fmla="*/ 4103262 w 6550926"/>
              <a:gd name="connsiteY7" fmla="*/ 0 h 2134215"/>
              <a:gd name="connsiteX8" fmla="*/ 4567782 w 6550926"/>
              <a:gd name="connsiteY8" fmla="*/ 0 h 2134215"/>
              <a:gd name="connsiteX9" fmla="*/ 5032302 w 6550926"/>
              <a:gd name="connsiteY9" fmla="*/ 0 h 2134215"/>
              <a:gd name="connsiteX10" fmla="*/ 5431313 w 6550926"/>
              <a:gd name="connsiteY10" fmla="*/ 0 h 2134215"/>
              <a:gd name="connsiteX11" fmla="*/ 5895833 w 6550926"/>
              <a:gd name="connsiteY11" fmla="*/ 0 h 2134215"/>
              <a:gd name="connsiteX12" fmla="*/ 6550926 w 6550926"/>
              <a:gd name="connsiteY12" fmla="*/ 0 h 2134215"/>
              <a:gd name="connsiteX13" fmla="*/ 6550926 w 6550926"/>
              <a:gd name="connsiteY13" fmla="*/ 554896 h 2134215"/>
              <a:gd name="connsiteX14" fmla="*/ 6550926 w 6550926"/>
              <a:gd name="connsiteY14" fmla="*/ 1024423 h 2134215"/>
              <a:gd name="connsiteX15" fmla="*/ 6550926 w 6550926"/>
              <a:gd name="connsiteY15" fmla="*/ 1557977 h 2134215"/>
              <a:gd name="connsiteX16" fmla="*/ 6550926 w 6550926"/>
              <a:gd name="connsiteY16" fmla="*/ 2134215 h 2134215"/>
              <a:gd name="connsiteX17" fmla="*/ 5955387 w 6550926"/>
              <a:gd name="connsiteY17" fmla="*/ 2134215 h 2134215"/>
              <a:gd name="connsiteX18" fmla="*/ 5556376 w 6550926"/>
              <a:gd name="connsiteY18" fmla="*/ 2134215 h 2134215"/>
              <a:gd name="connsiteX19" fmla="*/ 4829819 w 6550926"/>
              <a:gd name="connsiteY19" fmla="*/ 2134215 h 2134215"/>
              <a:gd name="connsiteX20" fmla="*/ 4430808 w 6550926"/>
              <a:gd name="connsiteY20" fmla="*/ 2134215 h 2134215"/>
              <a:gd name="connsiteX21" fmla="*/ 3835269 w 6550926"/>
              <a:gd name="connsiteY21" fmla="*/ 2134215 h 2134215"/>
              <a:gd name="connsiteX22" fmla="*/ 3305240 w 6550926"/>
              <a:gd name="connsiteY22" fmla="*/ 2134215 h 2134215"/>
              <a:gd name="connsiteX23" fmla="*/ 2644192 w 6550926"/>
              <a:gd name="connsiteY23" fmla="*/ 2134215 h 2134215"/>
              <a:gd name="connsiteX24" fmla="*/ 2245181 w 6550926"/>
              <a:gd name="connsiteY24" fmla="*/ 2134215 h 2134215"/>
              <a:gd name="connsiteX25" fmla="*/ 1780661 w 6550926"/>
              <a:gd name="connsiteY25" fmla="*/ 2134215 h 2134215"/>
              <a:gd name="connsiteX26" fmla="*/ 1054104 w 6550926"/>
              <a:gd name="connsiteY26" fmla="*/ 2134215 h 2134215"/>
              <a:gd name="connsiteX27" fmla="*/ 524074 w 6550926"/>
              <a:gd name="connsiteY27" fmla="*/ 2134215 h 2134215"/>
              <a:gd name="connsiteX28" fmla="*/ 0 w 6550926"/>
              <a:gd name="connsiteY28" fmla="*/ 2134215 h 2134215"/>
              <a:gd name="connsiteX29" fmla="*/ 0 w 6550926"/>
              <a:gd name="connsiteY29" fmla="*/ 1643346 h 2134215"/>
              <a:gd name="connsiteX30" fmla="*/ 0 w 6550926"/>
              <a:gd name="connsiteY30" fmla="*/ 1088450 h 2134215"/>
              <a:gd name="connsiteX31" fmla="*/ 0 w 6550926"/>
              <a:gd name="connsiteY31" fmla="*/ 597580 h 2134215"/>
              <a:gd name="connsiteX32" fmla="*/ 0 w 6550926"/>
              <a:gd name="connsiteY32" fmla="*/ 0 h 213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550926" h="2134215" extrusionOk="0">
                <a:moveTo>
                  <a:pt x="0" y="0"/>
                </a:moveTo>
                <a:cubicBezTo>
                  <a:pt x="271129" y="-76408"/>
                  <a:pt x="380083" y="51640"/>
                  <a:pt x="661048" y="0"/>
                </a:cubicBezTo>
                <a:cubicBezTo>
                  <a:pt x="942013" y="-51640"/>
                  <a:pt x="995858" y="55457"/>
                  <a:pt x="1191077" y="0"/>
                </a:cubicBezTo>
                <a:cubicBezTo>
                  <a:pt x="1386296" y="-55457"/>
                  <a:pt x="1598460" y="50209"/>
                  <a:pt x="1852125" y="0"/>
                </a:cubicBezTo>
                <a:cubicBezTo>
                  <a:pt x="2105790" y="-50209"/>
                  <a:pt x="2139429" y="37715"/>
                  <a:pt x="2382155" y="0"/>
                </a:cubicBezTo>
                <a:cubicBezTo>
                  <a:pt x="2624881" y="-37715"/>
                  <a:pt x="2639510" y="10127"/>
                  <a:pt x="2781166" y="0"/>
                </a:cubicBezTo>
                <a:cubicBezTo>
                  <a:pt x="2922822" y="-10127"/>
                  <a:pt x="3168199" y="18652"/>
                  <a:pt x="3376705" y="0"/>
                </a:cubicBezTo>
                <a:cubicBezTo>
                  <a:pt x="3585211" y="-18652"/>
                  <a:pt x="3949068" y="28812"/>
                  <a:pt x="4103262" y="0"/>
                </a:cubicBezTo>
                <a:cubicBezTo>
                  <a:pt x="4257456" y="-28812"/>
                  <a:pt x="4388869" y="53430"/>
                  <a:pt x="4567782" y="0"/>
                </a:cubicBezTo>
                <a:cubicBezTo>
                  <a:pt x="4746695" y="-53430"/>
                  <a:pt x="4859248" y="34260"/>
                  <a:pt x="5032302" y="0"/>
                </a:cubicBezTo>
                <a:cubicBezTo>
                  <a:pt x="5205356" y="-34260"/>
                  <a:pt x="5267116" y="20376"/>
                  <a:pt x="5431313" y="0"/>
                </a:cubicBezTo>
                <a:cubicBezTo>
                  <a:pt x="5595510" y="-20376"/>
                  <a:pt x="5683247" y="46927"/>
                  <a:pt x="5895833" y="0"/>
                </a:cubicBezTo>
                <a:cubicBezTo>
                  <a:pt x="6108419" y="-46927"/>
                  <a:pt x="6271893" y="4292"/>
                  <a:pt x="6550926" y="0"/>
                </a:cubicBezTo>
                <a:cubicBezTo>
                  <a:pt x="6577428" y="185079"/>
                  <a:pt x="6516852" y="375526"/>
                  <a:pt x="6550926" y="554896"/>
                </a:cubicBezTo>
                <a:cubicBezTo>
                  <a:pt x="6585000" y="734266"/>
                  <a:pt x="6502145" y="808227"/>
                  <a:pt x="6550926" y="1024423"/>
                </a:cubicBezTo>
                <a:cubicBezTo>
                  <a:pt x="6599707" y="1240619"/>
                  <a:pt x="6543506" y="1372722"/>
                  <a:pt x="6550926" y="1557977"/>
                </a:cubicBezTo>
                <a:cubicBezTo>
                  <a:pt x="6558346" y="1743232"/>
                  <a:pt x="6495732" y="1923687"/>
                  <a:pt x="6550926" y="2134215"/>
                </a:cubicBezTo>
                <a:cubicBezTo>
                  <a:pt x="6387213" y="2137195"/>
                  <a:pt x="6128015" y="2092487"/>
                  <a:pt x="5955387" y="2134215"/>
                </a:cubicBezTo>
                <a:cubicBezTo>
                  <a:pt x="5782759" y="2175943"/>
                  <a:pt x="5645698" y="2095228"/>
                  <a:pt x="5556376" y="2134215"/>
                </a:cubicBezTo>
                <a:cubicBezTo>
                  <a:pt x="5467054" y="2173202"/>
                  <a:pt x="5077615" y="2098962"/>
                  <a:pt x="4829819" y="2134215"/>
                </a:cubicBezTo>
                <a:cubicBezTo>
                  <a:pt x="4582023" y="2169468"/>
                  <a:pt x="4553689" y="2119720"/>
                  <a:pt x="4430808" y="2134215"/>
                </a:cubicBezTo>
                <a:cubicBezTo>
                  <a:pt x="4307927" y="2148710"/>
                  <a:pt x="4086584" y="2128954"/>
                  <a:pt x="3835269" y="2134215"/>
                </a:cubicBezTo>
                <a:cubicBezTo>
                  <a:pt x="3583954" y="2139476"/>
                  <a:pt x="3562838" y="2131593"/>
                  <a:pt x="3305240" y="2134215"/>
                </a:cubicBezTo>
                <a:cubicBezTo>
                  <a:pt x="3047642" y="2136837"/>
                  <a:pt x="2953162" y="2132794"/>
                  <a:pt x="2644192" y="2134215"/>
                </a:cubicBezTo>
                <a:cubicBezTo>
                  <a:pt x="2335222" y="2135636"/>
                  <a:pt x="2366799" y="2129781"/>
                  <a:pt x="2245181" y="2134215"/>
                </a:cubicBezTo>
                <a:cubicBezTo>
                  <a:pt x="2123563" y="2138649"/>
                  <a:pt x="1884461" y="2082485"/>
                  <a:pt x="1780661" y="2134215"/>
                </a:cubicBezTo>
                <a:cubicBezTo>
                  <a:pt x="1676861" y="2185945"/>
                  <a:pt x="1407736" y="2124753"/>
                  <a:pt x="1054104" y="2134215"/>
                </a:cubicBezTo>
                <a:cubicBezTo>
                  <a:pt x="700472" y="2143677"/>
                  <a:pt x="734597" y="2133867"/>
                  <a:pt x="524074" y="2134215"/>
                </a:cubicBezTo>
                <a:cubicBezTo>
                  <a:pt x="313551" y="2134563"/>
                  <a:pt x="239069" y="2131949"/>
                  <a:pt x="0" y="2134215"/>
                </a:cubicBezTo>
                <a:cubicBezTo>
                  <a:pt x="-18622" y="1924375"/>
                  <a:pt x="7922" y="1755355"/>
                  <a:pt x="0" y="1643346"/>
                </a:cubicBezTo>
                <a:cubicBezTo>
                  <a:pt x="-7922" y="1531337"/>
                  <a:pt x="28865" y="1360852"/>
                  <a:pt x="0" y="1088450"/>
                </a:cubicBezTo>
                <a:cubicBezTo>
                  <a:pt x="-28865" y="816048"/>
                  <a:pt x="9767" y="702159"/>
                  <a:pt x="0" y="597580"/>
                </a:cubicBezTo>
                <a:cubicBezTo>
                  <a:pt x="-9767" y="493001"/>
                  <a:pt x="13782" y="264658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  <a:extLst>
              <a:ext uri="{C807C97D-BFC1-408E-A445-0C87EB9F89A2}">
                <ask:lineSketchStyleProps xmlns:ask="http://schemas.microsoft.com/office/drawing/2018/sketchyshapes" sd="22703546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0874" y="2510087"/>
            <a:ext cx="6373090" cy="1943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Bahnschrift" pitchFamily="34" charset="0"/>
              </a:rPr>
              <a:t>E.g., In a social networking graph, these clusters could represent people with same/similar hobbies</a:t>
            </a:r>
          </a:p>
        </p:txBody>
      </p:sp>
    </p:spTree>
    <p:extLst>
      <p:ext uri="{BB962C8B-B14F-4D97-AF65-F5344CB8AC3E}">
        <p14:creationId xmlns:p14="http://schemas.microsoft.com/office/powerpoint/2010/main" val="1082783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K-Spanning Tree</a:t>
            </a:r>
            <a:endParaRPr lang="en-IN" sz="36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91843" y="2589248"/>
            <a:ext cx="2109787" cy="1466910"/>
            <a:chOff x="5980222" y="3434997"/>
            <a:chExt cx="2110418" cy="1466910"/>
          </a:xfrm>
        </p:grpSpPr>
        <p:sp>
          <p:nvSpPr>
            <p:cNvPr id="5" name="Oval 4"/>
            <p:cNvSpPr/>
            <p:nvPr/>
          </p:nvSpPr>
          <p:spPr>
            <a:xfrm>
              <a:off x="6062797" y="359374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107684" y="3596922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62797" y="450179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107684" y="450179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703174" y="4036659"/>
              <a:ext cx="381114" cy="40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079620" y="3601967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Bahnschrift" pitchFamily="34" charset="0"/>
                </a:rPr>
                <a:t>1</a:t>
              </a: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6062960" y="4501797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Bahnschrift" pitchFamily="34" charset="0"/>
                </a:rPr>
                <a:t>2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7108345" y="359613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Bahnschrift" pitchFamily="34" charset="0"/>
                </a:rPr>
                <a:t>3</a:t>
              </a: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7110479" y="4501797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Bahnschrift" pitchFamily="34" charset="0"/>
                </a:rPr>
                <a:t>4</a:t>
              </a:r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7709640" y="4020041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Bahnschrift" pitchFamily="34" charset="0"/>
                </a:rPr>
                <a:t>5</a:t>
              </a:r>
            </a:p>
          </p:txBody>
        </p:sp>
        <p:cxnSp>
          <p:nvCxnSpPr>
            <p:cNvPr id="15" name="Straight Connector 14"/>
            <p:cNvCxnSpPr>
              <a:stCxn id="5" idx="6"/>
              <a:endCxn id="12" idx="1"/>
            </p:cNvCxnSpPr>
            <p:nvPr/>
          </p:nvCxnSpPr>
          <p:spPr>
            <a:xfrm>
              <a:off x="6443911" y="3784247"/>
              <a:ext cx="664435" cy="11941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7" idx="7"/>
            </p:cNvCxnSpPr>
            <p:nvPr/>
          </p:nvCxnSpPr>
          <p:spPr>
            <a:xfrm flipH="1">
              <a:off x="6388331" y="3920772"/>
              <a:ext cx="776520" cy="636587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  <a:endCxn id="13" idx="0"/>
            </p:cNvCxnSpPr>
            <p:nvPr/>
          </p:nvCxnSpPr>
          <p:spPr>
            <a:xfrm rot="16200000" flipH="1">
              <a:off x="7047135" y="4247953"/>
              <a:ext cx="505554" cy="2134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7"/>
              <a:endCxn id="9" idx="3"/>
            </p:cNvCxnSpPr>
            <p:nvPr/>
          </p:nvCxnSpPr>
          <p:spPr>
            <a:xfrm flipV="1">
              <a:off x="7433218" y="4382734"/>
              <a:ext cx="325535" cy="17462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6540357" y="3434997"/>
              <a:ext cx="4191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Bahnschrift" pitchFamily="34" charset="0"/>
                </a:rPr>
                <a:t>2</a:t>
              </a:r>
            </a:p>
          </p:txBody>
        </p:sp>
        <p:sp>
          <p:nvSpPr>
            <p:cNvPr id="20" name="TextBox 20"/>
            <p:cNvSpPr txBox="1">
              <a:spLocks noChangeArrowheads="1"/>
            </p:cNvSpPr>
            <p:nvPr/>
          </p:nvSpPr>
          <p:spPr bwMode="auto">
            <a:xfrm>
              <a:off x="6348616" y="3964991"/>
              <a:ext cx="5060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Bahnschrift" pitchFamily="34" charset="0"/>
                </a:rPr>
                <a:t>3</a:t>
              </a:r>
            </a:p>
          </p:txBody>
        </p:sp>
        <p:sp>
          <p:nvSpPr>
            <p:cNvPr id="21" name="TextBox 21"/>
            <p:cNvSpPr txBox="1">
              <a:spLocks noChangeArrowheads="1"/>
            </p:cNvSpPr>
            <p:nvPr/>
          </p:nvSpPr>
          <p:spPr bwMode="auto">
            <a:xfrm>
              <a:off x="7188392" y="4020041"/>
              <a:ext cx="4512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Bahnschrift" pitchFamily="34" charset="0"/>
                </a:rPr>
                <a:t>2</a:t>
              </a:r>
            </a:p>
          </p:txBody>
        </p:sp>
        <p:sp>
          <p:nvSpPr>
            <p:cNvPr id="22" name="TextBox 22"/>
            <p:cNvSpPr txBox="1">
              <a:spLocks noChangeArrowheads="1"/>
            </p:cNvSpPr>
            <p:nvPr/>
          </p:nvSpPr>
          <p:spPr bwMode="auto">
            <a:xfrm>
              <a:off x="7474332" y="4470434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23" name="TextBox 29"/>
            <p:cNvSpPr txBox="1">
              <a:spLocks noChangeArrowheads="1"/>
            </p:cNvSpPr>
            <p:nvPr/>
          </p:nvSpPr>
          <p:spPr bwMode="auto">
            <a:xfrm>
              <a:off x="5980222" y="4058473"/>
              <a:ext cx="255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" name="TextBox 30"/>
            <p:cNvSpPr txBox="1">
              <a:spLocks noChangeArrowheads="1"/>
            </p:cNvSpPr>
            <p:nvPr/>
          </p:nvSpPr>
          <p:spPr bwMode="auto">
            <a:xfrm>
              <a:off x="6951764" y="4188261"/>
              <a:ext cx="20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906982" y="2741986"/>
            <a:ext cx="1877283" cy="10667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Bahnschrift" pitchFamily="34" charset="0"/>
                <a:cs typeface="Arial" pitchFamily="34" charset="0"/>
              </a:rPr>
              <a:t>k-Spanning Tree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790" y="3277210"/>
            <a:ext cx="85725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4700003" y="4778410"/>
            <a:ext cx="3984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3000" b="1" i="1" dirty="0">
                <a:latin typeface="Arial" pitchFamily="34" charset="0"/>
                <a:cs typeface="Arial" pitchFamily="34" charset="0"/>
              </a:rPr>
              <a:t>k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900028" y="3884648"/>
            <a:ext cx="0" cy="7413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60465" y="3275048"/>
            <a:ext cx="76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2"/>
          <p:cNvSpPr txBox="1">
            <a:spLocks noChangeArrowheads="1"/>
          </p:cNvSpPr>
          <p:nvPr/>
        </p:nvSpPr>
        <p:spPr bwMode="auto">
          <a:xfrm>
            <a:off x="2120605" y="3600485"/>
            <a:ext cx="41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/>
            <a:r>
              <a:rPr lang="en-US" sz="2000" dirty="0">
                <a:latin typeface="Bahnschrift" pitchFamily="34" charset="0"/>
              </a:rPr>
              <a:t>4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37993" y="3573498"/>
            <a:ext cx="0" cy="73977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6"/>
          <p:cNvSpPr txBox="1">
            <a:spLocks noChangeArrowheads="1"/>
          </p:cNvSpPr>
          <p:nvPr/>
        </p:nvSpPr>
        <p:spPr bwMode="auto">
          <a:xfrm>
            <a:off x="249376" y="4408523"/>
            <a:ext cx="34467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400" dirty="0">
                <a:latin typeface="Bahnschrift" pitchFamily="34" charset="0"/>
              </a:rPr>
              <a:t>Minimum Spanning Tree</a:t>
            </a:r>
          </a:p>
        </p:txBody>
      </p:sp>
      <p:sp>
        <p:nvSpPr>
          <p:cNvPr id="62" name="TextBox 41"/>
          <p:cNvSpPr txBox="1">
            <a:spLocks noGrp="1" noChangeArrowheads="1"/>
          </p:cNvSpPr>
          <p:nvPr>
            <p:ph idx="1"/>
          </p:nvPr>
        </p:nvSpPr>
        <p:spPr bwMode="auto">
          <a:xfrm>
            <a:off x="6536966" y="2448109"/>
            <a:ext cx="2517035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latin typeface="Bahnschrift" pitchFamily="34" charset="0"/>
                <a:cs typeface="Arial" pitchFamily="34" charset="0"/>
              </a:rPr>
              <a:t>K</a:t>
            </a:r>
            <a:r>
              <a:rPr lang="en-US" sz="2400" b="1" dirty="0">
                <a:latin typeface="Bahnschrift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Bahnschrift" pitchFamily="34" charset="0"/>
                <a:cs typeface="Arial" pitchFamily="34" charset="0"/>
              </a:rPr>
              <a:t>groups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latin typeface="Bahnschrift" pitchFamily="34" charset="0"/>
                <a:cs typeface="Arial" pitchFamily="34" charset="0"/>
              </a:rPr>
              <a:t>of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latin typeface="Bahnschrift" pitchFamily="34" charset="0"/>
                <a:cs typeface="Arial" pitchFamily="34" charset="0"/>
              </a:rPr>
              <a:t>non-overlapping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latin typeface="Bahnschrift" pitchFamily="34" charset="0"/>
                <a:cs typeface="Arial" pitchFamily="34" charset="0"/>
              </a:rPr>
              <a:t>vertices</a:t>
            </a:r>
          </a:p>
        </p:txBody>
      </p:sp>
    </p:spTree>
    <p:extLst>
      <p:ext uri="{BB962C8B-B14F-4D97-AF65-F5344CB8AC3E}">
        <p14:creationId xmlns:p14="http://schemas.microsoft.com/office/powerpoint/2010/main" val="2029497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K-Spanning Tree</a:t>
            </a:r>
            <a:endParaRPr lang="en-IN" sz="3600" dirty="0"/>
          </a:p>
        </p:txBody>
      </p:sp>
      <p:sp>
        <p:nvSpPr>
          <p:cNvPr id="63" name="Rectangle 62"/>
          <p:cNvSpPr/>
          <p:nvPr/>
        </p:nvSpPr>
        <p:spPr>
          <a:xfrm>
            <a:off x="699654" y="1690062"/>
            <a:ext cx="8229600" cy="3477875"/>
          </a:xfrm>
          <a:prstGeom prst="rect">
            <a:avLst/>
          </a:prstGeom>
        </p:spPr>
        <p:txBody>
          <a:bodyPr wrap="square" rIns="27432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600" dirty="0">
                <a:latin typeface="Bahnschrift" pitchFamily="34" charset="0"/>
              </a:rPr>
              <a:t>STEPS:</a:t>
            </a:r>
          </a:p>
          <a:p>
            <a:pPr marL="341313" indent="-341313" algn="just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600" dirty="0">
                <a:latin typeface="Bahnschrift" pitchFamily="34" charset="0"/>
              </a:rPr>
              <a:t>Obtains the Minimum Spanning Tree (MST) of input graph G</a:t>
            </a:r>
          </a:p>
          <a:p>
            <a:pPr marL="341313" indent="-341313" algn="just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600" dirty="0">
                <a:latin typeface="Bahnschrift" pitchFamily="34" charset="0"/>
              </a:rPr>
              <a:t>Removes k-1 edges from the MST</a:t>
            </a:r>
          </a:p>
          <a:p>
            <a:pPr marL="341313" indent="-341313" algn="just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600" dirty="0">
                <a:latin typeface="Bahnschrift" pitchFamily="34" charset="0"/>
              </a:rPr>
              <a:t>Results in k clusters</a:t>
            </a:r>
          </a:p>
        </p:txBody>
      </p:sp>
    </p:spTree>
    <p:extLst>
      <p:ext uri="{BB962C8B-B14F-4D97-AF65-F5344CB8AC3E}">
        <p14:creationId xmlns:p14="http://schemas.microsoft.com/office/powerpoint/2010/main" val="202949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What is a Spanning Tree?</a:t>
            </a:r>
            <a:endParaRPr lang="en-IN" sz="36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06005" y="4033008"/>
            <a:ext cx="2106613" cy="1570756"/>
            <a:chOff x="533400" y="1736294"/>
            <a:chExt cx="2106435" cy="1571196"/>
          </a:xfrm>
        </p:grpSpPr>
        <p:sp>
          <p:nvSpPr>
            <p:cNvPr id="5" name="Oval 4"/>
            <p:cNvSpPr/>
            <p:nvPr/>
          </p:nvSpPr>
          <p:spPr>
            <a:xfrm>
              <a:off x="615943" y="1849038"/>
              <a:ext cx="380968" cy="3811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" name="Oval 5"/>
            <p:cNvSpPr/>
            <p:nvPr/>
          </p:nvSpPr>
          <p:spPr>
            <a:xfrm>
              <a:off x="1662018" y="1850626"/>
              <a:ext cx="380968" cy="3811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" name="Oval 6"/>
            <p:cNvSpPr/>
            <p:nvPr/>
          </p:nvSpPr>
          <p:spPr>
            <a:xfrm>
              <a:off x="615943" y="2755754"/>
              <a:ext cx="380968" cy="3811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" name="Oval 7"/>
            <p:cNvSpPr/>
            <p:nvPr/>
          </p:nvSpPr>
          <p:spPr>
            <a:xfrm>
              <a:off x="1662018" y="2755754"/>
              <a:ext cx="380968" cy="3811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" name="Oval 8"/>
            <p:cNvSpPr/>
            <p:nvPr/>
          </p:nvSpPr>
          <p:spPr>
            <a:xfrm>
              <a:off x="2255692" y="2290486"/>
              <a:ext cx="380968" cy="406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32798" y="1856173"/>
              <a:ext cx="38100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1</a:t>
              </a: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616138" y="2756003"/>
              <a:ext cx="38100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2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661523" y="1850339"/>
              <a:ext cx="38100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3</a:t>
              </a: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1663657" y="2756003"/>
              <a:ext cx="38100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4</a:t>
              </a:r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2258835" y="2302455"/>
              <a:ext cx="38100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</a:p>
          </p:txBody>
        </p:sp>
        <p:cxnSp>
          <p:nvCxnSpPr>
            <p:cNvPr id="15" name="Straight Connector 14"/>
            <p:cNvCxnSpPr>
              <a:stCxn id="5" idx="6"/>
              <a:endCxn id="12" idx="1"/>
            </p:cNvCxnSpPr>
            <p:nvPr/>
          </p:nvCxnSpPr>
          <p:spPr>
            <a:xfrm>
              <a:off x="996911" y="2039591"/>
              <a:ext cx="664612" cy="108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7" idx="7"/>
            </p:cNvCxnSpPr>
            <p:nvPr/>
          </p:nvCxnSpPr>
          <p:spPr>
            <a:xfrm flipH="1">
              <a:off x="941354" y="2176154"/>
              <a:ext cx="776221" cy="635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  <a:endCxn id="13" idx="0"/>
            </p:cNvCxnSpPr>
            <p:nvPr/>
          </p:nvCxnSpPr>
          <p:spPr>
            <a:xfrm rot="16200000" flipH="1">
              <a:off x="1600369" y="2502214"/>
              <a:ext cx="505442" cy="2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7"/>
              <a:endCxn id="9" idx="3"/>
            </p:cNvCxnSpPr>
            <p:nvPr/>
          </p:nvCxnSpPr>
          <p:spPr>
            <a:xfrm flipV="1">
              <a:off x="1987427" y="2638246"/>
              <a:ext cx="323823" cy="1730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1166223" y="1736294"/>
              <a:ext cx="41910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2</a:t>
              </a:r>
            </a:p>
          </p:txBody>
        </p:sp>
        <p:sp>
          <p:nvSpPr>
            <p:cNvPr id="20" name="TextBox 20"/>
            <p:cNvSpPr txBox="1">
              <a:spLocks noChangeArrowheads="1"/>
            </p:cNvSpPr>
            <p:nvPr/>
          </p:nvSpPr>
          <p:spPr bwMode="auto">
            <a:xfrm>
              <a:off x="789079" y="2399835"/>
              <a:ext cx="506007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3</a:t>
              </a:r>
            </a:p>
          </p:txBody>
        </p:sp>
        <p:sp>
          <p:nvSpPr>
            <p:cNvPr id="21" name="TextBox 21"/>
            <p:cNvSpPr txBox="1">
              <a:spLocks noChangeArrowheads="1"/>
            </p:cNvSpPr>
            <p:nvPr/>
          </p:nvSpPr>
          <p:spPr bwMode="auto">
            <a:xfrm>
              <a:off x="1723664" y="2274247"/>
              <a:ext cx="45126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2</a:t>
              </a:r>
            </a:p>
          </p:txBody>
        </p:sp>
        <p:sp>
          <p:nvSpPr>
            <p:cNvPr id="22" name="TextBox 22"/>
            <p:cNvSpPr txBox="1">
              <a:spLocks noChangeArrowheads="1"/>
            </p:cNvSpPr>
            <p:nvPr/>
          </p:nvSpPr>
          <p:spPr bwMode="auto">
            <a:xfrm>
              <a:off x="2027510" y="2724640"/>
              <a:ext cx="41910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4</a:t>
              </a:r>
            </a:p>
          </p:txBody>
        </p:sp>
        <p:cxnSp>
          <p:nvCxnSpPr>
            <p:cNvPr id="23" name="Straight Connector 22"/>
            <p:cNvCxnSpPr>
              <a:stCxn id="5" idx="4"/>
              <a:endCxn id="11" idx="0"/>
            </p:cNvCxnSpPr>
            <p:nvPr/>
          </p:nvCxnSpPr>
          <p:spPr>
            <a:xfrm rot="16200000" flipH="1">
              <a:off x="543602" y="2492968"/>
              <a:ext cx="525859" cy="2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6"/>
              <a:endCxn id="13" idx="1"/>
            </p:cNvCxnSpPr>
            <p:nvPr/>
          </p:nvCxnSpPr>
          <p:spPr>
            <a:xfrm>
              <a:off x="996911" y="2946308"/>
              <a:ext cx="666747" cy="98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9" idx="1"/>
            </p:cNvCxnSpPr>
            <p:nvPr/>
          </p:nvCxnSpPr>
          <p:spPr>
            <a:xfrm>
              <a:off x="2014413" y="2176154"/>
              <a:ext cx="296837" cy="173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8" idx="1"/>
            </p:cNvCxnSpPr>
            <p:nvPr/>
          </p:nvCxnSpPr>
          <p:spPr>
            <a:xfrm>
              <a:off x="941354" y="2174567"/>
              <a:ext cx="776221" cy="63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7"/>
            <p:cNvSpPr txBox="1">
              <a:spLocks noChangeArrowheads="1"/>
            </p:cNvSpPr>
            <p:nvPr/>
          </p:nvSpPr>
          <p:spPr bwMode="auto">
            <a:xfrm>
              <a:off x="2044657" y="1920960"/>
              <a:ext cx="359435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6</a:t>
              </a:r>
            </a:p>
          </p:txBody>
        </p:sp>
        <p:sp>
          <p:nvSpPr>
            <p:cNvPr id="28" name="TextBox 28"/>
            <p:cNvSpPr txBox="1">
              <a:spLocks noChangeArrowheads="1"/>
            </p:cNvSpPr>
            <p:nvPr/>
          </p:nvSpPr>
          <p:spPr bwMode="auto">
            <a:xfrm>
              <a:off x="1166223" y="2907268"/>
              <a:ext cx="41910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 sz="2000"/>
                <a:t>5</a:t>
              </a:r>
            </a:p>
          </p:txBody>
        </p: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33400" y="2312679"/>
              <a:ext cx="255680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1504942" y="2442467"/>
              <a:ext cx="202855" cy="40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3027363" y="4802945"/>
            <a:ext cx="1697041" cy="1844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4736230" y="4193345"/>
            <a:ext cx="2111375" cy="1306829"/>
            <a:chOff x="5398708" y="2454840"/>
            <a:chExt cx="2110418" cy="1307708"/>
          </a:xfrm>
        </p:grpSpPr>
        <p:sp>
          <p:nvSpPr>
            <p:cNvPr id="33" name="Oval 32"/>
            <p:cNvSpPr/>
            <p:nvPr/>
          </p:nvSpPr>
          <p:spPr>
            <a:xfrm>
              <a:off x="5481221" y="2454840"/>
              <a:ext cx="380827" cy="3812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4" name="Oval 33"/>
            <p:cNvSpPr/>
            <p:nvPr/>
          </p:nvSpPr>
          <p:spPr>
            <a:xfrm>
              <a:off x="6526909" y="2456429"/>
              <a:ext cx="380827" cy="3812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5" name="Oval 34"/>
            <p:cNvSpPr/>
            <p:nvPr/>
          </p:nvSpPr>
          <p:spPr>
            <a:xfrm>
              <a:off x="5481221" y="3361913"/>
              <a:ext cx="380827" cy="3812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6526909" y="3361913"/>
              <a:ext cx="380827" cy="3812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7" name="Oval 36"/>
            <p:cNvSpPr/>
            <p:nvPr/>
          </p:nvSpPr>
          <p:spPr>
            <a:xfrm>
              <a:off x="7121952" y="2896462"/>
              <a:ext cx="380827" cy="406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5498106" y="2462339"/>
              <a:ext cx="381000" cy="40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1</a:t>
              </a:r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5481446" y="3362169"/>
              <a:ext cx="381000" cy="40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2</a:t>
              </a:r>
            </a:p>
          </p:txBody>
        </p:sp>
        <p:sp>
          <p:nvSpPr>
            <p:cNvPr id="40" name="TextBox 40"/>
            <p:cNvSpPr txBox="1">
              <a:spLocks noChangeArrowheads="1"/>
            </p:cNvSpPr>
            <p:nvPr/>
          </p:nvSpPr>
          <p:spPr bwMode="auto">
            <a:xfrm>
              <a:off x="6526831" y="2456505"/>
              <a:ext cx="381000" cy="40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3</a:t>
              </a:r>
            </a:p>
          </p:txBody>
        </p:sp>
        <p:sp>
          <p:nvSpPr>
            <p:cNvPr id="41" name="TextBox 41"/>
            <p:cNvSpPr txBox="1">
              <a:spLocks noChangeArrowheads="1"/>
            </p:cNvSpPr>
            <p:nvPr/>
          </p:nvSpPr>
          <p:spPr bwMode="auto">
            <a:xfrm>
              <a:off x="6528965" y="3362169"/>
              <a:ext cx="381000" cy="40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4</a:t>
              </a:r>
            </a:p>
          </p:txBody>
        </p:sp>
        <p:sp>
          <p:nvSpPr>
            <p:cNvPr id="42" name="TextBox 42"/>
            <p:cNvSpPr txBox="1">
              <a:spLocks noChangeArrowheads="1"/>
            </p:cNvSpPr>
            <p:nvPr/>
          </p:nvSpPr>
          <p:spPr bwMode="auto">
            <a:xfrm>
              <a:off x="7128126" y="2880413"/>
              <a:ext cx="381000" cy="40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</a:p>
          </p:txBody>
        </p:sp>
        <p:cxnSp>
          <p:nvCxnSpPr>
            <p:cNvPr id="43" name="Straight Connector 42"/>
            <p:cNvCxnSpPr>
              <a:stCxn id="33" idx="6"/>
              <a:endCxn id="40" idx="1"/>
            </p:cNvCxnSpPr>
            <p:nvPr/>
          </p:nvCxnSpPr>
          <p:spPr>
            <a:xfrm>
              <a:off x="5862048" y="2645468"/>
              <a:ext cx="664784" cy="11227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1" idx="0"/>
            </p:cNvCxnSpPr>
            <p:nvPr/>
          </p:nvCxnSpPr>
          <p:spPr>
            <a:xfrm rot="16200000" flipH="1">
              <a:off x="6465757" y="3108459"/>
              <a:ext cx="505285" cy="2134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5"/>
            <p:cNvSpPr txBox="1">
              <a:spLocks noChangeArrowheads="1"/>
            </p:cNvSpPr>
            <p:nvPr/>
          </p:nvSpPr>
          <p:spPr bwMode="auto">
            <a:xfrm>
              <a:off x="6638422" y="2896458"/>
              <a:ext cx="451260" cy="40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2</a:t>
              </a:r>
            </a:p>
          </p:txBody>
        </p:sp>
        <p:cxnSp>
          <p:nvCxnSpPr>
            <p:cNvPr id="46" name="Straight Connector 45"/>
            <p:cNvCxnSpPr>
              <a:stCxn id="33" idx="4"/>
              <a:endCxn id="39" idx="0"/>
            </p:cNvCxnSpPr>
            <p:nvPr/>
          </p:nvCxnSpPr>
          <p:spPr>
            <a:xfrm rot="16200000" flipH="1">
              <a:off x="5408754" y="3098975"/>
              <a:ext cx="526073" cy="3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37" idx="1"/>
            </p:cNvCxnSpPr>
            <p:nvPr/>
          </p:nvCxnSpPr>
          <p:spPr>
            <a:xfrm>
              <a:off x="6879175" y="2782085"/>
              <a:ext cx="298315" cy="1731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8"/>
            <p:cNvSpPr txBox="1">
              <a:spLocks noChangeArrowheads="1"/>
            </p:cNvSpPr>
            <p:nvPr/>
          </p:nvSpPr>
          <p:spPr bwMode="auto">
            <a:xfrm>
              <a:off x="6909965" y="2527126"/>
              <a:ext cx="359435" cy="40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6</a:t>
              </a:r>
            </a:p>
          </p:txBody>
        </p:sp>
        <p:sp>
          <p:nvSpPr>
            <p:cNvPr id="49" name="TextBox 49"/>
            <p:cNvSpPr txBox="1">
              <a:spLocks noChangeArrowheads="1"/>
            </p:cNvSpPr>
            <p:nvPr/>
          </p:nvSpPr>
          <p:spPr bwMode="auto">
            <a:xfrm>
              <a:off x="5398708" y="2918845"/>
              <a:ext cx="255680" cy="40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</a:p>
          </p:txBody>
        </p:sp>
      </p:grpSp>
      <p:sp>
        <p:nvSpPr>
          <p:cNvPr id="50" name="TextBox 50"/>
          <p:cNvSpPr txBox="1">
            <a:spLocks noChangeArrowheads="1"/>
          </p:cNvSpPr>
          <p:nvPr/>
        </p:nvSpPr>
        <p:spPr bwMode="auto">
          <a:xfrm>
            <a:off x="6990480" y="4675940"/>
            <a:ext cx="1632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400" dirty="0">
                <a:latin typeface="Bahnschrift" pitchFamily="34" charset="0"/>
                <a:cs typeface="Arial" pitchFamily="34" charset="0"/>
              </a:rPr>
              <a:t>Weight = 17</a:t>
            </a:r>
          </a:p>
        </p:txBody>
      </p:sp>
      <p:sp>
        <p:nvSpPr>
          <p:cNvPr id="51" name="TextBox 55"/>
          <p:cNvSpPr txBox="1">
            <a:spLocks noChangeArrowheads="1"/>
          </p:cNvSpPr>
          <p:nvPr/>
        </p:nvSpPr>
        <p:spPr bwMode="auto">
          <a:xfrm>
            <a:off x="5322018" y="4001258"/>
            <a:ext cx="41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 sz="2000"/>
              <a:t>2</a:t>
            </a: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1310702" y="3609264"/>
            <a:ext cx="4349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500" b="1" dirty="0">
                <a:latin typeface="Arial" pitchFamily="34" charset="0"/>
                <a:cs typeface="Arial" pitchFamily="34" charset="0"/>
              </a:rPr>
              <a:t>G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B6D52DCA-2BB1-4A45-826F-8B775AC601A6}"/>
              </a:ext>
            </a:extLst>
          </p:cNvPr>
          <p:cNvSpPr/>
          <p:nvPr/>
        </p:nvSpPr>
        <p:spPr>
          <a:xfrm>
            <a:off x="1323626" y="1661935"/>
            <a:ext cx="6550926" cy="1524615"/>
          </a:xfrm>
          <a:custGeom>
            <a:avLst/>
            <a:gdLst>
              <a:gd name="connsiteX0" fmla="*/ 0 w 6550926"/>
              <a:gd name="connsiteY0" fmla="*/ 0 h 1524615"/>
              <a:gd name="connsiteX1" fmla="*/ 661048 w 6550926"/>
              <a:gd name="connsiteY1" fmla="*/ 0 h 1524615"/>
              <a:gd name="connsiteX2" fmla="*/ 1191077 w 6550926"/>
              <a:gd name="connsiteY2" fmla="*/ 0 h 1524615"/>
              <a:gd name="connsiteX3" fmla="*/ 1852125 w 6550926"/>
              <a:gd name="connsiteY3" fmla="*/ 0 h 1524615"/>
              <a:gd name="connsiteX4" fmla="*/ 2382155 w 6550926"/>
              <a:gd name="connsiteY4" fmla="*/ 0 h 1524615"/>
              <a:gd name="connsiteX5" fmla="*/ 2781166 w 6550926"/>
              <a:gd name="connsiteY5" fmla="*/ 0 h 1524615"/>
              <a:gd name="connsiteX6" fmla="*/ 3376705 w 6550926"/>
              <a:gd name="connsiteY6" fmla="*/ 0 h 1524615"/>
              <a:gd name="connsiteX7" fmla="*/ 4103262 w 6550926"/>
              <a:gd name="connsiteY7" fmla="*/ 0 h 1524615"/>
              <a:gd name="connsiteX8" fmla="*/ 4567782 w 6550926"/>
              <a:gd name="connsiteY8" fmla="*/ 0 h 1524615"/>
              <a:gd name="connsiteX9" fmla="*/ 5032302 w 6550926"/>
              <a:gd name="connsiteY9" fmla="*/ 0 h 1524615"/>
              <a:gd name="connsiteX10" fmla="*/ 5431313 w 6550926"/>
              <a:gd name="connsiteY10" fmla="*/ 0 h 1524615"/>
              <a:gd name="connsiteX11" fmla="*/ 5895833 w 6550926"/>
              <a:gd name="connsiteY11" fmla="*/ 0 h 1524615"/>
              <a:gd name="connsiteX12" fmla="*/ 6550926 w 6550926"/>
              <a:gd name="connsiteY12" fmla="*/ 0 h 1524615"/>
              <a:gd name="connsiteX13" fmla="*/ 6550926 w 6550926"/>
              <a:gd name="connsiteY13" fmla="*/ 523451 h 1524615"/>
              <a:gd name="connsiteX14" fmla="*/ 6550926 w 6550926"/>
              <a:gd name="connsiteY14" fmla="*/ 985918 h 1524615"/>
              <a:gd name="connsiteX15" fmla="*/ 6550926 w 6550926"/>
              <a:gd name="connsiteY15" fmla="*/ 1524615 h 1524615"/>
              <a:gd name="connsiteX16" fmla="*/ 5955387 w 6550926"/>
              <a:gd name="connsiteY16" fmla="*/ 1524615 h 1524615"/>
              <a:gd name="connsiteX17" fmla="*/ 5228830 w 6550926"/>
              <a:gd name="connsiteY17" fmla="*/ 1524615 h 1524615"/>
              <a:gd name="connsiteX18" fmla="*/ 4829819 w 6550926"/>
              <a:gd name="connsiteY18" fmla="*/ 1524615 h 1524615"/>
              <a:gd name="connsiteX19" fmla="*/ 4103262 w 6550926"/>
              <a:gd name="connsiteY19" fmla="*/ 1524615 h 1524615"/>
              <a:gd name="connsiteX20" fmla="*/ 3704251 w 6550926"/>
              <a:gd name="connsiteY20" fmla="*/ 1524615 h 1524615"/>
              <a:gd name="connsiteX21" fmla="*/ 3108712 w 6550926"/>
              <a:gd name="connsiteY21" fmla="*/ 1524615 h 1524615"/>
              <a:gd name="connsiteX22" fmla="*/ 2578683 w 6550926"/>
              <a:gd name="connsiteY22" fmla="*/ 1524615 h 1524615"/>
              <a:gd name="connsiteX23" fmla="*/ 1917635 w 6550926"/>
              <a:gd name="connsiteY23" fmla="*/ 1524615 h 1524615"/>
              <a:gd name="connsiteX24" fmla="*/ 1518624 w 6550926"/>
              <a:gd name="connsiteY24" fmla="*/ 1524615 h 1524615"/>
              <a:gd name="connsiteX25" fmla="*/ 1054104 w 6550926"/>
              <a:gd name="connsiteY25" fmla="*/ 1524615 h 1524615"/>
              <a:gd name="connsiteX26" fmla="*/ 0 w 6550926"/>
              <a:gd name="connsiteY26" fmla="*/ 1524615 h 1524615"/>
              <a:gd name="connsiteX27" fmla="*/ 0 w 6550926"/>
              <a:gd name="connsiteY27" fmla="*/ 1031656 h 1524615"/>
              <a:gd name="connsiteX28" fmla="*/ 0 w 6550926"/>
              <a:gd name="connsiteY28" fmla="*/ 553943 h 1524615"/>
              <a:gd name="connsiteX29" fmla="*/ 0 w 6550926"/>
              <a:gd name="connsiteY29" fmla="*/ 0 h 152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550926" h="1524615" extrusionOk="0">
                <a:moveTo>
                  <a:pt x="0" y="0"/>
                </a:moveTo>
                <a:cubicBezTo>
                  <a:pt x="271129" y="-76408"/>
                  <a:pt x="380083" y="51640"/>
                  <a:pt x="661048" y="0"/>
                </a:cubicBezTo>
                <a:cubicBezTo>
                  <a:pt x="942013" y="-51640"/>
                  <a:pt x="995858" y="55457"/>
                  <a:pt x="1191077" y="0"/>
                </a:cubicBezTo>
                <a:cubicBezTo>
                  <a:pt x="1386296" y="-55457"/>
                  <a:pt x="1598460" y="50209"/>
                  <a:pt x="1852125" y="0"/>
                </a:cubicBezTo>
                <a:cubicBezTo>
                  <a:pt x="2105790" y="-50209"/>
                  <a:pt x="2139429" y="37715"/>
                  <a:pt x="2382155" y="0"/>
                </a:cubicBezTo>
                <a:cubicBezTo>
                  <a:pt x="2624881" y="-37715"/>
                  <a:pt x="2639510" y="10127"/>
                  <a:pt x="2781166" y="0"/>
                </a:cubicBezTo>
                <a:cubicBezTo>
                  <a:pt x="2922822" y="-10127"/>
                  <a:pt x="3168199" y="18652"/>
                  <a:pt x="3376705" y="0"/>
                </a:cubicBezTo>
                <a:cubicBezTo>
                  <a:pt x="3585211" y="-18652"/>
                  <a:pt x="3949068" y="28812"/>
                  <a:pt x="4103262" y="0"/>
                </a:cubicBezTo>
                <a:cubicBezTo>
                  <a:pt x="4257456" y="-28812"/>
                  <a:pt x="4388869" y="53430"/>
                  <a:pt x="4567782" y="0"/>
                </a:cubicBezTo>
                <a:cubicBezTo>
                  <a:pt x="4746695" y="-53430"/>
                  <a:pt x="4859248" y="34260"/>
                  <a:pt x="5032302" y="0"/>
                </a:cubicBezTo>
                <a:cubicBezTo>
                  <a:pt x="5205356" y="-34260"/>
                  <a:pt x="5267116" y="20376"/>
                  <a:pt x="5431313" y="0"/>
                </a:cubicBezTo>
                <a:cubicBezTo>
                  <a:pt x="5595510" y="-20376"/>
                  <a:pt x="5683247" y="46927"/>
                  <a:pt x="5895833" y="0"/>
                </a:cubicBezTo>
                <a:cubicBezTo>
                  <a:pt x="6108419" y="-46927"/>
                  <a:pt x="6271893" y="4292"/>
                  <a:pt x="6550926" y="0"/>
                </a:cubicBezTo>
                <a:cubicBezTo>
                  <a:pt x="6560596" y="130400"/>
                  <a:pt x="6502657" y="392167"/>
                  <a:pt x="6550926" y="523451"/>
                </a:cubicBezTo>
                <a:cubicBezTo>
                  <a:pt x="6599195" y="654735"/>
                  <a:pt x="6526222" y="820927"/>
                  <a:pt x="6550926" y="985918"/>
                </a:cubicBezTo>
                <a:cubicBezTo>
                  <a:pt x="6575630" y="1150909"/>
                  <a:pt x="6512927" y="1403808"/>
                  <a:pt x="6550926" y="1524615"/>
                </a:cubicBezTo>
                <a:cubicBezTo>
                  <a:pt x="6359267" y="1562315"/>
                  <a:pt x="6082456" y="1503465"/>
                  <a:pt x="5955387" y="1524615"/>
                </a:cubicBezTo>
                <a:cubicBezTo>
                  <a:pt x="5828318" y="1545765"/>
                  <a:pt x="5576252" y="1441592"/>
                  <a:pt x="5228830" y="1524615"/>
                </a:cubicBezTo>
                <a:cubicBezTo>
                  <a:pt x="4881408" y="1607638"/>
                  <a:pt x="4919141" y="1485628"/>
                  <a:pt x="4829819" y="1524615"/>
                </a:cubicBezTo>
                <a:cubicBezTo>
                  <a:pt x="4740497" y="1563602"/>
                  <a:pt x="4351058" y="1489362"/>
                  <a:pt x="4103262" y="1524615"/>
                </a:cubicBezTo>
                <a:cubicBezTo>
                  <a:pt x="3855466" y="1559868"/>
                  <a:pt x="3827132" y="1510120"/>
                  <a:pt x="3704251" y="1524615"/>
                </a:cubicBezTo>
                <a:cubicBezTo>
                  <a:pt x="3581370" y="1539110"/>
                  <a:pt x="3360027" y="1519354"/>
                  <a:pt x="3108712" y="1524615"/>
                </a:cubicBezTo>
                <a:cubicBezTo>
                  <a:pt x="2857397" y="1529876"/>
                  <a:pt x="2836281" y="1521993"/>
                  <a:pt x="2578683" y="1524615"/>
                </a:cubicBezTo>
                <a:cubicBezTo>
                  <a:pt x="2321085" y="1527237"/>
                  <a:pt x="2226605" y="1523194"/>
                  <a:pt x="1917635" y="1524615"/>
                </a:cubicBezTo>
                <a:cubicBezTo>
                  <a:pt x="1608665" y="1526036"/>
                  <a:pt x="1640242" y="1520181"/>
                  <a:pt x="1518624" y="1524615"/>
                </a:cubicBezTo>
                <a:cubicBezTo>
                  <a:pt x="1397006" y="1529049"/>
                  <a:pt x="1157904" y="1472885"/>
                  <a:pt x="1054104" y="1524615"/>
                </a:cubicBezTo>
                <a:cubicBezTo>
                  <a:pt x="950304" y="1576345"/>
                  <a:pt x="485082" y="1515462"/>
                  <a:pt x="0" y="1524615"/>
                </a:cubicBezTo>
                <a:cubicBezTo>
                  <a:pt x="-35992" y="1306776"/>
                  <a:pt x="30789" y="1145447"/>
                  <a:pt x="0" y="1031656"/>
                </a:cubicBezTo>
                <a:cubicBezTo>
                  <a:pt x="-30789" y="917865"/>
                  <a:pt x="13627" y="755294"/>
                  <a:pt x="0" y="553943"/>
                </a:cubicBezTo>
                <a:cubicBezTo>
                  <a:pt x="-13627" y="352592"/>
                  <a:pt x="49232" y="250094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  <a:extLst>
              <a:ext uri="{C807C97D-BFC1-408E-A445-0C87EB9F89A2}">
                <ask:lineSketchStyleProps xmlns:ask="http://schemas.microsoft.com/office/drawing/2018/sketchyshapes" sd="22703546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10151" y="1761940"/>
            <a:ext cx="62068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600" dirty="0">
                <a:latin typeface="Bahnschrift" pitchFamily="34" charset="0"/>
              </a:rPr>
              <a:t>A connected </a:t>
            </a:r>
            <a:r>
              <a:rPr lang="en-US" sz="2600" dirty="0" err="1">
                <a:latin typeface="Bahnschrift" pitchFamily="34" charset="0"/>
              </a:rPr>
              <a:t>subgraph</a:t>
            </a:r>
            <a:r>
              <a:rPr lang="en-US" sz="2600" dirty="0">
                <a:latin typeface="Bahnschrift" pitchFamily="34" charset="0"/>
              </a:rPr>
              <a:t> with no cycles that includes all 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1410849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What is a Spanning Tree?</a:t>
            </a:r>
            <a:endParaRPr lang="en-IN" sz="3600" dirty="0"/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B6D52DCA-2BB1-4A45-826F-8B775AC601A6}"/>
              </a:ext>
            </a:extLst>
          </p:cNvPr>
          <p:cNvSpPr/>
          <p:nvPr/>
        </p:nvSpPr>
        <p:spPr>
          <a:xfrm>
            <a:off x="1323626" y="2340830"/>
            <a:ext cx="6550926" cy="2840758"/>
          </a:xfrm>
          <a:custGeom>
            <a:avLst/>
            <a:gdLst>
              <a:gd name="connsiteX0" fmla="*/ 0 w 6550926"/>
              <a:gd name="connsiteY0" fmla="*/ 0 h 2840758"/>
              <a:gd name="connsiteX1" fmla="*/ 661048 w 6550926"/>
              <a:gd name="connsiteY1" fmla="*/ 0 h 2840758"/>
              <a:gd name="connsiteX2" fmla="*/ 1191077 w 6550926"/>
              <a:gd name="connsiteY2" fmla="*/ 0 h 2840758"/>
              <a:gd name="connsiteX3" fmla="*/ 1852125 w 6550926"/>
              <a:gd name="connsiteY3" fmla="*/ 0 h 2840758"/>
              <a:gd name="connsiteX4" fmla="*/ 2382155 w 6550926"/>
              <a:gd name="connsiteY4" fmla="*/ 0 h 2840758"/>
              <a:gd name="connsiteX5" fmla="*/ 2781166 w 6550926"/>
              <a:gd name="connsiteY5" fmla="*/ 0 h 2840758"/>
              <a:gd name="connsiteX6" fmla="*/ 3376705 w 6550926"/>
              <a:gd name="connsiteY6" fmla="*/ 0 h 2840758"/>
              <a:gd name="connsiteX7" fmla="*/ 4103262 w 6550926"/>
              <a:gd name="connsiteY7" fmla="*/ 0 h 2840758"/>
              <a:gd name="connsiteX8" fmla="*/ 4567782 w 6550926"/>
              <a:gd name="connsiteY8" fmla="*/ 0 h 2840758"/>
              <a:gd name="connsiteX9" fmla="*/ 5032302 w 6550926"/>
              <a:gd name="connsiteY9" fmla="*/ 0 h 2840758"/>
              <a:gd name="connsiteX10" fmla="*/ 5431313 w 6550926"/>
              <a:gd name="connsiteY10" fmla="*/ 0 h 2840758"/>
              <a:gd name="connsiteX11" fmla="*/ 5895833 w 6550926"/>
              <a:gd name="connsiteY11" fmla="*/ 0 h 2840758"/>
              <a:gd name="connsiteX12" fmla="*/ 6550926 w 6550926"/>
              <a:gd name="connsiteY12" fmla="*/ 0 h 2840758"/>
              <a:gd name="connsiteX13" fmla="*/ 6550926 w 6550926"/>
              <a:gd name="connsiteY13" fmla="*/ 596559 h 2840758"/>
              <a:gd name="connsiteX14" fmla="*/ 6550926 w 6550926"/>
              <a:gd name="connsiteY14" fmla="*/ 1079488 h 2840758"/>
              <a:gd name="connsiteX15" fmla="*/ 6550926 w 6550926"/>
              <a:gd name="connsiteY15" fmla="*/ 1647640 h 2840758"/>
              <a:gd name="connsiteX16" fmla="*/ 6550926 w 6550926"/>
              <a:gd name="connsiteY16" fmla="*/ 2215791 h 2840758"/>
              <a:gd name="connsiteX17" fmla="*/ 6550926 w 6550926"/>
              <a:gd name="connsiteY17" fmla="*/ 2840758 h 2840758"/>
              <a:gd name="connsiteX18" fmla="*/ 5889878 w 6550926"/>
              <a:gd name="connsiteY18" fmla="*/ 2840758 h 2840758"/>
              <a:gd name="connsiteX19" fmla="*/ 5163321 w 6550926"/>
              <a:gd name="connsiteY19" fmla="*/ 2840758 h 2840758"/>
              <a:gd name="connsiteX20" fmla="*/ 4764310 w 6550926"/>
              <a:gd name="connsiteY20" fmla="*/ 2840758 h 2840758"/>
              <a:gd name="connsiteX21" fmla="*/ 4168771 w 6550926"/>
              <a:gd name="connsiteY21" fmla="*/ 2840758 h 2840758"/>
              <a:gd name="connsiteX22" fmla="*/ 3638742 w 6550926"/>
              <a:gd name="connsiteY22" fmla="*/ 2840758 h 2840758"/>
              <a:gd name="connsiteX23" fmla="*/ 2977694 w 6550926"/>
              <a:gd name="connsiteY23" fmla="*/ 2840758 h 2840758"/>
              <a:gd name="connsiteX24" fmla="*/ 2578683 w 6550926"/>
              <a:gd name="connsiteY24" fmla="*/ 2840758 h 2840758"/>
              <a:gd name="connsiteX25" fmla="*/ 2114162 w 6550926"/>
              <a:gd name="connsiteY25" fmla="*/ 2840758 h 2840758"/>
              <a:gd name="connsiteX26" fmla="*/ 1387605 w 6550926"/>
              <a:gd name="connsiteY26" fmla="*/ 2840758 h 2840758"/>
              <a:gd name="connsiteX27" fmla="*/ 857576 w 6550926"/>
              <a:gd name="connsiteY27" fmla="*/ 2840758 h 2840758"/>
              <a:gd name="connsiteX28" fmla="*/ 0 w 6550926"/>
              <a:gd name="connsiteY28" fmla="*/ 2840758 h 2840758"/>
              <a:gd name="connsiteX29" fmla="*/ 0 w 6550926"/>
              <a:gd name="connsiteY29" fmla="*/ 2329422 h 2840758"/>
              <a:gd name="connsiteX30" fmla="*/ 0 w 6550926"/>
              <a:gd name="connsiteY30" fmla="*/ 1732862 h 2840758"/>
              <a:gd name="connsiteX31" fmla="*/ 0 w 6550926"/>
              <a:gd name="connsiteY31" fmla="*/ 1221526 h 2840758"/>
              <a:gd name="connsiteX32" fmla="*/ 0 w 6550926"/>
              <a:gd name="connsiteY32" fmla="*/ 710189 h 2840758"/>
              <a:gd name="connsiteX33" fmla="*/ 0 w 6550926"/>
              <a:gd name="connsiteY33" fmla="*/ 0 h 284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50926" h="2840758" extrusionOk="0">
                <a:moveTo>
                  <a:pt x="0" y="0"/>
                </a:moveTo>
                <a:cubicBezTo>
                  <a:pt x="271129" y="-76408"/>
                  <a:pt x="380083" y="51640"/>
                  <a:pt x="661048" y="0"/>
                </a:cubicBezTo>
                <a:cubicBezTo>
                  <a:pt x="942013" y="-51640"/>
                  <a:pt x="995858" y="55457"/>
                  <a:pt x="1191077" y="0"/>
                </a:cubicBezTo>
                <a:cubicBezTo>
                  <a:pt x="1386296" y="-55457"/>
                  <a:pt x="1598460" y="50209"/>
                  <a:pt x="1852125" y="0"/>
                </a:cubicBezTo>
                <a:cubicBezTo>
                  <a:pt x="2105790" y="-50209"/>
                  <a:pt x="2139429" y="37715"/>
                  <a:pt x="2382155" y="0"/>
                </a:cubicBezTo>
                <a:cubicBezTo>
                  <a:pt x="2624881" y="-37715"/>
                  <a:pt x="2639510" y="10127"/>
                  <a:pt x="2781166" y="0"/>
                </a:cubicBezTo>
                <a:cubicBezTo>
                  <a:pt x="2922822" y="-10127"/>
                  <a:pt x="3168199" y="18652"/>
                  <a:pt x="3376705" y="0"/>
                </a:cubicBezTo>
                <a:cubicBezTo>
                  <a:pt x="3585211" y="-18652"/>
                  <a:pt x="3949068" y="28812"/>
                  <a:pt x="4103262" y="0"/>
                </a:cubicBezTo>
                <a:cubicBezTo>
                  <a:pt x="4257456" y="-28812"/>
                  <a:pt x="4388869" y="53430"/>
                  <a:pt x="4567782" y="0"/>
                </a:cubicBezTo>
                <a:cubicBezTo>
                  <a:pt x="4746695" y="-53430"/>
                  <a:pt x="4859248" y="34260"/>
                  <a:pt x="5032302" y="0"/>
                </a:cubicBezTo>
                <a:cubicBezTo>
                  <a:pt x="5205356" y="-34260"/>
                  <a:pt x="5267116" y="20376"/>
                  <a:pt x="5431313" y="0"/>
                </a:cubicBezTo>
                <a:cubicBezTo>
                  <a:pt x="5595510" y="-20376"/>
                  <a:pt x="5683247" y="46927"/>
                  <a:pt x="5895833" y="0"/>
                </a:cubicBezTo>
                <a:cubicBezTo>
                  <a:pt x="6108419" y="-46927"/>
                  <a:pt x="6271893" y="4292"/>
                  <a:pt x="6550926" y="0"/>
                </a:cubicBezTo>
                <a:cubicBezTo>
                  <a:pt x="6617268" y="151955"/>
                  <a:pt x="6513035" y="304990"/>
                  <a:pt x="6550926" y="596559"/>
                </a:cubicBezTo>
                <a:cubicBezTo>
                  <a:pt x="6588817" y="888128"/>
                  <a:pt x="6539279" y="970263"/>
                  <a:pt x="6550926" y="1079488"/>
                </a:cubicBezTo>
                <a:cubicBezTo>
                  <a:pt x="6562573" y="1188713"/>
                  <a:pt x="6491036" y="1411155"/>
                  <a:pt x="6550926" y="1647640"/>
                </a:cubicBezTo>
                <a:cubicBezTo>
                  <a:pt x="6610816" y="1884125"/>
                  <a:pt x="6544720" y="2039096"/>
                  <a:pt x="6550926" y="2215791"/>
                </a:cubicBezTo>
                <a:cubicBezTo>
                  <a:pt x="6557132" y="2392486"/>
                  <a:pt x="6527312" y="2556469"/>
                  <a:pt x="6550926" y="2840758"/>
                </a:cubicBezTo>
                <a:cubicBezTo>
                  <a:pt x="6369353" y="2891310"/>
                  <a:pt x="6116668" y="2780264"/>
                  <a:pt x="5889878" y="2840758"/>
                </a:cubicBezTo>
                <a:cubicBezTo>
                  <a:pt x="5663088" y="2901252"/>
                  <a:pt x="5411117" y="2805505"/>
                  <a:pt x="5163321" y="2840758"/>
                </a:cubicBezTo>
                <a:cubicBezTo>
                  <a:pt x="4915525" y="2876011"/>
                  <a:pt x="4887191" y="2826263"/>
                  <a:pt x="4764310" y="2840758"/>
                </a:cubicBezTo>
                <a:cubicBezTo>
                  <a:pt x="4641429" y="2855253"/>
                  <a:pt x="4420086" y="2835497"/>
                  <a:pt x="4168771" y="2840758"/>
                </a:cubicBezTo>
                <a:cubicBezTo>
                  <a:pt x="3917456" y="2846019"/>
                  <a:pt x="3896340" y="2838136"/>
                  <a:pt x="3638742" y="2840758"/>
                </a:cubicBezTo>
                <a:cubicBezTo>
                  <a:pt x="3381144" y="2843380"/>
                  <a:pt x="3286664" y="2839337"/>
                  <a:pt x="2977694" y="2840758"/>
                </a:cubicBezTo>
                <a:cubicBezTo>
                  <a:pt x="2668724" y="2842179"/>
                  <a:pt x="2700301" y="2836324"/>
                  <a:pt x="2578683" y="2840758"/>
                </a:cubicBezTo>
                <a:cubicBezTo>
                  <a:pt x="2457065" y="2845192"/>
                  <a:pt x="2225870" y="2791940"/>
                  <a:pt x="2114162" y="2840758"/>
                </a:cubicBezTo>
                <a:cubicBezTo>
                  <a:pt x="2002454" y="2889576"/>
                  <a:pt x="1741237" y="2831296"/>
                  <a:pt x="1387605" y="2840758"/>
                </a:cubicBezTo>
                <a:cubicBezTo>
                  <a:pt x="1033973" y="2850220"/>
                  <a:pt x="1060298" y="2836090"/>
                  <a:pt x="857576" y="2840758"/>
                </a:cubicBezTo>
                <a:cubicBezTo>
                  <a:pt x="654854" y="2845426"/>
                  <a:pt x="228740" y="2805892"/>
                  <a:pt x="0" y="2840758"/>
                </a:cubicBezTo>
                <a:cubicBezTo>
                  <a:pt x="-45455" y="2645777"/>
                  <a:pt x="47544" y="2568073"/>
                  <a:pt x="0" y="2329422"/>
                </a:cubicBezTo>
                <a:cubicBezTo>
                  <a:pt x="-47544" y="2090771"/>
                  <a:pt x="27550" y="1982513"/>
                  <a:pt x="0" y="1732862"/>
                </a:cubicBezTo>
                <a:cubicBezTo>
                  <a:pt x="-27550" y="1483211"/>
                  <a:pt x="46531" y="1358202"/>
                  <a:pt x="0" y="1221526"/>
                </a:cubicBezTo>
                <a:cubicBezTo>
                  <a:pt x="-46531" y="1084850"/>
                  <a:pt x="38544" y="852397"/>
                  <a:pt x="0" y="710189"/>
                </a:cubicBezTo>
                <a:cubicBezTo>
                  <a:pt x="-38544" y="567981"/>
                  <a:pt x="45852" y="251981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  <a:extLst>
              <a:ext uri="{C807C97D-BFC1-408E-A445-0C87EB9F89A2}">
                <ask:lineSketchStyleProps xmlns:ask="http://schemas.microsoft.com/office/drawing/2018/sketchyshapes" sd="22703546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10151" y="2440835"/>
            <a:ext cx="6206836" cy="259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FF0000"/>
                </a:solidFill>
                <a:latin typeface="Bahnschrift" pitchFamily="34" charset="0"/>
              </a:rPr>
              <a:t>Note</a:t>
            </a:r>
            <a:r>
              <a:rPr lang="en-US" sz="2800" b="1" dirty="0">
                <a:latin typeface="Bahnschrift" pitchFamily="34" charset="0"/>
              </a:rPr>
              <a:t>: </a:t>
            </a:r>
            <a:r>
              <a:rPr lang="en-US" sz="2800" dirty="0">
                <a:latin typeface="Bahnschrift" pitchFamily="34" charset="0"/>
              </a:rPr>
              <a:t>Weight can represent either distance  or similarity between two vertices or similarity of the two vertices</a:t>
            </a:r>
          </a:p>
        </p:txBody>
      </p:sp>
    </p:spTree>
    <p:extLst>
      <p:ext uri="{BB962C8B-B14F-4D97-AF65-F5344CB8AC3E}">
        <p14:creationId xmlns:p14="http://schemas.microsoft.com/office/powerpoint/2010/main" val="1410849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686799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What is a Minimum Spanning Tree (MST)?</a:t>
            </a:r>
            <a:endParaRPr lang="en-IN" sz="3600" dirty="0"/>
          </a:p>
        </p:txBody>
      </p:sp>
      <p:sp>
        <p:nvSpPr>
          <p:cNvPr id="102" name="Rectangle 41">
            <a:extLst>
              <a:ext uri="{FF2B5EF4-FFF2-40B4-BE49-F238E27FC236}">
                <a16:creationId xmlns:a16="http://schemas.microsoft.com/office/drawing/2014/main" id="{B6D52DCA-2BB1-4A45-826F-8B775AC601A6}"/>
              </a:ext>
            </a:extLst>
          </p:cNvPr>
          <p:cNvSpPr/>
          <p:nvPr/>
        </p:nvSpPr>
        <p:spPr>
          <a:xfrm>
            <a:off x="1323626" y="2576365"/>
            <a:ext cx="6550926" cy="1912974"/>
          </a:xfrm>
          <a:custGeom>
            <a:avLst/>
            <a:gdLst>
              <a:gd name="connsiteX0" fmla="*/ 0 w 6550926"/>
              <a:gd name="connsiteY0" fmla="*/ 0 h 1912974"/>
              <a:gd name="connsiteX1" fmla="*/ 661048 w 6550926"/>
              <a:gd name="connsiteY1" fmla="*/ 0 h 1912974"/>
              <a:gd name="connsiteX2" fmla="*/ 1191077 w 6550926"/>
              <a:gd name="connsiteY2" fmla="*/ 0 h 1912974"/>
              <a:gd name="connsiteX3" fmla="*/ 1852125 w 6550926"/>
              <a:gd name="connsiteY3" fmla="*/ 0 h 1912974"/>
              <a:gd name="connsiteX4" fmla="*/ 2382155 w 6550926"/>
              <a:gd name="connsiteY4" fmla="*/ 0 h 1912974"/>
              <a:gd name="connsiteX5" fmla="*/ 2781166 w 6550926"/>
              <a:gd name="connsiteY5" fmla="*/ 0 h 1912974"/>
              <a:gd name="connsiteX6" fmla="*/ 3376705 w 6550926"/>
              <a:gd name="connsiteY6" fmla="*/ 0 h 1912974"/>
              <a:gd name="connsiteX7" fmla="*/ 4103262 w 6550926"/>
              <a:gd name="connsiteY7" fmla="*/ 0 h 1912974"/>
              <a:gd name="connsiteX8" fmla="*/ 4567782 w 6550926"/>
              <a:gd name="connsiteY8" fmla="*/ 0 h 1912974"/>
              <a:gd name="connsiteX9" fmla="*/ 5032302 w 6550926"/>
              <a:gd name="connsiteY9" fmla="*/ 0 h 1912974"/>
              <a:gd name="connsiteX10" fmla="*/ 5431313 w 6550926"/>
              <a:gd name="connsiteY10" fmla="*/ 0 h 1912974"/>
              <a:gd name="connsiteX11" fmla="*/ 5895833 w 6550926"/>
              <a:gd name="connsiteY11" fmla="*/ 0 h 1912974"/>
              <a:gd name="connsiteX12" fmla="*/ 6550926 w 6550926"/>
              <a:gd name="connsiteY12" fmla="*/ 0 h 1912974"/>
              <a:gd name="connsiteX13" fmla="*/ 6550926 w 6550926"/>
              <a:gd name="connsiteY13" fmla="*/ 497373 h 1912974"/>
              <a:gd name="connsiteX14" fmla="*/ 6550926 w 6550926"/>
              <a:gd name="connsiteY14" fmla="*/ 918228 h 1912974"/>
              <a:gd name="connsiteX15" fmla="*/ 6550926 w 6550926"/>
              <a:gd name="connsiteY15" fmla="*/ 1396471 h 1912974"/>
              <a:gd name="connsiteX16" fmla="*/ 6550926 w 6550926"/>
              <a:gd name="connsiteY16" fmla="*/ 1912974 h 1912974"/>
              <a:gd name="connsiteX17" fmla="*/ 5955387 w 6550926"/>
              <a:gd name="connsiteY17" fmla="*/ 1912974 h 1912974"/>
              <a:gd name="connsiteX18" fmla="*/ 5556376 w 6550926"/>
              <a:gd name="connsiteY18" fmla="*/ 1912974 h 1912974"/>
              <a:gd name="connsiteX19" fmla="*/ 4829819 w 6550926"/>
              <a:gd name="connsiteY19" fmla="*/ 1912974 h 1912974"/>
              <a:gd name="connsiteX20" fmla="*/ 4430808 w 6550926"/>
              <a:gd name="connsiteY20" fmla="*/ 1912974 h 1912974"/>
              <a:gd name="connsiteX21" fmla="*/ 3835269 w 6550926"/>
              <a:gd name="connsiteY21" fmla="*/ 1912974 h 1912974"/>
              <a:gd name="connsiteX22" fmla="*/ 3305240 w 6550926"/>
              <a:gd name="connsiteY22" fmla="*/ 1912974 h 1912974"/>
              <a:gd name="connsiteX23" fmla="*/ 2644192 w 6550926"/>
              <a:gd name="connsiteY23" fmla="*/ 1912974 h 1912974"/>
              <a:gd name="connsiteX24" fmla="*/ 2245181 w 6550926"/>
              <a:gd name="connsiteY24" fmla="*/ 1912974 h 1912974"/>
              <a:gd name="connsiteX25" fmla="*/ 1780661 w 6550926"/>
              <a:gd name="connsiteY25" fmla="*/ 1912974 h 1912974"/>
              <a:gd name="connsiteX26" fmla="*/ 1054104 w 6550926"/>
              <a:gd name="connsiteY26" fmla="*/ 1912974 h 1912974"/>
              <a:gd name="connsiteX27" fmla="*/ 524074 w 6550926"/>
              <a:gd name="connsiteY27" fmla="*/ 1912974 h 1912974"/>
              <a:gd name="connsiteX28" fmla="*/ 0 w 6550926"/>
              <a:gd name="connsiteY28" fmla="*/ 1912974 h 1912974"/>
              <a:gd name="connsiteX29" fmla="*/ 0 w 6550926"/>
              <a:gd name="connsiteY29" fmla="*/ 1472990 h 1912974"/>
              <a:gd name="connsiteX30" fmla="*/ 0 w 6550926"/>
              <a:gd name="connsiteY30" fmla="*/ 975617 h 1912974"/>
              <a:gd name="connsiteX31" fmla="*/ 0 w 6550926"/>
              <a:gd name="connsiteY31" fmla="*/ 535633 h 1912974"/>
              <a:gd name="connsiteX32" fmla="*/ 0 w 6550926"/>
              <a:gd name="connsiteY32" fmla="*/ 0 h 191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550926" h="1912974" extrusionOk="0">
                <a:moveTo>
                  <a:pt x="0" y="0"/>
                </a:moveTo>
                <a:cubicBezTo>
                  <a:pt x="271129" y="-76408"/>
                  <a:pt x="380083" y="51640"/>
                  <a:pt x="661048" y="0"/>
                </a:cubicBezTo>
                <a:cubicBezTo>
                  <a:pt x="942013" y="-51640"/>
                  <a:pt x="995858" y="55457"/>
                  <a:pt x="1191077" y="0"/>
                </a:cubicBezTo>
                <a:cubicBezTo>
                  <a:pt x="1386296" y="-55457"/>
                  <a:pt x="1598460" y="50209"/>
                  <a:pt x="1852125" y="0"/>
                </a:cubicBezTo>
                <a:cubicBezTo>
                  <a:pt x="2105790" y="-50209"/>
                  <a:pt x="2139429" y="37715"/>
                  <a:pt x="2382155" y="0"/>
                </a:cubicBezTo>
                <a:cubicBezTo>
                  <a:pt x="2624881" y="-37715"/>
                  <a:pt x="2639510" y="10127"/>
                  <a:pt x="2781166" y="0"/>
                </a:cubicBezTo>
                <a:cubicBezTo>
                  <a:pt x="2922822" y="-10127"/>
                  <a:pt x="3168199" y="18652"/>
                  <a:pt x="3376705" y="0"/>
                </a:cubicBezTo>
                <a:cubicBezTo>
                  <a:pt x="3585211" y="-18652"/>
                  <a:pt x="3949068" y="28812"/>
                  <a:pt x="4103262" y="0"/>
                </a:cubicBezTo>
                <a:cubicBezTo>
                  <a:pt x="4257456" y="-28812"/>
                  <a:pt x="4388869" y="53430"/>
                  <a:pt x="4567782" y="0"/>
                </a:cubicBezTo>
                <a:cubicBezTo>
                  <a:pt x="4746695" y="-53430"/>
                  <a:pt x="4859248" y="34260"/>
                  <a:pt x="5032302" y="0"/>
                </a:cubicBezTo>
                <a:cubicBezTo>
                  <a:pt x="5205356" y="-34260"/>
                  <a:pt x="5267116" y="20376"/>
                  <a:pt x="5431313" y="0"/>
                </a:cubicBezTo>
                <a:cubicBezTo>
                  <a:pt x="5595510" y="-20376"/>
                  <a:pt x="5683247" y="46927"/>
                  <a:pt x="5895833" y="0"/>
                </a:cubicBezTo>
                <a:cubicBezTo>
                  <a:pt x="6108419" y="-46927"/>
                  <a:pt x="6271893" y="4292"/>
                  <a:pt x="6550926" y="0"/>
                </a:cubicBezTo>
                <a:cubicBezTo>
                  <a:pt x="6606002" y="125623"/>
                  <a:pt x="6535989" y="322434"/>
                  <a:pt x="6550926" y="497373"/>
                </a:cubicBezTo>
                <a:cubicBezTo>
                  <a:pt x="6565863" y="672312"/>
                  <a:pt x="6513797" y="802864"/>
                  <a:pt x="6550926" y="918228"/>
                </a:cubicBezTo>
                <a:cubicBezTo>
                  <a:pt x="6588055" y="1033593"/>
                  <a:pt x="6515717" y="1294060"/>
                  <a:pt x="6550926" y="1396471"/>
                </a:cubicBezTo>
                <a:cubicBezTo>
                  <a:pt x="6586135" y="1498882"/>
                  <a:pt x="6530085" y="1682253"/>
                  <a:pt x="6550926" y="1912974"/>
                </a:cubicBezTo>
                <a:cubicBezTo>
                  <a:pt x="6387213" y="1915954"/>
                  <a:pt x="6128015" y="1871246"/>
                  <a:pt x="5955387" y="1912974"/>
                </a:cubicBezTo>
                <a:cubicBezTo>
                  <a:pt x="5782759" y="1954702"/>
                  <a:pt x="5645698" y="1873987"/>
                  <a:pt x="5556376" y="1912974"/>
                </a:cubicBezTo>
                <a:cubicBezTo>
                  <a:pt x="5467054" y="1951961"/>
                  <a:pt x="5077615" y="1877721"/>
                  <a:pt x="4829819" y="1912974"/>
                </a:cubicBezTo>
                <a:cubicBezTo>
                  <a:pt x="4582023" y="1948227"/>
                  <a:pt x="4553689" y="1898479"/>
                  <a:pt x="4430808" y="1912974"/>
                </a:cubicBezTo>
                <a:cubicBezTo>
                  <a:pt x="4307927" y="1927469"/>
                  <a:pt x="4086584" y="1907713"/>
                  <a:pt x="3835269" y="1912974"/>
                </a:cubicBezTo>
                <a:cubicBezTo>
                  <a:pt x="3583954" y="1918235"/>
                  <a:pt x="3562838" y="1910352"/>
                  <a:pt x="3305240" y="1912974"/>
                </a:cubicBezTo>
                <a:cubicBezTo>
                  <a:pt x="3047642" y="1915596"/>
                  <a:pt x="2953162" y="1911553"/>
                  <a:pt x="2644192" y="1912974"/>
                </a:cubicBezTo>
                <a:cubicBezTo>
                  <a:pt x="2335222" y="1914395"/>
                  <a:pt x="2366799" y="1908540"/>
                  <a:pt x="2245181" y="1912974"/>
                </a:cubicBezTo>
                <a:cubicBezTo>
                  <a:pt x="2123563" y="1917408"/>
                  <a:pt x="1884461" y="1861244"/>
                  <a:pt x="1780661" y="1912974"/>
                </a:cubicBezTo>
                <a:cubicBezTo>
                  <a:pt x="1676861" y="1964704"/>
                  <a:pt x="1407736" y="1903512"/>
                  <a:pt x="1054104" y="1912974"/>
                </a:cubicBezTo>
                <a:cubicBezTo>
                  <a:pt x="700472" y="1922436"/>
                  <a:pt x="734597" y="1912626"/>
                  <a:pt x="524074" y="1912974"/>
                </a:cubicBezTo>
                <a:cubicBezTo>
                  <a:pt x="313551" y="1913322"/>
                  <a:pt x="239069" y="1910708"/>
                  <a:pt x="0" y="1912974"/>
                </a:cubicBezTo>
                <a:cubicBezTo>
                  <a:pt x="-16126" y="1769059"/>
                  <a:pt x="24114" y="1649903"/>
                  <a:pt x="0" y="1472990"/>
                </a:cubicBezTo>
                <a:cubicBezTo>
                  <a:pt x="-24114" y="1296077"/>
                  <a:pt x="11120" y="1090187"/>
                  <a:pt x="0" y="975617"/>
                </a:cubicBezTo>
                <a:cubicBezTo>
                  <a:pt x="-11120" y="861047"/>
                  <a:pt x="46898" y="754544"/>
                  <a:pt x="0" y="535633"/>
                </a:cubicBezTo>
                <a:cubicBezTo>
                  <a:pt x="-46898" y="316722"/>
                  <a:pt x="44531" y="183419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  <a:extLst>
              <a:ext uri="{C807C97D-BFC1-408E-A445-0C87EB9F89A2}">
                <ask:lineSketchStyleProps xmlns:ask="http://schemas.microsoft.com/office/drawing/2018/sketchyshapes" sd="22703546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343891" y="2593248"/>
            <a:ext cx="64562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latin typeface="Bahnschrift" pitchFamily="34" charset="0"/>
              </a:rPr>
              <a:t>The spanning tree of a graph with the minimum possible sum of edge weights, if the edge weights represent distance.</a:t>
            </a:r>
          </a:p>
        </p:txBody>
      </p:sp>
    </p:spTree>
    <p:extLst>
      <p:ext uri="{BB962C8B-B14F-4D97-AF65-F5344CB8AC3E}">
        <p14:creationId xmlns:p14="http://schemas.microsoft.com/office/powerpoint/2010/main" val="4041163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686799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What is a Minimum Spanning Tree (MST)?</a:t>
            </a:r>
            <a:endParaRPr lang="en-IN" sz="3600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29658" y="2067485"/>
            <a:ext cx="2106612" cy="1541463"/>
            <a:chOff x="533400" y="1736294"/>
            <a:chExt cx="2106435" cy="1540306"/>
          </a:xfrm>
        </p:grpSpPr>
        <p:sp>
          <p:nvSpPr>
            <p:cNvPr id="6" name="Oval 5"/>
            <p:cNvSpPr/>
            <p:nvPr/>
          </p:nvSpPr>
          <p:spPr>
            <a:xfrm>
              <a:off x="615943" y="1848922"/>
              <a:ext cx="380968" cy="380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62017" y="1850508"/>
              <a:ext cx="380968" cy="380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15943" y="2756291"/>
              <a:ext cx="380968" cy="380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62017" y="2756291"/>
              <a:ext cx="380968" cy="380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55692" y="2289916"/>
              <a:ext cx="380968" cy="4076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632798" y="1856173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616138" y="2756003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1661523" y="185033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1663657" y="2756003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2258835" y="2302455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5</a:t>
              </a:r>
            </a:p>
          </p:txBody>
        </p:sp>
        <p:cxnSp>
          <p:nvCxnSpPr>
            <p:cNvPr id="16" name="Straight Connector 15"/>
            <p:cNvCxnSpPr>
              <a:stCxn id="6" idx="6"/>
              <a:endCxn id="13" idx="1"/>
            </p:cNvCxnSpPr>
            <p:nvPr/>
          </p:nvCxnSpPr>
          <p:spPr>
            <a:xfrm>
              <a:off x="996911" y="2039279"/>
              <a:ext cx="665106" cy="15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7"/>
            </p:cNvCxnSpPr>
            <p:nvPr/>
          </p:nvCxnSpPr>
          <p:spPr>
            <a:xfrm flipH="1">
              <a:off x="941353" y="2175702"/>
              <a:ext cx="776223" cy="636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1852501" y="2231222"/>
              <a:ext cx="1588" cy="5250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987428" y="2637317"/>
              <a:ext cx="323823" cy="174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1166223" y="1736294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21" name="TextBox 19"/>
            <p:cNvSpPr txBox="1">
              <a:spLocks noChangeArrowheads="1"/>
            </p:cNvSpPr>
            <p:nvPr/>
          </p:nvSpPr>
          <p:spPr bwMode="auto">
            <a:xfrm>
              <a:off x="789079" y="2399835"/>
              <a:ext cx="5060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22" name="TextBox 20"/>
            <p:cNvSpPr txBox="1">
              <a:spLocks noChangeArrowheads="1"/>
            </p:cNvSpPr>
            <p:nvPr/>
          </p:nvSpPr>
          <p:spPr bwMode="auto">
            <a:xfrm>
              <a:off x="1723664" y="2274247"/>
              <a:ext cx="451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>
              <a:off x="2027510" y="2724640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cxnSp>
          <p:nvCxnSpPr>
            <p:cNvPr id="24" name="Straight Connector 23"/>
            <p:cNvCxnSpPr>
              <a:stCxn id="6" idx="4"/>
              <a:endCxn id="12" idx="0"/>
            </p:cNvCxnSpPr>
            <p:nvPr/>
          </p:nvCxnSpPr>
          <p:spPr>
            <a:xfrm>
              <a:off x="806427" y="2229636"/>
              <a:ext cx="0" cy="526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6"/>
              <a:endCxn id="14" idx="1"/>
            </p:cNvCxnSpPr>
            <p:nvPr/>
          </p:nvCxnSpPr>
          <p:spPr>
            <a:xfrm>
              <a:off x="996911" y="2946648"/>
              <a:ext cx="666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0" idx="1"/>
            </p:cNvCxnSpPr>
            <p:nvPr/>
          </p:nvCxnSpPr>
          <p:spPr>
            <a:xfrm>
              <a:off x="2014413" y="2175702"/>
              <a:ext cx="296838" cy="174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9" idx="1"/>
            </p:cNvCxnSpPr>
            <p:nvPr/>
          </p:nvCxnSpPr>
          <p:spPr>
            <a:xfrm>
              <a:off x="941353" y="2174115"/>
              <a:ext cx="776223" cy="637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6"/>
            <p:cNvSpPr txBox="1">
              <a:spLocks noChangeArrowheads="1"/>
            </p:cNvSpPr>
            <p:nvPr/>
          </p:nvSpPr>
          <p:spPr bwMode="auto">
            <a:xfrm>
              <a:off x="2044657" y="1920960"/>
              <a:ext cx="3594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6</a:t>
              </a:r>
            </a:p>
          </p:txBody>
        </p:sp>
        <p:sp>
          <p:nvSpPr>
            <p:cNvPr id="29" name="TextBox 27"/>
            <p:cNvSpPr txBox="1">
              <a:spLocks noChangeArrowheads="1"/>
            </p:cNvSpPr>
            <p:nvPr/>
          </p:nvSpPr>
          <p:spPr bwMode="auto">
            <a:xfrm>
              <a:off x="1166223" y="2907268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0" name="TextBox 28"/>
            <p:cNvSpPr txBox="1">
              <a:spLocks noChangeArrowheads="1"/>
            </p:cNvSpPr>
            <p:nvPr/>
          </p:nvSpPr>
          <p:spPr bwMode="auto">
            <a:xfrm>
              <a:off x="533400" y="2312679"/>
              <a:ext cx="255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/>
                <a:t>7</a:t>
              </a:r>
            </a:p>
          </p:txBody>
        </p:sp>
        <p:sp>
          <p:nvSpPr>
            <p:cNvPr id="31" name="TextBox 29"/>
            <p:cNvSpPr txBox="1">
              <a:spLocks noChangeArrowheads="1"/>
            </p:cNvSpPr>
            <p:nvPr/>
          </p:nvSpPr>
          <p:spPr bwMode="auto">
            <a:xfrm>
              <a:off x="1504942" y="2442467"/>
              <a:ext cx="20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</p:grpSp>
      <p:sp>
        <p:nvSpPr>
          <p:cNvPr id="32" name="TextBox 32"/>
          <p:cNvSpPr txBox="1">
            <a:spLocks noChangeArrowheads="1"/>
          </p:cNvSpPr>
          <p:nvPr/>
        </p:nvSpPr>
        <p:spPr bwMode="auto">
          <a:xfrm>
            <a:off x="1158295" y="1738873"/>
            <a:ext cx="4349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500" b="1">
                <a:latin typeface="Arial" pitchFamily="34" charset="0"/>
                <a:cs typeface="Arial" pitchFamily="34" charset="0"/>
              </a:rPr>
              <a:t>G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95020" y="3469248"/>
            <a:ext cx="2127250" cy="10033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18820" y="2886635"/>
            <a:ext cx="2317750" cy="16827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39370" y="3761348"/>
            <a:ext cx="755650" cy="10668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5098470" y="2161148"/>
            <a:ext cx="2109788" cy="1447800"/>
            <a:chOff x="1986880" y="1461197"/>
            <a:chExt cx="2110418" cy="1447800"/>
          </a:xfrm>
        </p:grpSpPr>
        <p:sp>
          <p:nvSpPr>
            <p:cNvPr id="37" name="Oval 36"/>
            <p:cNvSpPr/>
            <p:nvPr/>
          </p:nvSpPr>
          <p:spPr>
            <a:xfrm>
              <a:off x="2069455" y="161994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14342" y="1623122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069455" y="252799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14342" y="252799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709832" y="2062859"/>
              <a:ext cx="381114" cy="40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TextBox 74"/>
            <p:cNvSpPr txBox="1">
              <a:spLocks noChangeArrowheads="1"/>
            </p:cNvSpPr>
            <p:nvPr/>
          </p:nvSpPr>
          <p:spPr bwMode="auto">
            <a:xfrm>
              <a:off x="2086278" y="1628167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43" name="TextBox 75"/>
            <p:cNvSpPr txBox="1">
              <a:spLocks noChangeArrowheads="1"/>
            </p:cNvSpPr>
            <p:nvPr/>
          </p:nvSpPr>
          <p:spPr bwMode="auto">
            <a:xfrm>
              <a:off x="2069618" y="2527997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44" name="TextBox 76"/>
            <p:cNvSpPr txBox="1">
              <a:spLocks noChangeArrowheads="1"/>
            </p:cNvSpPr>
            <p:nvPr/>
          </p:nvSpPr>
          <p:spPr bwMode="auto">
            <a:xfrm>
              <a:off x="3115003" y="1622333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3117137" y="2527997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sp>
          <p:nvSpPr>
            <p:cNvPr id="46" name="TextBox 78"/>
            <p:cNvSpPr txBox="1">
              <a:spLocks noChangeArrowheads="1"/>
            </p:cNvSpPr>
            <p:nvPr/>
          </p:nvSpPr>
          <p:spPr bwMode="auto">
            <a:xfrm>
              <a:off x="3716298" y="2046241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5</a:t>
              </a:r>
            </a:p>
          </p:txBody>
        </p:sp>
        <p:cxnSp>
          <p:nvCxnSpPr>
            <p:cNvPr id="47" name="Straight Connector 46"/>
            <p:cNvCxnSpPr>
              <a:stCxn id="37" idx="6"/>
              <a:endCxn id="44" idx="1"/>
            </p:cNvCxnSpPr>
            <p:nvPr/>
          </p:nvCxnSpPr>
          <p:spPr>
            <a:xfrm>
              <a:off x="2450568" y="1810447"/>
              <a:ext cx="663773" cy="317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3"/>
              <a:endCxn id="39" idx="7"/>
            </p:cNvCxnSpPr>
            <p:nvPr/>
          </p:nvCxnSpPr>
          <p:spPr>
            <a:xfrm flipH="1">
              <a:off x="2394990" y="1946972"/>
              <a:ext cx="776519" cy="636587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4" idx="2"/>
              <a:endCxn id="45" idx="0"/>
            </p:cNvCxnSpPr>
            <p:nvPr/>
          </p:nvCxnSpPr>
          <p:spPr>
            <a:xfrm>
              <a:off x="3304898" y="2004122"/>
              <a:ext cx="3176" cy="52387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0" idx="7"/>
              <a:endCxn id="41" idx="3"/>
            </p:cNvCxnSpPr>
            <p:nvPr/>
          </p:nvCxnSpPr>
          <p:spPr>
            <a:xfrm flipV="1">
              <a:off x="3439877" y="2408934"/>
              <a:ext cx="325534" cy="17462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83"/>
            <p:cNvSpPr txBox="1">
              <a:spLocks noChangeArrowheads="1"/>
            </p:cNvSpPr>
            <p:nvPr/>
          </p:nvSpPr>
          <p:spPr bwMode="auto">
            <a:xfrm>
              <a:off x="2619703" y="1461197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52" name="TextBox 84"/>
            <p:cNvSpPr txBox="1">
              <a:spLocks noChangeArrowheads="1"/>
            </p:cNvSpPr>
            <p:nvPr/>
          </p:nvSpPr>
          <p:spPr bwMode="auto">
            <a:xfrm>
              <a:off x="2221404" y="2084673"/>
              <a:ext cx="5060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53" name="TextBox 85"/>
            <p:cNvSpPr txBox="1">
              <a:spLocks noChangeArrowheads="1"/>
            </p:cNvSpPr>
            <p:nvPr/>
          </p:nvSpPr>
          <p:spPr bwMode="auto">
            <a:xfrm>
              <a:off x="3277577" y="2046241"/>
              <a:ext cx="451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54" name="TextBox 86"/>
            <p:cNvSpPr txBox="1">
              <a:spLocks noChangeArrowheads="1"/>
            </p:cNvSpPr>
            <p:nvPr/>
          </p:nvSpPr>
          <p:spPr bwMode="auto">
            <a:xfrm>
              <a:off x="3480990" y="2496634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sp>
          <p:nvSpPr>
            <p:cNvPr id="55" name="TextBox 91"/>
            <p:cNvSpPr txBox="1">
              <a:spLocks noChangeArrowheads="1"/>
            </p:cNvSpPr>
            <p:nvPr/>
          </p:nvSpPr>
          <p:spPr bwMode="auto">
            <a:xfrm>
              <a:off x="3498137" y="1692954"/>
              <a:ext cx="3594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56" name="TextBox 93"/>
            <p:cNvSpPr txBox="1">
              <a:spLocks noChangeArrowheads="1"/>
            </p:cNvSpPr>
            <p:nvPr/>
          </p:nvSpPr>
          <p:spPr bwMode="auto">
            <a:xfrm>
              <a:off x="1986880" y="2084673"/>
              <a:ext cx="255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7" name="TextBox 96"/>
          <p:cNvSpPr txBox="1">
            <a:spLocks noChangeArrowheads="1"/>
          </p:cNvSpPr>
          <p:nvPr/>
        </p:nvSpPr>
        <p:spPr bwMode="auto">
          <a:xfrm>
            <a:off x="5638220" y="1915085"/>
            <a:ext cx="1952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500" b="1">
                <a:latin typeface="Arial" pitchFamily="34" charset="0"/>
                <a:cs typeface="Arial" pitchFamily="34" charset="0"/>
              </a:rPr>
              <a:t>Weight = 11</a:t>
            </a:r>
          </a:p>
        </p:txBody>
      </p:sp>
      <p:sp>
        <p:nvSpPr>
          <p:cNvPr id="58" name="TextBox 97"/>
          <p:cNvSpPr txBox="1">
            <a:spLocks noChangeArrowheads="1"/>
          </p:cNvSpPr>
          <p:nvPr/>
        </p:nvSpPr>
        <p:spPr bwMode="auto">
          <a:xfrm>
            <a:off x="5422320" y="3813735"/>
            <a:ext cx="41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grpSp>
        <p:nvGrpSpPr>
          <p:cNvPr id="36" name="Group 117"/>
          <p:cNvGrpSpPr>
            <a:grpSpLocks/>
          </p:cNvGrpSpPr>
          <p:nvPr/>
        </p:nvGrpSpPr>
        <p:grpSpPr bwMode="auto">
          <a:xfrm>
            <a:off x="4946070" y="4008998"/>
            <a:ext cx="2027238" cy="1428750"/>
            <a:chOff x="5983313" y="3375919"/>
            <a:chExt cx="2027680" cy="1427926"/>
          </a:xfrm>
        </p:grpSpPr>
        <p:sp>
          <p:nvSpPr>
            <p:cNvPr id="60" name="Oval 59"/>
            <p:cNvSpPr/>
            <p:nvPr/>
          </p:nvSpPr>
          <p:spPr>
            <a:xfrm>
              <a:off x="5983313" y="3375919"/>
              <a:ext cx="381083" cy="3807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28116" y="3377505"/>
              <a:ext cx="381083" cy="3807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983313" y="4283445"/>
              <a:ext cx="381083" cy="3807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028116" y="4283445"/>
              <a:ext cx="381083" cy="3807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623559" y="3816989"/>
              <a:ext cx="381083" cy="4077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" name="TextBox 103"/>
            <p:cNvSpPr txBox="1">
              <a:spLocks noChangeArrowheads="1"/>
            </p:cNvSpPr>
            <p:nvPr/>
          </p:nvSpPr>
          <p:spPr bwMode="auto">
            <a:xfrm>
              <a:off x="5999973" y="3383418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66" name="TextBox 104"/>
            <p:cNvSpPr txBox="1">
              <a:spLocks noChangeArrowheads="1"/>
            </p:cNvSpPr>
            <p:nvPr/>
          </p:nvSpPr>
          <p:spPr bwMode="auto">
            <a:xfrm>
              <a:off x="5983313" y="4283248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67" name="TextBox 105"/>
            <p:cNvSpPr txBox="1">
              <a:spLocks noChangeArrowheads="1"/>
            </p:cNvSpPr>
            <p:nvPr/>
          </p:nvSpPr>
          <p:spPr bwMode="auto">
            <a:xfrm>
              <a:off x="7028698" y="3377584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68" name="TextBox 106"/>
            <p:cNvSpPr txBox="1">
              <a:spLocks noChangeArrowheads="1"/>
            </p:cNvSpPr>
            <p:nvPr/>
          </p:nvSpPr>
          <p:spPr bwMode="auto">
            <a:xfrm>
              <a:off x="7030832" y="4283248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sp>
          <p:nvSpPr>
            <p:cNvPr id="69" name="TextBox 107"/>
            <p:cNvSpPr txBox="1">
              <a:spLocks noChangeArrowheads="1"/>
            </p:cNvSpPr>
            <p:nvPr/>
          </p:nvSpPr>
          <p:spPr bwMode="auto">
            <a:xfrm>
              <a:off x="7629993" y="3801492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5</a:t>
              </a:r>
            </a:p>
          </p:txBody>
        </p:sp>
        <p:cxnSp>
          <p:nvCxnSpPr>
            <p:cNvPr id="70" name="Straight Connector 69"/>
            <p:cNvCxnSpPr>
              <a:stCxn id="60" idx="6"/>
              <a:endCxn id="67" idx="1"/>
            </p:cNvCxnSpPr>
            <p:nvPr/>
          </p:nvCxnSpPr>
          <p:spPr>
            <a:xfrm>
              <a:off x="6364396" y="3566309"/>
              <a:ext cx="663720" cy="1586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2"/>
              <a:endCxn id="68" idx="0"/>
            </p:cNvCxnSpPr>
            <p:nvPr/>
          </p:nvCxnSpPr>
          <p:spPr>
            <a:xfrm>
              <a:off x="7218657" y="3758285"/>
              <a:ext cx="3176" cy="525160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3" idx="7"/>
              <a:endCxn id="64" idx="3"/>
            </p:cNvCxnSpPr>
            <p:nvPr/>
          </p:nvCxnSpPr>
          <p:spPr>
            <a:xfrm flipV="1">
              <a:off x="7353625" y="4164451"/>
              <a:ext cx="325508" cy="174524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111"/>
            <p:cNvSpPr txBox="1">
              <a:spLocks noChangeArrowheads="1"/>
            </p:cNvSpPr>
            <p:nvPr/>
          </p:nvSpPr>
          <p:spPr bwMode="auto">
            <a:xfrm>
              <a:off x="7128272" y="3801492"/>
              <a:ext cx="451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74" name="TextBox 112"/>
            <p:cNvSpPr txBox="1">
              <a:spLocks noChangeArrowheads="1"/>
            </p:cNvSpPr>
            <p:nvPr/>
          </p:nvSpPr>
          <p:spPr bwMode="auto">
            <a:xfrm>
              <a:off x="7394685" y="4251885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cxnSp>
          <p:nvCxnSpPr>
            <p:cNvPr id="75" name="Straight Connector 74"/>
            <p:cNvCxnSpPr>
              <a:stCxn id="62" idx="6"/>
              <a:endCxn id="68" idx="1"/>
            </p:cNvCxnSpPr>
            <p:nvPr/>
          </p:nvCxnSpPr>
          <p:spPr>
            <a:xfrm>
              <a:off x="6364396" y="4473835"/>
              <a:ext cx="66689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114"/>
            <p:cNvSpPr txBox="1">
              <a:spLocks noChangeArrowheads="1"/>
            </p:cNvSpPr>
            <p:nvPr/>
          </p:nvSpPr>
          <p:spPr bwMode="auto">
            <a:xfrm>
              <a:off x="6533398" y="4434513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</p:grpSp>
      <p:sp>
        <p:nvSpPr>
          <p:cNvPr id="77" name="TextBox 115"/>
          <p:cNvSpPr txBox="1">
            <a:spLocks noChangeArrowheads="1"/>
          </p:cNvSpPr>
          <p:nvPr/>
        </p:nvSpPr>
        <p:spPr bwMode="auto">
          <a:xfrm>
            <a:off x="6938383" y="4423335"/>
            <a:ext cx="1954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500" b="1">
                <a:latin typeface="Arial" pitchFamily="34" charset="0"/>
                <a:cs typeface="Arial" pitchFamily="34" charset="0"/>
              </a:rPr>
              <a:t>Weight = 13</a:t>
            </a:r>
          </a:p>
        </p:txBody>
      </p:sp>
      <p:grpSp>
        <p:nvGrpSpPr>
          <p:cNvPr id="59" name="Group 135"/>
          <p:cNvGrpSpPr>
            <a:grpSpLocks/>
          </p:cNvGrpSpPr>
          <p:nvPr/>
        </p:nvGrpSpPr>
        <p:grpSpPr bwMode="auto">
          <a:xfrm>
            <a:off x="2545770" y="4963085"/>
            <a:ext cx="2109788" cy="1289050"/>
            <a:chOff x="5398708" y="2454840"/>
            <a:chExt cx="2110418" cy="1288329"/>
          </a:xfrm>
        </p:grpSpPr>
        <p:sp>
          <p:nvSpPr>
            <p:cNvPr id="79" name="Oval 78"/>
            <p:cNvSpPr/>
            <p:nvPr/>
          </p:nvSpPr>
          <p:spPr>
            <a:xfrm>
              <a:off x="5481283" y="2454840"/>
              <a:ext cx="381114" cy="3807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526170" y="2456427"/>
              <a:ext cx="381114" cy="3807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481283" y="3362382"/>
              <a:ext cx="381114" cy="3807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526170" y="3362382"/>
              <a:ext cx="381114" cy="3807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121660" y="2895918"/>
              <a:ext cx="381114" cy="407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" name="TextBox 123"/>
            <p:cNvSpPr txBox="1">
              <a:spLocks noChangeArrowheads="1"/>
            </p:cNvSpPr>
            <p:nvPr/>
          </p:nvSpPr>
          <p:spPr bwMode="auto">
            <a:xfrm>
              <a:off x="5498106" y="246233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85" name="TextBox 124"/>
            <p:cNvSpPr txBox="1">
              <a:spLocks noChangeArrowheads="1"/>
            </p:cNvSpPr>
            <p:nvPr/>
          </p:nvSpPr>
          <p:spPr bwMode="auto">
            <a:xfrm>
              <a:off x="5481446" y="336216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86" name="TextBox 125"/>
            <p:cNvSpPr txBox="1">
              <a:spLocks noChangeArrowheads="1"/>
            </p:cNvSpPr>
            <p:nvPr/>
          </p:nvSpPr>
          <p:spPr bwMode="auto">
            <a:xfrm>
              <a:off x="6526831" y="24565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87" name="TextBox 126"/>
            <p:cNvSpPr txBox="1">
              <a:spLocks noChangeArrowheads="1"/>
            </p:cNvSpPr>
            <p:nvPr/>
          </p:nvSpPr>
          <p:spPr bwMode="auto">
            <a:xfrm>
              <a:off x="6528965" y="336216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sp>
          <p:nvSpPr>
            <p:cNvPr id="88" name="TextBox 127"/>
            <p:cNvSpPr txBox="1">
              <a:spLocks noChangeArrowheads="1"/>
            </p:cNvSpPr>
            <p:nvPr/>
          </p:nvSpPr>
          <p:spPr bwMode="auto">
            <a:xfrm>
              <a:off x="7128126" y="2880413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5</a:t>
              </a:r>
            </a:p>
          </p:txBody>
        </p:sp>
        <p:cxnSp>
          <p:nvCxnSpPr>
            <p:cNvPr id="89" name="Straight Connector 88"/>
            <p:cNvCxnSpPr>
              <a:stCxn id="79" idx="6"/>
              <a:endCxn id="86" idx="1"/>
            </p:cNvCxnSpPr>
            <p:nvPr/>
          </p:nvCxnSpPr>
          <p:spPr>
            <a:xfrm>
              <a:off x="5862396" y="2645233"/>
              <a:ext cx="663773" cy="1587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2"/>
              <a:endCxn id="87" idx="0"/>
            </p:cNvCxnSpPr>
            <p:nvPr/>
          </p:nvCxnSpPr>
          <p:spPr>
            <a:xfrm>
              <a:off x="6716726" y="2837214"/>
              <a:ext cx="3176" cy="525168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130"/>
            <p:cNvSpPr txBox="1">
              <a:spLocks noChangeArrowheads="1"/>
            </p:cNvSpPr>
            <p:nvPr/>
          </p:nvSpPr>
          <p:spPr bwMode="auto">
            <a:xfrm>
              <a:off x="6638422" y="2896458"/>
              <a:ext cx="451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cxnSp>
          <p:nvCxnSpPr>
            <p:cNvPr id="92" name="Straight Connector 91"/>
            <p:cNvCxnSpPr>
              <a:stCxn id="79" idx="4"/>
              <a:endCxn id="85" idx="0"/>
            </p:cNvCxnSpPr>
            <p:nvPr/>
          </p:nvCxnSpPr>
          <p:spPr>
            <a:xfrm>
              <a:off x="5671840" y="2835627"/>
              <a:ext cx="0" cy="5267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3" idx="1"/>
            </p:cNvCxnSpPr>
            <p:nvPr/>
          </p:nvCxnSpPr>
          <p:spPr>
            <a:xfrm>
              <a:off x="6878700" y="2781682"/>
              <a:ext cx="298539" cy="174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133"/>
            <p:cNvSpPr txBox="1">
              <a:spLocks noChangeArrowheads="1"/>
            </p:cNvSpPr>
            <p:nvPr/>
          </p:nvSpPr>
          <p:spPr bwMode="auto">
            <a:xfrm>
              <a:off x="6909965" y="2527126"/>
              <a:ext cx="3594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6</a:t>
              </a:r>
            </a:p>
          </p:txBody>
        </p:sp>
        <p:sp>
          <p:nvSpPr>
            <p:cNvPr id="95" name="TextBox 134"/>
            <p:cNvSpPr txBox="1">
              <a:spLocks noChangeArrowheads="1"/>
            </p:cNvSpPr>
            <p:nvPr/>
          </p:nvSpPr>
          <p:spPr bwMode="auto">
            <a:xfrm>
              <a:off x="5398708" y="2918845"/>
              <a:ext cx="255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/>
                <a:t>7</a:t>
              </a:r>
            </a:p>
          </p:txBody>
        </p:sp>
      </p:grpSp>
      <p:sp>
        <p:nvSpPr>
          <p:cNvPr id="96" name="TextBox 136"/>
          <p:cNvSpPr txBox="1">
            <a:spLocks noChangeArrowheads="1"/>
          </p:cNvSpPr>
          <p:nvPr/>
        </p:nvSpPr>
        <p:spPr bwMode="auto">
          <a:xfrm>
            <a:off x="4798433" y="5598085"/>
            <a:ext cx="195421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500" b="1" dirty="0">
                <a:latin typeface="Arial" pitchFamily="34" charset="0"/>
                <a:cs typeface="Arial" pitchFamily="34" charset="0"/>
              </a:rPr>
              <a:t>Weight = 17</a:t>
            </a:r>
          </a:p>
        </p:txBody>
      </p:sp>
      <p:sp>
        <p:nvSpPr>
          <p:cNvPr id="97" name="TextBox 137"/>
          <p:cNvSpPr txBox="1">
            <a:spLocks noChangeArrowheads="1"/>
          </p:cNvSpPr>
          <p:nvPr/>
        </p:nvSpPr>
        <p:spPr bwMode="auto">
          <a:xfrm>
            <a:off x="3115683" y="4791635"/>
            <a:ext cx="452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98" name="Oval 97"/>
          <p:cNvSpPr/>
          <p:nvPr/>
        </p:nvSpPr>
        <p:spPr>
          <a:xfrm>
            <a:off x="4717470" y="1683310"/>
            <a:ext cx="3351213" cy="2286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63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686799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What is a Minimum Spanning Tree (MST)?</a:t>
            </a:r>
            <a:endParaRPr lang="en-IN" sz="3600" dirty="0"/>
          </a:p>
        </p:txBody>
      </p:sp>
      <p:sp>
        <p:nvSpPr>
          <p:cNvPr id="102" name="Rectangle 41">
            <a:extLst>
              <a:ext uri="{FF2B5EF4-FFF2-40B4-BE49-F238E27FC236}">
                <a16:creationId xmlns:a16="http://schemas.microsoft.com/office/drawing/2014/main" id="{B6D52DCA-2BB1-4A45-826F-8B775AC601A6}"/>
              </a:ext>
            </a:extLst>
          </p:cNvPr>
          <p:cNvSpPr/>
          <p:nvPr/>
        </p:nvSpPr>
        <p:spPr>
          <a:xfrm>
            <a:off x="1323626" y="2576365"/>
            <a:ext cx="6550926" cy="1912974"/>
          </a:xfrm>
          <a:custGeom>
            <a:avLst/>
            <a:gdLst>
              <a:gd name="connsiteX0" fmla="*/ 0 w 6550926"/>
              <a:gd name="connsiteY0" fmla="*/ 0 h 1912974"/>
              <a:gd name="connsiteX1" fmla="*/ 661048 w 6550926"/>
              <a:gd name="connsiteY1" fmla="*/ 0 h 1912974"/>
              <a:gd name="connsiteX2" fmla="*/ 1191077 w 6550926"/>
              <a:gd name="connsiteY2" fmla="*/ 0 h 1912974"/>
              <a:gd name="connsiteX3" fmla="*/ 1852125 w 6550926"/>
              <a:gd name="connsiteY3" fmla="*/ 0 h 1912974"/>
              <a:gd name="connsiteX4" fmla="*/ 2382155 w 6550926"/>
              <a:gd name="connsiteY4" fmla="*/ 0 h 1912974"/>
              <a:gd name="connsiteX5" fmla="*/ 2781166 w 6550926"/>
              <a:gd name="connsiteY5" fmla="*/ 0 h 1912974"/>
              <a:gd name="connsiteX6" fmla="*/ 3376705 w 6550926"/>
              <a:gd name="connsiteY6" fmla="*/ 0 h 1912974"/>
              <a:gd name="connsiteX7" fmla="*/ 4103262 w 6550926"/>
              <a:gd name="connsiteY7" fmla="*/ 0 h 1912974"/>
              <a:gd name="connsiteX8" fmla="*/ 4567782 w 6550926"/>
              <a:gd name="connsiteY8" fmla="*/ 0 h 1912974"/>
              <a:gd name="connsiteX9" fmla="*/ 5032302 w 6550926"/>
              <a:gd name="connsiteY9" fmla="*/ 0 h 1912974"/>
              <a:gd name="connsiteX10" fmla="*/ 5431313 w 6550926"/>
              <a:gd name="connsiteY10" fmla="*/ 0 h 1912974"/>
              <a:gd name="connsiteX11" fmla="*/ 5895833 w 6550926"/>
              <a:gd name="connsiteY11" fmla="*/ 0 h 1912974"/>
              <a:gd name="connsiteX12" fmla="*/ 6550926 w 6550926"/>
              <a:gd name="connsiteY12" fmla="*/ 0 h 1912974"/>
              <a:gd name="connsiteX13" fmla="*/ 6550926 w 6550926"/>
              <a:gd name="connsiteY13" fmla="*/ 497373 h 1912974"/>
              <a:gd name="connsiteX14" fmla="*/ 6550926 w 6550926"/>
              <a:gd name="connsiteY14" fmla="*/ 918228 h 1912974"/>
              <a:gd name="connsiteX15" fmla="*/ 6550926 w 6550926"/>
              <a:gd name="connsiteY15" fmla="*/ 1396471 h 1912974"/>
              <a:gd name="connsiteX16" fmla="*/ 6550926 w 6550926"/>
              <a:gd name="connsiteY16" fmla="*/ 1912974 h 1912974"/>
              <a:gd name="connsiteX17" fmla="*/ 5955387 w 6550926"/>
              <a:gd name="connsiteY17" fmla="*/ 1912974 h 1912974"/>
              <a:gd name="connsiteX18" fmla="*/ 5556376 w 6550926"/>
              <a:gd name="connsiteY18" fmla="*/ 1912974 h 1912974"/>
              <a:gd name="connsiteX19" fmla="*/ 4829819 w 6550926"/>
              <a:gd name="connsiteY19" fmla="*/ 1912974 h 1912974"/>
              <a:gd name="connsiteX20" fmla="*/ 4430808 w 6550926"/>
              <a:gd name="connsiteY20" fmla="*/ 1912974 h 1912974"/>
              <a:gd name="connsiteX21" fmla="*/ 3835269 w 6550926"/>
              <a:gd name="connsiteY21" fmla="*/ 1912974 h 1912974"/>
              <a:gd name="connsiteX22" fmla="*/ 3305240 w 6550926"/>
              <a:gd name="connsiteY22" fmla="*/ 1912974 h 1912974"/>
              <a:gd name="connsiteX23" fmla="*/ 2644192 w 6550926"/>
              <a:gd name="connsiteY23" fmla="*/ 1912974 h 1912974"/>
              <a:gd name="connsiteX24" fmla="*/ 2245181 w 6550926"/>
              <a:gd name="connsiteY24" fmla="*/ 1912974 h 1912974"/>
              <a:gd name="connsiteX25" fmla="*/ 1780661 w 6550926"/>
              <a:gd name="connsiteY25" fmla="*/ 1912974 h 1912974"/>
              <a:gd name="connsiteX26" fmla="*/ 1054104 w 6550926"/>
              <a:gd name="connsiteY26" fmla="*/ 1912974 h 1912974"/>
              <a:gd name="connsiteX27" fmla="*/ 524074 w 6550926"/>
              <a:gd name="connsiteY27" fmla="*/ 1912974 h 1912974"/>
              <a:gd name="connsiteX28" fmla="*/ 0 w 6550926"/>
              <a:gd name="connsiteY28" fmla="*/ 1912974 h 1912974"/>
              <a:gd name="connsiteX29" fmla="*/ 0 w 6550926"/>
              <a:gd name="connsiteY29" fmla="*/ 1472990 h 1912974"/>
              <a:gd name="connsiteX30" fmla="*/ 0 w 6550926"/>
              <a:gd name="connsiteY30" fmla="*/ 975617 h 1912974"/>
              <a:gd name="connsiteX31" fmla="*/ 0 w 6550926"/>
              <a:gd name="connsiteY31" fmla="*/ 535633 h 1912974"/>
              <a:gd name="connsiteX32" fmla="*/ 0 w 6550926"/>
              <a:gd name="connsiteY32" fmla="*/ 0 h 191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550926" h="1912974" extrusionOk="0">
                <a:moveTo>
                  <a:pt x="0" y="0"/>
                </a:moveTo>
                <a:cubicBezTo>
                  <a:pt x="271129" y="-76408"/>
                  <a:pt x="380083" y="51640"/>
                  <a:pt x="661048" y="0"/>
                </a:cubicBezTo>
                <a:cubicBezTo>
                  <a:pt x="942013" y="-51640"/>
                  <a:pt x="995858" y="55457"/>
                  <a:pt x="1191077" y="0"/>
                </a:cubicBezTo>
                <a:cubicBezTo>
                  <a:pt x="1386296" y="-55457"/>
                  <a:pt x="1598460" y="50209"/>
                  <a:pt x="1852125" y="0"/>
                </a:cubicBezTo>
                <a:cubicBezTo>
                  <a:pt x="2105790" y="-50209"/>
                  <a:pt x="2139429" y="37715"/>
                  <a:pt x="2382155" y="0"/>
                </a:cubicBezTo>
                <a:cubicBezTo>
                  <a:pt x="2624881" y="-37715"/>
                  <a:pt x="2639510" y="10127"/>
                  <a:pt x="2781166" y="0"/>
                </a:cubicBezTo>
                <a:cubicBezTo>
                  <a:pt x="2922822" y="-10127"/>
                  <a:pt x="3168199" y="18652"/>
                  <a:pt x="3376705" y="0"/>
                </a:cubicBezTo>
                <a:cubicBezTo>
                  <a:pt x="3585211" y="-18652"/>
                  <a:pt x="3949068" y="28812"/>
                  <a:pt x="4103262" y="0"/>
                </a:cubicBezTo>
                <a:cubicBezTo>
                  <a:pt x="4257456" y="-28812"/>
                  <a:pt x="4388869" y="53430"/>
                  <a:pt x="4567782" y="0"/>
                </a:cubicBezTo>
                <a:cubicBezTo>
                  <a:pt x="4746695" y="-53430"/>
                  <a:pt x="4859248" y="34260"/>
                  <a:pt x="5032302" y="0"/>
                </a:cubicBezTo>
                <a:cubicBezTo>
                  <a:pt x="5205356" y="-34260"/>
                  <a:pt x="5267116" y="20376"/>
                  <a:pt x="5431313" y="0"/>
                </a:cubicBezTo>
                <a:cubicBezTo>
                  <a:pt x="5595510" y="-20376"/>
                  <a:pt x="5683247" y="46927"/>
                  <a:pt x="5895833" y="0"/>
                </a:cubicBezTo>
                <a:cubicBezTo>
                  <a:pt x="6108419" y="-46927"/>
                  <a:pt x="6271893" y="4292"/>
                  <a:pt x="6550926" y="0"/>
                </a:cubicBezTo>
                <a:cubicBezTo>
                  <a:pt x="6606002" y="125623"/>
                  <a:pt x="6535989" y="322434"/>
                  <a:pt x="6550926" y="497373"/>
                </a:cubicBezTo>
                <a:cubicBezTo>
                  <a:pt x="6565863" y="672312"/>
                  <a:pt x="6513797" y="802864"/>
                  <a:pt x="6550926" y="918228"/>
                </a:cubicBezTo>
                <a:cubicBezTo>
                  <a:pt x="6588055" y="1033593"/>
                  <a:pt x="6515717" y="1294060"/>
                  <a:pt x="6550926" y="1396471"/>
                </a:cubicBezTo>
                <a:cubicBezTo>
                  <a:pt x="6586135" y="1498882"/>
                  <a:pt x="6530085" y="1682253"/>
                  <a:pt x="6550926" y="1912974"/>
                </a:cubicBezTo>
                <a:cubicBezTo>
                  <a:pt x="6387213" y="1915954"/>
                  <a:pt x="6128015" y="1871246"/>
                  <a:pt x="5955387" y="1912974"/>
                </a:cubicBezTo>
                <a:cubicBezTo>
                  <a:pt x="5782759" y="1954702"/>
                  <a:pt x="5645698" y="1873987"/>
                  <a:pt x="5556376" y="1912974"/>
                </a:cubicBezTo>
                <a:cubicBezTo>
                  <a:pt x="5467054" y="1951961"/>
                  <a:pt x="5077615" y="1877721"/>
                  <a:pt x="4829819" y="1912974"/>
                </a:cubicBezTo>
                <a:cubicBezTo>
                  <a:pt x="4582023" y="1948227"/>
                  <a:pt x="4553689" y="1898479"/>
                  <a:pt x="4430808" y="1912974"/>
                </a:cubicBezTo>
                <a:cubicBezTo>
                  <a:pt x="4307927" y="1927469"/>
                  <a:pt x="4086584" y="1907713"/>
                  <a:pt x="3835269" y="1912974"/>
                </a:cubicBezTo>
                <a:cubicBezTo>
                  <a:pt x="3583954" y="1918235"/>
                  <a:pt x="3562838" y="1910352"/>
                  <a:pt x="3305240" y="1912974"/>
                </a:cubicBezTo>
                <a:cubicBezTo>
                  <a:pt x="3047642" y="1915596"/>
                  <a:pt x="2953162" y="1911553"/>
                  <a:pt x="2644192" y="1912974"/>
                </a:cubicBezTo>
                <a:cubicBezTo>
                  <a:pt x="2335222" y="1914395"/>
                  <a:pt x="2366799" y="1908540"/>
                  <a:pt x="2245181" y="1912974"/>
                </a:cubicBezTo>
                <a:cubicBezTo>
                  <a:pt x="2123563" y="1917408"/>
                  <a:pt x="1884461" y="1861244"/>
                  <a:pt x="1780661" y="1912974"/>
                </a:cubicBezTo>
                <a:cubicBezTo>
                  <a:pt x="1676861" y="1964704"/>
                  <a:pt x="1407736" y="1903512"/>
                  <a:pt x="1054104" y="1912974"/>
                </a:cubicBezTo>
                <a:cubicBezTo>
                  <a:pt x="700472" y="1922436"/>
                  <a:pt x="734597" y="1912626"/>
                  <a:pt x="524074" y="1912974"/>
                </a:cubicBezTo>
                <a:cubicBezTo>
                  <a:pt x="313551" y="1913322"/>
                  <a:pt x="239069" y="1910708"/>
                  <a:pt x="0" y="1912974"/>
                </a:cubicBezTo>
                <a:cubicBezTo>
                  <a:pt x="-16126" y="1769059"/>
                  <a:pt x="24114" y="1649903"/>
                  <a:pt x="0" y="1472990"/>
                </a:cubicBezTo>
                <a:cubicBezTo>
                  <a:pt x="-24114" y="1296077"/>
                  <a:pt x="11120" y="1090187"/>
                  <a:pt x="0" y="975617"/>
                </a:cubicBezTo>
                <a:cubicBezTo>
                  <a:pt x="-11120" y="861047"/>
                  <a:pt x="46898" y="754544"/>
                  <a:pt x="0" y="535633"/>
                </a:cubicBezTo>
                <a:cubicBezTo>
                  <a:pt x="-46898" y="316722"/>
                  <a:pt x="44531" y="183419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  <a:extLst>
              <a:ext uri="{C807C97D-BFC1-408E-A445-0C87EB9F89A2}">
                <ask:lineSketchStyleProps xmlns:ask="http://schemas.microsoft.com/office/drawing/2018/sketchyshapes" sd="22703546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302327" y="2634780"/>
            <a:ext cx="6594764" cy="18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600" dirty="0">
                <a:latin typeface="Bahnschrift" pitchFamily="34" charset="0"/>
              </a:rPr>
              <a:t>Note: maximum possible sum of edge weights, if the edge weights represent similarity</a:t>
            </a:r>
          </a:p>
        </p:txBody>
      </p:sp>
    </p:spTree>
    <p:extLst>
      <p:ext uri="{BB962C8B-B14F-4D97-AF65-F5344CB8AC3E}">
        <p14:creationId xmlns:p14="http://schemas.microsoft.com/office/powerpoint/2010/main" val="4041163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686799" cy="1217034"/>
          </a:xfrm>
        </p:spPr>
        <p:txBody>
          <a:bodyPr>
            <a:normAutofit/>
          </a:bodyPr>
          <a:lstStyle/>
          <a:p>
            <a:r>
              <a:rPr lang="en-US" sz="3600" dirty="0"/>
              <a:t>Algorithm to Obtain MST Prim’s Algorithm</a:t>
            </a:r>
            <a:endParaRPr lang="en-IN" sz="3600" dirty="0"/>
          </a:p>
        </p:txBody>
      </p:sp>
      <p:grpSp>
        <p:nvGrpSpPr>
          <p:cNvPr id="4" name="Group 142"/>
          <p:cNvGrpSpPr>
            <a:grpSpLocks/>
          </p:cNvGrpSpPr>
          <p:nvPr/>
        </p:nvGrpSpPr>
        <p:grpSpPr bwMode="auto">
          <a:xfrm>
            <a:off x="2666998" y="2712671"/>
            <a:ext cx="4267200" cy="2994025"/>
            <a:chOff x="1382738" y="1311026"/>
            <a:chExt cx="2106435" cy="1540306"/>
          </a:xfrm>
        </p:grpSpPr>
        <p:sp>
          <p:nvSpPr>
            <p:cNvPr id="5" name="Oval 4"/>
            <p:cNvSpPr/>
            <p:nvPr/>
          </p:nvSpPr>
          <p:spPr>
            <a:xfrm>
              <a:off x="1465804" y="1423731"/>
              <a:ext cx="380851" cy="3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11185" y="1425365"/>
              <a:ext cx="380851" cy="3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65804" y="2331091"/>
              <a:ext cx="380851" cy="3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11185" y="2331091"/>
              <a:ext cx="380851" cy="3805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05187" y="1864752"/>
              <a:ext cx="381635" cy="406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482136" y="1430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465476" y="233073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2510861" y="1425071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512995" y="233073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108173" y="1877187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5</a:t>
              </a:r>
            </a:p>
          </p:txBody>
        </p:sp>
        <p:cxnSp>
          <p:nvCxnSpPr>
            <p:cNvPr id="15" name="Straight Connector 14"/>
            <p:cNvCxnSpPr>
              <a:stCxn id="5" idx="6"/>
              <a:endCxn id="12" idx="1"/>
            </p:cNvCxnSpPr>
            <p:nvPr/>
          </p:nvCxnSpPr>
          <p:spPr>
            <a:xfrm>
              <a:off x="1846655" y="1614024"/>
              <a:ext cx="664530" cy="1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7" idx="7"/>
            </p:cNvCxnSpPr>
            <p:nvPr/>
          </p:nvCxnSpPr>
          <p:spPr>
            <a:xfrm flipH="1">
              <a:off x="1791017" y="1750413"/>
              <a:ext cx="775808" cy="636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  <a:endCxn id="13" idx="0"/>
            </p:cNvCxnSpPr>
            <p:nvPr/>
          </p:nvCxnSpPr>
          <p:spPr>
            <a:xfrm>
              <a:off x="2701611" y="1805949"/>
              <a:ext cx="1567" cy="525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7"/>
              <a:endCxn id="9" idx="3"/>
            </p:cNvCxnSpPr>
            <p:nvPr/>
          </p:nvCxnSpPr>
          <p:spPr>
            <a:xfrm flipV="1">
              <a:off x="2836398" y="2211852"/>
              <a:ext cx="325212" cy="17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2015561" y="1311026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1638417" y="1974567"/>
              <a:ext cx="5060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2573002" y="1848979"/>
              <a:ext cx="451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2876848" y="2299372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cxnSp>
          <p:nvCxnSpPr>
            <p:cNvPr id="23" name="Straight Connector 22"/>
            <p:cNvCxnSpPr>
              <a:stCxn id="5" idx="4"/>
              <a:endCxn id="11" idx="0"/>
            </p:cNvCxnSpPr>
            <p:nvPr/>
          </p:nvCxnSpPr>
          <p:spPr>
            <a:xfrm>
              <a:off x="1656230" y="1804316"/>
              <a:ext cx="0" cy="526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6"/>
              <a:endCxn id="13" idx="1"/>
            </p:cNvCxnSpPr>
            <p:nvPr/>
          </p:nvCxnSpPr>
          <p:spPr>
            <a:xfrm>
              <a:off x="1846655" y="2521383"/>
              <a:ext cx="666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9" idx="1"/>
            </p:cNvCxnSpPr>
            <p:nvPr/>
          </p:nvCxnSpPr>
          <p:spPr>
            <a:xfrm>
              <a:off x="2863042" y="1750413"/>
              <a:ext cx="298568" cy="173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8" idx="1"/>
            </p:cNvCxnSpPr>
            <p:nvPr/>
          </p:nvCxnSpPr>
          <p:spPr>
            <a:xfrm>
              <a:off x="1791017" y="1748780"/>
              <a:ext cx="775808" cy="6378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3"/>
            <p:cNvSpPr txBox="1">
              <a:spLocks noChangeArrowheads="1"/>
            </p:cNvSpPr>
            <p:nvPr/>
          </p:nvSpPr>
          <p:spPr bwMode="auto">
            <a:xfrm>
              <a:off x="2893995" y="1495692"/>
              <a:ext cx="3594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6</a:t>
              </a:r>
            </a:p>
          </p:txBody>
        </p:sp>
        <p:sp>
          <p:nvSpPr>
            <p:cNvPr id="28" name="TextBox 34"/>
            <p:cNvSpPr txBox="1">
              <a:spLocks noChangeArrowheads="1"/>
            </p:cNvSpPr>
            <p:nvPr/>
          </p:nvSpPr>
          <p:spPr bwMode="auto">
            <a:xfrm>
              <a:off x="2015561" y="2482000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29" name="TextBox 35"/>
            <p:cNvSpPr txBox="1">
              <a:spLocks noChangeArrowheads="1"/>
            </p:cNvSpPr>
            <p:nvPr/>
          </p:nvSpPr>
          <p:spPr bwMode="auto">
            <a:xfrm>
              <a:off x="1382738" y="1887411"/>
              <a:ext cx="255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/>
                <a:t>7</a:t>
              </a:r>
            </a:p>
          </p:txBody>
        </p:sp>
        <p:sp>
          <p:nvSpPr>
            <p:cNvPr id="30" name="TextBox 36"/>
            <p:cNvSpPr txBox="1">
              <a:spLocks noChangeArrowheads="1"/>
            </p:cNvSpPr>
            <p:nvPr/>
          </p:nvSpPr>
          <p:spPr bwMode="auto">
            <a:xfrm>
              <a:off x="2354280" y="2017199"/>
              <a:ext cx="20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868103" y="1704331"/>
            <a:ext cx="5407794" cy="70414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44000" anchor="ctr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Bahnschrift" pitchFamily="34" charset="0"/>
              </a:rPr>
              <a:t>Given Input Graph G</a:t>
            </a:r>
          </a:p>
        </p:txBody>
      </p:sp>
    </p:spTree>
    <p:extLst>
      <p:ext uri="{BB962C8B-B14F-4D97-AF65-F5344CB8AC3E}">
        <p14:creationId xmlns:p14="http://schemas.microsoft.com/office/powerpoint/2010/main" val="33617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38740"/>
            <a:ext cx="6096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4086490"/>
            <a:ext cx="6096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3743590"/>
            <a:ext cx="6096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3572140"/>
            <a:ext cx="6096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5400" y="3076840"/>
            <a:ext cx="6096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200" y="4410340"/>
            <a:ext cx="6096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67891" y="2854033"/>
            <a:ext cx="2632364" cy="817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27049" y="4238754"/>
            <a:ext cx="2697896" cy="1095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 rot="20574480">
            <a:off x="2608234" y="2667605"/>
            <a:ext cx="283923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600" dirty="0">
                <a:latin typeface="Bahnschrift" pitchFamily="34" charset="0"/>
              </a:rPr>
              <a:t>Clusters by Shape</a:t>
            </a: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 rot="1325349">
            <a:off x="3026015" y="4307427"/>
            <a:ext cx="29465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600" dirty="0">
                <a:latin typeface="Bahnschrift" pitchFamily="34" charset="0"/>
              </a:rPr>
              <a:t>Clusters by Color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2235165"/>
            <a:ext cx="6096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8000" y="2178015"/>
            <a:ext cx="6096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72400" y="2055791"/>
            <a:ext cx="6096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39848" y="3149565"/>
            <a:ext cx="6096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43650" y="3187665"/>
            <a:ext cx="6096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82798" y="3111465"/>
            <a:ext cx="6096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4672192"/>
            <a:ext cx="6096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49448" y="4653142"/>
            <a:ext cx="6096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00800" y="5629540"/>
            <a:ext cx="6096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62800" y="5724790"/>
            <a:ext cx="6096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259048" y="5053192"/>
            <a:ext cx="6096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0750" y="4781644"/>
            <a:ext cx="6096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6570663" y="2779678"/>
            <a:ext cx="1370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b="1" dirty="0"/>
              <a:t>2 Clusters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6859588" y="5248540"/>
            <a:ext cx="1370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b="1"/>
              <a:t>3 Clusters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84910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What is Cluster Analysis?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27303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Algorithm to Obtain MST Prim’s Algorithm</a:t>
            </a:r>
            <a:endParaRPr lang="en-IN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88" y="1859587"/>
            <a:ext cx="7143750" cy="213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6" y="3972888"/>
            <a:ext cx="7146348" cy="23336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97" y="1620977"/>
            <a:ext cx="7143750" cy="225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5" y="3888386"/>
            <a:ext cx="7146348" cy="247354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839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US" sz="3600" dirty="0"/>
              <a:t>Algorithm to Obtain MST Prim’s Algorithm</a:t>
            </a:r>
            <a:endParaRPr lang="en-IN" sz="3600" dirty="0"/>
          </a:p>
        </p:txBody>
      </p:sp>
      <p:grpSp>
        <p:nvGrpSpPr>
          <p:cNvPr id="80" name="Group 4"/>
          <p:cNvGrpSpPr>
            <a:grpSpLocks/>
          </p:cNvGrpSpPr>
          <p:nvPr/>
        </p:nvGrpSpPr>
        <p:grpSpPr bwMode="auto">
          <a:xfrm>
            <a:off x="1111423" y="1522413"/>
            <a:ext cx="2109787" cy="1447800"/>
            <a:chOff x="5980222" y="3434997"/>
            <a:chExt cx="2110418" cy="1447800"/>
          </a:xfrm>
        </p:grpSpPr>
        <p:sp>
          <p:nvSpPr>
            <p:cNvPr id="81" name="Oval 80"/>
            <p:cNvSpPr/>
            <p:nvPr/>
          </p:nvSpPr>
          <p:spPr>
            <a:xfrm>
              <a:off x="6062797" y="359374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107684" y="3596922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062797" y="450179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107684" y="450179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703174" y="4036659"/>
              <a:ext cx="381114" cy="40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TextBox 10"/>
            <p:cNvSpPr txBox="1">
              <a:spLocks noChangeArrowheads="1"/>
            </p:cNvSpPr>
            <p:nvPr/>
          </p:nvSpPr>
          <p:spPr bwMode="auto">
            <a:xfrm>
              <a:off x="6079620" y="3601967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87" name="TextBox 11"/>
            <p:cNvSpPr txBox="1">
              <a:spLocks noChangeArrowheads="1"/>
            </p:cNvSpPr>
            <p:nvPr/>
          </p:nvSpPr>
          <p:spPr bwMode="auto">
            <a:xfrm>
              <a:off x="6062960" y="4501797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88" name="TextBox 12"/>
            <p:cNvSpPr txBox="1">
              <a:spLocks noChangeArrowheads="1"/>
            </p:cNvSpPr>
            <p:nvPr/>
          </p:nvSpPr>
          <p:spPr bwMode="auto">
            <a:xfrm>
              <a:off x="7108345" y="3596133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89" name="TextBox 13"/>
            <p:cNvSpPr txBox="1">
              <a:spLocks noChangeArrowheads="1"/>
            </p:cNvSpPr>
            <p:nvPr/>
          </p:nvSpPr>
          <p:spPr bwMode="auto">
            <a:xfrm>
              <a:off x="7110479" y="4501797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sp>
          <p:nvSpPr>
            <p:cNvPr id="90" name="TextBox 14"/>
            <p:cNvSpPr txBox="1">
              <a:spLocks noChangeArrowheads="1"/>
            </p:cNvSpPr>
            <p:nvPr/>
          </p:nvSpPr>
          <p:spPr bwMode="auto">
            <a:xfrm>
              <a:off x="7709640" y="4020041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5</a:t>
              </a:r>
            </a:p>
          </p:txBody>
        </p:sp>
        <p:cxnSp>
          <p:nvCxnSpPr>
            <p:cNvPr id="91" name="Straight Connector 90"/>
            <p:cNvCxnSpPr>
              <a:stCxn id="81" idx="6"/>
              <a:endCxn id="88" idx="1"/>
            </p:cNvCxnSpPr>
            <p:nvPr/>
          </p:nvCxnSpPr>
          <p:spPr>
            <a:xfrm>
              <a:off x="6443911" y="3784247"/>
              <a:ext cx="663773" cy="317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2" idx="3"/>
              <a:endCxn id="83" idx="7"/>
            </p:cNvCxnSpPr>
            <p:nvPr/>
          </p:nvCxnSpPr>
          <p:spPr>
            <a:xfrm flipH="1">
              <a:off x="6388331" y="3920772"/>
              <a:ext cx="776520" cy="636587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8" idx="2"/>
              <a:endCxn id="89" idx="0"/>
            </p:cNvCxnSpPr>
            <p:nvPr/>
          </p:nvCxnSpPr>
          <p:spPr>
            <a:xfrm>
              <a:off x="7298241" y="3977922"/>
              <a:ext cx="3176" cy="52387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4" idx="7"/>
              <a:endCxn id="85" idx="3"/>
            </p:cNvCxnSpPr>
            <p:nvPr/>
          </p:nvCxnSpPr>
          <p:spPr>
            <a:xfrm flipV="1">
              <a:off x="7433218" y="4382734"/>
              <a:ext cx="325535" cy="17462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19"/>
            <p:cNvSpPr txBox="1">
              <a:spLocks noChangeArrowheads="1"/>
            </p:cNvSpPr>
            <p:nvPr/>
          </p:nvSpPr>
          <p:spPr bwMode="auto">
            <a:xfrm>
              <a:off x="6540357" y="3434997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96" name="TextBox 20"/>
            <p:cNvSpPr txBox="1">
              <a:spLocks noChangeArrowheads="1"/>
            </p:cNvSpPr>
            <p:nvPr/>
          </p:nvSpPr>
          <p:spPr bwMode="auto">
            <a:xfrm>
              <a:off x="6348616" y="3964991"/>
              <a:ext cx="5060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97" name="TextBox 21"/>
            <p:cNvSpPr txBox="1">
              <a:spLocks noChangeArrowheads="1"/>
            </p:cNvSpPr>
            <p:nvPr/>
          </p:nvSpPr>
          <p:spPr bwMode="auto">
            <a:xfrm>
              <a:off x="7188392" y="4020041"/>
              <a:ext cx="451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98" name="TextBox 22"/>
            <p:cNvSpPr txBox="1">
              <a:spLocks noChangeArrowheads="1"/>
            </p:cNvSpPr>
            <p:nvPr/>
          </p:nvSpPr>
          <p:spPr bwMode="auto">
            <a:xfrm>
              <a:off x="7474332" y="4470434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99" name="TextBox 29"/>
            <p:cNvSpPr txBox="1">
              <a:spLocks noChangeArrowheads="1"/>
            </p:cNvSpPr>
            <p:nvPr/>
          </p:nvSpPr>
          <p:spPr bwMode="auto">
            <a:xfrm>
              <a:off x="5980222" y="4058473"/>
              <a:ext cx="255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0" name="TextBox 30"/>
            <p:cNvSpPr txBox="1">
              <a:spLocks noChangeArrowheads="1"/>
            </p:cNvSpPr>
            <p:nvPr/>
          </p:nvSpPr>
          <p:spPr bwMode="auto">
            <a:xfrm>
              <a:off x="6951764" y="4188261"/>
              <a:ext cx="20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404315" y="1740961"/>
            <a:ext cx="3458169" cy="10667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Bahnschrift" pitchFamily="34" charset="0"/>
              </a:rPr>
              <a:t>Remove k-1 edges with highest weight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373610" y="2292350"/>
            <a:ext cx="85725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42"/>
          <p:cNvSpPr txBox="1">
            <a:spLocks noChangeArrowheads="1"/>
          </p:cNvSpPr>
          <p:nvPr/>
        </p:nvSpPr>
        <p:spPr bwMode="auto">
          <a:xfrm>
            <a:off x="2640185" y="2533650"/>
            <a:ext cx="41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2057573" y="2506663"/>
            <a:ext cx="0" cy="73977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2"/>
          <p:cNvSpPr txBox="1">
            <a:spLocks noChangeArrowheads="1"/>
          </p:cNvSpPr>
          <p:nvPr/>
        </p:nvSpPr>
        <p:spPr bwMode="auto">
          <a:xfrm>
            <a:off x="4928755" y="5917918"/>
            <a:ext cx="42533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 sz="2400" dirty="0">
                <a:latin typeface="Bahnschrift" pitchFamily="34" charset="0"/>
              </a:rPr>
              <a:t>Note: </a:t>
            </a:r>
          </a:p>
          <a:p>
            <a:pPr algn="ctr" eaLnBrk="1" hangingPunct="1"/>
            <a:r>
              <a:rPr lang="en-US" sz="2400" i="1" dirty="0">
                <a:latin typeface="Bahnschrift" pitchFamily="34" charset="0"/>
              </a:rPr>
              <a:t>k – is the number of clusters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064423" y="2970213"/>
            <a:ext cx="0" cy="99218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5"/>
          <p:cNvSpPr txBox="1">
            <a:spLocks noChangeArrowheads="1"/>
          </p:cNvSpPr>
          <p:nvPr/>
        </p:nvSpPr>
        <p:spPr bwMode="auto">
          <a:xfrm>
            <a:off x="5583410" y="3962400"/>
            <a:ext cx="11737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200" dirty="0">
                <a:latin typeface="Bahnschrift" pitchFamily="34" charset="0"/>
              </a:rPr>
              <a:t>E.g., k=3</a:t>
            </a:r>
          </a:p>
        </p:txBody>
      </p:sp>
      <p:grpSp>
        <p:nvGrpSpPr>
          <p:cNvPr id="108" name="Group 40"/>
          <p:cNvGrpSpPr>
            <a:grpSpLocks/>
          </p:cNvGrpSpPr>
          <p:nvPr/>
        </p:nvGrpSpPr>
        <p:grpSpPr bwMode="auto">
          <a:xfrm>
            <a:off x="5354810" y="4332288"/>
            <a:ext cx="2109788" cy="1447800"/>
            <a:chOff x="5980222" y="3434997"/>
            <a:chExt cx="2110418" cy="1447800"/>
          </a:xfrm>
        </p:grpSpPr>
        <p:sp>
          <p:nvSpPr>
            <p:cNvPr id="109" name="Oval 108"/>
            <p:cNvSpPr/>
            <p:nvPr/>
          </p:nvSpPr>
          <p:spPr>
            <a:xfrm>
              <a:off x="6062797" y="359374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07684" y="3596922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062797" y="450179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7107684" y="4501797"/>
              <a:ext cx="381114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703174" y="4036659"/>
              <a:ext cx="381114" cy="40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4" name="TextBox 48"/>
            <p:cNvSpPr txBox="1">
              <a:spLocks noChangeArrowheads="1"/>
            </p:cNvSpPr>
            <p:nvPr/>
          </p:nvSpPr>
          <p:spPr bwMode="auto">
            <a:xfrm>
              <a:off x="6079620" y="3601967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115" name="TextBox 49"/>
            <p:cNvSpPr txBox="1">
              <a:spLocks noChangeArrowheads="1"/>
            </p:cNvSpPr>
            <p:nvPr/>
          </p:nvSpPr>
          <p:spPr bwMode="auto">
            <a:xfrm>
              <a:off x="6062960" y="4501797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116" name="TextBox 50"/>
            <p:cNvSpPr txBox="1">
              <a:spLocks noChangeArrowheads="1"/>
            </p:cNvSpPr>
            <p:nvPr/>
          </p:nvSpPr>
          <p:spPr bwMode="auto">
            <a:xfrm>
              <a:off x="7108345" y="3596133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117" name="TextBox 51"/>
            <p:cNvSpPr txBox="1">
              <a:spLocks noChangeArrowheads="1"/>
            </p:cNvSpPr>
            <p:nvPr/>
          </p:nvSpPr>
          <p:spPr bwMode="auto">
            <a:xfrm>
              <a:off x="7110479" y="4501797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4</a:t>
              </a:r>
            </a:p>
          </p:txBody>
        </p:sp>
        <p:sp>
          <p:nvSpPr>
            <p:cNvPr id="118" name="TextBox 52"/>
            <p:cNvSpPr txBox="1">
              <a:spLocks noChangeArrowheads="1"/>
            </p:cNvSpPr>
            <p:nvPr/>
          </p:nvSpPr>
          <p:spPr bwMode="auto">
            <a:xfrm>
              <a:off x="7709640" y="4020041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5</a:t>
              </a:r>
            </a:p>
          </p:txBody>
        </p:sp>
        <p:cxnSp>
          <p:nvCxnSpPr>
            <p:cNvPr id="119" name="Straight Connector 118"/>
            <p:cNvCxnSpPr>
              <a:stCxn id="109" idx="6"/>
              <a:endCxn id="116" idx="1"/>
            </p:cNvCxnSpPr>
            <p:nvPr/>
          </p:nvCxnSpPr>
          <p:spPr>
            <a:xfrm>
              <a:off x="6443910" y="3784247"/>
              <a:ext cx="663773" cy="317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0" idx="3"/>
              <a:endCxn id="111" idx="7"/>
            </p:cNvCxnSpPr>
            <p:nvPr/>
          </p:nvCxnSpPr>
          <p:spPr>
            <a:xfrm flipH="1">
              <a:off x="6388332" y="3920772"/>
              <a:ext cx="776519" cy="636587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6" idx="2"/>
              <a:endCxn id="117" idx="0"/>
            </p:cNvCxnSpPr>
            <p:nvPr/>
          </p:nvCxnSpPr>
          <p:spPr>
            <a:xfrm>
              <a:off x="7298240" y="3977922"/>
              <a:ext cx="3176" cy="52387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2" idx="7"/>
              <a:endCxn id="113" idx="3"/>
            </p:cNvCxnSpPr>
            <p:nvPr/>
          </p:nvCxnSpPr>
          <p:spPr>
            <a:xfrm flipV="1">
              <a:off x="7433219" y="4382734"/>
              <a:ext cx="325534" cy="17462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57"/>
            <p:cNvSpPr txBox="1">
              <a:spLocks noChangeArrowheads="1"/>
            </p:cNvSpPr>
            <p:nvPr/>
          </p:nvSpPr>
          <p:spPr bwMode="auto">
            <a:xfrm>
              <a:off x="6540357" y="3434997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124" name="TextBox 58"/>
            <p:cNvSpPr txBox="1">
              <a:spLocks noChangeArrowheads="1"/>
            </p:cNvSpPr>
            <p:nvPr/>
          </p:nvSpPr>
          <p:spPr bwMode="auto">
            <a:xfrm>
              <a:off x="6348616" y="3964991"/>
              <a:ext cx="5060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125" name="TextBox 59"/>
            <p:cNvSpPr txBox="1">
              <a:spLocks noChangeArrowheads="1"/>
            </p:cNvSpPr>
            <p:nvPr/>
          </p:nvSpPr>
          <p:spPr bwMode="auto">
            <a:xfrm>
              <a:off x="7188392" y="4020041"/>
              <a:ext cx="451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r>
                <a:rPr lang="en-US"/>
                <a:t>2</a:t>
              </a:r>
            </a:p>
          </p:txBody>
        </p:sp>
        <p:sp>
          <p:nvSpPr>
            <p:cNvPr id="126" name="TextBox 60"/>
            <p:cNvSpPr txBox="1">
              <a:spLocks noChangeArrowheads="1"/>
            </p:cNvSpPr>
            <p:nvPr/>
          </p:nvSpPr>
          <p:spPr bwMode="auto">
            <a:xfrm>
              <a:off x="7474332" y="4470434"/>
              <a:ext cx="419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algn="ctr" eaLnBrk="1" hangingPunct="1"/>
              <a:endParaRPr lang="en-US"/>
            </a:p>
          </p:txBody>
        </p:sp>
        <p:sp>
          <p:nvSpPr>
            <p:cNvPr id="127" name="TextBox 61"/>
            <p:cNvSpPr txBox="1">
              <a:spLocks noChangeArrowheads="1"/>
            </p:cNvSpPr>
            <p:nvPr/>
          </p:nvSpPr>
          <p:spPr bwMode="auto">
            <a:xfrm>
              <a:off x="5980222" y="4058473"/>
              <a:ext cx="255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8" name="TextBox 62"/>
            <p:cNvSpPr txBox="1">
              <a:spLocks noChangeArrowheads="1"/>
            </p:cNvSpPr>
            <p:nvPr/>
          </p:nvSpPr>
          <p:spPr bwMode="auto">
            <a:xfrm>
              <a:off x="6951764" y="4188261"/>
              <a:ext cx="20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29" name="Multiply 128"/>
          <p:cNvSpPr/>
          <p:nvPr/>
        </p:nvSpPr>
        <p:spPr>
          <a:xfrm>
            <a:off x="5773910" y="4897438"/>
            <a:ext cx="608013" cy="4857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0" name="TextBox 63"/>
          <p:cNvSpPr txBox="1">
            <a:spLocks noChangeArrowheads="1"/>
          </p:cNvSpPr>
          <p:nvPr/>
        </p:nvSpPr>
        <p:spPr bwMode="auto">
          <a:xfrm>
            <a:off x="6894685" y="536733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31" name="Multiply 130"/>
          <p:cNvSpPr/>
          <p:nvPr/>
        </p:nvSpPr>
        <p:spPr>
          <a:xfrm>
            <a:off x="6693073" y="5087938"/>
            <a:ext cx="609600" cy="4857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3938760" y="5135563"/>
            <a:ext cx="1111250" cy="47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67"/>
          <p:cNvSpPr txBox="1">
            <a:spLocks noChangeArrowheads="1"/>
          </p:cNvSpPr>
          <p:nvPr/>
        </p:nvSpPr>
        <p:spPr bwMode="auto">
          <a:xfrm>
            <a:off x="1824210" y="4014788"/>
            <a:ext cx="1082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Bahnschrift" pitchFamily="34" charset="0"/>
              </a:rPr>
              <a:t>E.g., k=3</a:t>
            </a:r>
          </a:p>
        </p:txBody>
      </p:sp>
      <p:sp>
        <p:nvSpPr>
          <p:cNvPr id="134" name="Oval 133"/>
          <p:cNvSpPr/>
          <p:nvPr/>
        </p:nvSpPr>
        <p:spPr>
          <a:xfrm>
            <a:off x="1474960" y="454342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521123" y="454501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474960" y="5449888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521123" y="5449888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114848" y="4984750"/>
            <a:ext cx="381000" cy="406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9" name="TextBox 74"/>
          <p:cNvSpPr txBox="1">
            <a:spLocks noChangeArrowheads="1"/>
          </p:cNvSpPr>
          <p:nvPr/>
        </p:nvSpPr>
        <p:spPr bwMode="auto">
          <a:xfrm>
            <a:off x="1492423" y="455136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40" name="TextBox 75"/>
          <p:cNvSpPr txBox="1">
            <a:spLocks noChangeArrowheads="1"/>
          </p:cNvSpPr>
          <p:nvPr/>
        </p:nvSpPr>
        <p:spPr bwMode="auto">
          <a:xfrm>
            <a:off x="1474960" y="54498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41" name="TextBox 76"/>
          <p:cNvSpPr txBox="1">
            <a:spLocks noChangeArrowheads="1"/>
          </p:cNvSpPr>
          <p:nvPr/>
        </p:nvSpPr>
        <p:spPr bwMode="auto">
          <a:xfrm>
            <a:off x="2521123" y="45450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42" name="TextBox 77"/>
          <p:cNvSpPr txBox="1">
            <a:spLocks noChangeArrowheads="1"/>
          </p:cNvSpPr>
          <p:nvPr/>
        </p:nvSpPr>
        <p:spPr bwMode="auto">
          <a:xfrm>
            <a:off x="2522710" y="54498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43" name="TextBox 78"/>
          <p:cNvSpPr txBox="1">
            <a:spLocks noChangeArrowheads="1"/>
          </p:cNvSpPr>
          <p:nvPr/>
        </p:nvSpPr>
        <p:spPr bwMode="auto">
          <a:xfrm>
            <a:off x="3121198" y="4968875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cxnSp>
        <p:nvCxnSpPr>
          <p:cNvPr id="144" name="Straight Connector 143"/>
          <p:cNvCxnSpPr>
            <a:stCxn id="134" idx="6"/>
            <a:endCxn id="141" idx="1"/>
          </p:cNvCxnSpPr>
          <p:nvPr/>
        </p:nvCxnSpPr>
        <p:spPr>
          <a:xfrm>
            <a:off x="1855960" y="4733925"/>
            <a:ext cx="665163" cy="1588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1" idx="2"/>
            <a:endCxn id="142" idx="0"/>
          </p:cNvCxnSpPr>
          <p:nvPr/>
        </p:nvCxnSpPr>
        <p:spPr>
          <a:xfrm>
            <a:off x="2711623" y="4926013"/>
            <a:ext cx="1587" cy="523875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TextBox 86"/>
          <p:cNvSpPr txBox="1">
            <a:spLocks noChangeArrowheads="1"/>
          </p:cNvSpPr>
          <p:nvPr/>
        </p:nvSpPr>
        <p:spPr bwMode="auto">
          <a:xfrm>
            <a:off x="2886248" y="5419725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147" name="TextBox 87"/>
          <p:cNvSpPr txBox="1">
            <a:spLocks noChangeArrowheads="1"/>
          </p:cNvSpPr>
          <p:nvPr/>
        </p:nvSpPr>
        <p:spPr bwMode="auto">
          <a:xfrm>
            <a:off x="1392410" y="5006975"/>
            <a:ext cx="255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8" name="TextBox 88"/>
          <p:cNvSpPr txBox="1">
            <a:spLocks noChangeArrowheads="1"/>
          </p:cNvSpPr>
          <p:nvPr/>
        </p:nvSpPr>
        <p:spPr bwMode="auto">
          <a:xfrm>
            <a:off x="2363960" y="5137150"/>
            <a:ext cx="20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H="1" flipV="1">
            <a:off x="1906760" y="5830888"/>
            <a:ext cx="1123950" cy="646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2814810" y="5983288"/>
            <a:ext cx="230188" cy="4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46" idx="3"/>
          </p:cNvCxnSpPr>
          <p:nvPr/>
        </p:nvCxnSpPr>
        <p:spPr>
          <a:xfrm flipV="1">
            <a:off x="3114848" y="5603875"/>
            <a:ext cx="190500" cy="873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01"/>
          <p:cNvSpPr txBox="1">
            <a:spLocks noChangeArrowheads="1"/>
          </p:cNvSpPr>
          <p:nvPr/>
        </p:nvSpPr>
        <p:spPr bwMode="auto">
          <a:xfrm>
            <a:off x="3159298" y="6292850"/>
            <a:ext cx="1335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Bahnschrift" pitchFamily="34" charset="0"/>
              </a:rPr>
              <a:t>3 Clusters</a:t>
            </a:r>
          </a:p>
        </p:txBody>
      </p:sp>
    </p:spTree>
    <p:extLst>
      <p:ext uri="{BB962C8B-B14F-4D97-AF65-F5344CB8AC3E}">
        <p14:creationId xmlns:p14="http://schemas.microsoft.com/office/powerpoint/2010/main" val="1016872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Clustering Approaches</a:t>
            </a:r>
            <a:endParaRPr lang="en-IN" sz="3600" dirty="0"/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32551E9F-9194-4B3C-83B6-881A2AC50C70}"/>
              </a:ext>
            </a:extLst>
          </p:cNvPr>
          <p:cNvSpPr/>
          <p:nvPr/>
        </p:nvSpPr>
        <p:spPr>
          <a:xfrm>
            <a:off x="2590542" y="2658616"/>
            <a:ext cx="4309022" cy="685800"/>
          </a:xfrm>
          <a:custGeom>
            <a:avLst/>
            <a:gdLst>
              <a:gd name="connsiteX0" fmla="*/ 0 w 3033717"/>
              <a:gd name="connsiteY0" fmla="*/ 0 h 747550"/>
              <a:gd name="connsiteX1" fmla="*/ 3033717 w 3033717"/>
              <a:gd name="connsiteY1" fmla="*/ 0 h 747550"/>
              <a:gd name="connsiteX2" fmla="*/ 3033717 w 3033717"/>
              <a:gd name="connsiteY2" fmla="*/ 747550 h 747550"/>
              <a:gd name="connsiteX3" fmla="*/ 0 w 3033717"/>
              <a:gd name="connsiteY3" fmla="*/ 747550 h 747550"/>
              <a:gd name="connsiteX4" fmla="*/ 0 w 3033717"/>
              <a:gd name="connsiteY4" fmla="*/ 0 h 74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717" h="747550">
                <a:moveTo>
                  <a:pt x="0" y="0"/>
                </a:moveTo>
                <a:lnTo>
                  <a:pt x="3033717" y="0"/>
                </a:lnTo>
                <a:lnTo>
                  <a:pt x="3033717" y="747550"/>
                </a:lnTo>
                <a:lnTo>
                  <a:pt x="0" y="747550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algn="ctr"/>
            <a:r>
              <a:rPr lang="en-US" altLang="zh-CN" sz="2600" dirty="0">
                <a:latin typeface="Bahnschrift" pitchFamily="34" charset="0"/>
                <a:ea typeface="SimSun" pitchFamily="2" charset="-122"/>
              </a:rPr>
              <a:t>Density-Based Clustering </a:t>
            </a:r>
          </a:p>
        </p:txBody>
      </p: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FC56F224-E2D6-4E30-BDB0-A194B49B39D4}"/>
              </a:ext>
            </a:extLst>
          </p:cNvPr>
          <p:cNvSpPr/>
          <p:nvPr/>
        </p:nvSpPr>
        <p:spPr>
          <a:xfrm>
            <a:off x="2590542" y="3519894"/>
            <a:ext cx="4309022" cy="685800"/>
          </a:xfrm>
          <a:custGeom>
            <a:avLst/>
            <a:gdLst>
              <a:gd name="connsiteX0" fmla="*/ 0 w 3033717"/>
              <a:gd name="connsiteY0" fmla="*/ 0 h 747550"/>
              <a:gd name="connsiteX1" fmla="*/ 3033717 w 3033717"/>
              <a:gd name="connsiteY1" fmla="*/ 0 h 747550"/>
              <a:gd name="connsiteX2" fmla="*/ 3033717 w 3033717"/>
              <a:gd name="connsiteY2" fmla="*/ 747550 h 747550"/>
              <a:gd name="connsiteX3" fmla="*/ 0 w 3033717"/>
              <a:gd name="connsiteY3" fmla="*/ 747550 h 747550"/>
              <a:gd name="connsiteX4" fmla="*/ 0 w 3033717"/>
              <a:gd name="connsiteY4" fmla="*/ 0 h 74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717" h="747550">
                <a:moveTo>
                  <a:pt x="0" y="0"/>
                </a:moveTo>
                <a:lnTo>
                  <a:pt x="3033717" y="0"/>
                </a:lnTo>
                <a:lnTo>
                  <a:pt x="3033717" y="747550"/>
                </a:lnTo>
                <a:lnTo>
                  <a:pt x="0" y="747550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algn="ctr"/>
            <a:r>
              <a:rPr lang="en-US" altLang="zh-CN" sz="2600" dirty="0">
                <a:latin typeface="Bahnschrift" pitchFamily="34" charset="0"/>
                <a:ea typeface="SimSun" pitchFamily="2" charset="-122"/>
              </a:rPr>
              <a:t>Graph Based Clustering</a:t>
            </a:r>
            <a:endParaRPr lang="en-IN" altLang="zh-CN" sz="2600" dirty="0">
              <a:latin typeface="Bahnschrift" pitchFamily="34" charset="0"/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4389" y="1707784"/>
            <a:ext cx="5407794" cy="52322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Bahnschrift" pitchFamily="34" charset="0"/>
              </a:rPr>
              <a:t>Two Approaches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395638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0"/>
            <a:ext cx="8672944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Density-Based Clustering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74320"/>
          <a:lstStyle/>
          <a:p>
            <a:pPr marL="339725" indent="-339725" algn="just"/>
            <a:r>
              <a:rPr lang="en-US" dirty="0">
                <a:solidFill>
                  <a:srgbClr val="FF0000"/>
                </a:solidFill>
              </a:rPr>
              <a:t>Density-Based Clustering </a:t>
            </a:r>
            <a:r>
              <a:rPr lang="en-US" dirty="0"/>
              <a:t>refers to unsupervised learning methods that identify distinctive groups/</a:t>
            </a:r>
            <a:r>
              <a:rPr lang="en-US" dirty="0">
                <a:solidFill>
                  <a:srgbClr val="FF0000"/>
                </a:solidFill>
              </a:rPr>
              <a:t>clusters</a:t>
            </a:r>
            <a:r>
              <a:rPr lang="en-US" dirty="0"/>
              <a:t> in the data, </a:t>
            </a:r>
            <a:r>
              <a:rPr lang="en-US" dirty="0">
                <a:solidFill>
                  <a:srgbClr val="FF0000"/>
                </a:solidFill>
              </a:rPr>
              <a:t>based </a:t>
            </a:r>
            <a:r>
              <a:rPr lang="en-US" dirty="0"/>
              <a:t>on the idea that a </a:t>
            </a:r>
            <a:r>
              <a:rPr lang="en-US" b="1" dirty="0"/>
              <a:t>cluster</a:t>
            </a:r>
            <a:r>
              <a:rPr lang="en-US" dirty="0"/>
              <a:t> in a data space is a contiguous region of high point </a:t>
            </a:r>
            <a:r>
              <a:rPr lang="en-US" dirty="0">
                <a:solidFill>
                  <a:srgbClr val="FF0000"/>
                </a:solidFill>
              </a:rPr>
              <a:t>density,</a:t>
            </a:r>
            <a:r>
              <a:rPr lang="en-US" dirty="0"/>
              <a:t> separated from other such </a:t>
            </a:r>
            <a:r>
              <a:rPr lang="en-US" dirty="0">
                <a:solidFill>
                  <a:srgbClr val="FF0000"/>
                </a:solidFill>
              </a:rPr>
              <a:t>clusters</a:t>
            </a:r>
            <a:r>
              <a:rPr lang="en-US" dirty="0"/>
              <a:t> by contiguous regions of low point</a:t>
            </a:r>
            <a:r>
              <a:rPr lang="en-US" dirty="0">
                <a:solidFill>
                  <a:srgbClr val="FF0000"/>
                </a:solidFill>
              </a:rPr>
              <a:t> density.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0"/>
            <a:ext cx="8672945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Density-Based Clustering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74320">
            <a:normAutofit/>
          </a:bodyPr>
          <a:lstStyle/>
          <a:p>
            <a:pPr marL="339725" indent="-339725" algn="just"/>
            <a:r>
              <a:rPr lang="en-US" dirty="0"/>
              <a:t>The basic idea is to continue growing the given cluster as long as the density in the neighborhood exceeds some threshold.</a:t>
            </a:r>
          </a:p>
          <a:p>
            <a:pPr marL="339725" indent="-339725" algn="just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For each data point within a given cluster, the radius of a given cluster has to contain at least a minimum number of points.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4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0"/>
            <a:ext cx="8672945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Density-Based Clustering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74320">
            <a:normAutofit/>
          </a:bodyPr>
          <a:lstStyle/>
          <a:p>
            <a:pPr marL="339725" indent="-339725" algn="just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basic idea is to continue growing the given cluster as long as the density in the neighborhood exceeds some threshold.</a:t>
            </a:r>
          </a:p>
          <a:p>
            <a:pPr marL="339725" indent="-339725" algn="just"/>
            <a:r>
              <a:rPr lang="en-US" dirty="0"/>
              <a:t> For each data point within a given cluster, the radius of a given cluster has to contain at least a minimum number of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14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0"/>
            <a:ext cx="8659090" cy="1217034"/>
          </a:xfrm>
        </p:spPr>
        <p:txBody>
          <a:bodyPr>
            <a:normAutofit/>
          </a:bodyPr>
          <a:lstStyle/>
          <a:p>
            <a:r>
              <a:rPr lang="en-US" sz="3600" dirty="0"/>
              <a:t>Density-Based Clustering</a:t>
            </a:r>
            <a:endParaRPr lang="en-IN" sz="3600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32551E9F-9194-4B3C-83B6-881A2AC50C70}"/>
              </a:ext>
            </a:extLst>
          </p:cNvPr>
          <p:cNvSpPr/>
          <p:nvPr/>
        </p:nvSpPr>
        <p:spPr>
          <a:xfrm>
            <a:off x="914142" y="2666383"/>
            <a:ext cx="7661822" cy="670266"/>
          </a:xfrm>
          <a:custGeom>
            <a:avLst/>
            <a:gdLst>
              <a:gd name="connsiteX0" fmla="*/ 0 w 3033717"/>
              <a:gd name="connsiteY0" fmla="*/ 0 h 747550"/>
              <a:gd name="connsiteX1" fmla="*/ 3033717 w 3033717"/>
              <a:gd name="connsiteY1" fmla="*/ 0 h 747550"/>
              <a:gd name="connsiteX2" fmla="*/ 3033717 w 3033717"/>
              <a:gd name="connsiteY2" fmla="*/ 747550 h 747550"/>
              <a:gd name="connsiteX3" fmla="*/ 0 w 3033717"/>
              <a:gd name="connsiteY3" fmla="*/ 747550 h 747550"/>
              <a:gd name="connsiteX4" fmla="*/ 0 w 3033717"/>
              <a:gd name="connsiteY4" fmla="*/ 0 h 74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717" h="747550">
                <a:moveTo>
                  <a:pt x="0" y="0"/>
                </a:moveTo>
                <a:lnTo>
                  <a:pt x="3033717" y="0"/>
                </a:lnTo>
                <a:lnTo>
                  <a:pt x="3033717" y="747550"/>
                </a:lnTo>
                <a:lnTo>
                  <a:pt x="0" y="747550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1440" rIns="99060" bIns="99060" numCol="1" spcCol="1270" anchor="ctr" anchorCtr="0">
            <a:noAutofit/>
          </a:bodyPr>
          <a:lstStyle/>
          <a:p>
            <a:pPr algn="ctr"/>
            <a:r>
              <a:rPr lang="en-US" sz="2600" dirty="0">
                <a:latin typeface="Bahnschrift" pitchFamily="34" charset="0"/>
              </a:rPr>
              <a:t>Discover Clusters of Arbitrary Shape</a:t>
            </a: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FC56F224-E2D6-4E30-BDB0-A194B49B39D4}"/>
              </a:ext>
            </a:extLst>
          </p:cNvPr>
          <p:cNvSpPr/>
          <p:nvPr/>
        </p:nvSpPr>
        <p:spPr>
          <a:xfrm>
            <a:off x="914142" y="3527661"/>
            <a:ext cx="7661822" cy="670266"/>
          </a:xfrm>
          <a:custGeom>
            <a:avLst/>
            <a:gdLst>
              <a:gd name="connsiteX0" fmla="*/ 0 w 3033717"/>
              <a:gd name="connsiteY0" fmla="*/ 0 h 747550"/>
              <a:gd name="connsiteX1" fmla="*/ 3033717 w 3033717"/>
              <a:gd name="connsiteY1" fmla="*/ 0 h 747550"/>
              <a:gd name="connsiteX2" fmla="*/ 3033717 w 3033717"/>
              <a:gd name="connsiteY2" fmla="*/ 747550 h 747550"/>
              <a:gd name="connsiteX3" fmla="*/ 0 w 3033717"/>
              <a:gd name="connsiteY3" fmla="*/ 747550 h 747550"/>
              <a:gd name="connsiteX4" fmla="*/ 0 w 3033717"/>
              <a:gd name="connsiteY4" fmla="*/ 0 h 74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717" h="747550">
                <a:moveTo>
                  <a:pt x="0" y="0"/>
                </a:moveTo>
                <a:lnTo>
                  <a:pt x="3033717" y="0"/>
                </a:lnTo>
                <a:lnTo>
                  <a:pt x="3033717" y="747550"/>
                </a:lnTo>
                <a:lnTo>
                  <a:pt x="0" y="747550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457200" rIns="99060" bIns="99060" numCol="1" spcCol="1270" anchor="ctr" anchorCtr="0">
            <a:noAutofit/>
          </a:bodyPr>
          <a:lstStyle/>
          <a:p>
            <a:pPr algn="ctr"/>
            <a:r>
              <a:rPr lang="en-US" sz="2600" dirty="0">
                <a:latin typeface="Bahnschrift" pitchFamily="34" charset="0"/>
              </a:rPr>
              <a:t>Handle Noise</a:t>
            </a:r>
          </a:p>
          <a:p>
            <a:pPr algn="ctr"/>
            <a:endParaRPr lang="en-IN" altLang="zh-CN" sz="2600" dirty="0">
              <a:latin typeface="Bahnschrift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4389" y="1707784"/>
            <a:ext cx="5407794" cy="52322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ahnschrift" pitchFamily="34" charset="0"/>
              </a:rPr>
              <a:t>Major features</a:t>
            </a:r>
            <a:endParaRPr lang="en-IN" sz="2800" dirty="0">
              <a:latin typeface="Bahnschrift" pitchFamily="34" charset="0"/>
            </a:endParaRP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32551E9F-9194-4B3C-83B6-881A2AC50C70}"/>
              </a:ext>
            </a:extLst>
          </p:cNvPr>
          <p:cNvSpPr/>
          <p:nvPr/>
        </p:nvSpPr>
        <p:spPr>
          <a:xfrm>
            <a:off x="927996" y="4356638"/>
            <a:ext cx="7661822" cy="670266"/>
          </a:xfrm>
          <a:custGeom>
            <a:avLst/>
            <a:gdLst>
              <a:gd name="connsiteX0" fmla="*/ 0 w 3033717"/>
              <a:gd name="connsiteY0" fmla="*/ 0 h 747550"/>
              <a:gd name="connsiteX1" fmla="*/ 3033717 w 3033717"/>
              <a:gd name="connsiteY1" fmla="*/ 0 h 747550"/>
              <a:gd name="connsiteX2" fmla="*/ 3033717 w 3033717"/>
              <a:gd name="connsiteY2" fmla="*/ 747550 h 747550"/>
              <a:gd name="connsiteX3" fmla="*/ 0 w 3033717"/>
              <a:gd name="connsiteY3" fmla="*/ 747550 h 747550"/>
              <a:gd name="connsiteX4" fmla="*/ 0 w 3033717"/>
              <a:gd name="connsiteY4" fmla="*/ 0 h 74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717" h="747550">
                <a:moveTo>
                  <a:pt x="0" y="0"/>
                </a:moveTo>
                <a:lnTo>
                  <a:pt x="3033717" y="0"/>
                </a:lnTo>
                <a:lnTo>
                  <a:pt x="3033717" y="747550"/>
                </a:lnTo>
                <a:lnTo>
                  <a:pt x="0" y="747550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algn="ctr"/>
            <a:r>
              <a:rPr lang="en-US" sz="2600" dirty="0">
                <a:latin typeface="Bahnschrift" pitchFamily="34" charset="0"/>
              </a:rPr>
              <a:t>One Scan</a:t>
            </a:r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FC56F224-E2D6-4E30-BDB0-A194B49B39D4}"/>
              </a:ext>
            </a:extLst>
          </p:cNvPr>
          <p:cNvSpPr/>
          <p:nvPr/>
        </p:nvSpPr>
        <p:spPr>
          <a:xfrm>
            <a:off x="927996" y="5217916"/>
            <a:ext cx="7661822" cy="670266"/>
          </a:xfrm>
          <a:custGeom>
            <a:avLst/>
            <a:gdLst>
              <a:gd name="connsiteX0" fmla="*/ 0 w 3033717"/>
              <a:gd name="connsiteY0" fmla="*/ 0 h 747550"/>
              <a:gd name="connsiteX1" fmla="*/ 3033717 w 3033717"/>
              <a:gd name="connsiteY1" fmla="*/ 0 h 747550"/>
              <a:gd name="connsiteX2" fmla="*/ 3033717 w 3033717"/>
              <a:gd name="connsiteY2" fmla="*/ 747550 h 747550"/>
              <a:gd name="connsiteX3" fmla="*/ 0 w 3033717"/>
              <a:gd name="connsiteY3" fmla="*/ 747550 h 747550"/>
              <a:gd name="connsiteX4" fmla="*/ 0 w 3033717"/>
              <a:gd name="connsiteY4" fmla="*/ 0 h 74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717" h="747550">
                <a:moveTo>
                  <a:pt x="0" y="0"/>
                </a:moveTo>
                <a:lnTo>
                  <a:pt x="3033717" y="0"/>
                </a:lnTo>
                <a:lnTo>
                  <a:pt x="3033717" y="747550"/>
                </a:lnTo>
                <a:lnTo>
                  <a:pt x="0" y="747550"/>
                </a:lnTo>
                <a:lnTo>
                  <a:pt x="0" y="0"/>
                </a:lnTo>
                <a:close/>
              </a:path>
            </a:pathLst>
          </a:custGeom>
          <a:solidFill>
            <a:srgbClr val="1E3A4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algn="ctr"/>
            <a:r>
              <a:rPr lang="en-US" sz="2600" dirty="0">
                <a:latin typeface="Bahnschrift" pitchFamily="34" charset="0"/>
              </a:rPr>
              <a:t>Need Density Parameters as 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339333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1423</Words>
  <Application>Microsoft Office PowerPoint</Application>
  <PresentationFormat>On-screen Show (4:3)</PresentationFormat>
  <Paragraphs>264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Bahnschrift</vt:lpstr>
      <vt:lpstr>Bahnschrift SemiBold</vt:lpstr>
      <vt:lpstr>Calibri</vt:lpstr>
      <vt:lpstr>Calibri Light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What is Cluster Analysis?</vt:lpstr>
      <vt:lpstr>What is Cluster Analysis?</vt:lpstr>
      <vt:lpstr>Clustering Approaches</vt:lpstr>
      <vt:lpstr>Density-Based Clustering</vt:lpstr>
      <vt:lpstr>Density-Based Clustering</vt:lpstr>
      <vt:lpstr>Density-Based Clustering</vt:lpstr>
      <vt:lpstr>Density-Based Clustering</vt:lpstr>
      <vt:lpstr>Density-Based Clustering</vt:lpstr>
      <vt:lpstr>Density-Based Clustering</vt:lpstr>
      <vt:lpstr>Density-Based Clustering</vt:lpstr>
      <vt:lpstr>Density-Based Clustering</vt:lpstr>
      <vt:lpstr>Density-Based Clustering</vt:lpstr>
      <vt:lpstr>DBSCAN: Core, Border, and Noise Points</vt:lpstr>
      <vt:lpstr>DBSCAN Algorithm</vt:lpstr>
      <vt:lpstr>DBSCAN Algorithm</vt:lpstr>
      <vt:lpstr>DBSCAN Algorithm</vt:lpstr>
      <vt:lpstr>DBSCAN Algorithm</vt:lpstr>
      <vt:lpstr>DBSCAN Algorithm</vt:lpstr>
      <vt:lpstr>Advantages of DBSCAN</vt:lpstr>
      <vt:lpstr>Advantages of DBSCAN</vt:lpstr>
      <vt:lpstr>Advantages of DBSCAN</vt:lpstr>
      <vt:lpstr>Disadvantages of DBSCAN</vt:lpstr>
      <vt:lpstr>Disadvantages of DBSCAN</vt:lpstr>
      <vt:lpstr>What is Graph Clustering</vt:lpstr>
      <vt:lpstr>What is Graph Clustering</vt:lpstr>
      <vt:lpstr>Between-graph Clustering</vt:lpstr>
      <vt:lpstr>Between-graph Clustering</vt:lpstr>
      <vt:lpstr>Within-graph Clustering</vt:lpstr>
      <vt:lpstr>Within-graph Clustering</vt:lpstr>
      <vt:lpstr>K-Spanning Tree</vt:lpstr>
      <vt:lpstr>K-Spanning Tree</vt:lpstr>
      <vt:lpstr>What is a Spanning Tree?</vt:lpstr>
      <vt:lpstr>What is a Spanning Tree?</vt:lpstr>
      <vt:lpstr>What is a Minimum Spanning Tree (MST)?</vt:lpstr>
      <vt:lpstr>What is a Minimum Spanning Tree (MST)?</vt:lpstr>
      <vt:lpstr>What is a Minimum Spanning Tree (MST)?</vt:lpstr>
      <vt:lpstr>Algorithm to Obtain MST Prim’s Algorithm</vt:lpstr>
      <vt:lpstr>Algorithm to Obtain MST Prim’s Algorithm</vt:lpstr>
      <vt:lpstr>Algorithm to Obtain MST Prim’s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108</cp:revision>
  <dcterms:created xsi:type="dcterms:W3CDTF">2020-12-02T17:41:12Z</dcterms:created>
  <dcterms:modified xsi:type="dcterms:W3CDTF">2021-01-16T08:29:26Z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333032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