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12" r:id="rId7"/>
    <p:sldId id="313" r:id="rId8"/>
    <p:sldId id="331" r:id="rId9"/>
    <p:sldId id="314" r:id="rId10"/>
    <p:sldId id="315" r:id="rId11"/>
    <p:sldId id="316" r:id="rId12"/>
    <p:sldId id="317" r:id="rId13"/>
    <p:sldId id="332" r:id="rId14"/>
    <p:sldId id="318" r:id="rId15"/>
    <p:sldId id="319" r:id="rId16"/>
    <p:sldId id="333" r:id="rId17"/>
    <p:sldId id="320" r:id="rId18"/>
    <p:sldId id="334" r:id="rId19"/>
    <p:sldId id="321" r:id="rId20"/>
    <p:sldId id="335" r:id="rId21"/>
    <p:sldId id="322" r:id="rId22"/>
    <p:sldId id="336" r:id="rId23"/>
    <p:sldId id="323" r:id="rId24"/>
    <p:sldId id="324" r:id="rId25"/>
    <p:sldId id="325" r:id="rId26"/>
    <p:sldId id="326" r:id="rId27"/>
    <p:sldId id="327" r:id="rId28"/>
    <p:sldId id="328" r:id="rId29"/>
    <p:sldId id="329" r:id="rId30"/>
    <p:sldId id="330" r:id="rId31"/>
    <p:sldId id="337" r:id="rId32"/>
    <p:sldId id="31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42"/>
    <a:srgbClr val="00131B"/>
    <a:srgbClr val="01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3" y="2338086"/>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t>1/18/2021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arget="../media/image8.jpeg" Type="http://schemas.openxmlformats.org/officeDocument/2006/relationships/image"/><Relationship Id="rId1" Target="../slideLayouts/slideLayout3.xml" Type="http://schemas.openxmlformats.org/officeDocument/2006/relationships/slideLayout"/></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arget="../media/image10.png" Type="http://schemas.openxmlformats.org/officeDocument/2006/relationships/image"/><Relationship Id="rId1" Target="../slideLayouts/slideLayout3.xml" Type="http://schemas.openxmlformats.org/officeDocument/2006/relationships/slideLayout"/></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arget="../media/image4.jpeg" Type="http://schemas.openxmlformats.org/officeDocument/2006/relationships/image"/><Relationship Id="rId2" Target="../media/image3.png" Type="http://schemas.openxmlformats.org/officeDocument/2006/relationships/image"/><Relationship Id="rId1" Target="../slideLayouts/slideLayout3.xml" Type="http://schemas.openxmlformats.org/officeDocument/2006/relationships/slideLayout"/><Relationship Id="rId4" Target="../media/image5.jpeg" Type="http://schemas.openxmlformats.org/officeDocument/2006/relationships/image"/></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Hopkins Static</a:t>
            </a:r>
            <a:endParaRPr lang="en-IN" dirty="0"/>
          </a:p>
        </p:txBody>
      </p:sp>
      <p:sp>
        <p:nvSpPr>
          <p:cNvPr id="3" name="Content Placeholder 2"/>
          <p:cNvSpPr>
            <a:spLocks noGrp="1"/>
          </p:cNvSpPr>
          <p:nvPr>
            <p:ph idx="1"/>
          </p:nvPr>
        </p:nvSpPr>
        <p:spPr/>
        <p:txBody>
          <a:bodyPr>
            <a:noAutofit/>
          </a:bodyPr>
          <a:lstStyle/>
          <a:p>
            <a:pPr algn="just" fontAlgn="base"/>
            <a:r>
              <a:rPr lang="en-US" dirty="0"/>
              <a:t>We can conduct the Hopkins Statistic test iteratively, using 0.5 as the threshold to reject the alternative hypothesis. </a:t>
            </a:r>
          </a:p>
          <a:p>
            <a:pPr algn="just" fontAlgn="base"/>
            <a:r>
              <a:rPr lang="en-US" dirty="0"/>
              <a:t>That is, if H &lt; 0.5, then it is unlikely that D has statistically significant clusters.</a:t>
            </a:r>
            <a:endParaRPr lang="en-US" dirty="0">
              <a:solidFill>
                <a:srgbClr val="FF0000"/>
              </a:solidFill>
            </a:endParaRPr>
          </a:p>
          <a:p>
            <a:pPr algn="just"/>
            <a:endParaRPr lang="en-IN" dirty="0"/>
          </a:p>
        </p:txBody>
      </p:sp>
    </p:spTree>
    <p:extLst>
      <p:ext uri="{BB962C8B-B14F-4D97-AF65-F5344CB8AC3E}">
        <p14:creationId xmlns:p14="http://schemas.microsoft.com/office/powerpoint/2010/main" val="18501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Hopkins Static</a:t>
            </a:r>
            <a:endParaRPr lang="en-IN" dirty="0"/>
          </a:p>
        </p:txBody>
      </p:sp>
      <p:sp>
        <p:nvSpPr>
          <p:cNvPr id="3" name="Content Placeholder 2"/>
          <p:cNvSpPr>
            <a:spLocks noGrp="1"/>
          </p:cNvSpPr>
          <p:nvPr>
            <p:ph idx="1"/>
          </p:nvPr>
        </p:nvSpPr>
        <p:spPr>
          <a:xfrm>
            <a:off x="192454" y="1329288"/>
            <a:ext cx="8759091" cy="5323438"/>
          </a:xfrm>
        </p:spPr>
        <p:txBody>
          <a:bodyPr>
            <a:normAutofit/>
          </a:bodyPr>
          <a:lstStyle/>
          <a:p>
            <a:pPr algn="just" fontAlgn="base">
              <a:lnSpc>
                <a:spcPct val="160000"/>
              </a:lnSpc>
            </a:pPr>
            <a:r>
              <a:rPr lang="en-US" b="1" dirty="0"/>
              <a:t>Null hypothesis</a:t>
            </a:r>
            <a:r>
              <a:rPr lang="en-US" dirty="0"/>
              <a:t>: the data set D is uniformly distributed </a:t>
            </a:r>
          </a:p>
          <a:p>
            <a:pPr algn="just" fontAlgn="base">
              <a:lnSpc>
                <a:spcPct val="160000"/>
              </a:lnSpc>
            </a:pPr>
            <a:r>
              <a:rPr lang="en-US" b="1" dirty="0"/>
              <a:t>Alternative hypothesis</a:t>
            </a:r>
            <a:r>
              <a:rPr lang="en-US" dirty="0"/>
              <a:t>: the data set D is not uniformly distributed </a:t>
            </a:r>
          </a:p>
          <a:p>
            <a:pPr algn="just">
              <a:lnSpc>
                <a:spcPct val="160000"/>
              </a:lnSpc>
            </a:pPr>
            <a:r>
              <a:rPr lang="en-US" dirty="0"/>
              <a:t>If the value of Hopkins statistic is close to 1, then we can reject the null hypothesis and conclude that the dataset D is significantly a cluster able data.</a:t>
            </a:r>
            <a:endParaRPr lang="en-IN" dirty="0"/>
          </a:p>
        </p:txBody>
      </p:sp>
    </p:spTree>
    <p:extLst>
      <p:ext uri="{BB962C8B-B14F-4D97-AF65-F5344CB8AC3E}">
        <p14:creationId xmlns:p14="http://schemas.microsoft.com/office/powerpoint/2010/main" val="293540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Determining the Number of Clusters</a:t>
            </a:r>
            <a:endParaRPr lang="en-IN" dirty="0"/>
          </a:p>
        </p:txBody>
      </p:sp>
      <p:sp>
        <p:nvSpPr>
          <p:cNvPr id="3" name="Content Placeholder 2"/>
          <p:cNvSpPr>
            <a:spLocks noGrp="1"/>
          </p:cNvSpPr>
          <p:nvPr>
            <p:ph idx="1"/>
          </p:nvPr>
        </p:nvSpPr>
        <p:spPr>
          <a:xfrm>
            <a:off x="244950" y="1571599"/>
            <a:ext cx="8504809" cy="4148068"/>
          </a:xfrm>
        </p:spPr>
        <p:txBody>
          <a:bodyPr>
            <a:normAutofit/>
          </a:bodyPr>
          <a:lstStyle/>
          <a:p>
            <a:pPr algn="just"/>
            <a:r>
              <a:rPr lang="en-US" dirty="0">
                <a:cs typeface="Times New Roman" pitchFamily="18" charset="0"/>
              </a:rPr>
              <a:t>Determining the “right” number of clusters in a data set is important, not only because some clustering algorithms like k-means require such a parameter, but also because the appropriate number of clusters controls the proper granularity of cluster analysis.</a:t>
            </a:r>
          </a:p>
        </p:txBody>
      </p:sp>
    </p:spTree>
    <p:extLst>
      <p:ext uri="{BB962C8B-B14F-4D97-AF65-F5344CB8AC3E}">
        <p14:creationId xmlns:p14="http://schemas.microsoft.com/office/powerpoint/2010/main" val="385301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Determining the Number of Clusters</a:t>
            </a:r>
            <a:endParaRPr lang="en-IN" dirty="0"/>
          </a:p>
        </p:txBody>
      </p:sp>
      <p:sp>
        <p:nvSpPr>
          <p:cNvPr id="3" name="Content Placeholder 2"/>
          <p:cNvSpPr>
            <a:spLocks noGrp="1"/>
          </p:cNvSpPr>
          <p:nvPr>
            <p:ph idx="1"/>
          </p:nvPr>
        </p:nvSpPr>
        <p:spPr>
          <a:xfrm>
            <a:off x="319595" y="1618251"/>
            <a:ext cx="8504809" cy="2393913"/>
          </a:xfrm>
        </p:spPr>
        <p:txBody>
          <a:bodyPr>
            <a:normAutofit/>
          </a:bodyPr>
          <a:lstStyle/>
          <a:p>
            <a:pPr algn="just"/>
            <a:r>
              <a:rPr lang="en-US" dirty="0">
                <a:cs typeface="Times New Roman" pitchFamily="18" charset="0"/>
              </a:rPr>
              <a:t>It can be regarded as finding a good balance between compressibility and accuracy in cluster analysis.</a:t>
            </a:r>
          </a:p>
        </p:txBody>
      </p:sp>
    </p:spTree>
    <p:extLst>
      <p:ext uri="{BB962C8B-B14F-4D97-AF65-F5344CB8AC3E}">
        <p14:creationId xmlns:p14="http://schemas.microsoft.com/office/powerpoint/2010/main" val="83063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Determining the Number of Clusters</a:t>
            </a:r>
            <a:endParaRPr lang="en-IN" dirty="0"/>
          </a:p>
        </p:txBody>
      </p:sp>
      <p:sp>
        <p:nvSpPr>
          <p:cNvPr id="3" name="Content Placeholder 2"/>
          <p:cNvSpPr>
            <a:spLocks noGrp="1"/>
          </p:cNvSpPr>
          <p:nvPr>
            <p:ph idx="1"/>
          </p:nvPr>
        </p:nvSpPr>
        <p:spPr>
          <a:xfrm>
            <a:off x="319595" y="1382811"/>
            <a:ext cx="8504809" cy="5307238"/>
          </a:xfrm>
        </p:spPr>
        <p:txBody>
          <a:bodyPr>
            <a:normAutofit/>
          </a:bodyPr>
          <a:lstStyle/>
          <a:p>
            <a:pPr algn="just"/>
            <a:r>
              <a:rPr lang="en-US" dirty="0">
                <a:cs typeface="Times New Roman" pitchFamily="18" charset="0"/>
              </a:rPr>
              <a:t>What if you were to treat the entire data set as a cluster?</a:t>
            </a:r>
          </a:p>
          <a:p>
            <a:pPr algn="just"/>
            <a:r>
              <a:rPr lang="en-US" dirty="0">
                <a:cs typeface="Times New Roman" pitchFamily="18" charset="0"/>
              </a:rPr>
              <a:t>On the other hand, treating each object in a data set as a cluster gives the finest clustering resolution.</a:t>
            </a:r>
            <a:endParaRPr lang="en-IN" dirty="0"/>
          </a:p>
        </p:txBody>
      </p:sp>
    </p:spTree>
    <p:extLst>
      <p:ext uri="{BB962C8B-B14F-4D97-AF65-F5344CB8AC3E}">
        <p14:creationId xmlns:p14="http://schemas.microsoft.com/office/powerpoint/2010/main" val="177329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Determining the Number of Clusters</a:t>
            </a:r>
            <a:endParaRPr lang="en-IN" dirty="0"/>
          </a:p>
        </p:txBody>
      </p:sp>
      <p:sp>
        <p:nvSpPr>
          <p:cNvPr id="3" name="Content Placeholder 2"/>
          <p:cNvSpPr>
            <a:spLocks noGrp="1"/>
          </p:cNvSpPr>
          <p:nvPr>
            <p:ph idx="1"/>
          </p:nvPr>
        </p:nvSpPr>
        <p:spPr>
          <a:xfrm>
            <a:off x="319595" y="1382811"/>
            <a:ext cx="8504809" cy="5307238"/>
          </a:xfrm>
        </p:spPr>
        <p:txBody>
          <a:bodyPr>
            <a:normAutofit/>
          </a:bodyPr>
          <a:lstStyle/>
          <a:p>
            <a:pPr algn="just"/>
            <a:r>
              <a:rPr lang="en-US" dirty="0">
                <a:cs typeface="Times New Roman" pitchFamily="18" charset="0"/>
              </a:rPr>
              <a:t>Figuring out what the right number of clusters should be often depends on the distribution’s shape and scale in the data set, as well as the clustering resolution required by the user.</a:t>
            </a:r>
            <a:endParaRPr lang="en-IN" dirty="0"/>
          </a:p>
        </p:txBody>
      </p:sp>
    </p:spTree>
    <p:extLst>
      <p:ext uri="{BB962C8B-B14F-4D97-AF65-F5344CB8AC3E}">
        <p14:creationId xmlns:p14="http://schemas.microsoft.com/office/powerpoint/2010/main" val="394579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Clustering Quality</a:t>
            </a:r>
            <a:endParaRPr lang="en-IN" dirty="0"/>
          </a:p>
        </p:txBody>
      </p:sp>
      <p:sp>
        <p:nvSpPr>
          <p:cNvPr id="3" name="Content Placeholder 2"/>
          <p:cNvSpPr>
            <a:spLocks noGrp="1"/>
          </p:cNvSpPr>
          <p:nvPr>
            <p:ph idx="1"/>
          </p:nvPr>
        </p:nvSpPr>
        <p:spPr/>
        <p:txBody>
          <a:bodyPr>
            <a:normAutofit/>
          </a:bodyPr>
          <a:lstStyle/>
          <a:p>
            <a:pPr marL="0" indent="0" algn="ctr">
              <a:buNone/>
              <a:defRPr/>
            </a:pPr>
            <a:r>
              <a:rPr lang="en-US" b="1" dirty="0">
                <a:solidFill>
                  <a:srgbClr val="1E3A42"/>
                </a:solidFill>
              </a:rPr>
              <a:t>“How good is the clustering generated by a method, and how can we compare the clustering's generated by different methods?”</a:t>
            </a:r>
          </a:p>
          <a:p>
            <a:endParaRPr lang="en-IN" dirty="0"/>
          </a:p>
        </p:txBody>
      </p:sp>
    </p:spTree>
    <p:extLst>
      <p:ext uri="{BB962C8B-B14F-4D97-AF65-F5344CB8AC3E}">
        <p14:creationId xmlns:p14="http://schemas.microsoft.com/office/powerpoint/2010/main" val="80540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Clustering Quality</a:t>
            </a:r>
            <a:endParaRPr lang="en-IN" dirty="0"/>
          </a:p>
        </p:txBody>
      </p:sp>
      <p:sp>
        <p:nvSpPr>
          <p:cNvPr id="3" name="Content Placeholder 2"/>
          <p:cNvSpPr>
            <a:spLocks noGrp="1"/>
          </p:cNvSpPr>
          <p:nvPr>
            <p:ph idx="1"/>
          </p:nvPr>
        </p:nvSpPr>
        <p:spPr/>
        <p:txBody>
          <a:bodyPr>
            <a:normAutofit lnSpcReduction="10000"/>
          </a:bodyPr>
          <a:lstStyle/>
          <a:p>
            <a:pPr marL="0" indent="0" algn="ctr">
              <a:buNone/>
              <a:defRPr/>
            </a:pPr>
            <a:r>
              <a:rPr lang="en-US" b="1" dirty="0">
                <a:solidFill>
                  <a:srgbClr val="1E3A42"/>
                </a:solidFill>
              </a:rPr>
              <a:t>“How good is the clustering generated by a method, and how can we compare the clustering's generated by different methods?”</a:t>
            </a:r>
          </a:p>
          <a:p>
            <a:pPr algn="just">
              <a:defRPr/>
            </a:pPr>
            <a:r>
              <a:rPr lang="en-US" dirty="0"/>
              <a:t>We have a few methods to choose from for measuring the quality of a clustering. </a:t>
            </a:r>
          </a:p>
          <a:p>
            <a:pPr algn="just">
              <a:defRPr/>
            </a:pPr>
            <a:r>
              <a:rPr lang="en-US" dirty="0"/>
              <a:t>In general, these methods can be categorized into two groups according to whether ground truth is available or not. </a:t>
            </a:r>
          </a:p>
          <a:p>
            <a:endParaRPr lang="en-IN" dirty="0"/>
          </a:p>
        </p:txBody>
      </p:sp>
    </p:spTree>
    <p:extLst>
      <p:ext uri="{BB962C8B-B14F-4D97-AF65-F5344CB8AC3E}">
        <p14:creationId xmlns:p14="http://schemas.microsoft.com/office/powerpoint/2010/main" val="392854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Clustering Quality</a:t>
            </a:r>
            <a:endParaRPr lang="en-IN" dirty="0"/>
          </a:p>
        </p:txBody>
      </p:sp>
      <p:sp>
        <p:nvSpPr>
          <p:cNvPr id="3" name="Content Placeholder 2"/>
          <p:cNvSpPr>
            <a:spLocks noGrp="1"/>
          </p:cNvSpPr>
          <p:nvPr>
            <p:ph idx="1"/>
          </p:nvPr>
        </p:nvSpPr>
        <p:spPr>
          <a:xfrm>
            <a:off x="319595" y="1382810"/>
            <a:ext cx="8504809" cy="5400545"/>
          </a:xfrm>
        </p:spPr>
        <p:txBody>
          <a:bodyPr>
            <a:normAutofit/>
          </a:bodyPr>
          <a:lstStyle/>
          <a:p>
            <a:pPr algn="just"/>
            <a:r>
              <a:rPr lang="en-US" dirty="0"/>
              <a:t>If ground truth is available, it can be used by </a:t>
            </a:r>
            <a:r>
              <a:rPr lang="en-US" b="1" dirty="0"/>
              <a:t>extrinsic methods.</a:t>
            </a:r>
          </a:p>
          <a:p>
            <a:pPr algn="just"/>
            <a:r>
              <a:rPr lang="en-US" dirty="0"/>
              <a:t>If the ground truth is unavailable, we can use </a:t>
            </a:r>
            <a:r>
              <a:rPr lang="en-US" b="1" dirty="0"/>
              <a:t>intrinsic methods.</a:t>
            </a:r>
            <a:endParaRPr lang="en-IN" dirty="0"/>
          </a:p>
        </p:txBody>
      </p:sp>
    </p:spTree>
    <p:extLst>
      <p:ext uri="{BB962C8B-B14F-4D97-AF65-F5344CB8AC3E}">
        <p14:creationId xmlns:p14="http://schemas.microsoft.com/office/powerpoint/2010/main" val="2386666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Clustering Quality</a:t>
            </a:r>
            <a:endParaRPr lang="en-IN" dirty="0"/>
          </a:p>
        </p:txBody>
      </p:sp>
      <p:sp>
        <p:nvSpPr>
          <p:cNvPr id="3" name="Content Placeholder 2"/>
          <p:cNvSpPr>
            <a:spLocks noGrp="1"/>
          </p:cNvSpPr>
          <p:nvPr>
            <p:ph idx="1"/>
          </p:nvPr>
        </p:nvSpPr>
        <p:spPr>
          <a:xfrm>
            <a:off x="319595" y="1382810"/>
            <a:ext cx="8504809" cy="5400545"/>
          </a:xfrm>
        </p:spPr>
        <p:txBody>
          <a:bodyPr>
            <a:normAutofit/>
          </a:bodyPr>
          <a:lstStyle/>
          <a:p>
            <a:pPr algn="just"/>
            <a:r>
              <a:rPr lang="en-US" dirty="0"/>
              <a:t>Ground truth can be considered as supervision in the form of “</a:t>
            </a:r>
            <a:r>
              <a:rPr lang="en-US" b="1" dirty="0"/>
              <a:t>cluster labels</a:t>
            </a:r>
            <a:r>
              <a:rPr lang="en-US" dirty="0"/>
              <a:t>.” Hence, extrinsic methods are also known as supervised methods, while intrinsic methods are unsupervised methods.</a:t>
            </a:r>
            <a:endParaRPr lang="en-IN" dirty="0"/>
          </a:p>
        </p:txBody>
      </p:sp>
    </p:spTree>
    <p:extLst>
      <p:ext uri="{BB962C8B-B14F-4D97-AF65-F5344CB8AC3E}">
        <p14:creationId xmlns:p14="http://schemas.microsoft.com/office/powerpoint/2010/main" val="213306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718624" y="2244780"/>
            <a:ext cx="7706751" cy="4259965"/>
          </a:xfrm>
        </p:spPr>
        <p:txBody>
          <a:bodyPr>
            <a:normAutofit/>
          </a:bodyPr>
          <a:lstStyle/>
          <a:p>
            <a:pPr marL="0" indent="0">
              <a:lnSpc>
                <a:spcPct val="150000"/>
              </a:lnSpc>
              <a:buNone/>
            </a:pPr>
            <a:r>
              <a:rPr lang="en-IN" dirty="0"/>
              <a:t>After this lecture, you will be able to</a:t>
            </a:r>
          </a:p>
          <a:p>
            <a:pPr marL="914400" lvl="1" indent="-457200"/>
            <a:r>
              <a:rPr lang="en-US" sz="2600" dirty="0"/>
              <a:t>learn various cluster evaluation methods.</a:t>
            </a:r>
          </a:p>
          <a:p>
            <a:pPr marL="914400" lvl="1" indent="-457200"/>
            <a:r>
              <a:rPr lang="en-US" sz="2600" dirty="0"/>
              <a:t>understand the concept of outlier and the different types of outliers. </a:t>
            </a:r>
            <a:endParaRPr lang="en-IN" sz="2600" dirty="0"/>
          </a:p>
          <a:p>
            <a:pPr marL="457200" lvl="1" indent="0">
              <a:lnSpc>
                <a:spcPct val="150000"/>
              </a:lnSpc>
              <a:buNone/>
            </a:pPr>
            <a:endParaRPr lang="en-IN" dirty="0"/>
          </a:p>
        </p:txBody>
      </p:sp>
    </p:spTree>
    <p:extLst>
      <p:ext uri="{BB962C8B-B14F-4D97-AF65-F5344CB8AC3E}">
        <p14:creationId xmlns:p14="http://schemas.microsoft.com/office/powerpoint/2010/main" val="287128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Methods</a:t>
            </a:r>
            <a:endParaRPr lang="en-IN" dirty="0"/>
          </a:p>
        </p:txBody>
      </p:sp>
      <p:sp>
        <p:nvSpPr>
          <p:cNvPr id="3" name="Content Placeholder 2"/>
          <p:cNvSpPr>
            <a:spLocks noGrp="1"/>
          </p:cNvSpPr>
          <p:nvPr>
            <p:ph idx="1"/>
          </p:nvPr>
        </p:nvSpPr>
        <p:spPr/>
        <p:txBody>
          <a:bodyPr/>
          <a:lstStyle/>
          <a:p>
            <a:pPr marL="0" indent="0" algn="just">
              <a:buNone/>
            </a:pPr>
            <a:r>
              <a:rPr lang="en-US" dirty="0"/>
              <a:t>A measure Q on clustering quality is effective if it satisfies the following four essential criteria:</a:t>
            </a:r>
          </a:p>
          <a:p>
            <a:pPr algn="just"/>
            <a:r>
              <a:rPr lang="en-US" dirty="0"/>
              <a:t>Cluster Homogeneity</a:t>
            </a:r>
          </a:p>
          <a:p>
            <a:pPr algn="just"/>
            <a:r>
              <a:rPr lang="en-US" dirty="0"/>
              <a:t>Cluster Completeness</a:t>
            </a:r>
          </a:p>
          <a:p>
            <a:pPr algn="just"/>
            <a:r>
              <a:rPr lang="en-US" dirty="0"/>
              <a:t>Rag-bag</a:t>
            </a:r>
          </a:p>
          <a:p>
            <a:pPr algn="just"/>
            <a:endParaRPr lang="en-IN" dirty="0"/>
          </a:p>
        </p:txBody>
      </p:sp>
    </p:spTree>
    <p:extLst>
      <p:ext uri="{BB962C8B-B14F-4D97-AF65-F5344CB8AC3E}">
        <p14:creationId xmlns:p14="http://schemas.microsoft.com/office/powerpoint/2010/main" val="345567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Outliers?</a:t>
            </a:r>
            <a:endParaRPr lang="en-IN" dirty="0"/>
          </a:p>
        </p:txBody>
      </p:sp>
      <p:sp>
        <p:nvSpPr>
          <p:cNvPr id="3" name="Content Placeholder 2"/>
          <p:cNvSpPr>
            <a:spLocks noGrp="1"/>
          </p:cNvSpPr>
          <p:nvPr>
            <p:ph idx="1"/>
          </p:nvPr>
        </p:nvSpPr>
        <p:spPr>
          <a:xfrm>
            <a:off x="319595" y="1434129"/>
            <a:ext cx="8504809" cy="2008867"/>
          </a:xfrm>
        </p:spPr>
        <p:txBody>
          <a:bodyPr>
            <a:normAutofit/>
          </a:bodyPr>
          <a:lstStyle/>
          <a:p>
            <a:pPr marL="0" indent="0" algn="just">
              <a:buNone/>
            </a:pPr>
            <a:r>
              <a:rPr lang="en-US" b="1" dirty="0"/>
              <a:t>Outlier</a:t>
            </a:r>
            <a:r>
              <a:rPr lang="en-US" dirty="0"/>
              <a:t>: A data object that </a:t>
            </a:r>
            <a:r>
              <a:rPr lang="en-US" dirty="0">
                <a:solidFill>
                  <a:srgbClr val="C00000"/>
                </a:solidFill>
              </a:rPr>
              <a:t>deviates significantly </a:t>
            </a:r>
            <a:r>
              <a:rPr lang="en-US" dirty="0"/>
              <a:t>from the normal objects as if it were </a:t>
            </a:r>
            <a:r>
              <a:rPr lang="en-US" dirty="0">
                <a:solidFill>
                  <a:srgbClr val="C00000"/>
                </a:solidFill>
              </a:rPr>
              <a:t>generated by a different mechanism.</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304" t="13768" r="9569" b="8810"/>
          <a:stretch/>
        </p:blipFill>
        <p:spPr bwMode="auto">
          <a:xfrm>
            <a:off x="2327987" y="3624947"/>
            <a:ext cx="4488025" cy="2874222"/>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3187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362" y="2014376"/>
            <a:ext cx="5051276" cy="3154784"/>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7888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a:t>
            </a:r>
          </a:p>
        </p:txBody>
      </p:sp>
      <p:sp>
        <p:nvSpPr>
          <p:cNvPr id="3" name="Content Placeholder 2"/>
          <p:cNvSpPr>
            <a:spLocks noGrp="1"/>
          </p:cNvSpPr>
          <p:nvPr>
            <p:ph idx="1"/>
          </p:nvPr>
        </p:nvSpPr>
        <p:spPr/>
        <p:txBody>
          <a:bodyPr>
            <a:normAutofit/>
          </a:bodyPr>
          <a:lstStyle/>
          <a:p>
            <a:pPr lvl="1" indent="-415925" algn="just"/>
            <a:r>
              <a:rPr lang="en-US" sz="2800" dirty="0"/>
              <a:t>Credit card fraud detection</a:t>
            </a:r>
          </a:p>
          <a:p>
            <a:pPr lvl="1" indent="-415925" algn="just"/>
            <a:r>
              <a:rPr lang="en-US" sz="2800" dirty="0"/>
              <a:t>Telecom fraud detection</a:t>
            </a:r>
          </a:p>
          <a:p>
            <a:pPr lvl="1" indent="-415925" algn="just"/>
            <a:r>
              <a:rPr lang="en-US" sz="2800" dirty="0"/>
              <a:t>Customer segmentation</a:t>
            </a:r>
          </a:p>
          <a:p>
            <a:pPr lvl="1" indent="-415925" algn="just"/>
            <a:r>
              <a:rPr lang="en-US" sz="2800" dirty="0"/>
              <a:t>Medical analysis</a:t>
            </a:r>
          </a:p>
          <a:p>
            <a:pPr algn="just"/>
            <a:endParaRPr lang="en-IN" sz="3200" dirty="0"/>
          </a:p>
        </p:txBody>
      </p:sp>
    </p:spTree>
    <p:extLst>
      <p:ext uri="{BB962C8B-B14F-4D97-AF65-F5344CB8AC3E}">
        <p14:creationId xmlns:p14="http://schemas.microsoft.com/office/powerpoint/2010/main" val="858723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Outliers</a:t>
            </a:r>
            <a:endParaRPr lang="en-IN" dirty="0"/>
          </a:p>
        </p:txBody>
      </p:sp>
      <p:sp>
        <p:nvSpPr>
          <p:cNvPr id="3" name="Content Placeholder 2"/>
          <p:cNvSpPr>
            <a:spLocks noGrp="1"/>
          </p:cNvSpPr>
          <p:nvPr>
            <p:ph idx="1"/>
          </p:nvPr>
        </p:nvSpPr>
        <p:spPr/>
        <p:txBody>
          <a:bodyPr/>
          <a:lstStyle/>
          <a:p>
            <a:pPr marL="354013" indent="-354013"/>
            <a:r>
              <a:rPr lang="en-IN" dirty="0"/>
              <a:t>Global Outliers </a:t>
            </a:r>
          </a:p>
          <a:p>
            <a:pPr marL="354013" indent="-354013"/>
            <a:r>
              <a:rPr lang="en-IN" dirty="0"/>
              <a:t>Contextual Outliers </a:t>
            </a:r>
          </a:p>
          <a:p>
            <a:pPr marL="354013" indent="-354013"/>
            <a:r>
              <a:rPr lang="en-IN" dirty="0"/>
              <a:t>Collective Outliers.</a:t>
            </a:r>
          </a:p>
          <a:p>
            <a:endParaRPr lang="en-IN" dirty="0"/>
          </a:p>
        </p:txBody>
      </p:sp>
    </p:spTree>
    <p:extLst>
      <p:ext uri="{BB962C8B-B14F-4D97-AF65-F5344CB8AC3E}">
        <p14:creationId xmlns:p14="http://schemas.microsoft.com/office/powerpoint/2010/main" val="380513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Global Outliers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393" y="2271809"/>
            <a:ext cx="3141213" cy="2652302"/>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85733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Contextual </a:t>
            </a:r>
            <a:r>
              <a:rPr lang="en-IN" b="1" dirty="0"/>
              <a:t>Outliers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609" y="2154333"/>
            <a:ext cx="6724072" cy="2979764"/>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41832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Collective </a:t>
            </a:r>
            <a:r>
              <a:rPr lang="en-IN" b="1" dirty="0"/>
              <a:t>Outliers</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6626" y="5197567"/>
            <a:ext cx="2010748" cy="1456064"/>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angle 3"/>
          <p:cNvSpPr txBox="1">
            <a:spLocks noChangeArrowheads="1"/>
          </p:cNvSpPr>
          <p:nvPr/>
        </p:nvSpPr>
        <p:spPr>
          <a:xfrm>
            <a:off x="326707" y="1346759"/>
            <a:ext cx="8579362" cy="530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60000"/>
              </a:lnSpc>
              <a:buNone/>
            </a:pPr>
            <a:r>
              <a:rPr lang="en-US" sz="2600" dirty="0">
                <a:latin typeface="Bahnschrift" panose="020B0502040204020203" pitchFamily="34" charset="0"/>
              </a:rPr>
              <a:t>A subset of data objects </a:t>
            </a:r>
            <a:r>
              <a:rPr lang="en-US" sz="2600" i="1" dirty="0">
                <a:latin typeface="Bahnschrift" panose="020B0502040204020203" pitchFamily="34" charset="0"/>
              </a:rPr>
              <a:t>collectively</a:t>
            </a:r>
            <a:r>
              <a:rPr lang="en-US" sz="2600" dirty="0">
                <a:latin typeface="Bahnschrift" panose="020B0502040204020203" pitchFamily="34" charset="0"/>
              </a:rPr>
              <a:t> deviate significantly from the whole data set, even if the individual data objects may not be outliers</a:t>
            </a:r>
          </a:p>
          <a:p>
            <a:pPr marL="269875" lvl="1" indent="-269875" algn="just">
              <a:lnSpc>
                <a:spcPct val="160000"/>
              </a:lnSpc>
            </a:pPr>
            <a:r>
              <a:rPr lang="en-US" dirty="0">
                <a:latin typeface="Bahnschrift" panose="020B0502040204020203" pitchFamily="34" charset="0"/>
              </a:rPr>
              <a:t>Applications: E.g., </a:t>
            </a:r>
            <a:r>
              <a:rPr lang="en-US" i="1" dirty="0">
                <a:latin typeface="Bahnschrift" panose="020B0502040204020203" pitchFamily="34" charset="0"/>
              </a:rPr>
              <a:t>intrusion detection</a:t>
            </a:r>
            <a:r>
              <a:rPr lang="en-US" dirty="0">
                <a:latin typeface="Bahnschrift" panose="020B0502040204020203" pitchFamily="34" charset="0"/>
              </a:rPr>
              <a:t>: </a:t>
            </a:r>
          </a:p>
          <a:p>
            <a:pPr lvl="2" algn="just">
              <a:lnSpc>
                <a:spcPct val="160000"/>
              </a:lnSpc>
            </a:pPr>
            <a:r>
              <a:rPr lang="en-US" sz="2400" dirty="0">
                <a:latin typeface="Bahnschrift" panose="020B0502040204020203" pitchFamily="34" charset="0"/>
              </a:rPr>
              <a:t>When a number of computers keep sending denial-of-service packages to each other</a:t>
            </a:r>
            <a:endParaRPr lang="en-US" sz="2400" b="1" dirty="0">
              <a:latin typeface="Bahnschrift" panose="020B0502040204020203" pitchFamily="34" charset="0"/>
            </a:endParaRPr>
          </a:p>
        </p:txBody>
      </p:sp>
    </p:spTree>
    <p:extLst>
      <p:ext uri="{BB962C8B-B14F-4D97-AF65-F5344CB8AC3E}">
        <p14:creationId xmlns:p14="http://schemas.microsoft.com/office/powerpoint/2010/main" val="77711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Collective </a:t>
            </a:r>
            <a:r>
              <a:rPr lang="en-IN" b="1" dirty="0"/>
              <a:t>Outliers</a:t>
            </a:r>
            <a:endParaRPr lang="en-IN" dirty="0"/>
          </a:p>
        </p:txBody>
      </p:sp>
      <p:sp>
        <p:nvSpPr>
          <p:cNvPr id="5" name="Rectangle 3"/>
          <p:cNvSpPr txBox="1">
            <a:spLocks noChangeArrowheads="1"/>
          </p:cNvSpPr>
          <p:nvPr/>
        </p:nvSpPr>
        <p:spPr>
          <a:xfrm>
            <a:off x="325026" y="1429830"/>
            <a:ext cx="8324452" cy="454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60000"/>
              </a:lnSpc>
              <a:spcBef>
                <a:spcPct val="20000"/>
              </a:spcBef>
              <a:buClr>
                <a:schemeClr val="hlink"/>
              </a:buClr>
              <a:buSzPct val="55000"/>
              <a:buNone/>
            </a:pPr>
            <a:r>
              <a:rPr lang="en-US" sz="2800" dirty="0">
                <a:latin typeface="Bahnschrift" panose="020B0502040204020203" pitchFamily="34" charset="0"/>
              </a:rPr>
              <a:t>Detection of collective outliers</a:t>
            </a:r>
          </a:p>
          <a:p>
            <a:pPr marL="625475" lvl="2" indent="-271463" algn="just">
              <a:lnSpc>
                <a:spcPct val="160000"/>
              </a:lnSpc>
              <a:spcBef>
                <a:spcPct val="20000"/>
              </a:spcBef>
              <a:buClr>
                <a:schemeClr val="folHlink"/>
              </a:buClr>
              <a:buSzPct val="50000"/>
            </a:pPr>
            <a:r>
              <a:rPr lang="en-US" sz="2800" dirty="0">
                <a:latin typeface="Bahnschrift" panose="020B0502040204020203" pitchFamily="34" charset="0"/>
              </a:rPr>
              <a:t>Consider not only behavior of individual objects, but also that of groups of objects</a:t>
            </a:r>
          </a:p>
          <a:p>
            <a:pPr marL="625475" lvl="2" indent="-271463" algn="just">
              <a:lnSpc>
                <a:spcPct val="160000"/>
              </a:lnSpc>
              <a:spcBef>
                <a:spcPct val="20000"/>
              </a:spcBef>
              <a:buClr>
                <a:schemeClr val="folHlink"/>
              </a:buClr>
              <a:buSzPct val="50000"/>
            </a:pPr>
            <a:r>
              <a:rPr lang="en-US" sz="2800" dirty="0">
                <a:latin typeface="Bahnschrift" panose="020B0502040204020203" pitchFamily="34" charset="0"/>
              </a:rPr>
              <a:t>Need to have the background knowledge on the relationship among data objects, such as a distance or similarity measure on objects.</a:t>
            </a:r>
          </a:p>
          <a:p>
            <a:pPr lvl="2" algn="just">
              <a:lnSpc>
                <a:spcPct val="160000"/>
              </a:lnSpc>
            </a:pPr>
            <a:endParaRPr lang="en-US" sz="2800" b="1" dirty="0">
              <a:latin typeface="Bahnschrift" panose="020B0502040204020203" pitchFamily="34" charset="0"/>
            </a:endParaRPr>
          </a:p>
        </p:txBody>
      </p:sp>
    </p:spTree>
    <p:extLst>
      <p:ext uri="{BB962C8B-B14F-4D97-AF65-F5344CB8AC3E}">
        <p14:creationId xmlns:p14="http://schemas.microsoft.com/office/powerpoint/2010/main" val="3004050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230F-C3E1-44E4-9659-3905026EB35B}"/>
              </a:ext>
            </a:extLst>
          </p:cNvPr>
          <p:cNvSpPr>
            <a:spLocks noGrp="1"/>
          </p:cNvSpPr>
          <p:nvPr>
            <p:ph type="title"/>
          </p:nvPr>
        </p:nvSpPr>
        <p:spPr/>
        <p:txBody>
          <a:bodyPr>
            <a:normAutofit/>
          </a:bodyPr>
          <a:lstStyle/>
          <a:p>
            <a:br>
              <a:rPr lang="en-US" dirty="0">
                <a:latin typeface="Adobe Caslon Pro Bold" pitchFamily="18" charset="0"/>
              </a:rPr>
            </a:br>
            <a:endParaRPr lang="en-IN" dirty="0"/>
          </a:p>
        </p:txBody>
      </p:sp>
      <p:sp>
        <p:nvSpPr>
          <p:cNvPr id="3" name="TextBox 2">
            <a:extLst>
              <a:ext uri="{FF2B5EF4-FFF2-40B4-BE49-F238E27FC236}">
                <a16:creationId xmlns:a16="http://schemas.microsoft.com/office/drawing/2014/main" id="{8B8E8CD8-874D-452E-A3EC-6DF5F5A96E09}"/>
              </a:ext>
            </a:extLst>
          </p:cNvPr>
          <p:cNvSpPr txBox="1"/>
          <p:nvPr/>
        </p:nvSpPr>
        <p:spPr>
          <a:xfrm>
            <a:off x="1130271" y="1875453"/>
            <a:ext cx="6972233" cy="1943737"/>
          </a:xfrm>
          <a:prstGeom prst="rect">
            <a:avLst/>
          </a:prstGeom>
          <a:noFill/>
        </p:spPr>
        <p:txBody>
          <a:bodyPr wrap="square" rtlCol="0">
            <a:spAutoFit/>
          </a:bodyPr>
          <a:lstStyle/>
          <a:p>
            <a:pPr algn="ctr">
              <a:lnSpc>
                <a:spcPct val="150000"/>
              </a:lnSpc>
            </a:pPr>
            <a:r>
              <a:rPr lang="en-IN" sz="2800" dirty="0">
                <a:latin typeface="Bahnschrift" panose="020B0502040204020203" pitchFamily="34" charset="0"/>
              </a:rPr>
              <a:t>“When I try out a clustering method on data set, how can I evaluate whether the clustering results are good?”</a:t>
            </a:r>
          </a:p>
        </p:txBody>
      </p:sp>
      <p:sp>
        <p:nvSpPr>
          <p:cNvPr id="6" name="Title 1">
            <a:extLst>
              <a:ext uri="{FF2B5EF4-FFF2-40B4-BE49-F238E27FC236}">
                <a16:creationId xmlns:a16="http://schemas.microsoft.com/office/drawing/2014/main" id="{0570FC29-DFA9-413F-B958-408B9F6A3D32}"/>
              </a:ext>
            </a:extLst>
          </p:cNvPr>
          <p:cNvSpPr txBox="1">
            <a:spLocks/>
          </p:cNvSpPr>
          <p:nvPr/>
        </p:nvSpPr>
        <p:spPr>
          <a:xfrm>
            <a:off x="241177" y="152400"/>
            <a:ext cx="9055222" cy="121703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Bahnschrift SemiBold" panose="020B0502040204020203" pitchFamily="34" charset="0"/>
                <a:ea typeface="+mj-ea"/>
                <a:cs typeface="+mj-cs"/>
              </a:defRPr>
            </a:lvl1pPr>
          </a:lstStyle>
          <a:p>
            <a:r>
              <a:rPr lang="en-IN" dirty="0"/>
              <a:t>Words</a:t>
            </a:r>
          </a:p>
        </p:txBody>
      </p:sp>
      <p:sp>
        <p:nvSpPr>
          <p:cNvPr id="5" name="Rectangle 4">
            <a:extLst>
              <a:ext uri="{FF2B5EF4-FFF2-40B4-BE49-F238E27FC236}">
                <a16:creationId xmlns:a16="http://schemas.microsoft.com/office/drawing/2014/main" id="{797CDD8D-A526-4470-A576-FDF1A726CC5C}"/>
              </a:ext>
            </a:extLst>
          </p:cNvPr>
          <p:cNvSpPr/>
          <p:nvPr/>
        </p:nvSpPr>
        <p:spPr>
          <a:xfrm>
            <a:off x="849086" y="1716833"/>
            <a:ext cx="7669763" cy="2276669"/>
          </a:xfrm>
          <a:custGeom>
            <a:avLst/>
            <a:gdLst>
              <a:gd name="connsiteX0" fmla="*/ 0 w 7669763"/>
              <a:gd name="connsiteY0" fmla="*/ 0 h 2276669"/>
              <a:gd name="connsiteX1" fmla="*/ 620554 w 7669763"/>
              <a:gd name="connsiteY1" fmla="*/ 0 h 2276669"/>
              <a:gd name="connsiteX2" fmla="*/ 1164409 w 7669763"/>
              <a:gd name="connsiteY2" fmla="*/ 0 h 2276669"/>
              <a:gd name="connsiteX3" fmla="*/ 1861661 w 7669763"/>
              <a:gd name="connsiteY3" fmla="*/ 0 h 2276669"/>
              <a:gd name="connsiteX4" fmla="*/ 2328819 w 7669763"/>
              <a:gd name="connsiteY4" fmla="*/ 0 h 2276669"/>
              <a:gd name="connsiteX5" fmla="*/ 2872675 w 7669763"/>
              <a:gd name="connsiteY5" fmla="*/ 0 h 2276669"/>
              <a:gd name="connsiteX6" fmla="*/ 3723321 w 7669763"/>
              <a:gd name="connsiteY6" fmla="*/ 0 h 2276669"/>
              <a:gd name="connsiteX7" fmla="*/ 4420572 w 7669763"/>
              <a:gd name="connsiteY7" fmla="*/ 0 h 2276669"/>
              <a:gd name="connsiteX8" fmla="*/ 4964428 w 7669763"/>
              <a:gd name="connsiteY8" fmla="*/ 0 h 2276669"/>
              <a:gd name="connsiteX9" fmla="*/ 5431587 w 7669763"/>
              <a:gd name="connsiteY9" fmla="*/ 0 h 2276669"/>
              <a:gd name="connsiteX10" fmla="*/ 6052140 w 7669763"/>
              <a:gd name="connsiteY10" fmla="*/ 0 h 2276669"/>
              <a:gd name="connsiteX11" fmla="*/ 6749391 w 7669763"/>
              <a:gd name="connsiteY11" fmla="*/ 0 h 2276669"/>
              <a:gd name="connsiteX12" fmla="*/ 7669763 w 7669763"/>
              <a:gd name="connsiteY12" fmla="*/ 0 h 2276669"/>
              <a:gd name="connsiteX13" fmla="*/ 7669763 w 7669763"/>
              <a:gd name="connsiteY13" fmla="*/ 614701 h 2276669"/>
              <a:gd name="connsiteX14" fmla="*/ 7669763 w 7669763"/>
              <a:gd name="connsiteY14" fmla="*/ 1161101 h 2276669"/>
              <a:gd name="connsiteX15" fmla="*/ 7669763 w 7669763"/>
              <a:gd name="connsiteY15" fmla="*/ 1775802 h 2276669"/>
              <a:gd name="connsiteX16" fmla="*/ 7669763 w 7669763"/>
              <a:gd name="connsiteY16" fmla="*/ 2276669 h 2276669"/>
              <a:gd name="connsiteX17" fmla="*/ 7049209 w 7669763"/>
              <a:gd name="connsiteY17" fmla="*/ 2276669 h 2276669"/>
              <a:gd name="connsiteX18" fmla="*/ 6582051 w 7669763"/>
              <a:gd name="connsiteY18" fmla="*/ 2276669 h 2276669"/>
              <a:gd name="connsiteX19" fmla="*/ 6114893 w 7669763"/>
              <a:gd name="connsiteY19" fmla="*/ 2276669 h 2276669"/>
              <a:gd name="connsiteX20" fmla="*/ 5264246 w 7669763"/>
              <a:gd name="connsiteY20" fmla="*/ 2276669 h 2276669"/>
              <a:gd name="connsiteX21" fmla="*/ 4720391 w 7669763"/>
              <a:gd name="connsiteY21" fmla="*/ 2276669 h 2276669"/>
              <a:gd name="connsiteX22" fmla="*/ 3946442 w 7669763"/>
              <a:gd name="connsiteY22" fmla="*/ 2276669 h 2276669"/>
              <a:gd name="connsiteX23" fmla="*/ 3249191 w 7669763"/>
              <a:gd name="connsiteY23" fmla="*/ 2276669 h 2276669"/>
              <a:gd name="connsiteX24" fmla="*/ 2398544 w 7669763"/>
              <a:gd name="connsiteY24" fmla="*/ 2276669 h 2276669"/>
              <a:gd name="connsiteX25" fmla="*/ 1854688 w 7669763"/>
              <a:gd name="connsiteY25" fmla="*/ 2276669 h 2276669"/>
              <a:gd name="connsiteX26" fmla="*/ 1004042 w 7669763"/>
              <a:gd name="connsiteY26" fmla="*/ 2276669 h 2276669"/>
              <a:gd name="connsiteX27" fmla="*/ 0 w 7669763"/>
              <a:gd name="connsiteY27" fmla="*/ 2276669 h 2276669"/>
              <a:gd name="connsiteX28" fmla="*/ 0 w 7669763"/>
              <a:gd name="connsiteY28" fmla="*/ 1661968 h 2276669"/>
              <a:gd name="connsiteX29" fmla="*/ 0 w 7669763"/>
              <a:gd name="connsiteY29" fmla="*/ 1047268 h 2276669"/>
              <a:gd name="connsiteX30" fmla="*/ 0 w 7669763"/>
              <a:gd name="connsiteY30" fmla="*/ 546401 h 2276669"/>
              <a:gd name="connsiteX31" fmla="*/ 0 w 7669763"/>
              <a:gd name="connsiteY31" fmla="*/ 0 h 227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669763" h="2276669" extrusionOk="0">
                <a:moveTo>
                  <a:pt x="0" y="0"/>
                </a:moveTo>
                <a:cubicBezTo>
                  <a:pt x="209335" y="21142"/>
                  <a:pt x="452563" y="-13337"/>
                  <a:pt x="620554" y="0"/>
                </a:cubicBezTo>
                <a:cubicBezTo>
                  <a:pt x="788545" y="13337"/>
                  <a:pt x="927626" y="-5956"/>
                  <a:pt x="1164409" y="0"/>
                </a:cubicBezTo>
                <a:cubicBezTo>
                  <a:pt x="1401192" y="5956"/>
                  <a:pt x="1549196" y="10705"/>
                  <a:pt x="1861661" y="0"/>
                </a:cubicBezTo>
                <a:cubicBezTo>
                  <a:pt x="2174126" y="-10705"/>
                  <a:pt x="2166654" y="10540"/>
                  <a:pt x="2328819" y="0"/>
                </a:cubicBezTo>
                <a:cubicBezTo>
                  <a:pt x="2490984" y="-10540"/>
                  <a:pt x="2624384" y="21144"/>
                  <a:pt x="2872675" y="0"/>
                </a:cubicBezTo>
                <a:cubicBezTo>
                  <a:pt x="3120966" y="-21144"/>
                  <a:pt x="3306707" y="-28633"/>
                  <a:pt x="3723321" y="0"/>
                </a:cubicBezTo>
                <a:cubicBezTo>
                  <a:pt x="4139935" y="28633"/>
                  <a:pt x="4216658" y="13697"/>
                  <a:pt x="4420572" y="0"/>
                </a:cubicBezTo>
                <a:cubicBezTo>
                  <a:pt x="4624486" y="-13697"/>
                  <a:pt x="4713579" y="13786"/>
                  <a:pt x="4964428" y="0"/>
                </a:cubicBezTo>
                <a:cubicBezTo>
                  <a:pt x="5215277" y="-13786"/>
                  <a:pt x="5280651" y="13641"/>
                  <a:pt x="5431587" y="0"/>
                </a:cubicBezTo>
                <a:cubicBezTo>
                  <a:pt x="5582523" y="-13641"/>
                  <a:pt x="5869674" y="-20071"/>
                  <a:pt x="6052140" y="0"/>
                </a:cubicBezTo>
                <a:cubicBezTo>
                  <a:pt x="6234606" y="20071"/>
                  <a:pt x="6573801" y="21519"/>
                  <a:pt x="6749391" y="0"/>
                </a:cubicBezTo>
                <a:cubicBezTo>
                  <a:pt x="6924981" y="-21519"/>
                  <a:pt x="7465263" y="40952"/>
                  <a:pt x="7669763" y="0"/>
                </a:cubicBezTo>
                <a:cubicBezTo>
                  <a:pt x="7667380" y="296991"/>
                  <a:pt x="7639031" y="457559"/>
                  <a:pt x="7669763" y="614701"/>
                </a:cubicBezTo>
                <a:cubicBezTo>
                  <a:pt x="7700495" y="771843"/>
                  <a:pt x="7693100" y="990842"/>
                  <a:pt x="7669763" y="1161101"/>
                </a:cubicBezTo>
                <a:cubicBezTo>
                  <a:pt x="7646426" y="1331360"/>
                  <a:pt x="7697430" y="1626506"/>
                  <a:pt x="7669763" y="1775802"/>
                </a:cubicBezTo>
                <a:cubicBezTo>
                  <a:pt x="7642096" y="1925098"/>
                  <a:pt x="7692485" y="2106130"/>
                  <a:pt x="7669763" y="2276669"/>
                </a:cubicBezTo>
                <a:cubicBezTo>
                  <a:pt x="7496890" y="2285337"/>
                  <a:pt x="7206241" y="2269154"/>
                  <a:pt x="7049209" y="2276669"/>
                </a:cubicBezTo>
                <a:cubicBezTo>
                  <a:pt x="6892177" y="2284184"/>
                  <a:pt x="6780198" y="2272221"/>
                  <a:pt x="6582051" y="2276669"/>
                </a:cubicBezTo>
                <a:cubicBezTo>
                  <a:pt x="6383904" y="2281117"/>
                  <a:pt x="6305688" y="2281699"/>
                  <a:pt x="6114893" y="2276669"/>
                </a:cubicBezTo>
                <a:cubicBezTo>
                  <a:pt x="5924098" y="2271639"/>
                  <a:pt x="5593578" y="2260726"/>
                  <a:pt x="5264246" y="2276669"/>
                </a:cubicBezTo>
                <a:cubicBezTo>
                  <a:pt x="4934914" y="2292612"/>
                  <a:pt x="4974610" y="2281057"/>
                  <a:pt x="4720391" y="2276669"/>
                </a:cubicBezTo>
                <a:cubicBezTo>
                  <a:pt x="4466173" y="2272281"/>
                  <a:pt x="4127248" y="2248552"/>
                  <a:pt x="3946442" y="2276669"/>
                </a:cubicBezTo>
                <a:cubicBezTo>
                  <a:pt x="3765636" y="2304786"/>
                  <a:pt x="3498907" y="2290251"/>
                  <a:pt x="3249191" y="2276669"/>
                </a:cubicBezTo>
                <a:cubicBezTo>
                  <a:pt x="2999475" y="2263087"/>
                  <a:pt x="2626736" y="2253571"/>
                  <a:pt x="2398544" y="2276669"/>
                </a:cubicBezTo>
                <a:cubicBezTo>
                  <a:pt x="2170352" y="2299767"/>
                  <a:pt x="2004389" y="2267969"/>
                  <a:pt x="1854688" y="2276669"/>
                </a:cubicBezTo>
                <a:cubicBezTo>
                  <a:pt x="1704987" y="2285369"/>
                  <a:pt x="1314867" y="2311804"/>
                  <a:pt x="1004042" y="2276669"/>
                </a:cubicBezTo>
                <a:cubicBezTo>
                  <a:pt x="693217" y="2241534"/>
                  <a:pt x="249508" y="2229039"/>
                  <a:pt x="0" y="2276669"/>
                </a:cubicBezTo>
                <a:cubicBezTo>
                  <a:pt x="14185" y="1996025"/>
                  <a:pt x="-29299" y="1847920"/>
                  <a:pt x="0" y="1661968"/>
                </a:cubicBezTo>
                <a:cubicBezTo>
                  <a:pt x="29299" y="1476016"/>
                  <a:pt x="26783" y="1244322"/>
                  <a:pt x="0" y="1047268"/>
                </a:cubicBezTo>
                <a:cubicBezTo>
                  <a:pt x="-26783" y="850214"/>
                  <a:pt x="-15409" y="715801"/>
                  <a:pt x="0" y="546401"/>
                </a:cubicBezTo>
                <a:cubicBezTo>
                  <a:pt x="15409" y="377001"/>
                  <a:pt x="12226" y="138634"/>
                  <a:pt x="0" y="0"/>
                </a:cubicBezTo>
                <a:close/>
              </a:path>
            </a:pathLst>
          </a:custGeom>
          <a:noFill/>
          <a:ln w="38100">
            <a:solidFill>
              <a:srgbClr val="C00000"/>
            </a:solidFill>
            <a:extLst>
              <a:ext uri="{C807C97D-BFC1-408E-A445-0C87EB9F89A2}">
                <ask:lineSketchStyleProps xmlns:ask="http://schemas.microsoft.com/office/drawing/2018/sketchyshapes" sd="341452457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83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 Evaluation</a:t>
            </a:r>
          </a:p>
        </p:txBody>
      </p:sp>
      <p:sp>
        <p:nvSpPr>
          <p:cNvPr id="3" name="Content Placeholder 2"/>
          <p:cNvSpPr>
            <a:spLocks noGrp="1"/>
          </p:cNvSpPr>
          <p:nvPr>
            <p:ph idx="1"/>
          </p:nvPr>
        </p:nvSpPr>
        <p:spPr/>
        <p:txBody>
          <a:bodyPr>
            <a:normAutofit/>
          </a:bodyPr>
          <a:lstStyle/>
          <a:p>
            <a:pPr marL="0" indent="0" algn="just">
              <a:buNone/>
              <a:defRPr/>
            </a:pPr>
            <a:r>
              <a:rPr lang="en-US" dirty="0">
                <a:cs typeface="Times New Roman" panose="02020603050405020304" pitchFamily="18" charset="0"/>
              </a:rPr>
              <a:t>Cluster evaluation assesses the feasibility of clustering analysis on a data set and the quality of the results generated by a clustering method. </a:t>
            </a:r>
          </a:p>
          <a:p>
            <a:pPr marL="0" indent="0" algn="just">
              <a:buNone/>
              <a:defRPr/>
            </a:pPr>
            <a:r>
              <a:rPr lang="en-US" b="1" dirty="0">
                <a:solidFill>
                  <a:schemeClr val="bg1">
                    <a:lumMod val="85000"/>
                  </a:schemeClr>
                </a:solidFill>
                <a:cs typeface="Times New Roman" panose="02020603050405020304" pitchFamily="18" charset="0"/>
              </a:rPr>
              <a:t>Clustering evaluation include the following tasks:</a:t>
            </a:r>
          </a:p>
          <a:p>
            <a:pPr marL="514350" indent="-514350" algn="just">
              <a:buFont typeface="+mj-lt"/>
              <a:buAutoNum type="alphaLcParenR"/>
              <a:defRPr/>
            </a:pPr>
            <a:r>
              <a:rPr lang="en-US" dirty="0">
                <a:solidFill>
                  <a:schemeClr val="bg1">
                    <a:lumMod val="85000"/>
                  </a:schemeClr>
                </a:solidFill>
                <a:cs typeface="Times New Roman" panose="02020603050405020304" pitchFamily="18" charset="0"/>
              </a:rPr>
              <a:t>Assessing clustering tendency. </a:t>
            </a:r>
          </a:p>
          <a:p>
            <a:pPr marL="514350" indent="-514350" algn="just">
              <a:buFont typeface="+mj-lt"/>
              <a:buAutoNum type="alphaLcParenR"/>
              <a:defRPr/>
            </a:pPr>
            <a:r>
              <a:rPr lang="en-US" dirty="0">
                <a:solidFill>
                  <a:schemeClr val="bg1">
                    <a:lumMod val="85000"/>
                  </a:schemeClr>
                </a:solidFill>
                <a:cs typeface="Times New Roman" panose="02020603050405020304" pitchFamily="18" charset="0"/>
              </a:rPr>
              <a:t>Determining the number of clusters in a data set.</a:t>
            </a:r>
          </a:p>
          <a:p>
            <a:pPr marL="514350" indent="-514350" algn="just">
              <a:buFont typeface="+mj-lt"/>
              <a:buAutoNum type="alphaLcParenR"/>
              <a:defRPr/>
            </a:pPr>
            <a:r>
              <a:rPr lang="en-US" dirty="0">
                <a:solidFill>
                  <a:schemeClr val="bg1">
                    <a:lumMod val="85000"/>
                  </a:schemeClr>
                </a:solidFill>
                <a:cs typeface="Times New Roman" panose="02020603050405020304" pitchFamily="18" charset="0"/>
              </a:rPr>
              <a:t>Measuring clustering quality</a:t>
            </a:r>
            <a:endParaRPr lang="en-IN" dirty="0">
              <a:solidFill>
                <a:schemeClr val="bg1">
                  <a:lumMod val="85000"/>
                </a:schemeClr>
              </a:solidFill>
            </a:endParaRPr>
          </a:p>
        </p:txBody>
      </p:sp>
    </p:spTree>
    <p:extLst>
      <p:ext uri="{BB962C8B-B14F-4D97-AF65-F5344CB8AC3E}">
        <p14:creationId xmlns:p14="http://schemas.microsoft.com/office/powerpoint/2010/main" val="201953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 Evaluation</a:t>
            </a:r>
          </a:p>
        </p:txBody>
      </p:sp>
      <p:sp>
        <p:nvSpPr>
          <p:cNvPr id="3" name="Content Placeholder 2"/>
          <p:cNvSpPr>
            <a:spLocks noGrp="1"/>
          </p:cNvSpPr>
          <p:nvPr>
            <p:ph idx="1"/>
          </p:nvPr>
        </p:nvSpPr>
        <p:spPr/>
        <p:txBody>
          <a:bodyPr>
            <a:normAutofit/>
          </a:bodyPr>
          <a:lstStyle/>
          <a:p>
            <a:pPr marL="0" indent="0" algn="just">
              <a:buNone/>
              <a:defRPr/>
            </a:pPr>
            <a:r>
              <a:rPr lang="en-US" dirty="0">
                <a:cs typeface="Times New Roman" panose="02020603050405020304" pitchFamily="18" charset="0"/>
              </a:rPr>
              <a:t>Cluster evaluation assesses the feasibility of clustering analysis on a data set and the quality of the results generated by a clustering method. </a:t>
            </a:r>
          </a:p>
          <a:p>
            <a:pPr marL="0" indent="0" algn="just">
              <a:buNone/>
              <a:defRPr/>
            </a:pPr>
            <a:r>
              <a:rPr lang="en-US" b="1" dirty="0">
                <a:cs typeface="Times New Roman" panose="02020603050405020304" pitchFamily="18" charset="0"/>
              </a:rPr>
              <a:t>Clustering evaluation include the following tasks:</a:t>
            </a:r>
          </a:p>
          <a:p>
            <a:pPr marL="514350" indent="-514350" algn="just">
              <a:buFont typeface="Arial" pitchFamily="34" charset="0"/>
              <a:buAutoNum type="alphaLcParenR"/>
              <a:defRPr/>
            </a:pPr>
            <a:r>
              <a:rPr lang="en-US" dirty="0">
                <a:cs typeface="Times New Roman" panose="02020603050405020304" pitchFamily="18" charset="0"/>
              </a:rPr>
              <a:t>Assessing clustering tendency. </a:t>
            </a:r>
          </a:p>
          <a:p>
            <a:pPr marL="514350" indent="-514350" algn="just">
              <a:buFont typeface="Arial" pitchFamily="34" charset="0"/>
              <a:buAutoNum type="alphaLcParenR"/>
              <a:defRPr/>
            </a:pPr>
            <a:r>
              <a:rPr lang="en-US" dirty="0">
                <a:cs typeface="Times New Roman" panose="02020603050405020304" pitchFamily="18" charset="0"/>
              </a:rPr>
              <a:t>Determining the number of clusters in a data set.</a:t>
            </a:r>
          </a:p>
          <a:p>
            <a:pPr marL="514350" indent="-514350" algn="just">
              <a:buFont typeface="Arial" pitchFamily="34" charset="0"/>
              <a:buAutoNum type="alphaLcParenR"/>
              <a:defRPr/>
            </a:pPr>
            <a:r>
              <a:rPr lang="en-US" dirty="0">
                <a:cs typeface="Times New Roman" panose="02020603050405020304" pitchFamily="18" charset="0"/>
              </a:rPr>
              <a:t>Measuring clustering quality</a:t>
            </a:r>
            <a:endParaRPr lang="en-IN" dirty="0"/>
          </a:p>
        </p:txBody>
      </p:sp>
    </p:spTree>
    <p:extLst>
      <p:ext uri="{BB962C8B-B14F-4D97-AF65-F5344CB8AC3E}">
        <p14:creationId xmlns:p14="http://schemas.microsoft.com/office/powerpoint/2010/main" val="321644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Assessing Clustering Tendency</a:t>
            </a:r>
            <a:endParaRPr lang="en-IN" dirty="0"/>
          </a:p>
        </p:txBody>
      </p:sp>
      <p:sp>
        <p:nvSpPr>
          <p:cNvPr id="3" name="Content Placeholder 2"/>
          <p:cNvSpPr>
            <a:spLocks noGrp="1"/>
          </p:cNvSpPr>
          <p:nvPr>
            <p:ph idx="1"/>
          </p:nvPr>
        </p:nvSpPr>
        <p:spPr/>
        <p:txBody>
          <a:bodyPr/>
          <a:lstStyle/>
          <a:p>
            <a:pPr algn="just"/>
            <a:r>
              <a:rPr lang="en-US" dirty="0"/>
              <a:t>Before applying any clustering method on your data, it’s important to evaluate whether the data sets contains meaningful clusters </a:t>
            </a:r>
            <a:r>
              <a:rPr lang="en-US" dirty="0">
                <a:solidFill>
                  <a:srgbClr val="C00000"/>
                </a:solidFill>
              </a:rPr>
              <a:t>(i.e.: non-random structures) </a:t>
            </a:r>
            <a:r>
              <a:rPr lang="en-US" dirty="0"/>
              <a:t>or not. </a:t>
            </a:r>
          </a:p>
          <a:p>
            <a:pPr algn="just"/>
            <a:r>
              <a:rPr lang="en-US" dirty="0"/>
              <a:t>If yes, then how many clusters are there.</a:t>
            </a:r>
          </a:p>
          <a:p>
            <a:pPr algn="just"/>
            <a:r>
              <a:rPr lang="en-US" dirty="0"/>
              <a:t> This process is defined as the assessing of </a:t>
            </a:r>
            <a:r>
              <a:rPr lang="en-US" b="1" dirty="0"/>
              <a:t>clustering tendency</a:t>
            </a:r>
            <a:endParaRPr lang="en-IN" dirty="0"/>
          </a:p>
        </p:txBody>
      </p:sp>
    </p:spTree>
    <p:extLst>
      <p:ext uri="{BB962C8B-B14F-4D97-AF65-F5344CB8AC3E}">
        <p14:creationId xmlns:p14="http://schemas.microsoft.com/office/powerpoint/2010/main" val="16194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Assessing Clustering Tendency</a:t>
            </a:r>
            <a:endParaRPr lang="en-IN" dirty="0"/>
          </a:p>
        </p:txBody>
      </p:sp>
      <p:sp>
        <p:nvSpPr>
          <p:cNvPr id="3" name="Content Placeholder 2"/>
          <p:cNvSpPr>
            <a:spLocks noGrp="1"/>
          </p:cNvSpPr>
          <p:nvPr>
            <p:ph idx="1"/>
          </p:nvPr>
        </p:nvSpPr>
        <p:spPr/>
        <p:txBody>
          <a:bodyPr/>
          <a:lstStyle/>
          <a:p>
            <a:pPr algn="just"/>
            <a:r>
              <a:rPr lang="en-US" dirty="0"/>
              <a:t>The </a:t>
            </a:r>
            <a:r>
              <a:rPr lang="en-US" dirty="0">
                <a:solidFill>
                  <a:srgbClr val="C00000"/>
                </a:solidFill>
              </a:rPr>
              <a:t>Hopkins statistic </a:t>
            </a:r>
            <a:r>
              <a:rPr lang="en-US" dirty="0"/>
              <a:t> is used to assess the clustering tendency of a data set by measuring the probability that a given data set is generated by a uniform data distribution. </a:t>
            </a:r>
          </a:p>
          <a:p>
            <a:pPr algn="just"/>
            <a:r>
              <a:rPr lang="en-US" dirty="0"/>
              <a:t>In other words, it tests the spatial randomness of the data.</a:t>
            </a:r>
            <a:endParaRPr lang="en-IN" dirty="0"/>
          </a:p>
        </p:txBody>
      </p:sp>
    </p:spTree>
    <p:extLst>
      <p:ext uri="{BB962C8B-B14F-4D97-AF65-F5344CB8AC3E}">
        <p14:creationId xmlns:p14="http://schemas.microsoft.com/office/powerpoint/2010/main" val="220722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94" y="1401471"/>
            <a:ext cx="8504809" cy="5181599"/>
          </a:xfrm>
        </p:spPr>
        <p:txBody>
          <a:bodyPr>
            <a:normAutofit fontScale="77500" lnSpcReduction="20000"/>
          </a:bodyPr>
          <a:lstStyle/>
          <a:p>
            <a:pPr algn="just"/>
            <a:r>
              <a:rPr lang="en-US" sz="3300" dirty="0"/>
              <a:t>The Hopkins statistic can be calculated as follow:</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sz="3300" dirty="0"/>
              <a:t>If D were uniformly distributed, then            and </a:t>
            </a:r>
          </a:p>
          <a:p>
            <a:pPr marL="0" indent="0" algn="just">
              <a:buNone/>
            </a:pPr>
            <a:r>
              <a:rPr lang="en-US" sz="3300" dirty="0"/>
              <a:t>would be close to each other, and thus HH would be about 0.5.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118" y="2125723"/>
            <a:ext cx="3769762" cy="2417847"/>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8019"/>
          <a:stretch/>
        </p:blipFill>
        <p:spPr bwMode="auto">
          <a:xfrm>
            <a:off x="6176865" y="4767818"/>
            <a:ext cx="716861" cy="688711"/>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19404"/>
          <a:stretch/>
        </p:blipFill>
        <p:spPr bwMode="auto">
          <a:xfrm>
            <a:off x="7721366" y="4767818"/>
            <a:ext cx="740472" cy="688711"/>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Title 1">
            <a:extLst>
              <a:ext uri="{FF2B5EF4-FFF2-40B4-BE49-F238E27FC236}">
                <a16:creationId xmlns:a16="http://schemas.microsoft.com/office/drawing/2014/main" id="{993CD8B1-2BCB-466C-913B-6FBD9A559B46}"/>
              </a:ext>
            </a:extLst>
          </p:cNvPr>
          <p:cNvSpPr>
            <a:spLocks noGrp="1"/>
          </p:cNvSpPr>
          <p:nvPr>
            <p:ph type="title"/>
          </p:nvPr>
        </p:nvSpPr>
        <p:spPr>
          <a:xfrm>
            <a:off x="88777" y="0"/>
            <a:ext cx="9055222" cy="1217034"/>
          </a:xfrm>
        </p:spPr>
        <p:txBody>
          <a:bodyPr/>
          <a:lstStyle/>
          <a:p>
            <a:r>
              <a:rPr lang="en-US" b="1" dirty="0"/>
              <a:t>Hopkins Static</a:t>
            </a:r>
            <a:endParaRPr lang="en-IN" dirty="0"/>
          </a:p>
        </p:txBody>
      </p:sp>
    </p:spTree>
    <p:extLst>
      <p:ext uri="{BB962C8B-B14F-4D97-AF65-F5344CB8AC3E}">
        <p14:creationId xmlns:p14="http://schemas.microsoft.com/office/powerpoint/2010/main" val="412916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Hopkins Static</a:t>
            </a:r>
            <a:endParaRPr lang="en-IN" dirty="0"/>
          </a:p>
        </p:txBody>
      </p:sp>
      <p:sp>
        <p:nvSpPr>
          <p:cNvPr id="3" name="Content Placeholder 2"/>
          <p:cNvSpPr>
            <a:spLocks noGrp="1"/>
          </p:cNvSpPr>
          <p:nvPr>
            <p:ph idx="1"/>
          </p:nvPr>
        </p:nvSpPr>
        <p:spPr/>
        <p:txBody>
          <a:bodyPr>
            <a:noAutofit/>
          </a:bodyPr>
          <a:lstStyle/>
          <a:p>
            <a:pPr marL="0" indent="0" algn="just" fontAlgn="base">
              <a:buNone/>
            </a:pPr>
            <a:r>
              <a:rPr lang="en-US" dirty="0"/>
              <a:t>The null and the alternative hypotheses are defined as follow:</a:t>
            </a:r>
          </a:p>
          <a:p>
            <a:pPr algn="just" fontAlgn="base"/>
            <a:r>
              <a:rPr lang="en-US" b="1" dirty="0"/>
              <a:t>Null hypothesis</a:t>
            </a:r>
            <a:r>
              <a:rPr lang="en-US" dirty="0"/>
              <a:t>: the data set D is uniformly distributed </a:t>
            </a:r>
            <a:r>
              <a:rPr lang="en-US" dirty="0">
                <a:solidFill>
                  <a:srgbClr val="C00000"/>
                </a:solidFill>
              </a:rPr>
              <a:t>(i.e., no meaningful clusters)</a:t>
            </a:r>
          </a:p>
          <a:p>
            <a:pPr algn="just" fontAlgn="base"/>
            <a:r>
              <a:rPr lang="en-US" b="1" dirty="0"/>
              <a:t>Alternative hypothesis</a:t>
            </a:r>
            <a:r>
              <a:rPr lang="en-US" dirty="0"/>
              <a:t>: the data set D is not uniformly distributed </a:t>
            </a:r>
            <a:r>
              <a:rPr lang="en-US" dirty="0">
                <a:solidFill>
                  <a:srgbClr val="C00000"/>
                </a:solidFill>
              </a:rPr>
              <a:t>(i.e., contains meaningful clusters)</a:t>
            </a:r>
            <a:endParaRPr lang="en-IN" dirty="0">
              <a:solidFill>
                <a:srgbClr val="C00000"/>
              </a:solidFill>
            </a:endParaRPr>
          </a:p>
        </p:txBody>
      </p:sp>
    </p:spTree>
    <p:extLst>
      <p:ext uri="{BB962C8B-B14F-4D97-AF65-F5344CB8AC3E}">
        <p14:creationId xmlns:p14="http://schemas.microsoft.com/office/powerpoint/2010/main" val="4120520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0340439-14DE-40A4-AF5D-A2ABB32CB2B8}">
  <ds:schemaRefs>
    <ds:schemaRef ds:uri="http://purl.org/dc/dcmityp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9056463-82AF-418E-84A5-48357E9B57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591</TotalTime>
  <Words>908</Words>
  <Application>Microsoft Office PowerPoint</Application>
  <PresentationFormat>On-screen Show (4:3)</PresentationFormat>
  <Paragraphs>92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Adobe Caslon Pro Bold</vt:lpstr>
      <vt:lpstr>Arial</vt:lpstr>
      <vt:lpstr>Bahnschrift</vt:lpstr>
      <vt:lpstr>Bahnschrift SemiBold</vt:lpstr>
      <vt:lpstr>Calibri</vt:lpstr>
      <vt:lpstr>Calibri Light</vt:lpstr>
      <vt:lpstr>Office Theme</vt:lpstr>
      <vt:lpstr>PowerPoint Presentation</vt:lpstr>
      <vt:lpstr>PowerPoint Presentation</vt:lpstr>
      <vt:lpstr> </vt:lpstr>
      <vt:lpstr>Cluster Evaluation</vt:lpstr>
      <vt:lpstr>Cluster Evaluation</vt:lpstr>
      <vt:lpstr>Assessing Clustering Tendency</vt:lpstr>
      <vt:lpstr>Assessing Clustering Tendency</vt:lpstr>
      <vt:lpstr>Hopkins Static</vt:lpstr>
      <vt:lpstr>Hopkins Static</vt:lpstr>
      <vt:lpstr>Hopkins Static</vt:lpstr>
      <vt:lpstr>Hopkins Static</vt:lpstr>
      <vt:lpstr>Determining the Number of Clusters</vt:lpstr>
      <vt:lpstr>Determining the Number of Clusters</vt:lpstr>
      <vt:lpstr>Determining the Number of Clusters</vt:lpstr>
      <vt:lpstr>Determining the Number of Clusters</vt:lpstr>
      <vt:lpstr>Measuring Clustering Quality</vt:lpstr>
      <vt:lpstr>Measuring Clustering Quality</vt:lpstr>
      <vt:lpstr>Measuring Clustering Quality</vt:lpstr>
      <vt:lpstr>Measuring Clustering Quality</vt:lpstr>
      <vt:lpstr>Extrinsic Methods</vt:lpstr>
      <vt:lpstr>What Are Outliers?</vt:lpstr>
      <vt:lpstr>Example </vt:lpstr>
      <vt:lpstr>Applications </vt:lpstr>
      <vt:lpstr>Types of Outliers</vt:lpstr>
      <vt:lpstr>Global Outliers</vt:lpstr>
      <vt:lpstr>Contextual Outliers</vt:lpstr>
      <vt:lpstr>Collective Outliers</vt:lpstr>
      <vt:lpstr>Collective Outliers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51</cp:revision>
  <dcterms:created xsi:type="dcterms:W3CDTF">2020-12-02T17:41:12Z</dcterms:created>
  <dcterms:modified xsi:type="dcterms:W3CDTF">2021-01-18T05:02:13Z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336447</vt:lpwstr>
  </property>
  <property fmtid="{D5CDD505-2E9C-101B-9397-08002B2CF9AE}" name="NXPowerLiteSettings" pid="4">
    <vt:lpwstr>C6200358026400</vt:lpwstr>
  </property>
  <property fmtid="{D5CDD505-2E9C-101B-9397-08002B2CF9AE}" name="NXPowerLiteVersion" pid="5">
    <vt:lpwstr>D8.0.4</vt:lpwstr>
  </property>
</Properties>
</file>