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12" r:id="rId7"/>
    <p:sldId id="322" r:id="rId8"/>
    <p:sldId id="335" r:id="rId9"/>
    <p:sldId id="336" r:id="rId10"/>
    <p:sldId id="334" r:id="rId11"/>
    <p:sldId id="313" r:id="rId12"/>
    <p:sldId id="337" r:id="rId13"/>
    <p:sldId id="314" r:id="rId14"/>
    <p:sldId id="338" r:id="rId15"/>
    <p:sldId id="315" r:id="rId16"/>
    <p:sldId id="339" r:id="rId17"/>
    <p:sldId id="317" r:id="rId18"/>
    <p:sldId id="320" r:id="rId19"/>
    <p:sldId id="318" r:id="rId20"/>
    <p:sldId id="319" r:id="rId21"/>
    <p:sldId id="340" r:id="rId22"/>
    <p:sldId id="341" r:id="rId23"/>
    <p:sldId id="321" r:id="rId24"/>
    <p:sldId id="323" r:id="rId25"/>
    <p:sldId id="324" r:id="rId26"/>
    <p:sldId id="329" r:id="rId27"/>
    <p:sldId id="342" r:id="rId28"/>
    <p:sldId id="343" r:id="rId29"/>
    <p:sldId id="344" r:id="rId30"/>
    <p:sldId id="330" r:id="rId31"/>
    <p:sldId id="331" r:id="rId32"/>
    <p:sldId id="332" r:id="rId33"/>
    <p:sldId id="325" r:id="rId34"/>
    <p:sldId id="326" r:id="rId35"/>
    <p:sldId id="333" r:id="rId36"/>
    <p:sldId id="328" r:id="rId37"/>
    <p:sldId id="327" r:id="rId38"/>
    <p:sldId id="345" r:id="rId39"/>
    <p:sldId id="346" r:id="rId40"/>
    <p:sldId id="347" r:id="rId41"/>
    <p:sldId id="348" r:id="rId42"/>
    <p:sldId id="31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42"/>
    <a:srgbClr val="00131B"/>
    <a:srgbClr val="01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1/19/2021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wmf"/><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algn="just"/>
            <a:r>
              <a:rPr lang="en-US" dirty="0"/>
              <a:t>It is a two-step process such as :</a:t>
            </a:r>
          </a:p>
          <a:p>
            <a:pPr marL="1263650" indent="-457200" algn="just">
              <a:defRPr/>
            </a:pPr>
            <a:r>
              <a:rPr lang="en-US" dirty="0">
                <a:solidFill>
                  <a:srgbClr val="FF0000"/>
                </a:solidFill>
                <a:cs typeface="Times New Roman" panose="02020603050405020304" pitchFamily="18" charset="0"/>
              </a:rPr>
              <a:t>Learning step </a:t>
            </a:r>
            <a:r>
              <a:rPr lang="en-US" dirty="0">
                <a:cs typeface="Times New Roman" panose="02020603050405020304" pitchFamily="18" charset="0"/>
              </a:rPr>
              <a:t>(where a classification model is constructed) </a:t>
            </a:r>
          </a:p>
        </p:txBody>
      </p:sp>
    </p:spTree>
    <p:extLst>
      <p:ext uri="{BB962C8B-B14F-4D97-AF65-F5344CB8AC3E}">
        <p14:creationId xmlns:p14="http://schemas.microsoft.com/office/powerpoint/2010/main" val="160529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algn="just"/>
            <a:r>
              <a:rPr lang="en-US" dirty="0"/>
              <a:t>It is a two-step process such as :</a:t>
            </a:r>
          </a:p>
          <a:p>
            <a:pPr marL="1263650" indent="-457200" algn="just">
              <a:defRPr/>
            </a:pPr>
            <a:r>
              <a:rPr lang="en-US" dirty="0">
                <a:solidFill>
                  <a:srgbClr val="FF0000"/>
                </a:solidFill>
                <a:cs typeface="Times New Roman" panose="02020603050405020304" pitchFamily="18" charset="0"/>
              </a:rPr>
              <a:t>Classification step </a:t>
            </a:r>
            <a:r>
              <a:rPr lang="en-US" dirty="0">
                <a:cs typeface="Times New Roman" panose="02020603050405020304" pitchFamily="18" charset="0"/>
              </a:rPr>
              <a:t>(where the model is used to predict class labels for given data).</a:t>
            </a:r>
          </a:p>
          <a:p>
            <a:pPr algn="just"/>
            <a:endParaRPr lang="en-IN" dirty="0"/>
          </a:p>
        </p:txBody>
      </p:sp>
    </p:spTree>
    <p:extLst>
      <p:ext uri="{BB962C8B-B14F-4D97-AF65-F5344CB8AC3E}">
        <p14:creationId xmlns:p14="http://schemas.microsoft.com/office/powerpoint/2010/main" val="159786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Learning Step</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defRPr/>
                </a:pPr>
                <a:r>
                  <a:rPr lang="en-US" dirty="0">
                    <a:cs typeface="Times New Roman" panose="02020603050405020304" pitchFamily="18" charset="0"/>
                  </a:rPr>
                  <a:t>In the </a:t>
                </a:r>
                <a:r>
                  <a:rPr lang="en-US" dirty="0">
                    <a:solidFill>
                      <a:srgbClr val="FF0000"/>
                    </a:solidFill>
                    <a:cs typeface="Times New Roman" panose="02020603050405020304" pitchFamily="18" charset="0"/>
                  </a:rPr>
                  <a:t>learning step </a:t>
                </a:r>
                <a:r>
                  <a:rPr lang="en-US" dirty="0">
                    <a:cs typeface="Times New Roman" panose="02020603050405020304" pitchFamily="18" charset="0"/>
                  </a:rPr>
                  <a:t>(or training phase), a classification algorithm builds the classifier by analyzing or “learning from” a training set.</a:t>
                </a:r>
              </a:p>
              <a:p>
                <a:pPr algn="just">
                  <a:defRPr/>
                </a:pPr>
                <a:r>
                  <a:rPr lang="en-US" dirty="0">
                    <a:cs typeface="Times New Roman" panose="02020603050405020304" pitchFamily="18" charset="0"/>
                  </a:rPr>
                  <a:t>A tuple, </a:t>
                </a:r>
                <a:r>
                  <a:rPr lang="en-US" dirty="0">
                    <a:solidFill>
                      <a:srgbClr val="FF0000"/>
                    </a:solidFill>
                    <a:cs typeface="Times New Roman" panose="02020603050405020304" pitchFamily="18" charset="0"/>
                  </a:rPr>
                  <a:t>X</a:t>
                </a:r>
                <a:r>
                  <a:rPr lang="en-US" dirty="0">
                    <a:cs typeface="Times New Roman" panose="02020603050405020304" pitchFamily="18" charset="0"/>
                  </a:rPr>
                  <a:t>, is represented by an N-dimensional attribute vector, </a:t>
                </a:r>
              </a:p>
              <a:p>
                <a:pPr marL="800100" lvl="2" indent="0" algn="ctr">
                  <a:buNone/>
                  <a:defRPr/>
                </a:pPr>
                <a14:m>
                  <m:oMathPara xmlns:m="http://schemas.openxmlformats.org/officeDocument/2006/math">
                    <m:oMathParaPr>
                      <m:jc m:val="centerGroup"/>
                    </m:oMathParaPr>
                    <m:oMath xmlns:m="http://schemas.openxmlformats.org/officeDocument/2006/math">
                      <m:r>
                        <m:rPr>
                          <m:sty m:val="p"/>
                        </m:rPr>
                        <a:rPr lang="en-US" sz="2800" i="0" dirty="0" smtClean="0">
                          <a:latin typeface="Cambria Math" panose="02040503050406030204" pitchFamily="18" charset="0"/>
                          <a:cs typeface="Times New Roman" panose="02020603050405020304" pitchFamily="18" charset="0"/>
                        </a:rPr>
                        <m:t>X</m:t>
                      </m:r>
                      <m:r>
                        <a:rPr lang="en-US" sz="2800" i="0" dirty="0" smtClean="0">
                          <a:latin typeface="Cambria Math" panose="02040503050406030204" pitchFamily="18" charset="0"/>
                          <a:cs typeface="Times New Roman" panose="02020603050405020304" pitchFamily="18" charset="0"/>
                        </a:rPr>
                        <m:t> ={</m:t>
                      </m:r>
                      <m:r>
                        <m:rPr>
                          <m:sty m:val="p"/>
                        </m:rPr>
                        <a:rPr lang="en-US" sz="2800" i="0" dirty="0">
                          <a:latin typeface="Cambria Math" panose="02040503050406030204" pitchFamily="18" charset="0"/>
                          <a:cs typeface="Times New Roman" panose="02020603050405020304" pitchFamily="18" charset="0"/>
                        </a:rPr>
                        <m:t>x</m:t>
                      </m:r>
                      <m:r>
                        <a:rPr lang="en-US" sz="2800" i="0" dirty="0">
                          <a:latin typeface="Cambria Math" panose="02040503050406030204" pitchFamily="18" charset="0"/>
                          <a:cs typeface="Times New Roman" panose="02020603050405020304" pitchFamily="18" charset="0"/>
                        </a:rPr>
                        <m:t>1, </m:t>
                      </m:r>
                      <m:r>
                        <m:rPr>
                          <m:sty m:val="p"/>
                        </m:rPr>
                        <a:rPr lang="en-US" sz="2800" i="0" dirty="0">
                          <a:latin typeface="Cambria Math" panose="02040503050406030204" pitchFamily="18" charset="0"/>
                          <a:cs typeface="Times New Roman" panose="02020603050405020304" pitchFamily="18" charset="0"/>
                        </a:rPr>
                        <m:t>x</m:t>
                      </m:r>
                      <m:r>
                        <a:rPr lang="en-US" sz="2800" i="0" dirty="0">
                          <a:latin typeface="Cambria Math" panose="02040503050406030204" pitchFamily="18" charset="0"/>
                          <a:cs typeface="Times New Roman" panose="02020603050405020304" pitchFamily="18" charset="0"/>
                        </a:rPr>
                        <m:t>2,……..</m:t>
                      </m:r>
                      <m:r>
                        <m:rPr>
                          <m:sty m:val="p"/>
                        </m:rPr>
                        <a:rPr lang="en-US" sz="2800" i="0" dirty="0" err="1">
                          <a:latin typeface="Cambria Math" panose="02040503050406030204" pitchFamily="18" charset="0"/>
                          <a:cs typeface="Times New Roman" panose="02020603050405020304" pitchFamily="18" charset="0"/>
                        </a:rPr>
                        <m:t>xN</m:t>
                      </m:r>
                      <m:r>
                        <a:rPr lang="en-US" sz="2800" i="0" dirty="0" smtClean="0">
                          <a:latin typeface="Cambria Math" panose="02040503050406030204" pitchFamily="18" charset="0"/>
                          <a:cs typeface="Times New Roman" panose="02020603050405020304" pitchFamily="18" charset="0"/>
                        </a:rPr>
                        <m:t>}</m:t>
                      </m:r>
                    </m:oMath>
                  </m:oMathPara>
                </a14:m>
                <a:endParaRPr lang="en-US" sz="28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89" r="-1433"/>
                </a:stretch>
              </a:blipFill>
            </p:spPr>
            <p:txBody>
              <a:bodyPr/>
              <a:lstStyle/>
              <a:p>
                <a:r>
                  <a:rPr lang="en-IN">
                    <a:noFill/>
                  </a:rPr>
                  <a:t> </a:t>
                </a:r>
              </a:p>
            </p:txBody>
          </p:sp>
        </mc:Fallback>
      </mc:AlternateContent>
    </p:spTree>
    <p:extLst>
      <p:ext uri="{BB962C8B-B14F-4D97-AF65-F5344CB8AC3E}">
        <p14:creationId xmlns:p14="http://schemas.microsoft.com/office/powerpoint/2010/main" val="39253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Learning Step</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9595" y="1382236"/>
                <a:ext cx="8504809" cy="5181599"/>
              </a:xfrm>
            </p:spPr>
            <p:txBody>
              <a:bodyPr>
                <a:noAutofit/>
              </a:bodyPr>
              <a:lstStyle/>
              <a:p>
                <a:pPr marL="0" indent="0" algn="ctr">
                  <a:buNone/>
                  <a:defRPr/>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cs typeface="Times New Roman" panose="02020603050405020304" pitchFamily="18" charset="0"/>
                        </a:rPr>
                        <m:t>X</m:t>
                      </m:r>
                      <m:r>
                        <a:rPr lang="en-US" i="0" dirty="0" smtClean="0">
                          <a:latin typeface="Cambria Math" panose="02040503050406030204" pitchFamily="18" charset="0"/>
                          <a:cs typeface="Times New Roman" panose="02020603050405020304" pitchFamily="18" charset="0"/>
                        </a:rPr>
                        <m:t> ={</m:t>
                      </m:r>
                      <m:r>
                        <m:rPr>
                          <m:sty m:val="p"/>
                        </m:rPr>
                        <a:rPr lang="en-US" i="0" dirty="0" smtClean="0">
                          <a:latin typeface="Cambria Math" panose="02040503050406030204" pitchFamily="18" charset="0"/>
                          <a:cs typeface="Times New Roman" panose="02020603050405020304" pitchFamily="18" charset="0"/>
                        </a:rPr>
                        <m:t>x</m:t>
                      </m:r>
                      <m:r>
                        <a:rPr lang="en-US" i="0" dirty="0" smtClean="0">
                          <a:latin typeface="Cambria Math" panose="02040503050406030204" pitchFamily="18" charset="0"/>
                          <a:cs typeface="Times New Roman" panose="02020603050405020304" pitchFamily="18" charset="0"/>
                        </a:rPr>
                        <m:t>1, </m:t>
                      </m:r>
                      <m:r>
                        <m:rPr>
                          <m:sty m:val="p"/>
                        </m:rPr>
                        <a:rPr lang="en-US" i="0" dirty="0" smtClean="0">
                          <a:latin typeface="Cambria Math" panose="02040503050406030204" pitchFamily="18" charset="0"/>
                          <a:cs typeface="Times New Roman" panose="02020603050405020304" pitchFamily="18" charset="0"/>
                        </a:rPr>
                        <m:t>x</m:t>
                      </m:r>
                      <m:r>
                        <a:rPr lang="en-US" i="0" dirty="0" smtClean="0">
                          <a:latin typeface="Cambria Math" panose="02040503050406030204" pitchFamily="18" charset="0"/>
                          <a:cs typeface="Times New Roman" panose="02020603050405020304" pitchFamily="18" charset="0"/>
                        </a:rPr>
                        <m:t>2,……..</m:t>
                      </m:r>
                      <m:r>
                        <m:rPr>
                          <m:sty m:val="p"/>
                        </m:rPr>
                        <a:rPr lang="en-US" i="0" dirty="0" err="1">
                          <a:latin typeface="Cambria Math" panose="02040503050406030204" pitchFamily="18" charset="0"/>
                          <a:cs typeface="Times New Roman" panose="02020603050405020304" pitchFamily="18" charset="0"/>
                        </a:rPr>
                        <m:t>xN</m:t>
                      </m:r>
                      <m:r>
                        <a:rPr lang="en-US" i="0" dirty="0" smtClean="0">
                          <a:latin typeface="Cambria Math" panose="02040503050406030204" pitchFamily="18" charset="0"/>
                          <a:cs typeface="Times New Roman" panose="02020603050405020304" pitchFamily="18" charset="0"/>
                        </a:rPr>
                        <m:t>}</m:t>
                      </m:r>
                    </m:oMath>
                  </m:oMathPara>
                </a14:m>
                <a:endParaRPr lang="en-US" dirty="0">
                  <a:cs typeface="Times New Roman" panose="02020603050405020304" pitchFamily="18" charset="0"/>
                </a:endParaRPr>
              </a:p>
              <a:p>
                <a:pPr algn="just">
                  <a:defRPr/>
                </a:pPr>
                <a:r>
                  <a:rPr lang="en-US" dirty="0">
                    <a:cs typeface="Times New Roman" panose="02020603050405020304" pitchFamily="18" charset="0"/>
                  </a:rPr>
                  <a:t>Each tuple, X, is assumed to belong to a predefined class as determined by another database attribute called the </a:t>
                </a:r>
                <a:r>
                  <a:rPr lang="en-US" dirty="0">
                    <a:solidFill>
                      <a:srgbClr val="FF0000"/>
                    </a:solidFill>
                    <a:cs typeface="Times New Roman" panose="02020603050405020304" pitchFamily="18" charset="0"/>
                  </a:rPr>
                  <a:t>class label attribute.</a:t>
                </a:r>
              </a:p>
              <a:p>
                <a:pPr algn="just">
                  <a:defRPr/>
                </a:pPr>
                <a:r>
                  <a:rPr lang="en-US" dirty="0">
                    <a:cs typeface="Times New Roman" panose="02020603050405020304" pitchFamily="18" charset="0"/>
                  </a:rPr>
                  <a:t>The individual tuples making up the training set are referred to as </a:t>
                </a:r>
                <a:r>
                  <a:rPr lang="en-US" dirty="0">
                    <a:solidFill>
                      <a:srgbClr val="FF0000"/>
                    </a:solidFill>
                    <a:cs typeface="Times New Roman" panose="02020603050405020304" pitchFamily="18" charset="0"/>
                  </a:rPr>
                  <a:t>training tuples </a:t>
                </a:r>
                <a:r>
                  <a:rPr lang="en-US" dirty="0">
                    <a:cs typeface="Times New Roman" panose="02020603050405020304" pitchFamily="18" charset="0"/>
                  </a:rPr>
                  <a:t>and are randomly sampled from the database under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9595" y="1382236"/>
                <a:ext cx="8504809" cy="5181599"/>
              </a:xfrm>
              <a:blipFill>
                <a:blip r:embed="rId2"/>
                <a:stretch>
                  <a:fillRect l="-1289" r="-1433" b="-7059"/>
                </a:stretch>
              </a:blipFill>
            </p:spPr>
            <p:txBody>
              <a:bodyPr/>
              <a:lstStyle/>
              <a:p>
                <a:r>
                  <a:rPr lang="en-IN">
                    <a:noFill/>
                  </a:rPr>
                  <a:t> </a:t>
                </a:r>
              </a:p>
            </p:txBody>
          </p:sp>
        </mc:Fallback>
      </mc:AlternateContent>
    </p:spTree>
    <p:extLst>
      <p:ext uri="{BB962C8B-B14F-4D97-AF65-F5344CB8AC3E}">
        <p14:creationId xmlns:p14="http://schemas.microsoft.com/office/powerpoint/2010/main" val="23331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Learning Step</a:t>
            </a:r>
            <a:endParaRPr lang="en-IN" dirty="0"/>
          </a:p>
        </p:txBody>
      </p:sp>
      <p:grpSp>
        <p:nvGrpSpPr>
          <p:cNvPr id="4" name="Group 3"/>
          <p:cNvGrpSpPr>
            <a:grpSpLocks/>
          </p:cNvGrpSpPr>
          <p:nvPr/>
        </p:nvGrpSpPr>
        <p:grpSpPr bwMode="auto">
          <a:xfrm>
            <a:off x="2036763" y="1774825"/>
            <a:ext cx="1698625" cy="1506538"/>
            <a:chOff x="1283" y="1118"/>
            <a:chExt cx="1070" cy="949"/>
          </a:xfrm>
        </p:grpSpPr>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347" y="1395"/>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a:r>
                <a:rPr lang="en-US" sz="2400" dirty="0">
                  <a:latin typeface="Bahnschrift" panose="020B0502040204020203" pitchFamily="34" charset="0"/>
                </a:rPr>
                <a:t>Training</a:t>
              </a:r>
            </a:p>
            <a:p>
              <a:pPr algn="ctr"/>
              <a:r>
                <a:rPr lang="en-US" sz="2400" dirty="0">
                  <a:latin typeface="Bahnschrift" panose="020B0502040204020203" pitchFamily="34" charset="0"/>
                </a:rPr>
                <a:t>Data</a:t>
              </a:r>
            </a:p>
          </p:txBody>
        </p:sp>
      </p:grpSp>
      <p:graphicFrame>
        <p:nvGraphicFramePr>
          <p:cNvPr id="7" name="Object 1024"/>
          <p:cNvGraphicFramePr>
            <a:graphicFrameLocks/>
          </p:cNvGraphicFramePr>
          <p:nvPr>
            <p:extLst>
              <p:ext uri="{D42A27DB-BD31-4B8C-83A1-F6EECF244321}">
                <p14:modId xmlns:p14="http://schemas.microsoft.com/office/powerpoint/2010/main" val="3499457738"/>
              </p:ext>
            </p:extLst>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name="Worksheet" r:id="rId3" imgW="5437188" imgH="2495550" progId="Excel.Sheet.8">
                  <p:embed/>
                </p:oleObj>
              </mc:Choice>
              <mc:Fallback>
                <p:oleObj name="Worksheet" r:id="rId3" imgW="5437188" imgH="2495550"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9"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0" name="Rectangle 9"/>
          <p:cNvSpPr>
            <a:spLocks noChangeArrowheads="1"/>
          </p:cNvSpPr>
          <p:nvPr/>
        </p:nvSpPr>
        <p:spPr bwMode="auto">
          <a:xfrm>
            <a:off x="6398092" y="1624118"/>
            <a:ext cx="2037417" cy="831639"/>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algn="ctr"/>
            <a:r>
              <a:rPr lang="en-US" sz="2400">
                <a:latin typeface="Bahnschrift" panose="020B0502040204020203" pitchFamily="34" charset="0"/>
              </a:rPr>
              <a:t>Classification</a:t>
            </a:r>
          </a:p>
          <a:p>
            <a:pPr algn="ctr"/>
            <a:r>
              <a:rPr lang="en-US" sz="2400">
                <a:latin typeface="Bahnschrift" panose="020B0502040204020203" pitchFamily="34" charset="0"/>
              </a:rPr>
              <a:t>Algorithms</a:t>
            </a:r>
          </a:p>
        </p:txBody>
      </p:sp>
      <p:sp>
        <p:nvSpPr>
          <p:cNvPr id="11" name="AutoShape 10"/>
          <p:cNvSpPr>
            <a:spLocks noChangeArrowheads="1"/>
          </p:cNvSpPr>
          <p:nvPr/>
        </p:nvSpPr>
        <p:spPr bwMode="auto">
          <a:xfrm rot="2046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2" name="Rectangle 11"/>
          <p:cNvSpPr>
            <a:spLocks noChangeArrowheads="1"/>
          </p:cNvSpPr>
          <p:nvPr/>
        </p:nvSpPr>
        <p:spPr bwMode="auto">
          <a:xfrm>
            <a:off x="5913667" y="5311365"/>
            <a:ext cx="3071355" cy="1200971"/>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algn="ctr"/>
            <a:r>
              <a:rPr lang="en-US" sz="2400">
                <a:latin typeface="Bahnschrift" panose="020B0502040204020203" pitchFamily="34" charset="0"/>
              </a:rPr>
              <a:t>IF rank = ‘professor’</a:t>
            </a:r>
          </a:p>
          <a:p>
            <a:pPr algn="ctr"/>
            <a:r>
              <a:rPr lang="en-US" sz="2400">
                <a:latin typeface="Bahnschrift" panose="020B0502040204020203" pitchFamily="34" charset="0"/>
              </a:rPr>
              <a:t>OR years &gt; 6</a:t>
            </a:r>
          </a:p>
          <a:p>
            <a:pPr algn="ctr"/>
            <a:r>
              <a:rPr lang="en-US" sz="2400">
                <a:latin typeface="Bahnschrift" panose="020B0502040204020203" pitchFamily="34" charset="0"/>
              </a:rPr>
              <a:t>THEN tenured = ‘yes’ </a:t>
            </a:r>
          </a:p>
        </p:txBody>
      </p:sp>
      <p:grpSp>
        <p:nvGrpSpPr>
          <p:cNvPr id="13" name="Group 12"/>
          <p:cNvGrpSpPr>
            <a:grpSpLocks/>
          </p:cNvGrpSpPr>
          <p:nvPr/>
        </p:nvGrpSpPr>
        <p:grpSpPr bwMode="auto">
          <a:xfrm>
            <a:off x="6478588" y="3216275"/>
            <a:ext cx="1889125" cy="1506538"/>
            <a:chOff x="4081" y="2026"/>
            <a:chExt cx="1190" cy="949"/>
          </a:xfrm>
        </p:grpSpPr>
        <p:pic>
          <p:nvPicPr>
            <p:cNvPr id="14"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4198" y="2303"/>
              <a:ext cx="94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400">
                  <a:latin typeface="Bahnschrift" panose="020B0502040204020203" pitchFamily="34" charset="0"/>
                </a:rPr>
                <a:t>Classifier</a:t>
              </a:r>
            </a:p>
            <a:p>
              <a:pPr algn="ctr"/>
              <a:r>
                <a:rPr lang="en-US" sz="2400">
                  <a:latin typeface="Bahnschrift" panose="020B0502040204020203" pitchFamily="34" charset="0"/>
                </a:rPr>
                <a:t>(Model)</a:t>
              </a:r>
            </a:p>
          </p:txBody>
        </p:sp>
      </p:grpSp>
      <p:sp>
        <p:nvSpPr>
          <p:cNvPr id="16"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7"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8"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pPr eaLnBrk="1" hangingPunct="1"/>
            <a:endParaRPr lang="en-US">
              <a:latin typeface="Bahnschrift" panose="020B0502040204020203" pitchFamily="34" charset="0"/>
            </a:endParaRPr>
          </a:p>
        </p:txBody>
      </p:sp>
    </p:spTree>
    <p:extLst>
      <p:ext uri="{BB962C8B-B14F-4D97-AF65-F5344CB8AC3E}">
        <p14:creationId xmlns:p14="http://schemas.microsoft.com/office/powerpoint/2010/main" val="76027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Classification Step</a:t>
            </a:r>
            <a:endParaRPr lang="en-IN" dirty="0"/>
          </a:p>
        </p:txBody>
      </p:sp>
      <p:sp>
        <p:nvSpPr>
          <p:cNvPr id="3" name="Content Placeholder 2"/>
          <p:cNvSpPr>
            <a:spLocks noGrp="1"/>
          </p:cNvSpPr>
          <p:nvPr>
            <p:ph idx="1"/>
          </p:nvPr>
        </p:nvSpPr>
        <p:spPr/>
        <p:txBody>
          <a:bodyPr/>
          <a:lstStyle/>
          <a:p>
            <a:pPr marL="0" indent="0" algn="just">
              <a:buNone/>
            </a:pPr>
            <a:r>
              <a:rPr lang="en-US" dirty="0"/>
              <a:t>Model used to predict class labels and testing the constructed model on test data and hence estimate the accuracy of the classification rules.</a:t>
            </a:r>
            <a:endParaRPr lang="en-IN" dirty="0"/>
          </a:p>
        </p:txBody>
      </p:sp>
    </p:spTree>
    <p:extLst>
      <p:ext uri="{BB962C8B-B14F-4D97-AF65-F5344CB8AC3E}">
        <p14:creationId xmlns:p14="http://schemas.microsoft.com/office/powerpoint/2010/main" val="384668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7" y="0"/>
            <a:ext cx="9055222" cy="1217034"/>
          </a:xfrm>
        </p:spPr>
        <p:txBody>
          <a:bodyPr/>
          <a:lstStyle/>
          <a:p>
            <a:r>
              <a:rPr lang="en-US" b="1" dirty="0">
                <a:cs typeface="Times New Roman" panose="02020603050405020304" pitchFamily="18" charset="0"/>
              </a:rPr>
              <a:t>Classification Step</a:t>
            </a:r>
            <a:endParaRPr lang="en-IN" dirty="0"/>
          </a:p>
        </p:txBody>
      </p:sp>
      <p:grpSp>
        <p:nvGrpSpPr>
          <p:cNvPr id="4" name="Group 3"/>
          <p:cNvGrpSpPr>
            <a:grpSpLocks/>
          </p:cNvGrpSpPr>
          <p:nvPr/>
        </p:nvGrpSpPr>
        <p:grpSpPr bwMode="auto">
          <a:xfrm>
            <a:off x="4445000" y="1570038"/>
            <a:ext cx="1889125" cy="1506537"/>
            <a:chOff x="2800" y="989"/>
            <a:chExt cx="1190" cy="949"/>
          </a:xfrm>
        </p:grpSpPr>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917" y="1382"/>
              <a:ext cx="9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400">
                  <a:latin typeface="Bahnschrift" panose="020B0502040204020203" pitchFamily="34" charset="0"/>
                </a:rPr>
                <a:t>Classifier</a:t>
              </a:r>
            </a:p>
          </p:txBody>
        </p:sp>
      </p:grpSp>
      <p:grpSp>
        <p:nvGrpSpPr>
          <p:cNvPr id="7" name="Group 6"/>
          <p:cNvGrpSpPr>
            <a:grpSpLocks/>
          </p:cNvGrpSpPr>
          <p:nvPr/>
        </p:nvGrpSpPr>
        <p:grpSpPr bwMode="auto">
          <a:xfrm>
            <a:off x="2157413" y="2735263"/>
            <a:ext cx="1698625" cy="1506537"/>
            <a:chOff x="1359" y="1723"/>
            <a:chExt cx="1070" cy="949"/>
          </a:xfrm>
        </p:grpSpPr>
        <p:pic>
          <p:nvPicPr>
            <p:cNvPr id="8"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1423" y="2000"/>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a:r>
                <a:rPr lang="en-US" sz="2400">
                  <a:latin typeface="Bahnschrift" panose="020B0502040204020203" pitchFamily="34" charset="0"/>
                </a:rPr>
                <a:t>Testing</a:t>
              </a:r>
            </a:p>
            <a:p>
              <a:pPr algn="ctr"/>
              <a:r>
                <a:rPr lang="en-US" sz="2400">
                  <a:latin typeface="Bahnschrift" panose="020B0502040204020203" pitchFamily="34" charset="0"/>
                </a:rPr>
                <a:t>Data</a:t>
              </a:r>
            </a:p>
          </p:txBody>
        </p:sp>
      </p:grpSp>
      <p:graphicFrame>
        <p:nvGraphicFramePr>
          <p:cNvPr id="10" name="Object 1024"/>
          <p:cNvGraphicFramePr>
            <a:graphicFrameLocks/>
          </p:cNvGraphicFramePr>
          <p:nvPr>
            <p:extLst>
              <p:ext uri="{D42A27DB-BD31-4B8C-83A1-F6EECF244321}">
                <p14:modId xmlns:p14="http://schemas.microsoft.com/office/powerpoint/2010/main" val="3035884415"/>
              </p:ext>
            </p:extLst>
          </p:nvPr>
        </p:nvGraphicFramePr>
        <p:xfrm>
          <a:off x="481013" y="4818063"/>
          <a:ext cx="5372100" cy="1752600"/>
        </p:xfrm>
        <a:graphic>
          <a:graphicData uri="http://schemas.openxmlformats.org/presentationml/2006/ole">
            <mc:AlternateContent xmlns:mc="http://schemas.openxmlformats.org/markup-compatibility/2006">
              <mc:Choice xmlns:v="urn:schemas-microsoft-com:vml" Requires="v">
                <p:oleObj name="Worksheet" r:id="rId4" imgW="5372093" imgH="1752679" progId="Excel.Sheet.8">
                  <p:embed/>
                </p:oleObj>
              </mc:Choice>
              <mc:Fallback>
                <p:oleObj name="Worksheet" r:id="rId4" imgW="5372093" imgH="1752679"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3" y="4818063"/>
                        <a:ext cx="5372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2"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3"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4" name="Freeform 13"/>
          <p:cNvSpPr>
            <a:spLocks/>
          </p:cNvSpPr>
          <p:nvPr/>
        </p:nvSpPr>
        <p:spPr bwMode="auto">
          <a:xfrm>
            <a:off x="6523038" y="2173288"/>
            <a:ext cx="941387"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IN">
              <a:latin typeface="Bahnschrift" panose="020B0502040204020203" pitchFamily="34" charset="0"/>
            </a:endParaRPr>
          </a:p>
        </p:txBody>
      </p:sp>
      <p:grpSp>
        <p:nvGrpSpPr>
          <p:cNvPr id="15" name="Group 14"/>
          <p:cNvGrpSpPr>
            <a:grpSpLocks/>
          </p:cNvGrpSpPr>
          <p:nvPr/>
        </p:nvGrpSpPr>
        <p:grpSpPr bwMode="auto">
          <a:xfrm>
            <a:off x="6564315" y="3187700"/>
            <a:ext cx="1935163" cy="815975"/>
            <a:chOff x="4135" y="2008"/>
            <a:chExt cx="1219" cy="514"/>
          </a:xfrm>
        </p:grpSpPr>
        <p:pic>
          <p:nvPicPr>
            <p:cNvPr id="16" name="Picture 1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a:spLocks noChangeArrowheads="1"/>
            </p:cNvSpPr>
            <p:nvPr/>
          </p:nvSpPr>
          <p:spPr bwMode="auto">
            <a:xfrm>
              <a:off x="4135" y="2149"/>
              <a:ext cx="12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400">
                  <a:latin typeface="Bahnschrift" panose="020B0502040204020203" pitchFamily="34" charset="0"/>
                </a:rPr>
                <a:t>Unseen Data</a:t>
              </a:r>
            </a:p>
          </p:txBody>
        </p:sp>
      </p:grpSp>
      <p:sp>
        <p:nvSpPr>
          <p:cNvPr id="18" name="Rectangle 17"/>
          <p:cNvSpPr>
            <a:spLocks noChangeArrowheads="1"/>
          </p:cNvSpPr>
          <p:nvPr/>
        </p:nvSpPr>
        <p:spPr bwMode="auto">
          <a:xfrm>
            <a:off x="6148494" y="4262438"/>
            <a:ext cx="2768387" cy="46230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latin typeface="Bahnschrift" panose="020B0502040204020203" pitchFamily="34" charset="0"/>
              </a:rPr>
              <a:t>(Jeff, Professor, 4)</a:t>
            </a:r>
          </a:p>
        </p:txBody>
      </p:sp>
      <p:sp>
        <p:nvSpPr>
          <p:cNvPr id="19"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0"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1" name="Freeform 20"/>
          <p:cNvSpPr>
            <a:spLocks/>
          </p:cNvSpPr>
          <p:nvPr/>
        </p:nvSpPr>
        <p:spPr bwMode="auto">
          <a:xfrm>
            <a:off x="3360738" y="2032000"/>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IN">
              <a:latin typeface="Bahnschrift" panose="020B0502040204020203" pitchFamily="34" charset="0"/>
            </a:endParaRPr>
          </a:p>
        </p:txBody>
      </p:sp>
      <p:pic>
        <p:nvPicPr>
          <p:cNvPr id="22" name="Picture 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0013" y="5738813"/>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a:spLocks noChangeArrowheads="1"/>
          </p:cNvSpPr>
          <p:nvPr/>
        </p:nvSpPr>
        <p:spPr bwMode="auto">
          <a:xfrm>
            <a:off x="6160263" y="4959350"/>
            <a:ext cx="164788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800">
                <a:latin typeface="Bahnschrift" panose="020B0502040204020203" pitchFamily="34" charset="0"/>
              </a:rPr>
              <a:t>Tenured?</a:t>
            </a:r>
          </a:p>
        </p:txBody>
      </p:sp>
    </p:spTree>
    <p:extLst>
      <p:ext uri="{BB962C8B-B14F-4D97-AF65-F5344CB8AC3E}">
        <p14:creationId xmlns:p14="http://schemas.microsoft.com/office/powerpoint/2010/main" val="172567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Evaluating Classification Methods</a:t>
            </a:r>
          </a:p>
        </p:txBody>
      </p:sp>
      <p:sp>
        <p:nvSpPr>
          <p:cNvPr id="3" name="Content Placeholder 2"/>
          <p:cNvSpPr>
            <a:spLocks noGrp="1"/>
          </p:cNvSpPr>
          <p:nvPr>
            <p:ph idx="1"/>
          </p:nvPr>
        </p:nvSpPr>
        <p:spPr/>
        <p:txBody>
          <a:bodyPr/>
          <a:lstStyle/>
          <a:p>
            <a:r>
              <a:rPr lang="en-IN" dirty="0"/>
              <a:t>Data Cleaning </a:t>
            </a:r>
          </a:p>
        </p:txBody>
      </p:sp>
    </p:spTree>
    <p:extLst>
      <p:ext uri="{BB962C8B-B14F-4D97-AF65-F5344CB8AC3E}">
        <p14:creationId xmlns:p14="http://schemas.microsoft.com/office/powerpoint/2010/main" val="347551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Evaluating Classification Methods</a:t>
            </a:r>
          </a:p>
        </p:txBody>
      </p:sp>
      <p:sp>
        <p:nvSpPr>
          <p:cNvPr id="3" name="Content Placeholder 2"/>
          <p:cNvSpPr>
            <a:spLocks noGrp="1"/>
          </p:cNvSpPr>
          <p:nvPr>
            <p:ph idx="1"/>
          </p:nvPr>
        </p:nvSpPr>
        <p:spPr/>
        <p:txBody>
          <a:bodyPr/>
          <a:lstStyle/>
          <a:p>
            <a:r>
              <a:rPr lang="en-IN" dirty="0"/>
              <a:t>Data Cleaning </a:t>
            </a:r>
          </a:p>
          <a:p>
            <a:r>
              <a:rPr lang="en-IN" dirty="0"/>
              <a:t>Relevance Analysis</a:t>
            </a:r>
          </a:p>
        </p:txBody>
      </p:sp>
    </p:spTree>
    <p:extLst>
      <p:ext uri="{BB962C8B-B14F-4D97-AF65-F5344CB8AC3E}">
        <p14:creationId xmlns:p14="http://schemas.microsoft.com/office/powerpoint/2010/main" val="312935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Evaluating Classification Methods</a:t>
            </a:r>
          </a:p>
        </p:txBody>
      </p:sp>
      <p:sp>
        <p:nvSpPr>
          <p:cNvPr id="3" name="Content Placeholder 2"/>
          <p:cNvSpPr>
            <a:spLocks noGrp="1"/>
          </p:cNvSpPr>
          <p:nvPr>
            <p:ph idx="1"/>
          </p:nvPr>
        </p:nvSpPr>
        <p:spPr/>
        <p:txBody>
          <a:bodyPr/>
          <a:lstStyle/>
          <a:p>
            <a:r>
              <a:rPr lang="en-IN" dirty="0"/>
              <a:t>Data Cleaning </a:t>
            </a:r>
          </a:p>
          <a:p>
            <a:r>
              <a:rPr lang="en-IN" dirty="0"/>
              <a:t>Relevance Analysis</a:t>
            </a:r>
          </a:p>
          <a:p>
            <a:r>
              <a:rPr lang="en-IN" dirty="0"/>
              <a:t>Data Transformation and reduction</a:t>
            </a:r>
          </a:p>
        </p:txBody>
      </p:sp>
    </p:spTree>
    <p:extLst>
      <p:ext uri="{BB962C8B-B14F-4D97-AF65-F5344CB8AC3E}">
        <p14:creationId xmlns:p14="http://schemas.microsoft.com/office/powerpoint/2010/main" val="4642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38873" y="2338086"/>
            <a:ext cx="8184621" cy="3556277"/>
          </a:xfrm>
        </p:spPr>
        <p:txBody>
          <a:bodyPr>
            <a:normAutofit/>
          </a:bodyPr>
          <a:lstStyle/>
          <a:p>
            <a:pPr marL="0" indent="0">
              <a:lnSpc>
                <a:spcPct val="150000"/>
              </a:lnSpc>
              <a:buNone/>
            </a:pPr>
            <a:r>
              <a:rPr lang="en-IN" dirty="0"/>
              <a:t>After this lecture, you will be able to</a:t>
            </a:r>
          </a:p>
          <a:p>
            <a:pPr marL="914400" lvl="1" indent="-457200"/>
            <a:r>
              <a:rPr lang="en-US" sz="2600" dirty="0"/>
              <a:t>understand the concept of supervised learning.</a:t>
            </a:r>
          </a:p>
          <a:p>
            <a:pPr marL="914400" lvl="1" indent="-457200"/>
            <a:r>
              <a:rPr lang="en-US" sz="2600" dirty="0"/>
              <a:t>learn the concept of classification and various methods used for classification.</a:t>
            </a:r>
          </a:p>
          <a:p>
            <a:pPr marL="914400" lvl="1" indent="-457200"/>
            <a:r>
              <a:rPr lang="en-US" sz="2600" dirty="0"/>
              <a:t>know the basic concept of binary classification</a:t>
            </a:r>
            <a:r>
              <a:rPr lang="en-US" dirty="0"/>
              <a:t>.</a:t>
            </a:r>
          </a:p>
        </p:txBody>
      </p:sp>
    </p:spTree>
    <p:extLst>
      <p:ext uri="{BB962C8B-B14F-4D97-AF65-F5344CB8AC3E}">
        <p14:creationId xmlns:p14="http://schemas.microsoft.com/office/powerpoint/2010/main" val="287128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Classifiers:</a:t>
            </a:r>
          </a:p>
        </p:txBody>
      </p:sp>
      <p:sp>
        <p:nvSpPr>
          <p:cNvPr id="3" name="Content Placeholder 2"/>
          <p:cNvSpPr>
            <a:spLocks noGrp="1"/>
          </p:cNvSpPr>
          <p:nvPr>
            <p:ph idx="1"/>
          </p:nvPr>
        </p:nvSpPr>
        <p:spPr/>
        <p:txBody>
          <a:bodyPr>
            <a:normAutofit/>
          </a:bodyPr>
          <a:lstStyle/>
          <a:p>
            <a:r>
              <a:rPr lang="en-US" dirty="0"/>
              <a:t>Classifiers can be categorized into two major types:</a:t>
            </a:r>
          </a:p>
          <a:p>
            <a:pPr lvl="1"/>
            <a:r>
              <a:rPr lang="en-IN" sz="2800" dirty="0">
                <a:solidFill>
                  <a:srgbClr val="FF0000"/>
                </a:solidFill>
              </a:rPr>
              <a:t>Discriminative</a:t>
            </a:r>
          </a:p>
          <a:p>
            <a:pPr lvl="1"/>
            <a:r>
              <a:rPr lang="en-US" sz="2800" dirty="0">
                <a:solidFill>
                  <a:srgbClr val="FF0000"/>
                </a:solidFill>
              </a:rPr>
              <a:t>Generative</a:t>
            </a:r>
            <a:endParaRPr lang="en-IN" sz="2800" dirty="0">
              <a:solidFill>
                <a:srgbClr val="FF0000"/>
              </a:solidFill>
            </a:endParaRPr>
          </a:p>
        </p:txBody>
      </p:sp>
    </p:spTree>
    <p:extLst>
      <p:ext uri="{BB962C8B-B14F-4D97-AF65-F5344CB8AC3E}">
        <p14:creationId xmlns:p14="http://schemas.microsoft.com/office/powerpoint/2010/main" val="3168442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Discriminative</a:t>
            </a:r>
            <a:endParaRPr lang="en-IN" dirty="0"/>
          </a:p>
        </p:txBody>
      </p:sp>
      <p:sp>
        <p:nvSpPr>
          <p:cNvPr id="3" name="Content Placeholder 2"/>
          <p:cNvSpPr>
            <a:spLocks noGrp="1"/>
          </p:cNvSpPr>
          <p:nvPr>
            <p:ph idx="1"/>
          </p:nvPr>
        </p:nvSpPr>
        <p:spPr/>
        <p:txBody>
          <a:bodyPr/>
          <a:lstStyle/>
          <a:p>
            <a:pPr algn="just"/>
            <a:r>
              <a:rPr lang="en-US" dirty="0"/>
              <a:t>It is a very basic classifier and determines just one class for each row of data. It tries to model just by depending on the observed data, depends heavily on the quality of data rather than on distributions.</a:t>
            </a:r>
          </a:p>
          <a:p>
            <a:pPr algn="just"/>
            <a:r>
              <a:rPr lang="en-US" dirty="0">
                <a:solidFill>
                  <a:srgbClr val="FF0000"/>
                </a:solidFill>
              </a:rPr>
              <a:t>Example</a:t>
            </a:r>
            <a:r>
              <a:rPr lang="en-US" dirty="0"/>
              <a:t>: Logistic Regression</a:t>
            </a:r>
            <a:endParaRPr lang="en-IN" dirty="0"/>
          </a:p>
        </p:txBody>
      </p:sp>
    </p:spTree>
    <p:extLst>
      <p:ext uri="{BB962C8B-B14F-4D97-AF65-F5344CB8AC3E}">
        <p14:creationId xmlns:p14="http://schemas.microsoft.com/office/powerpoint/2010/main" val="126980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Generative</a:t>
            </a:r>
            <a:endParaRPr lang="en-IN" dirty="0"/>
          </a:p>
        </p:txBody>
      </p:sp>
      <p:sp>
        <p:nvSpPr>
          <p:cNvPr id="3" name="Content Placeholder 2"/>
          <p:cNvSpPr>
            <a:spLocks noGrp="1"/>
          </p:cNvSpPr>
          <p:nvPr>
            <p:ph idx="1"/>
          </p:nvPr>
        </p:nvSpPr>
        <p:spPr/>
        <p:txBody>
          <a:bodyPr/>
          <a:lstStyle/>
          <a:p>
            <a:pPr algn="just"/>
            <a:r>
              <a:rPr lang="en-US" dirty="0"/>
              <a:t>It models the distribution of individual classes and tries to learn the model that generates the data behind the scenes by estimating assumptions and distributions of the model. Used to predict the unseen data.</a:t>
            </a:r>
          </a:p>
          <a:p>
            <a:pPr algn="just"/>
            <a:r>
              <a:rPr lang="en-US" dirty="0">
                <a:solidFill>
                  <a:srgbClr val="FF0000"/>
                </a:solidFill>
              </a:rPr>
              <a:t>Example:</a:t>
            </a:r>
            <a:r>
              <a:rPr lang="en-US" dirty="0"/>
              <a:t> Naive Bayes Classifier</a:t>
            </a:r>
            <a:endParaRPr lang="en-IN" dirty="0"/>
          </a:p>
        </p:txBody>
      </p:sp>
    </p:spTree>
    <p:extLst>
      <p:ext uri="{BB962C8B-B14F-4D97-AF65-F5344CB8AC3E}">
        <p14:creationId xmlns:p14="http://schemas.microsoft.com/office/powerpoint/2010/main" val="226726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Methods</a:t>
            </a:r>
          </a:p>
        </p:txBody>
      </p:sp>
      <p:sp>
        <p:nvSpPr>
          <p:cNvPr id="3" name="Content Placeholder 2"/>
          <p:cNvSpPr>
            <a:spLocks noGrp="1"/>
          </p:cNvSpPr>
          <p:nvPr>
            <p:ph idx="1"/>
          </p:nvPr>
        </p:nvSpPr>
        <p:spPr/>
        <p:txBody>
          <a:bodyPr/>
          <a:lstStyle/>
          <a:p>
            <a:r>
              <a:rPr lang="en-IN" dirty="0"/>
              <a:t>Decision Tree Induction</a:t>
            </a:r>
          </a:p>
          <a:p>
            <a:endParaRPr lang="en-IN" dirty="0"/>
          </a:p>
        </p:txBody>
      </p:sp>
    </p:spTree>
    <p:extLst>
      <p:ext uri="{BB962C8B-B14F-4D97-AF65-F5344CB8AC3E}">
        <p14:creationId xmlns:p14="http://schemas.microsoft.com/office/powerpoint/2010/main" val="367472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Methods</a:t>
            </a:r>
          </a:p>
        </p:txBody>
      </p:sp>
      <p:sp>
        <p:nvSpPr>
          <p:cNvPr id="3" name="Content Placeholder 2"/>
          <p:cNvSpPr>
            <a:spLocks noGrp="1"/>
          </p:cNvSpPr>
          <p:nvPr>
            <p:ph idx="1"/>
          </p:nvPr>
        </p:nvSpPr>
        <p:spPr/>
        <p:txBody>
          <a:bodyPr/>
          <a:lstStyle/>
          <a:p>
            <a:r>
              <a:rPr lang="en-IN" dirty="0"/>
              <a:t>Decision Tree Induction</a:t>
            </a:r>
          </a:p>
          <a:p>
            <a:r>
              <a:rPr lang="en-IN" dirty="0"/>
              <a:t>Bayesian Classification</a:t>
            </a:r>
          </a:p>
          <a:p>
            <a:endParaRPr lang="en-IN" dirty="0"/>
          </a:p>
        </p:txBody>
      </p:sp>
    </p:spTree>
    <p:extLst>
      <p:ext uri="{BB962C8B-B14F-4D97-AF65-F5344CB8AC3E}">
        <p14:creationId xmlns:p14="http://schemas.microsoft.com/office/powerpoint/2010/main" val="117199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Methods</a:t>
            </a:r>
          </a:p>
        </p:txBody>
      </p:sp>
      <p:sp>
        <p:nvSpPr>
          <p:cNvPr id="3" name="Content Placeholder 2"/>
          <p:cNvSpPr>
            <a:spLocks noGrp="1"/>
          </p:cNvSpPr>
          <p:nvPr>
            <p:ph idx="1"/>
          </p:nvPr>
        </p:nvSpPr>
        <p:spPr/>
        <p:txBody>
          <a:bodyPr/>
          <a:lstStyle/>
          <a:p>
            <a:r>
              <a:rPr lang="en-IN" dirty="0"/>
              <a:t>Decision Tree Induction</a:t>
            </a:r>
          </a:p>
          <a:p>
            <a:r>
              <a:rPr lang="en-IN" dirty="0"/>
              <a:t>Bayesian Classification</a:t>
            </a:r>
          </a:p>
          <a:p>
            <a:r>
              <a:rPr lang="en-IN" dirty="0"/>
              <a:t>Rule Based Classification</a:t>
            </a:r>
          </a:p>
          <a:p>
            <a:endParaRPr lang="en-IN" dirty="0"/>
          </a:p>
        </p:txBody>
      </p:sp>
    </p:spTree>
    <p:extLst>
      <p:ext uri="{BB962C8B-B14F-4D97-AF65-F5344CB8AC3E}">
        <p14:creationId xmlns:p14="http://schemas.microsoft.com/office/powerpoint/2010/main" val="3883072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Methods</a:t>
            </a:r>
          </a:p>
        </p:txBody>
      </p:sp>
      <p:sp>
        <p:nvSpPr>
          <p:cNvPr id="3" name="Content Placeholder 2"/>
          <p:cNvSpPr>
            <a:spLocks noGrp="1"/>
          </p:cNvSpPr>
          <p:nvPr>
            <p:ph idx="1"/>
          </p:nvPr>
        </p:nvSpPr>
        <p:spPr/>
        <p:txBody>
          <a:bodyPr/>
          <a:lstStyle/>
          <a:p>
            <a:r>
              <a:rPr lang="en-IN" dirty="0"/>
              <a:t>Decision Tree Induction</a:t>
            </a:r>
          </a:p>
          <a:p>
            <a:r>
              <a:rPr lang="en-IN" dirty="0"/>
              <a:t>Bayesian Classification</a:t>
            </a:r>
          </a:p>
          <a:p>
            <a:r>
              <a:rPr lang="en-IN" dirty="0"/>
              <a:t>Rule Based Classification</a:t>
            </a:r>
          </a:p>
          <a:p>
            <a:r>
              <a:rPr lang="en-IN" dirty="0"/>
              <a:t>k-Nearest </a:t>
            </a:r>
            <a:r>
              <a:rPr lang="en-IN" dirty="0" err="1"/>
              <a:t>Neighbors</a:t>
            </a:r>
            <a:r>
              <a:rPr lang="en-IN" dirty="0"/>
              <a:t> Method</a:t>
            </a:r>
          </a:p>
          <a:p>
            <a:endParaRPr lang="en-IN" dirty="0"/>
          </a:p>
        </p:txBody>
      </p:sp>
    </p:spTree>
    <p:extLst>
      <p:ext uri="{BB962C8B-B14F-4D97-AF65-F5344CB8AC3E}">
        <p14:creationId xmlns:p14="http://schemas.microsoft.com/office/powerpoint/2010/main" val="273351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3A42">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Induction</a:t>
            </a:r>
          </a:p>
        </p:txBody>
      </p:sp>
      <p:grpSp>
        <p:nvGrpSpPr>
          <p:cNvPr id="21" name="Group 20">
            <a:extLst>
              <a:ext uri="{FF2B5EF4-FFF2-40B4-BE49-F238E27FC236}">
                <a16:creationId xmlns:a16="http://schemas.microsoft.com/office/drawing/2014/main" id="{9BFC3364-95BC-4312-845D-B7A60DDA6F48}"/>
              </a:ext>
            </a:extLst>
          </p:cNvPr>
          <p:cNvGrpSpPr/>
          <p:nvPr/>
        </p:nvGrpSpPr>
        <p:grpSpPr>
          <a:xfrm>
            <a:off x="1331855" y="1581096"/>
            <a:ext cx="6480290" cy="5045931"/>
            <a:chOff x="1384678" y="1637366"/>
            <a:chExt cx="6480290" cy="5045931"/>
          </a:xfrm>
        </p:grpSpPr>
        <p:sp>
          <p:nvSpPr>
            <p:cNvPr id="6" name="Freeform: Shape 5">
              <a:extLst>
                <a:ext uri="{FF2B5EF4-FFF2-40B4-BE49-F238E27FC236}">
                  <a16:creationId xmlns:a16="http://schemas.microsoft.com/office/drawing/2014/main" id="{6DE21F8A-359A-4397-B2B1-B2193B555ED0}"/>
                </a:ext>
              </a:extLst>
            </p:cNvPr>
            <p:cNvSpPr/>
            <p:nvPr/>
          </p:nvSpPr>
          <p:spPr>
            <a:xfrm>
              <a:off x="6349212" y="3855674"/>
              <a:ext cx="269696" cy="2103631"/>
            </a:xfrm>
            <a:custGeom>
              <a:avLst/>
              <a:gdLst/>
              <a:ahLst/>
              <a:cxnLst/>
              <a:rect l="0" t="0" r="0" b="0"/>
              <a:pathLst>
                <a:path>
                  <a:moveTo>
                    <a:pt x="0" y="0"/>
                  </a:moveTo>
                  <a:lnTo>
                    <a:pt x="0" y="2103631"/>
                  </a:lnTo>
                  <a:lnTo>
                    <a:pt x="269696" y="21036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4D01BE9E-D740-4468-8D5B-ADD7FABF7A76}"/>
                </a:ext>
              </a:extLst>
            </p:cNvPr>
            <p:cNvSpPr/>
            <p:nvPr/>
          </p:nvSpPr>
          <p:spPr>
            <a:xfrm>
              <a:off x="6349212" y="3855674"/>
              <a:ext cx="269696" cy="827068"/>
            </a:xfrm>
            <a:custGeom>
              <a:avLst/>
              <a:gdLst/>
              <a:ahLst/>
              <a:cxnLst/>
              <a:rect l="0" t="0" r="0" b="0"/>
              <a:pathLst>
                <a:path>
                  <a:moveTo>
                    <a:pt x="0" y="0"/>
                  </a:moveTo>
                  <a:lnTo>
                    <a:pt x="0" y="827068"/>
                  </a:lnTo>
                  <a:lnTo>
                    <a:pt x="269696" y="8270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26996E1B-0EC6-4917-A015-21CB0FCA19B0}"/>
                </a:ext>
              </a:extLst>
            </p:cNvPr>
            <p:cNvSpPr/>
            <p:nvPr/>
          </p:nvSpPr>
          <p:spPr>
            <a:xfrm>
              <a:off x="4646111" y="2579111"/>
              <a:ext cx="2175550" cy="377574"/>
            </a:xfrm>
            <a:custGeom>
              <a:avLst/>
              <a:gdLst/>
              <a:ahLst/>
              <a:cxnLst/>
              <a:rect l="0" t="0" r="0" b="0"/>
              <a:pathLst>
                <a:path>
                  <a:moveTo>
                    <a:pt x="0" y="0"/>
                  </a:moveTo>
                  <a:lnTo>
                    <a:pt x="0" y="188787"/>
                  </a:lnTo>
                  <a:lnTo>
                    <a:pt x="2175550" y="188787"/>
                  </a:lnTo>
                  <a:lnTo>
                    <a:pt x="2175550" y="37757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7D1C7E81-6A73-45E4-BD1E-9C0D3C345DD3}"/>
                </a:ext>
              </a:extLst>
            </p:cNvPr>
            <p:cNvSpPr/>
            <p:nvPr/>
          </p:nvSpPr>
          <p:spPr>
            <a:xfrm>
              <a:off x="4600391" y="2579111"/>
              <a:ext cx="91440" cy="377574"/>
            </a:xfrm>
            <a:custGeom>
              <a:avLst/>
              <a:gdLst/>
              <a:ahLst/>
              <a:cxnLst/>
              <a:rect l="0" t="0" r="0" b="0"/>
              <a:pathLst>
                <a:path>
                  <a:moveTo>
                    <a:pt x="45720" y="0"/>
                  </a:moveTo>
                  <a:lnTo>
                    <a:pt x="45720" y="37757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036C6F23-D88E-41BA-94CC-411ACDDABD12}"/>
                </a:ext>
              </a:extLst>
            </p:cNvPr>
            <p:cNvSpPr/>
            <p:nvPr/>
          </p:nvSpPr>
          <p:spPr>
            <a:xfrm>
              <a:off x="2042197" y="3855674"/>
              <a:ext cx="269696" cy="2103631"/>
            </a:xfrm>
            <a:custGeom>
              <a:avLst/>
              <a:gdLst/>
              <a:ahLst/>
              <a:cxnLst/>
              <a:rect l="0" t="0" r="0" b="0"/>
              <a:pathLst>
                <a:path>
                  <a:moveTo>
                    <a:pt x="0" y="0"/>
                  </a:moveTo>
                  <a:lnTo>
                    <a:pt x="0" y="2103631"/>
                  </a:lnTo>
                  <a:lnTo>
                    <a:pt x="269696" y="21036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9170A163-A31F-4DAE-9397-397D55B6705A}"/>
                </a:ext>
              </a:extLst>
            </p:cNvPr>
            <p:cNvSpPr/>
            <p:nvPr/>
          </p:nvSpPr>
          <p:spPr>
            <a:xfrm>
              <a:off x="2041659" y="3855674"/>
              <a:ext cx="269696" cy="827068"/>
            </a:xfrm>
            <a:custGeom>
              <a:avLst/>
              <a:gdLst/>
              <a:ahLst/>
              <a:cxnLst/>
              <a:rect l="0" t="0" r="0" b="0"/>
              <a:pathLst>
                <a:path>
                  <a:moveTo>
                    <a:pt x="0" y="0"/>
                  </a:moveTo>
                  <a:lnTo>
                    <a:pt x="0" y="827068"/>
                  </a:lnTo>
                  <a:lnTo>
                    <a:pt x="269696" y="8270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774CDC41-D424-44E6-A1DD-2E3071C32B0F}"/>
                </a:ext>
              </a:extLst>
            </p:cNvPr>
            <p:cNvSpPr/>
            <p:nvPr/>
          </p:nvSpPr>
          <p:spPr>
            <a:xfrm>
              <a:off x="2470560" y="2579111"/>
              <a:ext cx="2175550" cy="377574"/>
            </a:xfrm>
            <a:custGeom>
              <a:avLst/>
              <a:gdLst/>
              <a:ahLst/>
              <a:cxnLst/>
              <a:rect l="0" t="0" r="0" b="0"/>
              <a:pathLst>
                <a:path>
                  <a:moveTo>
                    <a:pt x="2175550" y="0"/>
                  </a:moveTo>
                  <a:lnTo>
                    <a:pt x="2175550" y="188787"/>
                  </a:lnTo>
                  <a:lnTo>
                    <a:pt x="0" y="188787"/>
                  </a:lnTo>
                  <a:lnTo>
                    <a:pt x="0" y="37757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Rectangle: Rounded Corners 12">
              <a:extLst>
                <a:ext uri="{FF2B5EF4-FFF2-40B4-BE49-F238E27FC236}">
                  <a16:creationId xmlns:a16="http://schemas.microsoft.com/office/drawing/2014/main" id="{AD2FFB84-B0EE-4035-A941-76F06EA1F863}"/>
                </a:ext>
              </a:extLst>
            </p:cNvPr>
            <p:cNvSpPr/>
            <p:nvPr/>
          </p:nvSpPr>
          <p:spPr>
            <a:xfrm>
              <a:off x="3747122" y="1637366"/>
              <a:ext cx="1797975" cy="898987"/>
            </a:xfrm>
            <a:prstGeom prst="roundRect">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a:solidFill>
                    <a:sysClr val="windowText" lastClr="000000"/>
                  </a:solidFill>
                </a:rPr>
                <a:t>Age</a:t>
              </a:r>
            </a:p>
          </p:txBody>
        </p:sp>
        <p:sp>
          <p:nvSpPr>
            <p:cNvPr id="14" name="Rectangle: Rounded Corners 13">
              <a:extLst>
                <a:ext uri="{FF2B5EF4-FFF2-40B4-BE49-F238E27FC236}">
                  <a16:creationId xmlns:a16="http://schemas.microsoft.com/office/drawing/2014/main" id="{C4581FA7-659B-4FA9-BEB4-5E8F401BC228}"/>
                </a:ext>
              </a:extLst>
            </p:cNvPr>
            <p:cNvSpPr/>
            <p:nvPr/>
          </p:nvSpPr>
          <p:spPr>
            <a:xfrm>
              <a:off x="1571572" y="2956686"/>
              <a:ext cx="1797975" cy="898987"/>
            </a:xfrm>
            <a:prstGeom prst="roundRect">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rPr>
                <a:t>Student ?</a:t>
              </a:r>
            </a:p>
          </p:txBody>
        </p:sp>
        <p:sp>
          <p:nvSpPr>
            <p:cNvPr id="15" name="Flowchart: Connector 14">
              <a:extLst>
                <a:ext uri="{FF2B5EF4-FFF2-40B4-BE49-F238E27FC236}">
                  <a16:creationId xmlns:a16="http://schemas.microsoft.com/office/drawing/2014/main" id="{D9583438-F652-4893-9B4D-FB83A30BBCC7}"/>
                </a:ext>
              </a:extLst>
            </p:cNvPr>
            <p:cNvSpPr/>
            <p:nvPr/>
          </p:nvSpPr>
          <p:spPr>
            <a:xfrm>
              <a:off x="2325866" y="4218734"/>
              <a:ext cx="1188000" cy="1188000"/>
            </a:xfrm>
            <a:prstGeom prst="flowChartConnector">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latin typeface="Bahnschrift" panose="020B0502040204020203" pitchFamily="34" charset="0"/>
                </a:rPr>
                <a:t>No</a:t>
              </a:r>
            </a:p>
          </p:txBody>
        </p:sp>
        <p:sp>
          <p:nvSpPr>
            <p:cNvPr id="16" name="Flowchart: Connector 15">
              <a:extLst>
                <a:ext uri="{FF2B5EF4-FFF2-40B4-BE49-F238E27FC236}">
                  <a16:creationId xmlns:a16="http://schemas.microsoft.com/office/drawing/2014/main" id="{0E8E2E70-A1CD-4AE1-B8B8-006C91E54F67}"/>
                </a:ext>
              </a:extLst>
            </p:cNvPr>
            <p:cNvSpPr/>
            <p:nvPr/>
          </p:nvSpPr>
          <p:spPr>
            <a:xfrm>
              <a:off x="2325866" y="5495297"/>
              <a:ext cx="1188000" cy="1188000"/>
            </a:xfrm>
            <a:prstGeom prst="flowChartConnector">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latin typeface="Bahnschrift" panose="020B0502040204020203" pitchFamily="34" charset="0"/>
                </a:rPr>
                <a:t>Yes</a:t>
              </a:r>
            </a:p>
          </p:txBody>
        </p:sp>
        <p:sp>
          <p:nvSpPr>
            <p:cNvPr id="17" name="Flowchart: Connector 16">
              <a:extLst>
                <a:ext uri="{FF2B5EF4-FFF2-40B4-BE49-F238E27FC236}">
                  <a16:creationId xmlns:a16="http://schemas.microsoft.com/office/drawing/2014/main" id="{DC494F98-5285-432A-9668-3A28E0AC9EB5}"/>
                </a:ext>
              </a:extLst>
            </p:cNvPr>
            <p:cNvSpPr/>
            <p:nvPr/>
          </p:nvSpPr>
          <p:spPr>
            <a:xfrm>
              <a:off x="4052109" y="2966669"/>
              <a:ext cx="1188000" cy="1188000"/>
            </a:xfrm>
            <a:prstGeom prst="flowChartConnector">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latin typeface="Bahnschrift" panose="020B0502040204020203" pitchFamily="34" charset="0"/>
                </a:rPr>
                <a:t>yes</a:t>
              </a:r>
            </a:p>
          </p:txBody>
        </p:sp>
        <p:sp>
          <p:nvSpPr>
            <p:cNvPr id="18" name="Rectangle: Rounded Corners 17">
              <a:extLst>
                <a:ext uri="{FF2B5EF4-FFF2-40B4-BE49-F238E27FC236}">
                  <a16:creationId xmlns:a16="http://schemas.microsoft.com/office/drawing/2014/main" id="{00574B27-23B7-402E-A492-7A89C8B1BAC7}"/>
                </a:ext>
              </a:extLst>
            </p:cNvPr>
            <p:cNvSpPr/>
            <p:nvPr/>
          </p:nvSpPr>
          <p:spPr>
            <a:xfrm>
              <a:off x="5922674" y="2956686"/>
              <a:ext cx="1797975" cy="898987"/>
            </a:xfrm>
            <a:prstGeom prst="roundRect">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rPr>
                <a:t>Credit rating ?</a:t>
              </a:r>
            </a:p>
          </p:txBody>
        </p:sp>
        <p:sp>
          <p:nvSpPr>
            <p:cNvPr id="19" name="Flowchart: Connector 18">
              <a:extLst>
                <a:ext uri="{FF2B5EF4-FFF2-40B4-BE49-F238E27FC236}">
                  <a16:creationId xmlns:a16="http://schemas.microsoft.com/office/drawing/2014/main" id="{C4C4D578-CE13-4E13-9181-D259EA9465CD}"/>
                </a:ext>
              </a:extLst>
            </p:cNvPr>
            <p:cNvSpPr/>
            <p:nvPr/>
          </p:nvSpPr>
          <p:spPr>
            <a:xfrm>
              <a:off x="6676968" y="4218734"/>
              <a:ext cx="1188000" cy="1188000"/>
            </a:xfrm>
            <a:prstGeom prst="flowChartConnector">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latin typeface="Bahnschrift" panose="020B0502040204020203" pitchFamily="34" charset="0"/>
                </a:rPr>
                <a:t>No</a:t>
              </a:r>
            </a:p>
          </p:txBody>
        </p:sp>
        <p:sp>
          <p:nvSpPr>
            <p:cNvPr id="20" name="Flowchart: Connector 19">
              <a:extLst>
                <a:ext uri="{FF2B5EF4-FFF2-40B4-BE49-F238E27FC236}">
                  <a16:creationId xmlns:a16="http://schemas.microsoft.com/office/drawing/2014/main" id="{78F4C055-2A2E-44EC-A21A-BABA54A94334}"/>
                </a:ext>
              </a:extLst>
            </p:cNvPr>
            <p:cNvSpPr/>
            <p:nvPr/>
          </p:nvSpPr>
          <p:spPr>
            <a:xfrm>
              <a:off x="6676968" y="5495297"/>
              <a:ext cx="1188000" cy="1188000"/>
            </a:xfrm>
            <a:prstGeom prst="flowChartConnector">
              <a:avLst/>
            </a:prstGeom>
            <a:solidFill>
              <a:schemeClr val="bg1">
                <a:lumMod val="8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ysClr val="windowText" lastClr="000000"/>
                  </a:solidFill>
                  <a:latin typeface="Bahnschrift" panose="020B0502040204020203" pitchFamily="34" charset="0"/>
                </a:rPr>
                <a:t>Yes</a:t>
              </a:r>
            </a:p>
          </p:txBody>
        </p:sp>
        <p:sp>
          <p:nvSpPr>
            <p:cNvPr id="22" name="Freeform: Shape 21">
              <a:extLst>
                <a:ext uri="{FF2B5EF4-FFF2-40B4-BE49-F238E27FC236}">
                  <a16:creationId xmlns:a16="http://schemas.microsoft.com/office/drawing/2014/main" id="{DA759757-19C8-4144-ABAE-765D8569A8F0}"/>
                </a:ext>
              </a:extLst>
            </p:cNvPr>
            <p:cNvSpPr/>
            <p:nvPr/>
          </p:nvSpPr>
          <p:spPr>
            <a:xfrm>
              <a:off x="2158287" y="2201535"/>
              <a:ext cx="913024" cy="377574"/>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kern="1200" dirty="0">
                  <a:solidFill>
                    <a:sysClr val="windowText" lastClr="000000"/>
                  </a:solidFill>
                  <a:latin typeface="Bahnschrift" panose="020B0502040204020203" pitchFamily="34" charset="0"/>
                </a:rPr>
                <a:t>young</a:t>
              </a:r>
            </a:p>
          </p:txBody>
        </p:sp>
        <p:sp>
          <p:nvSpPr>
            <p:cNvPr id="23" name="Freeform: Shape 22">
              <a:extLst>
                <a:ext uri="{FF2B5EF4-FFF2-40B4-BE49-F238E27FC236}">
                  <a16:creationId xmlns:a16="http://schemas.microsoft.com/office/drawing/2014/main" id="{DF1AA246-38B9-41DC-A8AA-95410BB11A53}"/>
                </a:ext>
              </a:extLst>
            </p:cNvPr>
            <p:cNvSpPr/>
            <p:nvPr/>
          </p:nvSpPr>
          <p:spPr>
            <a:xfrm>
              <a:off x="4241425" y="4261436"/>
              <a:ext cx="913024" cy="377574"/>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kern="1200" dirty="0">
                  <a:solidFill>
                    <a:sysClr val="windowText" lastClr="000000"/>
                  </a:solidFill>
                  <a:latin typeface="Bahnschrift" panose="020B0502040204020203" pitchFamily="34" charset="0"/>
                </a:rPr>
                <a:t>Middle aged</a:t>
              </a:r>
            </a:p>
          </p:txBody>
        </p:sp>
        <p:sp>
          <p:nvSpPr>
            <p:cNvPr id="24" name="Freeform: Shape 23">
              <a:extLst>
                <a:ext uri="{FF2B5EF4-FFF2-40B4-BE49-F238E27FC236}">
                  <a16:creationId xmlns:a16="http://schemas.microsoft.com/office/drawing/2014/main" id="{58784D03-3FAC-4FF7-9B27-9532C5F5A360}"/>
                </a:ext>
              </a:extLst>
            </p:cNvPr>
            <p:cNvSpPr/>
            <p:nvPr/>
          </p:nvSpPr>
          <p:spPr>
            <a:xfrm>
              <a:off x="6398365" y="2201535"/>
              <a:ext cx="913024" cy="377574"/>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kern="1200" dirty="0">
                  <a:solidFill>
                    <a:sysClr val="windowText" lastClr="000000"/>
                  </a:solidFill>
                  <a:latin typeface="Bahnschrift" panose="020B0502040204020203" pitchFamily="34" charset="0"/>
                </a:rPr>
                <a:t>senior</a:t>
              </a:r>
            </a:p>
          </p:txBody>
        </p:sp>
        <p:sp>
          <p:nvSpPr>
            <p:cNvPr id="25" name="Freeform: Shape 24">
              <a:extLst>
                <a:ext uri="{FF2B5EF4-FFF2-40B4-BE49-F238E27FC236}">
                  <a16:creationId xmlns:a16="http://schemas.microsoft.com/office/drawing/2014/main" id="{7A14B2EE-2277-4184-AA4C-8E7BE305C24B}"/>
                </a:ext>
              </a:extLst>
            </p:cNvPr>
            <p:cNvSpPr/>
            <p:nvPr/>
          </p:nvSpPr>
          <p:spPr>
            <a:xfrm>
              <a:off x="1384678" y="4096397"/>
              <a:ext cx="687614" cy="379115"/>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2000" dirty="0">
                  <a:solidFill>
                    <a:sysClr val="windowText" lastClr="000000"/>
                  </a:solidFill>
                  <a:latin typeface="Bahnschrift" panose="020B0502040204020203" pitchFamily="34" charset="0"/>
                </a:rPr>
                <a:t>n</a:t>
              </a:r>
              <a:r>
                <a:rPr lang="en-IN" sz="2000" kern="1200" dirty="0">
                  <a:solidFill>
                    <a:sysClr val="windowText" lastClr="000000"/>
                  </a:solidFill>
                  <a:latin typeface="Bahnschrift" panose="020B0502040204020203" pitchFamily="34" charset="0"/>
                </a:rPr>
                <a:t>o</a:t>
              </a:r>
            </a:p>
          </p:txBody>
        </p:sp>
        <p:sp>
          <p:nvSpPr>
            <p:cNvPr id="26" name="Freeform: Shape 25">
              <a:extLst>
                <a:ext uri="{FF2B5EF4-FFF2-40B4-BE49-F238E27FC236}">
                  <a16:creationId xmlns:a16="http://schemas.microsoft.com/office/drawing/2014/main" id="{0DF914A6-ED91-4630-940D-E7916F7E122B}"/>
                </a:ext>
              </a:extLst>
            </p:cNvPr>
            <p:cNvSpPr/>
            <p:nvPr/>
          </p:nvSpPr>
          <p:spPr>
            <a:xfrm>
              <a:off x="1384678" y="5338224"/>
              <a:ext cx="687614" cy="379115"/>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2000" kern="1200" dirty="0">
                  <a:solidFill>
                    <a:sysClr val="windowText" lastClr="000000"/>
                  </a:solidFill>
                  <a:latin typeface="Bahnschrift" panose="020B0502040204020203" pitchFamily="34" charset="0"/>
                </a:rPr>
                <a:t>yes</a:t>
              </a:r>
            </a:p>
          </p:txBody>
        </p:sp>
        <p:sp>
          <p:nvSpPr>
            <p:cNvPr id="27" name="Freeform: Shape 26">
              <a:extLst>
                <a:ext uri="{FF2B5EF4-FFF2-40B4-BE49-F238E27FC236}">
                  <a16:creationId xmlns:a16="http://schemas.microsoft.com/office/drawing/2014/main" id="{5BF0DB69-43F6-499C-9E69-3DBC6174C310}"/>
                </a:ext>
              </a:extLst>
            </p:cNvPr>
            <p:cNvSpPr/>
            <p:nvPr/>
          </p:nvSpPr>
          <p:spPr>
            <a:xfrm>
              <a:off x="5622987" y="4087278"/>
              <a:ext cx="687614" cy="379115"/>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2000" dirty="0">
                  <a:solidFill>
                    <a:sysClr val="windowText" lastClr="000000"/>
                  </a:solidFill>
                  <a:latin typeface="Bahnschrift" panose="020B0502040204020203" pitchFamily="34" charset="0"/>
                </a:rPr>
                <a:t>fair</a:t>
              </a:r>
              <a:endParaRPr lang="en-IN" sz="2000" kern="1200" dirty="0">
                <a:solidFill>
                  <a:sysClr val="windowText" lastClr="000000"/>
                </a:solidFill>
                <a:latin typeface="Bahnschrift" panose="020B0502040204020203" pitchFamily="34" charset="0"/>
              </a:endParaRPr>
            </a:p>
          </p:txBody>
        </p:sp>
        <p:sp>
          <p:nvSpPr>
            <p:cNvPr id="28" name="Freeform: Shape 27">
              <a:extLst>
                <a:ext uri="{FF2B5EF4-FFF2-40B4-BE49-F238E27FC236}">
                  <a16:creationId xmlns:a16="http://schemas.microsoft.com/office/drawing/2014/main" id="{65A6151B-9A48-4575-9C0B-BC46720E2CE8}"/>
                </a:ext>
              </a:extLst>
            </p:cNvPr>
            <p:cNvSpPr/>
            <p:nvPr/>
          </p:nvSpPr>
          <p:spPr>
            <a:xfrm>
              <a:off x="5139886" y="5490709"/>
              <a:ext cx="1188000" cy="379115"/>
            </a:xfrm>
            <a:custGeom>
              <a:avLst/>
              <a:gdLst>
                <a:gd name="connsiteX0" fmla="*/ 0 w 1797975"/>
                <a:gd name="connsiteY0" fmla="*/ 0 h 898987"/>
                <a:gd name="connsiteX1" fmla="*/ 1797975 w 1797975"/>
                <a:gd name="connsiteY1" fmla="*/ 0 h 898987"/>
                <a:gd name="connsiteX2" fmla="*/ 1797975 w 1797975"/>
                <a:gd name="connsiteY2" fmla="*/ 898987 h 898987"/>
                <a:gd name="connsiteX3" fmla="*/ 0 w 1797975"/>
                <a:gd name="connsiteY3" fmla="*/ 898987 h 898987"/>
                <a:gd name="connsiteX4" fmla="*/ 0 w 1797975"/>
                <a:gd name="connsiteY4" fmla="*/ 0 h 898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975" h="898987">
                  <a:moveTo>
                    <a:pt x="0" y="0"/>
                  </a:moveTo>
                  <a:lnTo>
                    <a:pt x="1797975" y="0"/>
                  </a:lnTo>
                  <a:lnTo>
                    <a:pt x="1797975" y="898987"/>
                  </a:lnTo>
                  <a:lnTo>
                    <a:pt x="0" y="898987"/>
                  </a:lnTo>
                  <a:lnTo>
                    <a:pt x="0" y="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2000" kern="1200" dirty="0">
                  <a:solidFill>
                    <a:sysClr val="windowText" lastClr="000000"/>
                  </a:solidFill>
                  <a:latin typeface="Bahnschrift" panose="020B0502040204020203" pitchFamily="34" charset="0"/>
                </a:rPr>
                <a:t>excellent</a:t>
              </a:r>
            </a:p>
          </p:txBody>
        </p:sp>
      </p:grpSp>
    </p:spTree>
    <p:extLst>
      <p:ext uri="{BB962C8B-B14F-4D97-AF65-F5344CB8AC3E}">
        <p14:creationId xmlns:p14="http://schemas.microsoft.com/office/powerpoint/2010/main" val="368619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Bayesian classification is based on Bayes' Theorem. Bayesian classifiers are the statistical classifiers. Bayesian classifiers can predict class membership probabilities such as the probability that a given tuple belongs to a particular class.</a:t>
                </a:r>
              </a:p>
              <a:p>
                <a:pPr marL="0" indent="0">
                  <a:buNone/>
                </a:pPr>
                <a:r>
                  <a:rPr lang="en-US" dirty="0">
                    <a:solidFill>
                      <a:srgbClr val="FF0000"/>
                    </a:solidFill>
                  </a:rPr>
                  <a:t>According to Bayes' Theorem,</a:t>
                </a:r>
              </a:p>
              <a:p>
                <a:pPr marL="0" indent="0">
                  <a:buNone/>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rPr>
                        <m:t>P</m:t>
                      </m:r>
                      <m:r>
                        <a:rPr lang="en-US" i="0" dirty="0" smtClean="0">
                          <a:latin typeface="Cambria Math" panose="02040503050406030204" pitchFamily="18" charset="0"/>
                        </a:rPr>
                        <m:t>(</m:t>
                      </m:r>
                      <m:r>
                        <m:rPr>
                          <m:sty m:val="p"/>
                        </m:rPr>
                        <a:rPr lang="en-US" i="0" dirty="0" smtClean="0">
                          <a:latin typeface="Cambria Math" panose="02040503050406030204" pitchFamily="18" charset="0"/>
                        </a:rPr>
                        <m:t>H</m:t>
                      </m:r>
                      <m:r>
                        <a:rPr lang="en-US" i="0" dirty="0" smtClean="0">
                          <a:latin typeface="Cambria Math" panose="02040503050406030204" pitchFamily="18" charset="0"/>
                        </a:rPr>
                        <m:t>/</m:t>
                      </m:r>
                      <m:r>
                        <m:rPr>
                          <m:sty m:val="p"/>
                        </m:rPr>
                        <a:rPr lang="en-US" i="0" dirty="0" smtClean="0">
                          <a:latin typeface="Cambria Math" panose="02040503050406030204" pitchFamily="18" charset="0"/>
                        </a:rPr>
                        <m:t>X</m:t>
                      </m:r>
                      <m:r>
                        <a:rPr lang="en-US" i="0" dirty="0" smtClean="0">
                          <a:latin typeface="Cambria Math" panose="02040503050406030204" pitchFamily="18" charset="0"/>
                        </a:rPr>
                        <m:t>)= </m:t>
                      </m:r>
                      <m:r>
                        <m:rPr>
                          <m:sty m:val="p"/>
                        </m:rPr>
                        <a:rPr lang="en-US" i="0" dirty="0" smtClean="0">
                          <a:latin typeface="Cambria Math" panose="02040503050406030204" pitchFamily="18" charset="0"/>
                        </a:rPr>
                        <m:t>P</m:t>
                      </m:r>
                      <m:r>
                        <a:rPr lang="en-US" i="0" dirty="0" smtClean="0">
                          <a:latin typeface="Cambria Math" panose="02040503050406030204" pitchFamily="18" charset="0"/>
                        </a:rPr>
                        <m:t>(</m:t>
                      </m:r>
                      <m:r>
                        <m:rPr>
                          <m:sty m:val="p"/>
                        </m:rPr>
                        <a:rPr lang="en-US" i="0" dirty="0" smtClean="0">
                          <a:latin typeface="Cambria Math" panose="02040503050406030204" pitchFamily="18" charset="0"/>
                        </a:rPr>
                        <m:t>X</m:t>
                      </m:r>
                      <m:r>
                        <a:rPr lang="en-US" i="0" dirty="0" smtClean="0">
                          <a:latin typeface="Cambria Math" panose="02040503050406030204" pitchFamily="18" charset="0"/>
                        </a:rPr>
                        <m:t>/</m:t>
                      </m:r>
                      <m:r>
                        <m:rPr>
                          <m:sty m:val="p"/>
                        </m:rPr>
                        <a:rPr lang="en-US" i="0" dirty="0" smtClean="0">
                          <a:latin typeface="Cambria Math" panose="02040503050406030204" pitchFamily="18" charset="0"/>
                        </a:rPr>
                        <m:t>H</m:t>
                      </m:r>
                      <m:r>
                        <a:rPr lang="en-US" i="0" dirty="0" smtClean="0">
                          <a:latin typeface="Cambria Math" panose="02040503050406030204" pitchFamily="18" charset="0"/>
                        </a:rPr>
                        <m:t>)</m:t>
                      </m:r>
                      <m:r>
                        <m:rPr>
                          <m:sty m:val="p"/>
                        </m:rPr>
                        <a:rPr lang="en-US" i="0" dirty="0" smtClean="0">
                          <a:latin typeface="Cambria Math" panose="02040503050406030204" pitchFamily="18" charset="0"/>
                        </a:rPr>
                        <m:t>P</m:t>
                      </m:r>
                      <m:r>
                        <a:rPr lang="en-US" i="0" dirty="0" smtClean="0">
                          <a:latin typeface="Cambria Math" panose="02040503050406030204" pitchFamily="18" charset="0"/>
                        </a:rPr>
                        <m:t>(</m:t>
                      </m:r>
                      <m:r>
                        <m:rPr>
                          <m:sty m:val="p"/>
                        </m:rPr>
                        <a:rPr lang="en-US" i="0" dirty="0" smtClean="0">
                          <a:latin typeface="Cambria Math" panose="02040503050406030204" pitchFamily="18" charset="0"/>
                        </a:rPr>
                        <m:t>H</m:t>
                      </m:r>
                      <m:r>
                        <a:rPr lang="en-US" i="0" dirty="0" smtClean="0">
                          <a:latin typeface="Cambria Math" panose="02040503050406030204" pitchFamily="18" charset="0"/>
                        </a:rPr>
                        <m:t>) / </m:t>
                      </m:r>
                      <m:r>
                        <m:rPr>
                          <m:sty m:val="p"/>
                        </m:rPr>
                        <a:rPr lang="en-US" i="0" dirty="0" smtClean="0">
                          <a:latin typeface="Cambria Math" panose="02040503050406030204" pitchFamily="18" charset="0"/>
                        </a:rPr>
                        <m:t>P</m:t>
                      </m:r>
                      <m:r>
                        <a:rPr lang="en-US" i="0" dirty="0" smtClean="0">
                          <a:latin typeface="Cambria Math" panose="02040503050406030204" pitchFamily="18" charset="0"/>
                        </a:rPr>
                        <m:t>(</m:t>
                      </m:r>
                      <m:r>
                        <m:rPr>
                          <m:sty m:val="p"/>
                        </m:rPr>
                        <a:rPr lang="en-US" i="0" dirty="0" smtClean="0">
                          <a:latin typeface="Cambria Math" panose="02040503050406030204" pitchFamily="18" charset="0"/>
                        </a:rPr>
                        <m:t>X</m:t>
                      </m:r>
                      <m:r>
                        <a:rPr lang="en-US" i="0" dirty="0" smtClean="0">
                          <a:latin typeface="Cambria Math" panose="02040503050406030204" pitchFamily="18" charset="0"/>
                        </a:rPr>
                        <m:t>)</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33" r="-1433"/>
                </a:stretch>
              </a:blipFill>
            </p:spPr>
            <p:txBody>
              <a:bodyPr/>
              <a:lstStyle/>
              <a:p>
                <a:r>
                  <a:rPr lang="en-IN">
                    <a:noFill/>
                  </a:rPr>
                  <a:t> </a:t>
                </a:r>
              </a:p>
            </p:txBody>
          </p:sp>
        </mc:Fallback>
      </mc:AlternateContent>
    </p:spTree>
    <p:extLst>
      <p:ext uri="{BB962C8B-B14F-4D97-AF65-F5344CB8AC3E}">
        <p14:creationId xmlns:p14="http://schemas.microsoft.com/office/powerpoint/2010/main" val="50855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 Based Classification</a:t>
            </a:r>
          </a:p>
        </p:txBody>
      </p:sp>
      <p:sp>
        <p:nvSpPr>
          <p:cNvPr id="3" name="Content Placeholder 2"/>
          <p:cNvSpPr>
            <a:spLocks noGrp="1"/>
          </p:cNvSpPr>
          <p:nvPr>
            <p:ph idx="1"/>
          </p:nvPr>
        </p:nvSpPr>
        <p:spPr/>
        <p:txBody>
          <a:bodyPr/>
          <a:lstStyle/>
          <a:p>
            <a:pPr marL="0" indent="0">
              <a:buNone/>
            </a:pPr>
            <a:r>
              <a:rPr lang="en-US" dirty="0">
                <a:solidFill>
                  <a:srgbClr val="FF0000"/>
                </a:solidFill>
              </a:rPr>
              <a:t>IF condition THEN conclusion</a:t>
            </a:r>
          </a:p>
          <a:p>
            <a:pPr marL="450850" lvl="1"/>
            <a:r>
              <a:rPr lang="en-US" sz="2600" dirty="0"/>
              <a:t>Let us consider a rule R1,</a:t>
            </a:r>
          </a:p>
          <a:p>
            <a:pPr marL="633413" lvl="2" indent="0">
              <a:buNone/>
            </a:pPr>
            <a:r>
              <a:rPr lang="en-US" dirty="0">
                <a:solidFill>
                  <a:srgbClr val="FF0000"/>
                </a:solidFill>
              </a:rPr>
              <a:t>R1: IF age = youth AND student = yes THEN </a:t>
            </a:r>
            <a:r>
              <a:rPr lang="en-US" dirty="0" err="1">
                <a:solidFill>
                  <a:srgbClr val="FF0000"/>
                </a:solidFill>
              </a:rPr>
              <a:t>buy_computer</a:t>
            </a:r>
            <a:r>
              <a:rPr lang="en-US" dirty="0">
                <a:solidFill>
                  <a:srgbClr val="FF0000"/>
                </a:solidFill>
              </a:rPr>
              <a:t> = yes</a:t>
            </a:r>
            <a:endParaRPr lang="en-IN" dirty="0">
              <a:solidFill>
                <a:srgbClr val="FF0000"/>
              </a:solidFill>
            </a:endParaRPr>
          </a:p>
        </p:txBody>
      </p:sp>
    </p:spTree>
    <p:extLst>
      <p:ext uri="{BB962C8B-B14F-4D97-AF65-F5344CB8AC3E}">
        <p14:creationId xmlns:p14="http://schemas.microsoft.com/office/powerpoint/2010/main" val="92965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p:txBody>
          <a:bodyPr/>
          <a:lstStyle/>
          <a:p>
            <a:r>
              <a:rPr lang="en-IN" dirty="0"/>
              <a:t>Data Mining </a:t>
            </a:r>
          </a:p>
        </p:txBody>
      </p:sp>
      <p:sp>
        <p:nvSpPr>
          <p:cNvPr id="3" name="Content Placeholder 2">
            <a:extLst>
              <a:ext uri="{FF2B5EF4-FFF2-40B4-BE49-F238E27FC236}">
                <a16:creationId xmlns:a16="http://schemas.microsoft.com/office/drawing/2014/main" id="{66A2C061-D2CF-40F6-9C64-CE42C35C1468}"/>
              </a:ext>
            </a:extLst>
          </p:cNvPr>
          <p:cNvSpPr>
            <a:spLocks noGrp="1"/>
          </p:cNvSpPr>
          <p:nvPr>
            <p:ph idx="1"/>
          </p:nvPr>
        </p:nvSpPr>
        <p:spPr>
          <a:xfrm>
            <a:off x="627883" y="2002930"/>
            <a:ext cx="7888234" cy="2852139"/>
          </a:xfrm>
          <a:custGeom>
            <a:avLst/>
            <a:gdLst>
              <a:gd name="connsiteX0" fmla="*/ 0 w 7888234"/>
              <a:gd name="connsiteY0" fmla="*/ 0 h 2852139"/>
              <a:gd name="connsiteX1" fmla="*/ 326798 w 7888234"/>
              <a:gd name="connsiteY1" fmla="*/ 0 h 2852139"/>
              <a:gd name="connsiteX2" fmla="*/ 732479 w 7888234"/>
              <a:gd name="connsiteY2" fmla="*/ 0 h 2852139"/>
              <a:gd name="connsiteX3" fmla="*/ 1453689 w 7888234"/>
              <a:gd name="connsiteY3" fmla="*/ 0 h 2852139"/>
              <a:gd name="connsiteX4" fmla="*/ 2096016 w 7888234"/>
              <a:gd name="connsiteY4" fmla="*/ 0 h 2852139"/>
              <a:gd name="connsiteX5" fmla="*/ 2817226 w 7888234"/>
              <a:gd name="connsiteY5" fmla="*/ 0 h 2852139"/>
              <a:gd name="connsiteX6" fmla="*/ 3459554 w 7888234"/>
              <a:gd name="connsiteY6" fmla="*/ 0 h 2852139"/>
              <a:gd name="connsiteX7" fmla="*/ 4180764 w 7888234"/>
              <a:gd name="connsiteY7" fmla="*/ 0 h 2852139"/>
              <a:gd name="connsiteX8" fmla="*/ 4823092 w 7888234"/>
              <a:gd name="connsiteY8" fmla="*/ 0 h 2852139"/>
              <a:gd name="connsiteX9" fmla="*/ 5228772 w 7888234"/>
              <a:gd name="connsiteY9" fmla="*/ 0 h 2852139"/>
              <a:gd name="connsiteX10" fmla="*/ 5792218 w 7888234"/>
              <a:gd name="connsiteY10" fmla="*/ 0 h 2852139"/>
              <a:gd name="connsiteX11" fmla="*/ 6434545 w 7888234"/>
              <a:gd name="connsiteY11" fmla="*/ 0 h 2852139"/>
              <a:gd name="connsiteX12" fmla="*/ 6997990 w 7888234"/>
              <a:gd name="connsiteY12" fmla="*/ 0 h 2852139"/>
              <a:gd name="connsiteX13" fmla="*/ 7888234 w 7888234"/>
              <a:gd name="connsiteY13" fmla="*/ 0 h 2852139"/>
              <a:gd name="connsiteX14" fmla="*/ 7888234 w 7888234"/>
              <a:gd name="connsiteY14" fmla="*/ 570428 h 2852139"/>
              <a:gd name="connsiteX15" fmla="*/ 7888234 w 7888234"/>
              <a:gd name="connsiteY15" fmla="*/ 1055291 h 2852139"/>
              <a:gd name="connsiteX16" fmla="*/ 7888234 w 7888234"/>
              <a:gd name="connsiteY16" fmla="*/ 1654241 h 2852139"/>
              <a:gd name="connsiteX17" fmla="*/ 7888234 w 7888234"/>
              <a:gd name="connsiteY17" fmla="*/ 2167626 h 2852139"/>
              <a:gd name="connsiteX18" fmla="*/ 7888234 w 7888234"/>
              <a:gd name="connsiteY18" fmla="*/ 2852139 h 2852139"/>
              <a:gd name="connsiteX19" fmla="*/ 7324789 w 7888234"/>
              <a:gd name="connsiteY19" fmla="*/ 2852139 h 2852139"/>
              <a:gd name="connsiteX20" fmla="*/ 6761343 w 7888234"/>
              <a:gd name="connsiteY20" fmla="*/ 2852139 h 2852139"/>
              <a:gd name="connsiteX21" fmla="*/ 6197898 w 7888234"/>
              <a:gd name="connsiteY21" fmla="*/ 2852139 h 2852139"/>
              <a:gd name="connsiteX22" fmla="*/ 5555571 w 7888234"/>
              <a:gd name="connsiteY22" fmla="*/ 2852139 h 2852139"/>
              <a:gd name="connsiteX23" fmla="*/ 4913243 w 7888234"/>
              <a:gd name="connsiteY23" fmla="*/ 2852139 h 2852139"/>
              <a:gd name="connsiteX24" fmla="*/ 4507562 w 7888234"/>
              <a:gd name="connsiteY24" fmla="*/ 2852139 h 2852139"/>
              <a:gd name="connsiteX25" fmla="*/ 3865235 w 7888234"/>
              <a:gd name="connsiteY25" fmla="*/ 2852139 h 2852139"/>
              <a:gd name="connsiteX26" fmla="*/ 3222907 w 7888234"/>
              <a:gd name="connsiteY26" fmla="*/ 2852139 h 2852139"/>
              <a:gd name="connsiteX27" fmla="*/ 2817226 w 7888234"/>
              <a:gd name="connsiteY27" fmla="*/ 2852139 h 2852139"/>
              <a:gd name="connsiteX28" fmla="*/ 2332663 w 7888234"/>
              <a:gd name="connsiteY28" fmla="*/ 2852139 h 2852139"/>
              <a:gd name="connsiteX29" fmla="*/ 1769218 w 7888234"/>
              <a:gd name="connsiteY29" fmla="*/ 2852139 h 2852139"/>
              <a:gd name="connsiteX30" fmla="*/ 1048008 w 7888234"/>
              <a:gd name="connsiteY30" fmla="*/ 2852139 h 2852139"/>
              <a:gd name="connsiteX31" fmla="*/ 0 w 7888234"/>
              <a:gd name="connsiteY31" fmla="*/ 2852139 h 2852139"/>
              <a:gd name="connsiteX32" fmla="*/ 0 w 7888234"/>
              <a:gd name="connsiteY32" fmla="*/ 2338754 h 2852139"/>
              <a:gd name="connsiteX33" fmla="*/ 0 w 7888234"/>
              <a:gd name="connsiteY33" fmla="*/ 1711283 h 2852139"/>
              <a:gd name="connsiteX34" fmla="*/ 0 w 7888234"/>
              <a:gd name="connsiteY34" fmla="*/ 1112334 h 2852139"/>
              <a:gd name="connsiteX35" fmla="*/ 0 w 7888234"/>
              <a:gd name="connsiteY35" fmla="*/ 627471 h 2852139"/>
              <a:gd name="connsiteX36" fmla="*/ 0 w 7888234"/>
              <a:gd name="connsiteY36" fmla="*/ 0 h 285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888234" h="2852139" fill="none" extrusionOk="0">
                <a:moveTo>
                  <a:pt x="0" y="0"/>
                </a:moveTo>
                <a:cubicBezTo>
                  <a:pt x="83976" y="-17010"/>
                  <a:pt x="180030" y="34541"/>
                  <a:pt x="326798" y="0"/>
                </a:cubicBezTo>
                <a:cubicBezTo>
                  <a:pt x="473566" y="-34541"/>
                  <a:pt x="630707" y="38979"/>
                  <a:pt x="732479" y="0"/>
                </a:cubicBezTo>
                <a:cubicBezTo>
                  <a:pt x="834251" y="-38979"/>
                  <a:pt x="1132790" y="3155"/>
                  <a:pt x="1453689" y="0"/>
                </a:cubicBezTo>
                <a:cubicBezTo>
                  <a:pt x="1774588" y="-3155"/>
                  <a:pt x="1925361" y="51297"/>
                  <a:pt x="2096016" y="0"/>
                </a:cubicBezTo>
                <a:cubicBezTo>
                  <a:pt x="2266671" y="-51297"/>
                  <a:pt x="2569782" y="29917"/>
                  <a:pt x="2817226" y="0"/>
                </a:cubicBezTo>
                <a:cubicBezTo>
                  <a:pt x="3064670" y="-29917"/>
                  <a:pt x="3185508" y="4452"/>
                  <a:pt x="3459554" y="0"/>
                </a:cubicBezTo>
                <a:cubicBezTo>
                  <a:pt x="3733600" y="-4452"/>
                  <a:pt x="3953191" y="52285"/>
                  <a:pt x="4180764" y="0"/>
                </a:cubicBezTo>
                <a:cubicBezTo>
                  <a:pt x="4408337" y="-52285"/>
                  <a:pt x="4521360" y="58134"/>
                  <a:pt x="4823092" y="0"/>
                </a:cubicBezTo>
                <a:cubicBezTo>
                  <a:pt x="5124824" y="-58134"/>
                  <a:pt x="5107912" y="14099"/>
                  <a:pt x="5228772" y="0"/>
                </a:cubicBezTo>
                <a:cubicBezTo>
                  <a:pt x="5349632" y="-14099"/>
                  <a:pt x="5526347" y="59893"/>
                  <a:pt x="5792218" y="0"/>
                </a:cubicBezTo>
                <a:cubicBezTo>
                  <a:pt x="6058089" y="-59893"/>
                  <a:pt x="6286437" y="75571"/>
                  <a:pt x="6434545" y="0"/>
                </a:cubicBezTo>
                <a:cubicBezTo>
                  <a:pt x="6582653" y="-75571"/>
                  <a:pt x="6801942" y="7686"/>
                  <a:pt x="6997990" y="0"/>
                </a:cubicBezTo>
                <a:cubicBezTo>
                  <a:pt x="7194039" y="-7686"/>
                  <a:pt x="7694081" y="3316"/>
                  <a:pt x="7888234" y="0"/>
                </a:cubicBezTo>
                <a:cubicBezTo>
                  <a:pt x="7933886" y="187203"/>
                  <a:pt x="7884614" y="426722"/>
                  <a:pt x="7888234" y="570428"/>
                </a:cubicBezTo>
                <a:cubicBezTo>
                  <a:pt x="7891854" y="714134"/>
                  <a:pt x="7868141" y="933141"/>
                  <a:pt x="7888234" y="1055291"/>
                </a:cubicBezTo>
                <a:cubicBezTo>
                  <a:pt x="7908327" y="1177441"/>
                  <a:pt x="7820994" y="1476288"/>
                  <a:pt x="7888234" y="1654241"/>
                </a:cubicBezTo>
                <a:cubicBezTo>
                  <a:pt x="7955474" y="1832194"/>
                  <a:pt x="7846093" y="1968903"/>
                  <a:pt x="7888234" y="2167626"/>
                </a:cubicBezTo>
                <a:cubicBezTo>
                  <a:pt x="7930375" y="2366349"/>
                  <a:pt x="7813788" y="2704200"/>
                  <a:pt x="7888234" y="2852139"/>
                </a:cubicBezTo>
                <a:cubicBezTo>
                  <a:pt x="7648427" y="2867536"/>
                  <a:pt x="7549391" y="2848420"/>
                  <a:pt x="7324789" y="2852139"/>
                </a:cubicBezTo>
                <a:cubicBezTo>
                  <a:pt x="7100188" y="2855858"/>
                  <a:pt x="6990400" y="2818369"/>
                  <a:pt x="6761343" y="2852139"/>
                </a:cubicBezTo>
                <a:cubicBezTo>
                  <a:pt x="6532286" y="2885909"/>
                  <a:pt x="6466002" y="2817451"/>
                  <a:pt x="6197898" y="2852139"/>
                </a:cubicBezTo>
                <a:cubicBezTo>
                  <a:pt x="5929794" y="2886827"/>
                  <a:pt x="5688510" y="2838180"/>
                  <a:pt x="5555571" y="2852139"/>
                </a:cubicBezTo>
                <a:cubicBezTo>
                  <a:pt x="5422632" y="2866098"/>
                  <a:pt x="5042900" y="2807806"/>
                  <a:pt x="4913243" y="2852139"/>
                </a:cubicBezTo>
                <a:cubicBezTo>
                  <a:pt x="4783586" y="2896472"/>
                  <a:pt x="4597558" y="2822624"/>
                  <a:pt x="4507562" y="2852139"/>
                </a:cubicBezTo>
                <a:cubicBezTo>
                  <a:pt x="4417566" y="2881654"/>
                  <a:pt x="4083139" y="2824145"/>
                  <a:pt x="3865235" y="2852139"/>
                </a:cubicBezTo>
                <a:cubicBezTo>
                  <a:pt x="3647331" y="2880133"/>
                  <a:pt x="3458056" y="2791856"/>
                  <a:pt x="3222907" y="2852139"/>
                </a:cubicBezTo>
                <a:cubicBezTo>
                  <a:pt x="2987758" y="2912422"/>
                  <a:pt x="2954706" y="2844877"/>
                  <a:pt x="2817226" y="2852139"/>
                </a:cubicBezTo>
                <a:cubicBezTo>
                  <a:pt x="2679746" y="2859401"/>
                  <a:pt x="2519142" y="2806418"/>
                  <a:pt x="2332663" y="2852139"/>
                </a:cubicBezTo>
                <a:cubicBezTo>
                  <a:pt x="2146184" y="2897860"/>
                  <a:pt x="1933590" y="2799524"/>
                  <a:pt x="1769218" y="2852139"/>
                </a:cubicBezTo>
                <a:cubicBezTo>
                  <a:pt x="1604846" y="2904754"/>
                  <a:pt x="1379186" y="2839730"/>
                  <a:pt x="1048008" y="2852139"/>
                </a:cubicBezTo>
                <a:cubicBezTo>
                  <a:pt x="716830" y="2864548"/>
                  <a:pt x="501465" y="2782979"/>
                  <a:pt x="0" y="2852139"/>
                </a:cubicBezTo>
                <a:cubicBezTo>
                  <a:pt x="-28193" y="2732333"/>
                  <a:pt x="30489" y="2539974"/>
                  <a:pt x="0" y="2338754"/>
                </a:cubicBezTo>
                <a:cubicBezTo>
                  <a:pt x="-30489" y="2137535"/>
                  <a:pt x="15311" y="2000780"/>
                  <a:pt x="0" y="1711283"/>
                </a:cubicBezTo>
                <a:cubicBezTo>
                  <a:pt x="-15311" y="1421786"/>
                  <a:pt x="41110" y="1333681"/>
                  <a:pt x="0" y="1112334"/>
                </a:cubicBezTo>
                <a:cubicBezTo>
                  <a:pt x="-41110" y="890987"/>
                  <a:pt x="17697" y="852368"/>
                  <a:pt x="0" y="627471"/>
                </a:cubicBezTo>
                <a:cubicBezTo>
                  <a:pt x="-17697" y="402574"/>
                  <a:pt x="34354" y="159041"/>
                  <a:pt x="0" y="0"/>
                </a:cubicBezTo>
                <a:close/>
              </a:path>
              <a:path w="7888234" h="2852139" stroke="0" extrusionOk="0">
                <a:moveTo>
                  <a:pt x="0" y="0"/>
                </a:moveTo>
                <a:cubicBezTo>
                  <a:pt x="137512" y="-36148"/>
                  <a:pt x="513329" y="76591"/>
                  <a:pt x="642328" y="0"/>
                </a:cubicBezTo>
                <a:cubicBezTo>
                  <a:pt x="771327" y="-76591"/>
                  <a:pt x="967549" y="45629"/>
                  <a:pt x="1205773" y="0"/>
                </a:cubicBezTo>
                <a:cubicBezTo>
                  <a:pt x="1443998" y="-45629"/>
                  <a:pt x="1511423" y="34787"/>
                  <a:pt x="1769218" y="0"/>
                </a:cubicBezTo>
                <a:cubicBezTo>
                  <a:pt x="2027013" y="-34787"/>
                  <a:pt x="2056130" y="33997"/>
                  <a:pt x="2174899" y="0"/>
                </a:cubicBezTo>
                <a:cubicBezTo>
                  <a:pt x="2293668" y="-33997"/>
                  <a:pt x="2527662" y="56847"/>
                  <a:pt x="2817226" y="0"/>
                </a:cubicBezTo>
                <a:cubicBezTo>
                  <a:pt x="3106790" y="-56847"/>
                  <a:pt x="3083647" y="31423"/>
                  <a:pt x="3301789" y="0"/>
                </a:cubicBezTo>
                <a:cubicBezTo>
                  <a:pt x="3519931" y="-31423"/>
                  <a:pt x="3674402" y="59013"/>
                  <a:pt x="3865235" y="0"/>
                </a:cubicBezTo>
                <a:cubicBezTo>
                  <a:pt x="4056068" y="-59013"/>
                  <a:pt x="4140054" y="14652"/>
                  <a:pt x="4270915" y="0"/>
                </a:cubicBezTo>
                <a:cubicBezTo>
                  <a:pt x="4401776" y="-14652"/>
                  <a:pt x="4730658" y="61036"/>
                  <a:pt x="4913243" y="0"/>
                </a:cubicBezTo>
                <a:cubicBezTo>
                  <a:pt x="5095828" y="-61036"/>
                  <a:pt x="5412651" y="26739"/>
                  <a:pt x="5634453" y="0"/>
                </a:cubicBezTo>
                <a:cubicBezTo>
                  <a:pt x="5856255" y="-26739"/>
                  <a:pt x="5848354" y="48341"/>
                  <a:pt x="6040133" y="0"/>
                </a:cubicBezTo>
                <a:cubicBezTo>
                  <a:pt x="6231912" y="-48341"/>
                  <a:pt x="6324462" y="25269"/>
                  <a:pt x="6524696" y="0"/>
                </a:cubicBezTo>
                <a:cubicBezTo>
                  <a:pt x="6724930" y="-25269"/>
                  <a:pt x="6959825" y="69871"/>
                  <a:pt x="7245906" y="0"/>
                </a:cubicBezTo>
                <a:cubicBezTo>
                  <a:pt x="7531987" y="-69871"/>
                  <a:pt x="7601602" y="69222"/>
                  <a:pt x="7888234" y="0"/>
                </a:cubicBezTo>
                <a:cubicBezTo>
                  <a:pt x="7895040" y="222119"/>
                  <a:pt x="7873143" y="313373"/>
                  <a:pt x="7888234" y="570428"/>
                </a:cubicBezTo>
                <a:cubicBezTo>
                  <a:pt x="7903325" y="827483"/>
                  <a:pt x="7839174" y="945014"/>
                  <a:pt x="7888234" y="1083813"/>
                </a:cubicBezTo>
                <a:cubicBezTo>
                  <a:pt x="7937294" y="1222613"/>
                  <a:pt x="7849540" y="1381639"/>
                  <a:pt x="7888234" y="1597198"/>
                </a:cubicBezTo>
                <a:cubicBezTo>
                  <a:pt x="7926928" y="1812757"/>
                  <a:pt x="7879309" y="2013108"/>
                  <a:pt x="7888234" y="2167626"/>
                </a:cubicBezTo>
                <a:cubicBezTo>
                  <a:pt x="7897159" y="2322144"/>
                  <a:pt x="7861775" y="2515283"/>
                  <a:pt x="7888234" y="2852139"/>
                </a:cubicBezTo>
                <a:cubicBezTo>
                  <a:pt x="7754119" y="2878798"/>
                  <a:pt x="7595832" y="2827747"/>
                  <a:pt x="7482553" y="2852139"/>
                </a:cubicBezTo>
                <a:cubicBezTo>
                  <a:pt x="7369274" y="2876531"/>
                  <a:pt x="7211996" y="2805026"/>
                  <a:pt x="7076873" y="2852139"/>
                </a:cubicBezTo>
                <a:cubicBezTo>
                  <a:pt x="6941750" y="2899252"/>
                  <a:pt x="6850751" y="2819529"/>
                  <a:pt x="6750075" y="2852139"/>
                </a:cubicBezTo>
                <a:cubicBezTo>
                  <a:pt x="6649399" y="2884749"/>
                  <a:pt x="6354437" y="2789336"/>
                  <a:pt x="6107747" y="2852139"/>
                </a:cubicBezTo>
                <a:cubicBezTo>
                  <a:pt x="5861057" y="2914942"/>
                  <a:pt x="5917596" y="2829285"/>
                  <a:pt x="5780949" y="2852139"/>
                </a:cubicBezTo>
                <a:cubicBezTo>
                  <a:pt x="5644302" y="2874993"/>
                  <a:pt x="5388880" y="2831331"/>
                  <a:pt x="5217503" y="2852139"/>
                </a:cubicBezTo>
                <a:cubicBezTo>
                  <a:pt x="5046126" y="2872947"/>
                  <a:pt x="4696844" y="2772738"/>
                  <a:pt x="4496293" y="2852139"/>
                </a:cubicBezTo>
                <a:cubicBezTo>
                  <a:pt x="4295742" y="2931540"/>
                  <a:pt x="4214035" y="2839740"/>
                  <a:pt x="3932848" y="2852139"/>
                </a:cubicBezTo>
                <a:cubicBezTo>
                  <a:pt x="3651662" y="2864538"/>
                  <a:pt x="3766639" y="2837813"/>
                  <a:pt x="3606050" y="2852139"/>
                </a:cubicBezTo>
                <a:cubicBezTo>
                  <a:pt x="3445461" y="2866465"/>
                  <a:pt x="3247345" y="2822841"/>
                  <a:pt x="3121487" y="2852139"/>
                </a:cubicBezTo>
                <a:cubicBezTo>
                  <a:pt x="2995629" y="2881437"/>
                  <a:pt x="2633355" y="2815453"/>
                  <a:pt x="2479159" y="2852139"/>
                </a:cubicBezTo>
                <a:cubicBezTo>
                  <a:pt x="2324963" y="2888825"/>
                  <a:pt x="2060526" y="2848725"/>
                  <a:pt x="1757949" y="2852139"/>
                </a:cubicBezTo>
                <a:cubicBezTo>
                  <a:pt x="1455372" y="2855553"/>
                  <a:pt x="1376838" y="2816587"/>
                  <a:pt x="1194504" y="2852139"/>
                </a:cubicBezTo>
                <a:cubicBezTo>
                  <a:pt x="1012170" y="2887691"/>
                  <a:pt x="886079" y="2831459"/>
                  <a:pt x="788823" y="2852139"/>
                </a:cubicBezTo>
                <a:cubicBezTo>
                  <a:pt x="691567" y="2872819"/>
                  <a:pt x="259877" y="2803511"/>
                  <a:pt x="0" y="2852139"/>
                </a:cubicBezTo>
                <a:cubicBezTo>
                  <a:pt x="-59737" y="2632064"/>
                  <a:pt x="46748" y="2485290"/>
                  <a:pt x="0" y="2338754"/>
                </a:cubicBezTo>
                <a:cubicBezTo>
                  <a:pt x="-46748" y="2192218"/>
                  <a:pt x="23409" y="1978341"/>
                  <a:pt x="0" y="1768326"/>
                </a:cubicBezTo>
                <a:cubicBezTo>
                  <a:pt x="-23409" y="1558311"/>
                  <a:pt x="9251" y="1399895"/>
                  <a:pt x="0" y="1226420"/>
                </a:cubicBezTo>
                <a:cubicBezTo>
                  <a:pt x="-9251" y="1052945"/>
                  <a:pt x="28159" y="865188"/>
                  <a:pt x="0" y="741556"/>
                </a:cubicBezTo>
                <a:cubicBezTo>
                  <a:pt x="-28159" y="617924"/>
                  <a:pt x="55343" y="234298"/>
                  <a:pt x="0" y="0"/>
                </a:cubicBezTo>
                <a:close/>
              </a:path>
            </a:pathLst>
          </a:custGeom>
          <a:ln>
            <a:solidFill>
              <a:schemeClr val="tx1"/>
            </a:solidFill>
            <a:extLst>
              <a:ext uri="{C807C97D-BFC1-408E-A445-0C87EB9F89A2}">
                <ask:lineSketchStyleProps xmlns:ask="http://schemas.microsoft.com/office/drawing/2018/sketchyshapes" sd="875165838">
                  <ask:type>
                    <ask:lineSketchScribble/>
                  </ask:type>
                </ask:lineSketchStyleProps>
              </a:ext>
            </a:extLst>
          </a:ln>
          <a:effectLst>
            <a:outerShdw blurRad="63500" sx="102000" sy="102000" algn="ctr" rotWithShape="0">
              <a:prstClr val="black">
                <a:alpha val="40000"/>
              </a:prstClr>
            </a:outerShdw>
          </a:effectLst>
        </p:spPr>
        <p:txBody>
          <a:bodyPr>
            <a:normAutofit/>
          </a:bodyPr>
          <a:lstStyle/>
          <a:p>
            <a:pPr marL="0" indent="0" algn="just">
              <a:buNone/>
            </a:pPr>
            <a:r>
              <a:rPr lang="en-US" dirty="0"/>
              <a:t>In the process of data mining, large data sets are first sorted, then patterns are identified and relationships are established to perform data analysis and solve problems.</a:t>
            </a:r>
          </a:p>
        </p:txBody>
      </p:sp>
    </p:spTree>
    <p:extLst>
      <p:ext uri="{BB962C8B-B14F-4D97-AF65-F5344CB8AC3E}">
        <p14:creationId xmlns:p14="http://schemas.microsoft.com/office/powerpoint/2010/main" val="1438344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Binary classification </a:t>
            </a:r>
            <a:r>
              <a:rPr lang="en-US" dirty="0"/>
              <a:t>is the task of classifying the elements of a set into two groups on the basis of a classification rule. Typical binary classification problems include:</a:t>
            </a:r>
          </a:p>
          <a:p>
            <a:r>
              <a:rPr lang="en-US" dirty="0">
                <a:solidFill>
                  <a:srgbClr val="FF0000"/>
                </a:solidFill>
              </a:rPr>
              <a:t>Medical testing </a:t>
            </a:r>
            <a:r>
              <a:rPr lang="en-US" dirty="0"/>
              <a:t>to determine if a patient has certain disease or not;</a:t>
            </a:r>
          </a:p>
          <a:p>
            <a:r>
              <a:rPr lang="en-US" dirty="0">
                <a:solidFill>
                  <a:srgbClr val="FF0000"/>
                </a:solidFill>
              </a:rPr>
              <a:t>Quality control </a:t>
            </a:r>
            <a:r>
              <a:rPr lang="en-US" dirty="0"/>
              <a:t>in industry, deciding whether a specification has been met;</a:t>
            </a:r>
          </a:p>
          <a:p>
            <a:r>
              <a:rPr lang="en-US" dirty="0"/>
              <a:t>In </a:t>
            </a:r>
            <a:r>
              <a:rPr lang="en-US" dirty="0">
                <a:solidFill>
                  <a:srgbClr val="FF0000"/>
                </a:solidFill>
              </a:rPr>
              <a:t>information retrieval</a:t>
            </a:r>
            <a:r>
              <a:rPr lang="en-US" dirty="0"/>
              <a:t>, deciding whether a page should be in the result set of a search or not.</a:t>
            </a:r>
          </a:p>
          <a:p>
            <a:endParaRPr lang="en-IN" dirty="0"/>
          </a:p>
        </p:txBody>
      </p:sp>
    </p:spTree>
    <p:extLst>
      <p:ext uri="{BB962C8B-B14F-4D97-AF65-F5344CB8AC3E}">
        <p14:creationId xmlns:p14="http://schemas.microsoft.com/office/powerpoint/2010/main" val="3237999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Typically, binary classification tasks involve one class that is the </a:t>
            </a:r>
            <a:r>
              <a:rPr lang="en-US" dirty="0">
                <a:solidFill>
                  <a:srgbClr val="FF0000"/>
                </a:solidFill>
              </a:rPr>
              <a:t>normal state </a:t>
            </a:r>
            <a:r>
              <a:rPr lang="en-US" dirty="0"/>
              <a:t>and another class that is the </a:t>
            </a:r>
            <a:r>
              <a:rPr lang="en-US" dirty="0">
                <a:solidFill>
                  <a:srgbClr val="FF0000"/>
                </a:solidFill>
              </a:rPr>
              <a:t>abnormal state</a:t>
            </a:r>
            <a:r>
              <a:rPr lang="en-US" dirty="0"/>
              <a:t>.</a:t>
            </a:r>
          </a:p>
          <a:p>
            <a:pPr algn="just"/>
            <a:r>
              <a:rPr lang="en-US" dirty="0"/>
              <a:t>Example is “</a:t>
            </a:r>
            <a:r>
              <a:rPr lang="en-US" dirty="0">
                <a:solidFill>
                  <a:srgbClr val="FF0000"/>
                </a:solidFill>
              </a:rPr>
              <a:t>cancer not detected</a:t>
            </a:r>
            <a:r>
              <a:rPr lang="en-US" dirty="0"/>
              <a:t>” is the normal state of a task that involves a medical test and “</a:t>
            </a:r>
            <a:r>
              <a:rPr lang="en-US" dirty="0">
                <a:solidFill>
                  <a:srgbClr val="FF0000"/>
                </a:solidFill>
              </a:rPr>
              <a:t>cancer detected</a:t>
            </a:r>
            <a:r>
              <a:rPr lang="en-US" dirty="0"/>
              <a:t>” is the abnormal state.</a:t>
            </a:r>
          </a:p>
          <a:p>
            <a:pPr algn="just"/>
            <a:r>
              <a:rPr lang="en-US" dirty="0"/>
              <a:t>The class for the normal state is assigned the class label 0 and the class with the abnormal state is assigned the class label 1.</a:t>
            </a:r>
          </a:p>
          <a:p>
            <a:pPr algn="just"/>
            <a:endParaRPr lang="en-IN" dirty="0"/>
          </a:p>
        </p:txBody>
      </p:sp>
    </p:spTree>
    <p:extLst>
      <p:ext uri="{BB962C8B-B14F-4D97-AF65-F5344CB8AC3E}">
        <p14:creationId xmlns:p14="http://schemas.microsoft.com/office/powerpoint/2010/main" val="3802189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E3A42">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Neighbours Method</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042501"/>
            <a:ext cx="7581900" cy="353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353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E3A42">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31" y="1811290"/>
            <a:ext cx="7748337" cy="434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15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Popular algorithms that can be used for binary classification include:</a:t>
            </a:r>
          </a:p>
          <a:p>
            <a:pPr fontAlgn="base"/>
            <a:r>
              <a:rPr lang="en-US" dirty="0"/>
              <a:t>Logistic Regression</a:t>
            </a:r>
          </a:p>
          <a:p>
            <a:endParaRPr lang="en-IN" dirty="0"/>
          </a:p>
        </p:txBody>
      </p:sp>
    </p:spTree>
    <p:extLst>
      <p:ext uri="{BB962C8B-B14F-4D97-AF65-F5344CB8AC3E}">
        <p14:creationId xmlns:p14="http://schemas.microsoft.com/office/powerpoint/2010/main" val="3287746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Popular algorithms that can be used for binary classification include:</a:t>
            </a:r>
          </a:p>
          <a:p>
            <a:pPr fontAlgn="base"/>
            <a:r>
              <a:rPr lang="en-US" dirty="0"/>
              <a:t>Logistic Regression</a:t>
            </a:r>
          </a:p>
          <a:p>
            <a:pPr fontAlgn="base"/>
            <a:r>
              <a:rPr lang="en-US" dirty="0"/>
              <a:t>k-Nearest Neighbors</a:t>
            </a:r>
          </a:p>
          <a:p>
            <a:endParaRPr lang="en-IN" dirty="0"/>
          </a:p>
        </p:txBody>
      </p:sp>
    </p:spTree>
    <p:extLst>
      <p:ext uri="{BB962C8B-B14F-4D97-AF65-F5344CB8AC3E}">
        <p14:creationId xmlns:p14="http://schemas.microsoft.com/office/powerpoint/2010/main" val="2962328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Popular algorithms that can be used for binary classification include:</a:t>
            </a:r>
          </a:p>
          <a:p>
            <a:pPr fontAlgn="base"/>
            <a:r>
              <a:rPr lang="en-US" dirty="0"/>
              <a:t>Logistic Regression</a:t>
            </a:r>
          </a:p>
          <a:p>
            <a:pPr fontAlgn="base"/>
            <a:r>
              <a:rPr lang="en-US" dirty="0"/>
              <a:t>k-Nearest Neighbors</a:t>
            </a:r>
          </a:p>
          <a:p>
            <a:pPr fontAlgn="base"/>
            <a:r>
              <a:rPr lang="en-US" dirty="0"/>
              <a:t>Decision Trees</a:t>
            </a:r>
          </a:p>
          <a:p>
            <a:endParaRPr lang="en-IN" dirty="0"/>
          </a:p>
        </p:txBody>
      </p:sp>
    </p:spTree>
    <p:extLst>
      <p:ext uri="{BB962C8B-B14F-4D97-AF65-F5344CB8AC3E}">
        <p14:creationId xmlns:p14="http://schemas.microsoft.com/office/powerpoint/2010/main" val="392097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Popular algorithms that can be used for binary classification include:</a:t>
            </a:r>
          </a:p>
          <a:p>
            <a:pPr fontAlgn="base"/>
            <a:r>
              <a:rPr lang="en-US" dirty="0"/>
              <a:t>Logistic Regression</a:t>
            </a:r>
          </a:p>
          <a:p>
            <a:pPr fontAlgn="base"/>
            <a:r>
              <a:rPr lang="en-US" dirty="0"/>
              <a:t>k-Nearest Neighbors</a:t>
            </a:r>
          </a:p>
          <a:p>
            <a:pPr fontAlgn="base"/>
            <a:r>
              <a:rPr lang="en-US" dirty="0"/>
              <a:t>Decision Trees</a:t>
            </a:r>
          </a:p>
          <a:p>
            <a:pPr fontAlgn="base"/>
            <a:r>
              <a:rPr lang="en-US" dirty="0"/>
              <a:t>Support Vector Machine</a:t>
            </a:r>
          </a:p>
          <a:p>
            <a:endParaRPr lang="en-IN" dirty="0"/>
          </a:p>
        </p:txBody>
      </p:sp>
    </p:spTree>
    <p:extLst>
      <p:ext uri="{BB962C8B-B14F-4D97-AF65-F5344CB8AC3E}">
        <p14:creationId xmlns:p14="http://schemas.microsoft.com/office/powerpoint/2010/main" val="261095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Classification</a:t>
            </a:r>
            <a:endParaRPr lang="en-IN" dirty="0"/>
          </a:p>
        </p:txBody>
      </p:sp>
      <p:sp>
        <p:nvSpPr>
          <p:cNvPr id="3" name="Content Placeholder 2"/>
          <p:cNvSpPr>
            <a:spLocks noGrp="1"/>
          </p:cNvSpPr>
          <p:nvPr>
            <p:ph idx="1"/>
          </p:nvPr>
        </p:nvSpPr>
        <p:spPr>
          <a:xfrm>
            <a:off x="319595" y="1494778"/>
            <a:ext cx="8504809" cy="5363222"/>
          </a:xfrm>
        </p:spPr>
        <p:txBody>
          <a:bodyPr>
            <a:normAutofit/>
          </a:bodyPr>
          <a:lstStyle/>
          <a:p>
            <a:pPr marL="0" indent="0" fontAlgn="base">
              <a:buNone/>
            </a:pPr>
            <a:r>
              <a:rPr lang="en-US" dirty="0"/>
              <a:t>Popular algorithms that can be used for binary classification include:</a:t>
            </a:r>
          </a:p>
          <a:p>
            <a:pPr fontAlgn="base"/>
            <a:r>
              <a:rPr lang="en-US" dirty="0"/>
              <a:t>Logistic Regression</a:t>
            </a:r>
          </a:p>
          <a:p>
            <a:pPr fontAlgn="base"/>
            <a:r>
              <a:rPr lang="en-US" dirty="0"/>
              <a:t>k-Nearest Neighbors</a:t>
            </a:r>
          </a:p>
          <a:p>
            <a:pPr fontAlgn="base"/>
            <a:r>
              <a:rPr lang="en-US" dirty="0"/>
              <a:t>Decision Trees</a:t>
            </a:r>
          </a:p>
          <a:p>
            <a:pPr fontAlgn="base"/>
            <a:r>
              <a:rPr lang="en-US" dirty="0"/>
              <a:t>Support Vector Machine</a:t>
            </a:r>
          </a:p>
          <a:p>
            <a:pPr fontAlgn="base"/>
            <a:r>
              <a:rPr lang="en-US" dirty="0"/>
              <a:t>Naive Bayes</a:t>
            </a:r>
          </a:p>
          <a:p>
            <a:endParaRPr lang="en-IN" dirty="0"/>
          </a:p>
        </p:txBody>
      </p:sp>
    </p:spTree>
    <p:extLst>
      <p:ext uri="{BB962C8B-B14F-4D97-AF65-F5344CB8AC3E}">
        <p14:creationId xmlns:p14="http://schemas.microsoft.com/office/powerpoint/2010/main" val="256583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Attributes </a:t>
            </a:r>
          </a:p>
        </p:txBody>
      </p:sp>
      <p:sp>
        <p:nvSpPr>
          <p:cNvPr id="3" name="Content Placeholder 2"/>
          <p:cNvSpPr>
            <a:spLocks noGrp="1"/>
          </p:cNvSpPr>
          <p:nvPr>
            <p:ph idx="1"/>
          </p:nvPr>
        </p:nvSpPr>
        <p:spPr/>
        <p:txBody>
          <a:bodyPr>
            <a:normAutofit fontScale="92500" lnSpcReduction="10000"/>
          </a:bodyPr>
          <a:lstStyle/>
          <a:p>
            <a:pPr algn="just"/>
            <a:r>
              <a:rPr lang="en-US" dirty="0"/>
              <a:t>Attributes – Represents different features of an object. Different types of attributes are:</a:t>
            </a:r>
          </a:p>
          <a:p>
            <a:pPr lvl="1" algn="just" fontAlgn="base"/>
            <a:r>
              <a:rPr lang="en-US" sz="2600" dirty="0">
                <a:solidFill>
                  <a:srgbClr val="FF0000"/>
                </a:solidFill>
              </a:rPr>
              <a:t>Binary</a:t>
            </a:r>
            <a:r>
              <a:rPr lang="en-US" sz="2600" dirty="0"/>
              <a:t>: Possesses only two values i.e. True or False</a:t>
            </a:r>
          </a:p>
          <a:p>
            <a:pPr lvl="1" algn="just" fontAlgn="base"/>
            <a:r>
              <a:rPr lang="en-US" sz="2600" dirty="0">
                <a:solidFill>
                  <a:srgbClr val="FF0000"/>
                </a:solidFill>
              </a:rPr>
              <a:t>Nominal</a:t>
            </a:r>
            <a:r>
              <a:rPr lang="en-US" sz="2600" dirty="0"/>
              <a:t>: When more than two outcomes are possible. It is in Alphabet form rather than being in Integer form.</a:t>
            </a:r>
          </a:p>
          <a:p>
            <a:pPr lvl="1" algn="just" fontAlgn="base"/>
            <a:r>
              <a:rPr lang="en-US" sz="2600" dirty="0">
                <a:solidFill>
                  <a:srgbClr val="FF0000"/>
                </a:solidFill>
              </a:rPr>
              <a:t>Ordinal</a:t>
            </a:r>
            <a:r>
              <a:rPr lang="en-US" sz="2600" dirty="0"/>
              <a:t>: Values that must have some meaningful order.</a:t>
            </a:r>
          </a:p>
          <a:p>
            <a:pPr lvl="1" algn="just" fontAlgn="base"/>
            <a:r>
              <a:rPr lang="en-US" sz="2600" dirty="0">
                <a:solidFill>
                  <a:srgbClr val="FF0000"/>
                </a:solidFill>
              </a:rPr>
              <a:t>Continuous</a:t>
            </a:r>
            <a:r>
              <a:rPr lang="en-US" sz="2600" dirty="0"/>
              <a:t>: May have infinite number of values, it is in float type</a:t>
            </a:r>
          </a:p>
          <a:p>
            <a:pPr lvl="1" algn="just" fontAlgn="base"/>
            <a:r>
              <a:rPr lang="en-US" sz="2600" dirty="0">
                <a:solidFill>
                  <a:srgbClr val="FF0000"/>
                </a:solidFill>
              </a:rPr>
              <a:t>Discrete</a:t>
            </a:r>
            <a:r>
              <a:rPr lang="en-US" sz="2600" dirty="0"/>
              <a:t>: Finite number of values.</a:t>
            </a:r>
            <a:endParaRPr lang="en-IN" dirty="0"/>
          </a:p>
        </p:txBody>
      </p:sp>
    </p:spTree>
    <p:extLst>
      <p:ext uri="{BB962C8B-B14F-4D97-AF65-F5344CB8AC3E}">
        <p14:creationId xmlns:p14="http://schemas.microsoft.com/office/powerpoint/2010/main" val="358628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95" y="0"/>
            <a:ext cx="8824404" cy="1217034"/>
          </a:xfrm>
        </p:spPr>
        <p:txBody>
          <a:bodyPr/>
          <a:lstStyle/>
          <a:p>
            <a:r>
              <a:rPr lang="en-IN" dirty="0"/>
              <a:t>Supervised Learning</a:t>
            </a:r>
          </a:p>
        </p:txBody>
      </p:sp>
      <p:sp>
        <p:nvSpPr>
          <p:cNvPr id="3" name="Content Placeholder 2"/>
          <p:cNvSpPr>
            <a:spLocks noGrp="1"/>
          </p:cNvSpPr>
          <p:nvPr>
            <p:ph idx="1"/>
          </p:nvPr>
        </p:nvSpPr>
        <p:spPr/>
        <p:txBody>
          <a:bodyPr>
            <a:normAutofit/>
          </a:bodyPr>
          <a:lstStyle/>
          <a:p>
            <a:pPr algn="just"/>
            <a:r>
              <a:rPr lang="en-US" dirty="0"/>
              <a:t>Basically, supervised learning is a learning in which we teach or train the machine using data which is well labeled that means some data is already tagged with the correct answer. </a:t>
            </a:r>
          </a:p>
        </p:txBody>
      </p:sp>
    </p:spTree>
    <p:extLst>
      <p:ext uri="{BB962C8B-B14F-4D97-AF65-F5344CB8AC3E}">
        <p14:creationId xmlns:p14="http://schemas.microsoft.com/office/powerpoint/2010/main" val="329307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60000"/>
              </a:lnSpc>
            </a:pPr>
            <a:r>
              <a:rPr lang="en-US" dirty="0"/>
              <a:t>Basically, supervised learning is a learning in which we teach or train the machine using data which is well labeled that means some data is already tagged with the correct answer. </a:t>
            </a:r>
          </a:p>
          <a:p>
            <a:pPr algn="just">
              <a:lnSpc>
                <a:spcPct val="160000"/>
              </a:lnSpc>
            </a:pPr>
            <a:r>
              <a:rPr lang="en-US" dirty="0"/>
              <a:t>After that, the machine is provided with a new set of examples so that supervised learning algorithm analyses the training data and produces a correct outcome from labeled data. </a:t>
            </a:r>
            <a:endParaRPr lang="en-IN" dirty="0"/>
          </a:p>
        </p:txBody>
      </p:sp>
      <p:sp>
        <p:nvSpPr>
          <p:cNvPr id="6" name="Title 1">
            <a:extLst>
              <a:ext uri="{FF2B5EF4-FFF2-40B4-BE49-F238E27FC236}">
                <a16:creationId xmlns:a16="http://schemas.microsoft.com/office/drawing/2014/main" id="{6348B1F4-FE33-4380-A3CD-347D1ED9D0BF}"/>
              </a:ext>
            </a:extLst>
          </p:cNvPr>
          <p:cNvSpPr txBox="1">
            <a:spLocks/>
          </p:cNvSpPr>
          <p:nvPr/>
        </p:nvSpPr>
        <p:spPr>
          <a:xfrm>
            <a:off x="319595" y="0"/>
            <a:ext cx="8824404"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a:t>Supervised Learning</a:t>
            </a:r>
            <a:endParaRPr lang="en-IN" dirty="0"/>
          </a:p>
        </p:txBody>
      </p:sp>
    </p:spTree>
    <p:extLst>
      <p:ext uri="{BB962C8B-B14F-4D97-AF65-F5344CB8AC3E}">
        <p14:creationId xmlns:p14="http://schemas.microsoft.com/office/powerpoint/2010/main" val="352844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3A42">
            <a:alpha val="0"/>
          </a:srgbClr>
        </a:solidFill>
        <a:effectLst/>
      </p:bgPr>
    </p:bg>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738046"/>
            <a:ext cx="79184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1D83F866-3008-4B94-84EC-119CCA70D6AB}"/>
              </a:ext>
            </a:extLst>
          </p:cNvPr>
          <p:cNvSpPr txBox="1">
            <a:spLocks/>
          </p:cNvSpPr>
          <p:nvPr/>
        </p:nvSpPr>
        <p:spPr>
          <a:xfrm>
            <a:off x="319595" y="0"/>
            <a:ext cx="8824404"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a:t>Supervised Learning</a:t>
            </a:r>
            <a:endParaRPr lang="en-IN" dirty="0"/>
          </a:p>
        </p:txBody>
      </p:sp>
    </p:spTree>
    <p:extLst>
      <p:ext uri="{BB962C8B-B14F-4D97-AF65-F5344CB8AC3E}">
        <p14:creationId xmlns:p14="http://schemas.microsoft.com/office/powerpoint/2010/main" val="327978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a:t>
            </a:r>
          </a:p>
        </p:txBody>
      </p:sp>
      <p:sp>
        <p:nvSpPr>
          <p:cNvPr id="3" name="Content Placeholder 2"/>
          <p:cNvSpPr>
            <a:spLocks noGrp="1"/>
          </p:cNvSpPr>
          <p:nvPr>
            <p:ph idx="1"/>
          </p:nvPr>
        </p:nvSpPr>
        <p:spPr/>
        <p:txBody>
          <a:bodyPr>
            <a:normAutofit/>
          </a:bodyPr>
          <a:lstStyle/>
          <a:p>
            <a:pPr marL="228600" lvl="1" algn="just">
              <a:lnSpc>
                <a:spcPct val="170000"/>
              </a:lnSpc>
              <a:spcBef>
                <a:spcPts val="1000"/>
              </a:spcBef>
            </a:pPr>
            <a:r>
              <a:rPr lang="en-US" sz="2900" dirty="0"/>
              <a:t>Classification is a data mining function that assigns items in a collection to target categories or classes.</a:t>
            </a:r>
          </a:p>
          <a:p>
            <a:pPr marL="228600" lvl="1" algn="just">
              <a:lnSpc>
                <a:spcPct val="170000"/>
              </a:lnSpc>
              <a:spcBef>
                <a:spcPts val="1000"/>
              </a:spcBef>
            </a:pPr>
            <a:r>
              <a:rPr lang="en-US" sz="2900" dirty="0"/>
              <a:t>The goal of classification is to accurately predict the target class for each case in the data. </a:t>
            </a:r>
          </a:p>
        </p:txBody>
      </p:sp>
    </p:spTree>
    <p:extLst>
      <p:ext uri="{BB962C8B-B14F-4D97-AF65-F5344CB8AC3E}">
        <p14:creationId xmlns:p14="http://schemas.microsoft.com/office/powerpoint/2010/main" val="231758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a:t>
            </a:r>
          </a:p>
        </p:txBody>
      </p:sp>
      <p:sp>
        <p:nvSpPr>
          <p:cNvPr id="3" name="Content Placeholder 2"/>
          <p:cNvSpPr>
            <a:spLocks noGrp="1"/>
          </p:cNvSpPr>
          <p:nvPr>
            <p:ph idx="1"/>
          </p:nvPr>
        </p:nvSpPr>
        <p:spPr/>
        <p:txBody>
          <a:bodyPr>
            <a:normAutofit lnSpcReduction="10000"/>
          </a:bodyPr>
          <a:lstStyle/>
          <a:p>
            <a:pPr algn="just">
              <a:lnSpc>
                <a:spcPct val="170000"/>
              </a:lnSpc>
            </a:pPr>
            <a:r>
              <a:rPr lang="en-US" dirty="0"/>
              <a:t>Following are the examples of cases where the data analysis task is Classification −</a:t>
            </a:r>
          </a:p>
          <a:p>
            <a:pPr lvl="1" algn="just">
              <a:lnSpc>
                <a:spcPct val="170000"/>
              </a:lnSpc>
            </a:pPr>
            <a:r>
              <a:rPr lang="en-US" dirty="0"/>
              <a:t>A bank loan officer wants to analyze the data in order to know which customer (loan applicant) are risky or which are safe.</a:t>
            </a:r>
          </a:p>
          <a:p>
            <a:pPr lvl="1" algn="just">
              <a:lnSpc>
                <a:spcPct val="170000"/>
              </a:lnSpc>
            </a:pPr>
            <a:r>
              <a:rPr lang="en-US" dirty="0"/>
              <a:t>A marketing manager at a company needs to analyze a customer with a given profile, who will buy a new computer.</a:t>
            </a:r>
          </a:p>
          <a:p>
            <a:pPr lvl="1" algn="just">
              <a:lnSpc>
                <a:spcPct val="170000"/>
              </a:lnSpc>
            </a:pPr>
            <a:endParaRPr lang="en-US" dirty="0"/>
          </a:p>
        </p:txBody>
      </p:sp>
    </p:spTree>
    <p:extLst>
      <p:ext uri="{BB962C8B-B14F-4D97-AF65-F5344CB8AC3E}">
        <p14:creationId xmlns:p14="http://schemas.microsoft.com/office/powerpoint/2010/main" val="3605451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340439-14DE-40A4-AF5D-A2ABB32CB2B8}">
  <ds:schemaRefs>
    <ds:schemaRef ds:uri="http://schemas.openxmlformats.org/package/2006/metadata/core-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9056463-82AF-418E-84A5-48357E9B57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603</TotalTime>
  <Words>1117</Words>
  <Application>Microsoft Office PowerPoint</Application>
  <PresentationFormat>On-screen Show (4:3)</PresentationFormat>
  <Paragraphs>152</Paragraphs>
  <Slides>39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Bahnschrift</vt:lpstr>
      <vt:lpstr>Bahnschrift SemiBold</vt:lpstr>
      <vt:lpstr>Calibri</vt:lpstr>
      <vt:lpstr>Calibri Light</vt:lpstr>
      <vt:lpstr>Cambria Math</vt:lpstr>
      <vt:lpstr>Office Theme</vt:lpstr>
      <vt:lpstr>Worksheet</vt:lpstr>
      <vt:lpstr>PowerPoint Presentation</vt:lpstr>
      <vt:lpstr>PowerPoint Presentation</vt:lpstr>
      <vt:lpstr>Data Mining </vt:lpstr>
      <vt:lpstr>Attributes </vt:lpstr>
      <vt:lpstr>Supervised Learning</vt:lpstr>
      <vt:lpstr>PowerPoint Presentation</vt:lpstr>
      <vt:lpstr>PowerPoint Presentation</vt:lpstr>
      <vt:lpstr>Classification </vt:lpstr>
      <vt:lpstr>Classification </vt:lpstr>
      <vt:lpstr>Classification</vt:lpstr>
      <vt:lpstr>Classification</vt:lpstr>
      <vt:lpstr>Learning Step</vt:lpstr>
      <vt:lpstr>Learning Step</vt:lpstr>
      <vt:lpstr>Learning Step</vt:lpstr>
      <vt:lpstr>Classification Step</vt:lpstr>
      <vt:lpstr>Classification Step</vt:lpstr>
      <vt:lpstr>Issues: Evaluating Classification Methods</vt:lpstr>
      <vt:lpstr>Issues: Evaluating Classification Methods</vt:lpstr>
      <vt:lpstr>Issues: Evaluating Classification Methods</vt:lpstr>
      <vt:lpstr>Types of Classifiers:</vt:lpstr>
      <vt:lpstr>Discriminative</vt:lpstr>
      <vt:lpstr>Generative</vt:lpstr>
      <vt:lpstr>Classification Methods</vt:lpstr>
      <vt:lpstr>Classification Methods</vt:lpstr>
      <vt:lpstr>Classification Methods</vt:lpstr>
      <vt:lpstr>Classification Methods</vt:lpstr>
      <vt:lpstr>Decision Tree Induction</vt:lpstr>
      <vt:lpstr>Bayesian Classification</vt:lpstr>
      <vt:lpstr>Rule Based Classification</vt:lpstr>
      <vt:lpstr>Binary Classification</vt:lpstr>
      <vt:lpstr>Binary Classification</vt:lpstr>
      <vt:lpstr>k-Nearest Neighbours Method</vt:lpstr>
      <vt:lpstr>Binary Classification</vt:lpstr>
      <vt:lpstr>Binary Classification</vt:lpstr>
      <vt:lpstr>Binary Classification</vt:lpstr>
      <vt:lpstr>Binary Classification</vt:lpstr>
      <vt:lpstr>Binary Classification</vt:lpstr>
      <vt:lpstr>Binary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60</cp:revision>
  <dcterms:created xsi:type="dcterms:W3CDTF">2020-12-02T17:41:12Z</dcterms:created>
  <dcterms:modified xsi:type="dcterms:W3CDTF">2021-01-19T07:11:59Z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506424</vt:lpwstr>
  </property>
  <property fmtid="{D5CDD505-2E9C-101B-9397-08002B2CF9AE}" name="NXPowerLiteSettings" pid="4">
    <vt:lpwstr>C6200358026400</vt:lpwstr>
  </property>
  <property fmtid="{D5CDD505-2E9C-101B-9397-08002B2CF9AE}" name="NXPowerLiteVersion" pid="5">
    <vt:lpwstr>D8.0.4</vt:lpwstr>
  </property>
</Properties>
</file>