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26" r:id="rId8"/>
    <p:sldId id="313" r:id="rId9"/>
    <p:sldId id="314" r:id="rId10"/>
    <p:sldId id="327" r:id="rId11"/>
    <p:sldId id="315" r:id="rId12"/>
    <p:sldId id="316" r:id="rId13"/>
    <p:sldId id="328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9" r:id="rId23"/>
    <p:sldId id="325" r:id="rId24"/>
    <p:sldId id="330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6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Naïve 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650234" cy="377390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ahnschrift"/>
                <a:cs typeface="Times New Roman" pitchFamily="18" charset="0"/>
              </a:rPr>
              <a:t>This </a:t>
            </a:r>
            <a:r>
              <a:rPr lang="en-US" dirty="0">
                <a:latin typeface="Bahnschrift"/>
                <a:cs typeface="Times New Roman" pitchFamily="18" charset="0"/>
              </a:rPr>
              <a:t>can be derived from Bayes’ </a:t>
            </a:r>
            <a:r>
              <a:rPr lang="en-US" dirty="0" smtClean="0">
                <a:latin typeface="Bahnschrift"/>
                <a:cs typeface="Times New Roman" pitchFamily="18" charset="0"/>
              </a:rPr>
              <a:t>theorem</a:t>
            </a:r>
          </a:p>
          <a:p>
            <a:pPr marL="0" indent="0" algn="just">
              <a:buNone/>
            </a:pPr>
            <a:endParaRPr lang="en-US" b="1" dirty="0">
              <a:latin typeface="Bahnschrif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Bahnschrift"/>
              <a:cs typeface="Times New Roman" pitchFamily="18" charset="0"/>
            </a:endParaRPr>
          </a:p>
          <a:p>
            <a:pPr algn="just"/>
            <a:r>
              <a:rPr lang="en-US" dirty="0">
                <a:latin typeface="Bahnschrift"/>
                <a:cs typeface="Times New Roman" pitchFamily="18" charset="0"/>
              </a:rPr>
              <a:t>Since P(X) is constant for all classes, only                                     </a:t>
            </a:r>
            <a:r>
              <a:rPr lang="en-US" sz="2800" dirty="0" smtClean="0">
                <a:latin typeface="Bahnschrift"/>
                <a:cs typeface="Times New Roman" pitchFamily="18" charset="0"/>
              </a:rPr>
              <a:t>needs </a:t>
            </a:r>
            <a:r>
              <a:rPr lang="en-US" sz="2800" dirty="0">
                <a:latin typeface="Bahnschrift"/>
                <a:cs typeface="Times New Roman" pitchFamily="18" charset="0"/>
              </a:rPr>
              <a:t>to be maximized</a:t>
            </a:r>
          </a:p>
          <a:p>
            <a:pPr algn="just"/>
            <a:endParaRPr lang="en-IN" sz="3200" dirty="0">
              <a:latin typeface="Bahnschrift"/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5233760"/>
              </p:ext>
            </p:extLst>
          </p:nvPr>
        </p:nvGraphicFramePr>
        <p:xfrm>
          <a:off x="2884054" y="2276879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054" y="2276879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8392929"/>
              </p:ext>
            </p:extLst>
          </p:nvPr>
        </p:nvGraphicFramePr>
        <p:xfrm>
          <a:off x="2913928" y="3322505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928" y="3322505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0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</a:t>
            </a:r>
            <a:r>
              <a:rPr lang="en-US" dirty="0" smtClean="0"/>
              <a:t>Naïve </a:t>
            </a:r>
            <a:r>
              <a:rPr lang="en-US" dirty="0"/>
              <a:t>Bayes Classifier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5" y="1393178"/>
            <a:ext cx="8504809" cy="51815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ahnschrift"/>
                <a:cs typeface="Times New Roman" panose="02020603050405020304" pitchFamily="18" charset="0"/>
              </a:rPr>
              <a:t>A simplified assumption: attributes are conditionally independent (i.e., no dependence relation between attributes):</a:t>
            </a:r>
          </a:p>
          <a:p>
            <a:pPr marL="0" indent="0" algn="just">
              <a:buNone/>
            </a:pPr>
            <a:endParaRPr lang="en-IN" dirty="0">
              <a:latin typeface="Bahnschrift"/>
            </a:endParaRP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11478"/>
              </p:ext>
            </p:extLst>
          </p:nvPr>
        </p:nvGraphicFramePr>
        <p:xfrm>
          <a:off x="1279422" y="3769779"/>
          <a:ext cx="6673931" cy="83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422" y="3769779"/>
                        <a:ext cx="6673931" cy="83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9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86" y="1378665"/>
            <a:ext cx="8504809" cy="13355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Bahnschrift" panose="020B0502040204020203"/>
                <a:cs typeface="Times New Roman" panose="02020603050405020304" pitchFamily="18" charset="0"/>
              </a:rPr>
              <a:t>For instance, to compute P(X/</a:t>
            </a:r>
            <a:r>
              <a:rPr lang="en-US" dirty="0" err="1">
                <a:latin typeface="Bahnschrift" panose="020B0502040204020203"/>
                <a:cs typeface="Times New Roman" panose="02020603050405020304" pitchFamily="18" charset="0"/>
              </a:rPr>
              <a:t>Ci</a:t>
            </a:r>
            <a:r>
              <a:rPr lang="en-US" dirty="0">
                <a:latin typeface="Bahnschrift" panose="020B0502040204020203"/>
                <a:cs typeface="Times New Roman" panose="02020603050405020304" pitchFamily="18" charset="0"/>
              </a:rPr>
              <a:t>), we consider the </a:t>
            </a:r>
            <a:r>
              <a:rPr lang="en-US" dirty="0" smtClean="0">
                <a:latin typeface="Bahnschrift" panose="020B0502040204020203"/>
                <a:cs typeface="Times New Roman" panose="02020603050405020304" pitchFamily="18" charset="0"/>
              </a:rPr>
              <a:t>following:</a:t>
            </a:r>
          </a:p>
          <a:p>
            <a:pPr marL="0" indent="0" algn="just">
              <a:buNone/>
            </a:pPr>
            <a:endParaRPr lang="en-IN" dirty="0">
              <a:latin typeface="Bahnschrift" panose="020B0502040204020203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1886" y="3066436"/>
            <a:ext cx="3269184" cy="311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Bahnschrift" panose="020B0502040204020203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err="1">
                <a:latin typeface="Bahnschrift" panose="020B0502040204020203"/>
                <a:cs typeface="Times New Roman" pitchFamily="18" charset="0"/>
              </a:rPr>
              <a:t>Credit_rating</a:t>
            </a:r>
            <a:r>
              <a:rPr lang="en-US" sz="2000" dirty="0">
                <a:latin typeface="Bahnschrift" panose="020B0502040204020203"/>
                <a:cs typeface="Times New Roman" pitchFamily="18" charset="0"/>
              </a:rPr>
              <a:t> = Fair)</a:t>
            </a: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11068"/>
              </p:ext>
            </p:extLst>
          </p:nvPr>
        </p:nvGraphicFramePr>
        <p:xfrm>
          <a:off x="3817416" y="2322664"/>
          <a:ext cx="4979279" cy="421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3" imgW="4146464" imgH="4305169" progId="Excel.Sheet.8">
                  <p:embed/>
                </p:oleObj>
              </mc:Choice>
              <mc:Fallback>
                <p:oleObj name="Worksheet" r:id="rId3" imgW="4146464" imgH="4305169" progId="Excel.Sheet.8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416" y="2322664"/>
                        <a:ext cx="4979279" cy="4212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7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8275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dirty="0"/>
              <a:t>P(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):    P(</a:t>
            </a:r>
            <a:r>
              <a:rPr lang="en-US" dirty="0" err="1"/>
              <a:t>buys_computer</a:t>
            </a:r>
            <a:r>
              <a:rPr lang="en-US" dirty="0"/>
              <a:t> = “yes”)  = 9/14 = 0.643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dirty="0"/>
              <a:t>            </a:t>
            </a:r>
            <a:r>
              <a:rPr lang="en-US" dirty="0" smtClean="0"/>
              <a:t>P(</a:t>
            </a:r>
            <a:r>
              <a:rPr lang="en-US" dirty="0" err="1" smtClean="0"/>
              <a:t>buys_computer</a:t>
            </a:r>
            <a:r>
              <a:rPr lang="en-US" dirty="0" smtClean="0"/>
              <a:t> </a:t>
            </a:r>
            <a:r>
              <a:rPr lang="en-US" dirty="0"/>
              <a:t>= “no”) = 5/14= </a:t>
            </a:r>
            <a:r>
              <a:rPr lang="en-US" dirty="0" smtClean="0"/>
              <a:t>0.357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09913"/>
              </p:ext>
            </p:extLst>
          </p:nvPr>
        </p:nvGraphicFramePr>
        <p:xfrm>
          <a:off x="3619054" y="2952359"/>
          <a:ext cx="5365007" cy="347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3" imgW="4146464" imgH="4305169" progId="Excel.Sheet.8">
                  <p:embed/>
                </p:oleObj>
              </mc:Choice>
              <mc:Fallback>
                <p:oleObj name="Worksheet" r:id="rId3" imgW="4146464" imgH="4305169" progId="Excel.Sheet.8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054" y="2952359"/>
                        <a:ext cx="5365007" cy="347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9595" y="2952359"/>
            <a:ext cx="313980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Bahnschrift" panose="020B0502040204020203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err="1">
                <a:latin typeface="Bahnschrift" panose="020B0502040204020203"/>
                <a:cs typeface="Times New Roman" pitchFamily="18" charset="0"/>
              </a:rPr>
              <a:t>Credit_rating</a:t>
            </a:r>
            <a:r>
              <a:rPr lang="en-US" sz="2000" dirty="0">
                <a:latin typeface="Bahnschrift" panose="020B0502040204020203"/>
                <a:cs typeface="Times New Roman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40341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12689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400" dirty="0"/>
              <a:t>Compute P(</a:t>
            </a:r>
            <a:r>
              <a:rPr lang="en-US" sz="2400" dirty="0" err="1"/>
              <a:t>X|C</a:t>
            </a:r>
            <a:r>
              <a:rPr lang="en-US" sz="2400" baseline="-25000" dirty="0" err="1"/>
              <a:t>i</a:t>
            </a:r>
            <a:r>
              <a:rPr lang="en-US" sz="2400" dirty="0"/>
              <a:t>) for each class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dirty="0"/>
              <a:t>     P(age = “&lt;=30” | </a:t>
            </a:r>
            <a:r>
              <a:rPr lang="en-US" sz="2400" dirty="0" err="1"/>
              <a:t>buys_computer</a:t>
            </a:r>
            <a:r>
              <a:rPr lang="en-US" sz="2400" dirty="0"/>
              <a:t> = “yes”)  = 2/9 = 0.222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dirty="0"/>
              <a:t>     P(age = “&lt;= 30” | </a:t>
            </a:r>
            <a:r>
              <a:rPr lang="en-US" sz="2400" dirty="0" err="1"/>
              <a:t>buys_computer</a:t>
            </a:r>
            <a:r>
              <a:rPr lang="en-US" sz="2400" dirty="0"/>
              <a:t> = “no”) = 3/5 = </a:t>
            </a:r>
            <a:r>
              <a:rPr lang="en-US" sz="2400" dirty="0" smtClean="0"/>
              <a:t>0.6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90498"/>
              </p:ext>
            </p:extLst>
          </p:nvPr>
        </p:nvGraphicFramePr>
        <p:xfrm>
          <a:off x="3490342" y="3041439"/>
          <a:ext cx="5334062" cy="340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r:id="rId3" imgW="4146464" imgH="4305169" progId="Excel.Sheet.8">
                  <p:embed/>
                </p:oleObj>
              </mc:Choice>
              <mc:Fallback>
                <p:oleObj name="Worksheet" r:id="rId3" imgW="4146464" imgH="4305169" progId="Excel.Sheet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342" y="3041439"/>
                        <a:ext cx="5334062" cy="3401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9595" y="2930855"/>
            <a:ext cx="3105727" cy="36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100" dirty="0">
              <a:latin typeface="Bahnschrift" panose="020B0502040204020203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Bahnschrift" panose="020B0502040204020203"/>
                <a:cs typeface="Times New Roman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 err="1">
                <a:latin typeface="Bahnschrift" panose="020B0502040204020203"/>
                <a:cs typeface="Times New Roman" pitchFamily="18" charset="0"/>
              </a:rPr>
              <a:t>Credit_rating</a:t>
            </a:r>
            <a:r>
              <a:rPr lang="en-US" sz="2100" dirty="0">
                <a:latin typeface="Bahnschrift" panose="020B0502040204020203"/>
                <a:cs typeface="Times New Roman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5697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1368264"/>
            <a:ext cx="8998526" cy="13794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P(income = “medium” | </a:t>
            </a:r>
            <a:r>
              <a:rPr lang="en-US" sz="2400" dirty="0" err="1"/>
              <a:t>buys_computer</a:t>
            </a:r>
            <a:r>
              <a:rPr lang="en-US" sz="2400" dirty="0"/>
              <a:t> = “yes”) = </a:t>
            </a:r>
            <a:r>
              <a:rPr lang="en-US" sz="2400" dirty="0" smtClean="0"/>
              <a:t>4/9 =0.444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P(income </a:t>
            </a:r>
            <a:r>
              <a:rPr lang="en-US" sz="2400" dirty="0"/>
              <a:t>= “medium” | </a:t>
            </a:r>
            <a:r>
              <a:rPr lang="en-US" sz="2400" dirty="0" err="1"/>
              <a:t>buys_computer</a:t>
            </a:r>
            <a:r>
              <a:rPr lang="en-US" sz="2400" dirty="0"/>
              <a:t> = “no”) = 2/5 = </a:t>
            </a:r>
            <a:r>
              <a:rPr lang="en-US" sz="2400" dirty="0" smtClean="0"/>
              <a:t>0.4 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1275"/>
              </p:ext>
            </p:extLst>
          </p:nvPr>
        </p:nvGraphicFramePr>
        <p:xfrm>
          <a:off x="3265714" y="2734975"/>
          <a:ext cx="5583918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Worksheet" r:id="rId3" imgW="3962349" imgH="4457747" progId="Excel.Sheet.8">
                  <p:embed/>
                </p:oleObj>
              </mc:Choice>
              <mc:Fallback>
                <p:oleObj name="Worksheet" r:id="rId3" imgW="3962349" imgH="4457747" progId="Excel.Sheet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14" y="2734975"/>
                        <a:ext cx="5583918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5473" y="3137406"/>
            <a:ext cx="312024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Bahnschrift" panose="020B0502040204020203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err="1">
                <a:latin typeface="Bahnschrift" panose="020B0502040204020203"/>
                <a:cs typeface="Times New Roman" pitchFamily="18" charset="0"/>
              </a:rPr>
              <a:t>Credit_rating</a:t>
            </a:r>
            <a:r>
              <a:rPr lang="en-US" sz="2000" dirty="0">
                <a:latin typeface="Bahnschrift" panose="020B0502040204020203"/>
                <a:cs typeface="Times New Roman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239785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1335030"/>
            <a:ext cx="8606642" cy="116133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/>
              <a:t>P(student = “yes” | </a:t>
            </a:r>
            <a:r>
              <a:rPr lang="en-US" sz="2400" dirty="0" err="1"/>
              <a:t>buys_computer</a:t>
            </a:r>
            <a:r>
              <a:rPr lang="en-US" sz="2400" dirty="0"/>
              <a:t> = “yes) = 6/9 = 0.667</a:t>
            </a:r>
          </a:p>
          <a:p>
            <a:pPr algn="just">
              <a:buNone/>
            </a:pPr>
            <a:r>
              <a:rPr lang="en-US" sz="2400" dirty="0" smtClean="0"/>
              <a:t>P(student </a:t>
            </a:r>
            <a:r>
              <a:rPr lang="en-US" sz="2400" dirty="0"/>
              <a:t>= “yes” | </a:t>
            </a:r>
            <a:r>
              <a:rPr lang="en-US" sz="2400" dirty="0" err="1"/>
              <a:t>buys_computer</a:t>
            </a:r>
            <a:r>
              <a:rPr lang="en-US" sz="2400" dirty="0"/>
              <a:t> = “no”) = 1/5 = 0.2</a:t>
            </a:r>
          </a:p>
          <a:p>
            <a:pPr algn="just"/>
            <a:endParaRPr lang="en-IN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42802"/>
              </p:ext>
            </p:extLst>
          </p:nvPr>
        </p:nvGraphicFramePr>
        <p:xfrm>
          <a:off x="3367314" y="2875884"/>
          <a:ext cx="5617028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Worksheet" r:id="rId3" imgW="4146464" imgH="4305169" progId="Excel.Sheet.8">
                  <p:embed/>
                </p:oleObj>
              </mc:Choice>
              <mc:Fallback>
                <p:oleObj name="Worksheet" r:id="rId3" imgW="4146464" imgH="4305169" progId="Excel.Sheet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314" y="2875884"/>
                        <a:ext cx="5617028" cy="366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5473" y="3137406"/>
            <a:ext cx="304767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Bahnschrift" panose="020B0502040204020203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err="1">
                <a:latin typeface="Bahnschrift" panose="020B0502040204020203"/>
                <a:cs typeface="Times New Roman" pitchFamily="18" charset="0"/>
              </a:rPr>
              <a:t>Credit_rating</a:t>
            </a:r>
            <a:r>
              <a:rPr lang="en-US" sz="2000" dirty="0">
                <a:latin typeface="Bahnschrift" panose="020B0502040204020203"/>
                <a:cs typeface="Times New Roman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216345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7" y="1355906"/>
            <a:ext cx="8668109" cy="14146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P(</a:t>
            </a:r>
            <a:r>
              <a:rPr lang="en-US" sz="2400" dirty="0" err="1"/>
              <a:t>credit_rating</a:t>
            </a:r>
            <a:r>
              <a:rPr lang="en-US" sz="2400" dirty="0"/>
              <a:t> = “fair” | </a:t>
            </a:r>
            <a:r>
              <a:rPr lang="en-US" sz="2400" dirty="0" err="1"/>
              <a:t>buys_computer</a:t>
            </a:r>
            <a:r>
              <a:rPr lang="en-US" sz="2400" dirty="0"/>
              <a:t> = “yes”) = 6/9 = 0.667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P(</a:t>
            </a:r>
            <a:r>
              <a:rPr lang="en-US" sz="2400" dirty="0" err="1"/>
              <a:t>credit_rating</a:t>
            </a:r>
            <a:r>
              <a:rPr lang="en-US" sz="2400" dirty="0"/>
              <a:t> = “fair” | </a:t>
            </a:r>
            <a:r>
              <a:rPr lang="en-US" sz="2400" dirty="0" err="1"/>
              <a:t>buys_computer</a:t>
            </a:r>
            <a:r>
              <a:rPr lang="en-US" sz="2400" dirty="0"/>
              <a:t> = “no”) = 2/5 = 0.4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14707"/>
              </p:ext>
            </p:extLst>
          </p:nvPr>
        </p:nvGraphicFramePr>
        <p:xfrm>
          <a:off x="3193143" y="3011054"/>
          <a:ext cx="5725207" cy="356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Worksheet" r:id="rId3" imgW="4146464" imgH="4305169" progId="Excel.Sheet.8">
                  <p:embed/>
                </p:oleObj>
              </mc:Choice>
              <mc:Fallback>
                <p:oleObj name="Worksheet" r:id="rId3" imgW="4146464" imgH="4305169" progId="Excel.Sheet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143" y="3011054"/>
                        <a:ext cx="5725207" cy="3563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5473" y="3137406"/>
            <a:ext cx="304767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Bahnschrift" panose="020B0502040204020203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Bahnschrift" panose="020B0502040204020203"/>
                <a:cs typeface="Times New Roman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err="1">
                <a:latin typeface="Bahnschrift" panose="020B0502040204020203"/>
                <a:cs typeface="Times New Roman" pitchFamily="18" charset="0"/>
              </a:rPr>
              <a:t>Credit_rating</a:t>
            </a:r>
            <a:r>
              <a:rPr lang="en-US" sz="2000" dirty="0">
                <a:latin typeface="Bahnschrift" panose="020B0502040204020203"/>
                <a:cs typeface="Times New Roman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81773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77662" cy="4310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(age &lt;= 30 , income = medium, student = yes, </a:t>
            </a:r>
            <a:r>
              <a:rPr lang="en-US" dirty="0" err="1">
                <a:solidFill>
                  <a:srgbClr val="FF0000"/>
                </a:solidFill>
              </a:rPr>
              <a:t>credit_rating</a:t>
            </a:r>
            <a:r>
              <a:rPr lang="en-US" dirty="0">
                <a:solidFill>
                  <a:srgbClr val="FF0000"/>
                </a:solidFill>
              </a:rPr>
              <a:t> = fair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P(</a:t>
            </a:r>
            <a:r>
              <a:rPr lang="en-US" b="1" dirty="0" err="1"/>
              <a:t>X|C</a:t>
            </a:r>
            <a:r>
              <a:rPr lang="en-US" b="1" baseline="-25000" dirty="0" err="1"/>
              <a:t>i</a:t>
            </a:r>
            <a:r>
              <a:rPr lang="en-US" b="1" dirty="0"/>
              <a:t>) :</a:t>
            </a:r>
            <a:r>
              <a:rPr lang="en-US" dirty="0"/>
              <a:t> P(</a:t>
            </a:r>
            <a:r>
              <a:rPr lang="en-US" dirty="0" err="1"/>
              <a:t>X|buys_computer</a:t>
            </a:r>
            <a:r>
              <a:rPr lang="en-US" dirty="0"/>
              <a:t> = “yes”) = 0.222 x 0.444 x 0.667 x 0.667 = </a:t>
            </a:r>
            <a:r>
              <a:rPr lang="en-US" dirty="0" smtClean="0"/>
              <a:t>0.044</a:t>
            </a:r>
          </a:p>
          <a:p>
            <a:pPr>
              <a:buNone/>
            </a:pPr>
            <a:r>
              <a:rPr lang="en-US" dirty="0" smtClean="0"/>
              <a:t>  P(</a:t>
            </a:r>
            <a:r>
              <a:rPr lang="en-US" dirty="0" err="1" smtClean="0"/>
              <a:t>X|buys_computer</a:t>
            </a:r>
            <a:r>
              <a:rPr lang="en-US" dirty="0" smtClean="0"/>
              <a:t> = “no”) = 0.6 x 0.4 x 0.2 x 0.4 = 0.019</a:t>
            </a:r>
          </a:p>
        </p:txBody>
      </p:sp>
    </p:spTree>
    <p:extLst>
      <p:ext uri="{BB962C8B-B14F-4D97-AF65-F5344CB8AC3E}">
        <p14:creationId xmlns:p14="http://schemas.microsoft.com/office/powerpoint/2010/main" val="33108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Classifier: 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6" y="1552836"/>
            <a:ext cx="8824404" cy="37593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P(</a:t>
            </a:r>
            <a:r>
              <a:rPr lang="en-US" dirty="0" err="1" smtClean="0">
                <a:solidFill>
                  <a:srgbClr val="FF0000"/>
                </a:solidFill>
              </a:rPr>
              <a:t>X|C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)*P(C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:</a:t>
            </a:r>
            <a:r>
              <a:rPr lang="en-US" b="1" dirty="0"/>
              <a:t> </a:t>
            </a:r>
            <a:r>
              <a:rPr lang="en-US" dirty="0"/>
              <a:t>P(</a:t>
            </a:r>
            <a:r>
              <a:rPr lang="en-US" dirty="0" err="1"/>
              <a:t>X|buys_computer</a:t>
            </a:r>
            <a:r>
              <a:rPr lang="en-US" dirty="0"/>
              <a:t> = “</a:t>
            </a:r>
            <a:r>
              <a:rPr lang="en-US" dirty="0" smtClean="0"/>
              <a:t>yes”) * P(</a:t>
            </a:r>
            <a:r>
              <a:rPr lang="en-US" dirty="0" err="1" smtClean="0"/>
              <a:t>buys_computer</a:t>
            </a:r>
            <a:r>
              <a:rPr lang="en-US" dirty="0" smtClean="0"/>
              <a:t> </a:t>
            </a:r>
            <a:r>
              <a:rPr lang="en-US" dirty="0"/>
              <a:t>= “yes”) = </a:t>
            </a:r>
            <a:r>
              <a:rPr lang="en-US" dirty="0" smtClean="0"/>
              <a:t>0.028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/>
              <a:t>P(</a:t>
            </a:r>
            <a:r>
              <a:rPr lang="en-US" dirty="0" err="1"/>
              <a:t>X|buys_computer</a:t>
            </a:r>
            <a:r>
              <a:rPr lang="en-US" dirty="0"/>
              <a:t> = “no”) * P(</a:t>
            </a:r>
            <a:r>
              <a:rPr lang="en-US" dirty="0" err="1"/>
              <a:t>buys_computer</a:t>
            </a:r>
            <a:r>
              <a:rPr lang="en-US" dirty="0"/>
              <a:t> = “no”) = </a:t>
            </a:r>
            <a:r>
              <a:rPr lang="en-US" dirty="0" smtClean="0"/>
              <a:t>0.007</a:t>
            </a:r>
            <a:endParaRPr lang="en-US" b="1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Therefore,  X belongs to class (“</a:t>
            </a:r>
            <a:r>
              <a:rPr lang="en-US" dirty="0" err="1">
                <a:solidFill>
                  <a:srgbClr val="FF0000"/>
                </a:solidFill>
              </a:rPr>
              <a:t>buys_computer</a:t>
            </a:r>
            <a:r>
              <a:rPr lang="en-US" dirty="0">
                <a:solidFill>
                  <a:srgbClr val="FF0000"/>
                </a:solidFill>
              </a:rPr>
              <a:t> = yes”)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0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747184" cy="36828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After this lecture, you will be able to</a:t>
            </a:r>
          </a:p>
          <a:p>
            <a:pPr marL="914400" lvl="1" indent="-457200"/>
            <a:r>
              <a:rPr lang="en-US" sz="3000" dirty="0"/>
              <a:t>u</a:t>
            </a:r>
            <a:r>
              <a:rPr lang="en-US" sz="3000" dirty="0" smtClean="0"/>
              <a:t>nderstand </a:t>
            </a:r>
            <a:r>
              <a:rPr lang="en-US" sz="3000" dirty="0" smtClean="0"/>
              <a:t>the working of naïve Bayes classifier.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20176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Bahnschrift"/>
                <a:cs typeface="Times New Roman" pitchFamily="18" charset="0"/>
              </a:rPr>
              <a:t>Advantages </a:t>
            </a:r>
          </a:p>
          <a:p>
            <a:pPr lvl="1"/>
            <a:r>
              <a:rPr lang="en-US" sz="2800" dirty="0">
                <a:latin typeface="Bahnschrift"/>
                <a:cs typeface="Times New Roman" pitchFamily="18" charset="0"/>
              </a:rPr>
              <a:t>Easy to implement </a:t>
            </a:r>
          </a:p>
          <a:p>
            <a:pPr lvl="1"/>
            <a:r>
              <a:rPr lang="en-US" sz="2800" dirty="0">
                <a:latin typeface="Bahnschrift"/>
                <a:cs typeface="Times New Roman" pitchFamily="18" charset="0"/>
              </a:rPr>
              <a:t>Good results obtained in most of the </a:t>
            </a:r>
            <a:r>
              <a:rPr lang="en-US" sz="2800" dirty="0" smtClean="0">
                <a:latin typeface="Bahnschrift"/>
                <a:cs typeface="Times New Roman" pitchFamily="18" charset="0"/>
              </a:rPr>
              <a:t>cases</a:t>
            </a:r>
            <a:endParaRPr lang="en-US" sz="2800" dirty="0">
              <a:latin typeface="Bahnschrif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6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09" y="1349636"/>
            <a:ext cx="8504809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Bahnschrift"/>
                <a:cs typeface="Times New Roman" pitchFamily="18" charset="0"/>
              </a:rPr>
              <a:t>Disadvantages</a:t>
            </a:r>
            <a:endParaRPr lang="en-US" sz="2400" dirty="0">
              <a:latin typeface="Bahnschrift"/>
              <a:cs typeface="Times New Roman" pitchFamily="18" charset="0"/>
            </a:endParaRPr>
          </a:p>
          <a:p>
            <a:pPr lvl="1"/>
            <a:r>
              <a:rPr lang="en-US" dirty="0">
                <a:latin typeface="Bahnschrift"/>
                <a:cs typeface="Times New Roman" pitchFamily="18" charset="0"/>
              </a:rPr>
              <a:t>Assumption: class conditional independence, therefore loss of accuracy</a:t>
            </a:r>
          </a:p>
          <a:p>
            <a:pPr lvl="1"/>
            <a:r>
              <a:rPr lang="en-US" dirty="0">
                <a:latin typeface="Bahnschrift"/>
                <a:cs typeface="Times New Roman" pitchFamily="18" charset="0"/>
              </a:rPr>
              <a:t>Practically, dependencies exist among variables </a:t>
            </a:r>
          </a:p>
          <a:p>
            <a:pPr lvl="2"/>
            <a:r>
              <a:rPr lang="en-US" sz="2200" dirty="0">
                <a:latin typeface="Bahnschrift"/>
                <a:cs typeface="Times New Roman" pitchFamily="18" charset="0"/>
              </a:rPr>
              <a:t>E.g.,  hospitals: patients: Profile: age, family history, etc. </a:t>
            </a:r>
          </a:p>
          <a:p>
            <a:pPr lvl="2">
              <a:buNone/>
            </a:pPr>
            <a:r>
              <a:rPr lang="en-US" sz="2200" dirty="0">
                <a:latin typeface="Bahnschrift"/>
                <a:cs typeface="Times New Roman" pitchFamily="18" charset="0"/>
              </a:rPr>
              <a:t> </a:t>
            </a:r>
            <a:r>
              <a:rPr lang="en-US" sz="2200" dirty="0" smtClean="0">
                <a:latin typeface="Bahnschrift"/>
                <a:cs typeface="Times New Roman" pitchFamily="18" charset="0"/>
              </a:rPr>
              <a:t>  Symptoms</a:t>
            </a:r>
            <a:r>
              <a:rPr lang="en-US" sz="2200" dirty="0">
                <a:latin typeface="Bahnschrift"/>
                <a:cs typeface="Times New Roman" pitchFamily="18" charset="0"/>
              </a:rPr>
              <a:t>: fever, cough etc., Disease: lung cancer, diabetes, etc. </a:t>
            </a:r>
          </a:p>
          <a:p>
            <a:pPr lvl="2"/>
            <a:r>
              <a:rPr lang="en-US" sz="2200" dirty="0">
                <a:latin typeface="Bahnschrift"/>
                <a:cs typeface="Times New Roman" pitchFamily="18" charset="0"/>
              </a:rPr>
              <a:t>Dependencies among these cannot be modeled by Naïve Bayesian </a:t>
            </a:r>
            <a:r>
              <a:rPr lang="en-US" sz="2200" dirty="0" smtClean="0">
                <a:latin typeface="Bahnschrift"/>
                <a:cs typeface="Times New Roman" pitchFamily="18" charset="0"/>
              </a:rPr>
              <a:t>Classifier</a:t>
            </a:r>
            <a:endParaRPr lang="en-US" sz="2200" dirty="0">
              <a:latin typeface="Bahnschrif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2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Classification: 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1185" y="1406111"/>
            <a:ext cx="8812813" cy="52387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 statistical classifier, it can predict class membership probabilities such as the probability that a given tuple belongs to a particular class.</a:t>
            </a:r>
          </a:p>
          <a:p>
            <a:pPr algn="just"/>
            <a:r>
              <a:rPr lang="en-US" dirty="0"/>
              <a:t>It is based on </a:t>
            </a:r>
            <a:r>
              <a:rPr lang="en-US" dirty="0">
                <a:solidFill>
                  <a:srgbClr val="FF0000"/>
                </a:solidFill>
              </a:rPr>
              <a:t>Bayes’ Theorem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simple Bayesian classifier, naïve Bayesian classifier, has comparable performance with decision tree and selected neural network classifiers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Theorem: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4" y="1404626"/>
            <a:ext cx="8504809" cy="518159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Bahnschrift"/>
                <a:cs typeface="Times New Roman" pitchFamily="18" charset="0"/>
              </a:rPr>
              <a:t>Let 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>
                <a:latin typeface="Bahnschrift"/>
                <a:cs typeface="Times New Roman" pitchFamily="18" charset="0"/>
              </a:rPr>
              <a:t> be a data sample (“</a:t>
            </a:r>
            <a:r>
              <a:rPr lang="en-US" i="1" dirty="0">
                <a:latin typeface="Bahnschrift"/>
                <a:cs typeface="Times New Roman" pitchFamily="18" charset="0"/>
              </a:rPr>
              <a:t>evidence</a:t>
            </a:r>
            <a:r>
              <a:rPr lang="en-US" dirty="0">
                <a:latin typeface="Bahnschrift"/>
                <a:cs typeface="Times New Roman" pitchFamily="18" charset="0"/>
              </a:rPr>
              <a:t>”): class label is unknown.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Bahnschrift"/>
                <a:cs typeface="Times New Roman" pitchFamily="18" charset="0"/>
              </a:rPr>
              <a:t>Let H be a </a:t>
            </a:r>
            <a:r>
              <a:rPr lang="en-US" i="1" dirty="0">
                <a:latin typeface="Bahnschrift"/>
                <a:cs typeface="Times New Roman" pitchFamily="18" charset="0"/>
              </a:rPr>
              <a:t>hypothesis</a:t>
            </a:r>
            <a:r>
              <a:rPr lang="en-US" dirty="0">
                <a:latin typeface="Bahnschrift"/>
                <a:cs typeface="Times New Roman" pitchFamily="18" charset="0"/>
              </a:rPr>
              <a:t> that X belongs to class C.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Bahnschrift"/>
                <a:cs typeface="Times New Roman" pitchFamily="18" charset="0"/>
              </a:rPr>
              <a:t>Classification is to determine P(H|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>
                <a:latin typeface="Bahnschrift"/>
                <a:cs typeface="Times New Roman" pitchFamily="18" charset="0"/>
              </a:rPr>
              <a:t>) is the 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posteriori probability</a:t>
            </a:r>
            <a:r>
              <a:rPr lang="en-US" dirty="0">
                <a:latin typeface="Bahnschrift"/>
                <a:cs typeface="Times New Roman" pitchFamily="18" charset="0"/>
              </a:rPr>
              <a:t>, of H conditioned on X.</a:t>
            </a:r>
            <a:endParaRPr lang="en-US" b="1" dirty="0">
              <a:latin typeface="Bahnschrift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>
                <a:latin typeface="Bahnschrift"/>
                <a:cs typeface="Times New Roman" pitchFamily="18" charset="0"/>
              </a:rPr>
              <a:t>X is a 35-year-old customer with an income of $40,000</a:t>
            </a:r>
            <a:r>
              <a:rPr lang="en-US" dirty="0" smtClean="0">
                <a:latin typeface="Bahnschrift"/>
                <a:cs typeface="Times New Roman" pitchFamily="18" charset="0"/>
              </a:rPr>
              <a:t>.</a:t>
            </a:r>
            <a:endParaRPr lang="en-US" dirty="0">
              <a:latin typeface="Bahnschrif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Theorem: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4" y="1404626"/>
            <a:ext cx="8504809" cy="5181599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ahnschrift"/>
                <a:cs typeface="Times New Roman" pitchFamily="18" charset="0"/>
              </a:rPr>
              <a:t>Then </a:t>
            </a:r>
            <a:r>
              <a:rPr lang="en-US" dirty="0">
                <a:latin typeface="Bahnschrift"/>
                <a:cs typeface="Times New Roman" pitchFamily="18" charset="0"/>
              </a:rPr>
              <a:t>P(H/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>
                <a:latin typeface="Bahnschrift"/>
                <a:cs typeface="Times New Roman" pitchFamily="18" charset="0"/>
              </a:rPr>
              <a:t>) reflects the probability that customer X will buy a computer given that we know the customer’s age and income. </a:t>
            </a:r>
            <a:endParaRPr lang="en-US" dirty="0" smtClean="0">
              <a:latin typeface="Bahnschrift"/>
              <a:cs typeface="Times New Roman" pitchFamily="18" charset="0"/>
            </a:endParaRPr>
          </a:p>
          <a:p>
            <a:pPr algn="just"/>
            <a:r>
              <a:rPr lang="en-US" dirty="0">
                <a:latin typeface="Bahnschrift"/>
                <a:cs typeface="Times New Roman" pitchFamily="18" charset="0"/>
              </a:rPr>
              <a:t>In contrast, P(H) is the prior probability, of H . </a:t>
            </a:r>
          </a:p>
          <a:p>
            <a:pPr algn="just"/>
            <a:r>
              <a:rPr lang="en-US" dirty="0">
                <a:latin typeface="Bahnschrift"/>
                <a:cs typeface="Times New Roman" pitchFamily="18" charset="0"/>
              </a:rPr>
              <a:t>For our example, this is the probability that any given customer will buy a computer, regardless of age, income, or any other information</a:t>
            </a:r>
            <a:r>
              <a:rPr lang="en-US" dirty="0" smtClean="0">
                <a:latin typeface="Bahnschrift"/>
                <a:cs typeface="Times New Roman" pitchFamily="18" charset="0"/>
              </a:rPr>
              <a:t>.</a:t>
            </a:r>
            <a:endParaRPr lang="en-US" dirty="0">
              <a:latin typeface="Bahnschrift"/>
              <a:cs typeface="Times New Roman" pitchFamily="18" charset="0"/>
            </a:endParaRPr>
          </a:p>
          <a:p>
            <a:endParaRPr lang="en-IN" dirty="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3823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Theorem: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5" y="1436721"/>
            <a:ext cx="8504809" cy="455767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latin typeface="Bahnschrift"/>
                <a:cs typeface="Times New Roman" pitchFamily="18" charset="0"/>
              </a:rPr>
              <a:t>P(H</a:t>
            </a:r>
            <a:r>
              <a:rPr lang="en-US" dirty="0">
                <a:latin typeface="Bahnschrift"/>
                <a:cs typeface="Times New Roman" pitchFamily="18" charset="0"/>
              </a:rPr>
              <a:t>), which is independent of 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kern="0" dirty="0">
                <a:latin typeface="Bahnschrift"/>
                <a:cs typeface="Times New Roman" panose="02020603050405020304" pitchFamily="18" charset="0"/>
              </a:rPr>
              <a:t>P(</a:t>
            </a:r>
            <a:r>
              <a:rPr lang="en-US" kern="0" dirty="0">
                <a:solidFill>
                  <a:srgbClr val="FF0000"/>
                </a:solidFill>
                <a:latin typeface="Bahnschrift"/>
                <a:cs typeface="Times New Roman" panose="02020603050405020304" pitchFamily="18" charset="0"/>
              </a:rPr>
              <a:t>X</a:t>
            </a:r>
            <a:r>
              <a:rPr lang="en-US" kern="0" dirty="0">
                <a:latin typeface="Bahnschrift"/>
                <a:cs typeface="Times New Roman" panose="02020603050405020304" pitchFamily="18" charset="0"/>
              </a:rPr>
              <a:t>|H) (</a:t>
            </a:r>
            <a:r>
              <a:rPr lang="en-US" i="1" kern="0" dirty="0">
                <a:latin typeface="Bahnschrift"/>
                <a:cs typeface="Times New Roman" panose="02020603050405020304" pitchFamily="18" charset="0"/>
              </a:rPr>
              <a:t>posteriori probability</a:t>
            </a:r>
            <a:r>
              <a:rPr lang="en-US" kern="0" dirty="0">
                <a:latin typeface="Bahnschrift"/>
                <a:cs typeface="Times New Roman" panose="02020603050405020304" pitchFamily="18" charset="0"/>
              </a:rPr>
              <a:t>), the probability of X conditioned on H. That is, it is the probability that a customer, X, is 35 years old and earns $40,000, given that we know the customer will buy a computer</a:t>
            </a:r>
            <a:r>
              <a:rPr lang="en-US" kern="0" dirty="0" smtClean="0">
                <a:latin typeface="Bahnschrift"/>
                <a:cs typeface="Times New Roman" panose="02020603050405020304" pitchFamily="18" charset="0"/>
              </a:rPr>
              <a:t>.</a:t>
            </a:r>
            <a:endParaRPr lang="en-US" b="1" dirty="0">
              <a:latin typeface="Bahnschrif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6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Theorem: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31788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kern="0" dirty="0" smtClean="0">
                <a:solidFill>
                  <a:srgbClr val="FF0000"/>
                </a:solidFill>
                <a:latin typeface="Bahnschrift"/>
                <a:cs typeface="Times New Roman" panose="02020603050405020304" pitchFamily="18" charset="0"/>
              </a:rPr>
              <a:t>P(X</a:t>
            </a:r>
            <a:r>
              <a:rPr lang="en-US" kern="0" dirty="0">
                <a:solidFill>
                  <a:srgbClr val="FF0000"/>
                </a:solidFill>
                <a:latin typeface="Bahnschrift"/>
                <a:cs typeface="Times New Roman" panose="02020603050405020304" pitchFamily="18" charset="0"/>
              </a:rPr>
              <a:t>) </a:t>
            </a:r>
            <a:r>
              <a:rPr lang="en-US" kern="0" dirty="0">
                <a:latin typeface="Bahnschrift"/>
                <a:cs typeface="Times New Roman" panose="02020603050405020304" pitchFamily="18" charset="0"/>
              </a:rPr>
              <a:t>is the prior probability of X. 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kern="0" dirty="0">
                <a:latin typeface="Bahnschrift"/>
                <a:cs typeface="Times New Roman" panose="02020603050405020304" pitchFamily="18" charset="0"/>
              </a:rPr>
              <a:t>Using our example, it is the probability that a person from our set of customers is 35 years old and earns $40,000.</a:t>
            </a:r>
          </a:p>
          <a:p>
            <a:pPr algn="just">
              <a:lnSpc>
                <a:spcPct val="170000"/>
              </a:lnSpc>
            </a:pPr>
            <a:endParaRPr lang="en-US" b="1" dirty="0">
              <a:latin typeface="Bahnschrift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IN" dirty="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30228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1567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"/>
                <a:cs typeface="Times New Roman" pitchFamily="18" charset="0"/>
              </a:rPr>
              <a:t>Given training data 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>
                <a:latin typeface="Bahnschrift"/>
                <a:cs typeface="Times New Roman" pitchFamily="18" charset="0"/>
              </a:rPr>
              <a:t>, posteriori probability of a hypothesis H, P(H|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>
                <a:latin typeface="Bahnschrift"/>
                <a:cs typeface="Times New Roman" pitchFamily="18" charset="0"/>
              </a:rPr>
              <a:t>), follows the Bayes </a:t>
            </a:r>
            <a:r>
              <a:rPr lang="en-US" dirty="0" smtClean="0">
                <a:latin typeface="Bahnschrift"/>
                <a:cs typeface="Times New Roman" pitchFamily="18" charset="0"/>
              </a:rPr>
              <a:t>theorem</a:t>
            </a:r>
            <a:endParaRPr lang="en-US" dirty="0">
              <a:latin typeface="Bahnschrift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Bahnschrif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68506"/>
              </p:ext>
            </p:extLst>
          </p:nvPr>
        </p:nvGraphicFramePr>
        <p:xfrm>
          <a:off x="2443617" y="3450772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617" y="3450772"/>
                        <a:ext cx="3883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2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Naïve 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09" y="1364150"/>
            <a:ext cx="8504809" cy="51815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"/>
                <a:cs typeface="Times New Roman" pitchFamily="18" charset="0"/>
              </a:rPr>
              <a:t>Let D be a training set of tuples and their associated class labels, and each tuple is represented by an n-D attribute vector </a:t>
            </a:r>
            <a:r>
              <a:rPr lang="en-US" dirty="0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>
                <a:latin typeface="Bahnschrift"/>
                <a:cs typeface="Times New Roman" pitchFamily="18" charset="0"/>
              </a:rPr>
              <a:t> = (x</a:t>
            </a:r>
            <a:r>
              <a:rPr lang="en-US" baseline="-25000" dirty="0">
                <a:latin typeface="Bahnschrift"/>
                <a:cs typeface="Times New Roman" pitchFamily="18" charset="0"/>
              </a:rPr>
              <a:t>1</a:t>
            </a:r>
            <a:r>
              <a:rPr lang="en-US" dirty="0">
                <a:latin typeface="Bahnschrift"/>
                <a:cs typeface="Times New Roman" pitchFamily="18" charset="0"/>
              </a:rPr>
              <a:t>, x</a:t>
            </a:r>
            <a:r>
              <a:rPr lang="en-US" baseline="-25000" dirty="0">
                <a:latin typeface="Bahnschrift"/>
                <a:cs typeface="Times New Roman" pitchFamily="18" charset="0"/>
              </a:rPr>
              <a:t>2</a:t>
            </a:r>
            <a:r>
              <a:rPr lang="en-US" dirty="0">
                <a:latin typeface="Bahnschrift"/>
                <a:cs typeface="Times New Roman" pitchFamily="18" charset="0"/>
              </a:rPr>
              <a:t>, …, </a:t>
            </a:r>
            <a:r>
              <a:rPr lang="en-US" dirty="0" err="1">
                <a:latin typeface="Bahnschrift"/>
                <a:cs typeface="Times New Roman" pitchFamily="18" charset="0"/>
              </a:rPr>
              <a:t>x</a:t>
            </a:r>
            <a:r>
              <a:rPr lang="en-US" baseline="-25000" dirty="0" err="1">
                <a:latin typeface="Bahnschrift"/>
                <a:cs typeface="Times New Roman" pitchFamily="18" charset="0"/>
              </a:rPr>
              <a:t>n</a:t>
            </a:r>
            <a:r>
              <a:rPr lang="en-US" dirty="0">
                <a:latin typeface="Bahnschrift"/>
                <a:cs typeface="Times New Roman" pitchFamily="18" charset="0"/>
              </a:rPr>
              <a:t>)</a:t>
            </a:r>
          </a:p>
          <a:p>
            <a:pPr algn="just"/>
            <a:r>
              <a:rPr lang="en-US" dirty="0">
                <a:latin typeface="Bahnschrift"/>
                <a:cs typeface="Times New Roman" pitchFamily="18" charset="0"/>
              </a:rPr>
              <a:t>Suppose there are </a:t>
            </a:r>
            <a:r>
              <a:rPr lang="en-US" i="1" dirty="0">
                <a:latin typeface="Bahnschrift"/>
                <a:cs typeface="Times New Roman" pitchFamily="18" charset="0"/>
              </a:rPr>
              <a:t>m</a:t>
            </a:r>
            <a:r>
              <a:rPr lang="en-US" dirty="0">
                <a:latin typeface="Bahnschrift"/>
                <a:cs typeface="Times New Roman" pitchFamily="18" charset="0"/>
              </a:rPr>
              <a:t> classes C</a:t>
            </a:r>
            <a:r>
              <a:rPr lang="en-US" baseline="-25000" dirty="0">
                <a:latin typeface="Bahnschrift"/>
                <a:cs typeface="Times New Roman" pitchFamily="18" charset="0"/>
              </a:rPr>
              <a:t>1</a:t>
            </a:r>
            <a:r>
              <a:rPr lang="en-US" dirty="0">
                <a:latin typeface="Bahnschrift"/>
                <a:cs typeface="Times New Roman" pitchFamily="18" charset="0"/>
              </a:rPr>
              <a:t>, C</a:t>
            </a:r>
            <a:r>
              <a:rPr lang="en-US" baseline="-25000" dirty="0">
                <a:latin typeface="Bahnschrift"/>
                <a:cs typeface="Times New Roman" pitchFamily="18" charset="0"/>
              </a:rPr>
              <a:t>2</a:t>
            </a:r>
            <a:r>
              <a:rPr lang="en-US" dirty="0">
                <a:latin typeface="Bahnschrift"/>
                <a:cs typeface="Times New Roman" pitchFamily="18" charset="0"/>
              </a:rPr>
              <a:t>, …, C</a:t>
            </a:r>
            <a:r>
              <a:rPr lang="en-US" baseline="-25000" dirty="0">
                <a:latin typeface="Bahnschrift"/>
                <a:cs typeface="Times New Roman" pitchFamily="18" charset="0"/>
              </a:rPr>
              <a:t>m</a:t>
            </a:r>
            <a:r>
              <a:rPr lang="en-US" dirty="0">
                <a:latin typeface="Bahnschrif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Bahnschrift"/>
                <a:cs typeface="Times New Roman" pitchFamily="18" charset="0"/>
              </a:rPr>
              <a:t>Classification is to derive the maximum posteriori, i.e., the maximal P(</a:t>
            </a:r>
            <a:r>
              <a:rPr lang="en-US" dirty="0" err="1">
                <a:latin typeface="Bahnschrift"/>
                <a:cs typeface="Times New Roman" pitchFamily="18" charset="0"/>
              </a:rPr>
              <a:t>C</a:t>
            </a:r>
            <a:r>
              <a:rPr lang="en-US" baseline="-25000" dirty="0" err="1">
                <a:latin typeface="Bahnschrift"/>
                <a:cs typeface="Times New Roman" pitchFamily="18" charset="0"/>
              </a:rPr>
              <a:t>i</a:t>
            </a:r>
            <a:r>
              <a:rPr lang="en-US" dirty="0" err="1">
                <a:latin typeface="Bahnschrift"/>
                <a:cs typeface="Times New Roman" pitchFamily="18" charset="0"/>
              </a:rPr>
              <a:t>|</a:t>
            </a:r>
            <a:r>
              <a:rPr lang="en-US" dirty="0" err="1">
                <a:solidFill>
                  <a:srgbClr val="FF0000"/>
                </a:solidFill>
                <a:latin typeface="Bahnschrift"/>
                <a:cs typeface="Times New Roman" pitchFamily="18" charset="0"/>
              </a:rPr>
              <a:t>X</a:t>
            </a:r>
            <a:r>
              <a:rPr lang="en-US" dirty="0" smtClean="0">
                <a:latin typeface="Bahnschrift"/>
                <a:cs typeface="Times New Roman" pitchFamily="18" charset="0"/>
              </a:rPr>
              <a:t>)</a:t>
            </a:r>
            <a:endParaRPr lang="en-US" dirty="0">
              <a:latin typeface="Bahnschrif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1011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Microsoft Equation 3.0</vt:lpstr>
      <vt:lpstr>Equation</vt:lpstr>
      <vt:lpstr>Worksheet</vt:lpstr>
      <vt:lpstr>Microsoft Excel 97-2003 Worksheet</vt:lpstr>
      <vt:lpstr>PowerPoint Presentation</vt:lpstr>
      <vt:lpstr>PowerPoint Presentation</vt:lpstr>
      <vt:lpstr>Bayesian Classification: Why?</vt:lpstr>
      <vt:lpstr>Bayesian Theorem: Basics</vt:lpstr>
      <vt:lpstr>Bayesian Theorem: Basics</vt:lpstr>
      <vt:lpstr>Bayesian Theorem: Basics</vt:lpstr>
      <vt:lpstr>Bayesian Theorem: Basics</vt:lpstr>
      <vt:lpstr>Bayesian Theorem</vt:lpstr>
      <vt:lpstr>Derivation of Naïve Bayesian Classifier</vt:lpstr>
      <vt:lpstr>Derivation of Naïve Bayesian Classifier</vt:lpstr>
      <vt:lpstr>Derivation of Naïve Bayes Classifier </vt:lpstr>
      <vt:lpstr>Naïve Bayesian Classifier:  An Example</vt:lpstr>
      <vt:lpstr>Naïve Bayesian Classifier:  An Example</vt:lpstr>
      <vt:lpstr>Naïve Bayesian Classifier:  An Example</vt:lpstr>
      <vt:lpstr>Naïve Bayesian Classifier:  An Example</vt:lpstr>
      <vt:lpstr>Naïve Bayesian Classifier:  An Example</vt:lpstr>
      <vt:lpstr>Naïve Bayesian Classifier:  An Example</vt:lpstr>
      <vt:lpstr>Naïve Bayesian Classifier:  An Example</vt:lpstr>
      <vt:lpstr>Naïve Bayesian Classifier:  An Example</vt:lpstr>
      <vt:lpstr>Naïve Bayesian Classifier</vt:lpstr>
      <vt:lpstr>Naïve Bayesian Classifier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Windows User</cp:lastModifiedBy>
  <cp:revision>65</cp:revision>
  <dcterms:created xsi:type="dcterms:W3CDTF">2020-12-02T17:41:12Z</dcterms:created>
  <dcterms:modified xsi:type="dcterms:W3CDTF">2021-01-19T07:49:08Z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302662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