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330" r:id="rId4"/>
    <p:sldId id="257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1" r:id="rId24"/>
    <p:sldId id="311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4DD"/>
    <a:srgbClr val="95C3CF"/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443AED8-1739-4B81-991C-866959F3C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B6502C-B7AF-4373-9835-1C603568FE6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DE6DC-7E83-4350-8E73-AAFD633BF2F8}"/>
              </a:ext>
            </a:extLst>
          </p:cNvPr>
          <p:cNvSpPr/>
          <p:nvPr userDrawn="1"/>
        </p:nvSpPr>
        <p:spPr>
          <a:xfrm>
            <a:off x="311150" y="3117850"/>
            <a:ext cx="2592388" cy="803275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6C3D5F-A56E-4D37-AB21-3DD1E6B9F58F}"/>
              </a:ext>
            </a:extLst>
          </p:cNvPr>
          <p:cNvSpPr/>
          <p:nvPr userDrawn="1"/>
        </p:nvSpPr>
        <p:spPr>
          <a:xfrm>
            <a:off x="311150" y="3921125"/>
            <a:ext cx="5741988" cy="636588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cap="small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3373F-0F4D-4455-A1F0-B66A30A86AFB}"/>
              </a:ext>
            </a:extLst>
          </p:cNvPr>
          <p:cNvSpPr/>
          <p:nvPr userDrawn="1"/>
        </p:nvSpPr>
        <p:spPr>
          <a:xfrm>
            <a:off x="6373813" y="5264150"/>
            <a:ext cx="2770187" cy="67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6BF70-8FBF-4006-A911-4C2077DA5DD9}"/>
              </a:ext>
            </a:extLst>
          </p:cNvPr>
          <p:cNvSpPr/>
          <p:nvPr userDrawn="1"/>
        </p:nvSpPr>
        <p:spPr>
          <a:xfrm>
            <a:off x="6373813" y="5857875"/>
            <a:ext cx="2770187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D2A2A-4756-4C2E-B7D2-81281846E09D}"/>
              </a:ext>
            </a:extLst>
          </p:cNvPr>
          <p:cNvSpPr/>
          <p:nvPr userDrawn="1"/>
        </p:nvSpPr>
        <p:spPr>
          <a:xfrm>
            <a:off x="6780213" y="6310313"/>
            <a:ext cx="2363787" cy="46037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210995-221C-4D24-9DD1-8F0D307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4EBB-322C-4265-A9DB-AE7FB0042D7A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610A37-81B1-4722-A58B-60BFDAE1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2A4602-9524-4B54-9DC8-F5BFA87A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00EC-D93A-4133-8D75-FB638FA73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E389C2-41BB-44F2-82E8-B543767F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FC05-CBED-450D-9EE2-ED4FB888D31A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38462A-31B3-4174-912C-8E95BEA4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070C55-3A4D-489F-AA7D-454140A8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6D05-E190-4F0A-9D98-E4C00C7F6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7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4EF9-8EED-4326-AC4E-CC01832C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2448-A0CB-4DAA-8685-04E740F6ABE8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9975-48B7-4B56-842A-6A8C6B6F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942A-4047-4549-8CE5-2933224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C756D-576F-4A36-92A0-E22B783C2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37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CD7B-F6EE-4BE4-8D02-CC708E18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72323-5D37-4622-AA11-62BE7F581D2A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3372-5D11-4EB8-8BE9-FA6BF34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7DFE-8455-4A3A-BF9B-4DBC9AF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9B42-7E60-4F95-A32C-17C31483A3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4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8FD8A4-EB22-4D39-9042-A2239F12B856}"/>
              </a:ext>
            </a:extLst>
          </p:cNvPr>
          <p:cNvSpPr/>
          <p:nvPr userDrawn="1"/>
        </p:nvSpPr>
        <p:spPr>
          <a:xfrm>
            <a:off x="0" y="0"/>
            <a:ext cx="9144000" cy="2078038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4C007-CE1C-4438-8DD0-47EB36E82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A6F879-07FA-41AE-8A7B-8E90A761A2A4}"/>
              </a:ext>
            </a:extLst>
          </p:cNvPr>
          <p:cNvSpPr/>
          <p:nvPr userDrawn="1"/>
        </p:nvSpPr>
        <p:spPr>
          <a:xfrm>
            <a:off x="6580188" y="0"/>
            <a:ext cx="2563812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59ABC-6801-4826-A190-AF8A98C17B39}"/>
              </a:ext>
            </a:extLst>
          </p:cNvPr>
          <p:cNvSpPr/>
          <p:nvPr userDrawn="1"/>
        </p:nvSpPr>
        <p:spPr>
          <a:xfrm>
            <a:off x="381000" y="0"/>
            <a:ext cx="4191000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5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60816D-B01A-4238-92C5-E232936D9B85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3131E-33CC-4E81-BC11-AC737E352080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6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87B41-BF26-4C73-9265-9710EF750430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623-8638-4C24-A0A4-94BCBE0F3B36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7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31785E-CCB5-4276-8C40-E55015EBA172}"/>
              </a:ext>
            </a:extLst>
          </p:cNvPr>
          <p:cNvSpPr/>
          <p:nvPr userDrawn="1"/>
        </p:nvSpPr>
        <p:spPr>
          <a:xfrm>
            <a:off x="709613" y="2514600"/>
            <a:ext cx="7724775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76F4-F523-4C55-8734-A87B40C1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3F33-12F9-4C78-80DC-161B17768341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B7FC-7799-46A3-9CC1-CD5FC889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32D0-9F16-4EFF-B48D-3F5A4DA1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BFD5-385A-4620-B466-82FAA67B5B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14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976CFC-750D-4B29-9263-4FC054D3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FA890-2B2A-408F-9E31-CBD3194183FE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14B4C1-A70C-45C4-9DE0-2CA7B728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E8A576-1EA8-4B75-A128-40BE2128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A9DB3-2AA0-4018-8616-7CE7B587A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59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C99845-9EB9-4025-B89C-F5ED487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2D76-EEAA-4356-86D6-766E4E9F99AA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BA4724-346C-42DB-BFFC-1520CC0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337602-F992-4539-9F8C-08DA2A6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43D4D-0084-4361-8549-E49FBF6C5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67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F3CF0C-12C8-42DF-B035-EA22A76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6EE2D-120B-4627-B9FC-284A35858A3A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069243-FBDC-4F45-BA8D-14E790DF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0B061C-65A0-4909-A496-4D4A49D6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794B3-4F1C-42D5-8C62-C19A2F27D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2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DC71C0-B412-4A94-BE16-D2B167DFBA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6B1DC25-AA62-44E3-99E6-68E4983A56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C16E-C0B6-42AF-A8B8-0EC2D97BE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E230A2-21E0-4692-B745-1741DCE7ED08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D4F9-8B27-4095-A0A3-5DB88E1D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1DAF-FF36-4CAF-B25F-8E96A0F0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CBBB36-3A99-4DEE-8589-001466CAC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5573C14-5E37-42CD-A065-49BE07E9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 b="1"/>
              <a:t>Example</a:t>
            </a:r>
            <a:endParaRPr lang="en-IN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A585D5-E37A-462F-9350-74C1DCF9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eaLnBrk="1" hangingPunct="1"/>
            <a:r>
              <a:rPr lang="en-IN" altLang="en-US"/>
              <a:t>{Milk, Diaper}=&gt;{Beer}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22EFCB7-A458-41A9-9CB7-76DA746D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403865"/>
            <a:ext cx="85344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137F-3A6D-4254-B8C2-B9492C50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spc="-5" dirty="0">
                <a:cs typeface="Tahoma"/>
              </a:rPr>
              <a:t>Rule-Based Classifier</a:t>
            </a:r>
            <a:endParaRPr lang="en-IN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AA69AC4-66CA-4459-8CBD-96653E85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701675" indent="-457200" eaLnBrk="1" hangingPunct="1">
              <a:lnSpc>
                <a:spcPct val="100000"/>
              </a:lnSpc>
              <a:buClr>
                <a:srgbClr val="0C7A9C"/>
              </a:buClr>
              <a:buSzPct val="100000"/>
              <a:tabLst>
                <a:tab pos="390525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Classify records by using a collection of  “if…then…” rules</a:t>
            </a:r>
          </a:p>
          <a:p>
            <a:pPr marL="701675" indent="-457200" eaLnBrk="1" hangingPunct="1">
              <a:lnSpc>
                <a:spcPct val="100000"/>
              </a:lnSpc>
              <a:spcBef>
                <a:spcPts val="1113"/>
              </a:spcBef>
              <a:buClr>
                <a:srgbClr val="0C7A9C"/>
              </a:buClr>
              <a:buSzPct val="100000"/>
              <a:tabLst>
                <a:tab pos="390525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Rule:(Condition) 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cs typeface="Arial" panose="020B0604020202020204" pitchFamily="34" charset="0"/>
              </a:rPr>
              <a:t>y</a:t>
            </a:r>
          </a:p>
          <a:p>
            <a:pPr marL="644525" lvl="1" indent="-171450" eaLnBrk="1" hangingPunct="1">
              <a:lnSpc>
                <a:spcPct val="100000"/>
              </a:lnSpc>
              <a:spcBef>
                <a:spcPts val="325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where</a:t>
            </a:r>
          </a:p>
          <a:p>
            <a:pPr marL="823913" lvl="2" indent="-122238" eaLnBrk="1" hangingPunct="1">
              <a:lnSpc>
                <a:spcPct val="100000"/>
              </a:lnSpc>
              <a:spcBef>
                <a:spcPts val="325"/>
              </a:spcBef>
              <a:buClr>
                <a:srgbClr val="0C7A9C"/>
              </a:buClr>
              <a:buSzPct val="70000"/>
              <a:buFont typeface="Wingdings" panose="05000000000000000000" pitchFamily="2" charset="2"/>
              <a:buChar char="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Condition is a conjunctions of attributes</a:t>
            </a:r>
          </a:p>
          <a:p>
            <a:pPr marL="823913" lvl="2" indent="-122238" eaLnBrk="1" hangingPunct="1">
              <a:lnSpc>
                <a:spcPct val="100000"/>
              </a:lnSpc>
              <a:spcBef>
                <a:spcPts val="325"/>
              </a:spcBef>
              <a:buClr>
                <a:srgbClr val="0C7A9C"/>
              </a:buClr>
              <a:buSzPct val="70000"/>
              <a:buFont typeface="Wingdings" panose="05000000000000000000" pitchFamily="2" charset="2"/>
              <a:buChar char="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y is the class label</a:t>
            </a:r>
          </a:p>
          <a:p>
            <a:pPr marL="644525" lvl="1" indent="-171450" eaLnBrk="1" hangingPunct="1">
              <a:lnSpc>
                <a:spcPct val="100000"/>
              </a:lnSpc>
              <a:spcBef>
                <a:spcPts val="325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LHS: rule antecedent or condition</a:t>
            </a:r>
          </a:p>
          <a:p>
            <a:pPr marL="644525" lvl="1" indent="-171450" eaLnBrk="1" hangingPunct="1">
              <a:lnSpc>
                <a:spcPct val="100000"/>
              </a:lnSpc>
              <a:spcBef>
                <a:spcPts val="338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RHS: rule consequent</a:t>
            </a:r>
          </a:p>
          <a:p>
            <a:pPr marL="644525" lvl="1" indent="-171450" eaLnBrk="1" hangingPunct="1">
              <a:lnSpc>
                <a:spcPct val="100000"/>
              </a:lnSpc>
              <a:spcBef>
                <a:spcPts val="350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Examples of classification rules:</a:t>
            </a:r>
          </a:p>
          <a:p>
            <a:pPr marL="823913" lvl="2" indent="-122238" eaLnBrk="1" hangingPunct="1">
              <a:lnSpc>
                <a:spcPct val="100000"/>
              </a:lnSpc>
              <a:spcBef>
                <a:spcPts val="338"/>
              </a:spcBef>
              <a:buClr>
                <a:srgbClr val="0C7A9C"/>
              </a:buClr>
              <a:buSzPct val="70000"/>
              <a:buFont typeface="Wingdings" panose="05000000000000000000" pitchFamily="2" charset="2"/>
              <a:buChar char=""/>
              <a:tabLst>
                <a:tab pos="390525" algn="l"/>
              </a:tabLst>
            </a:pPr>
            <a:r>
              <a:rPr lang="en-US" altLang="en-US" sz="2800" dirty="0">
                <a:cs typeface="Arial" panose="020B0604020202020204" pitchFamily="34" charset="0"/>
              </a:rPr>
              <a:t>(Blood Type=Warm) ^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(Lay Eggs=Yes) </a:t>
            </a:r>
            <a:r>
              <a:rPr lang="en-US" altLang="en-US" sz="2800" dirty="0"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cs typeface="Arial" panose="020B0604020202020204" pitchFamily="34" charset="0"/>
              </a:rPr>
              <a:t>Birds</a:t>
            </a:r>
            <a:endParaRPr lang="en-IN" alt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EF2FDD-4276-4F23-B036-67CED4FE1658}"/>
              </a:ext>
            </a:extLst>
          </p:cNvPr>
          <p:cNvCxnSpPr/>
          <p:nvPr/>
        </p:nvCxnSpPr>
        <p:spPr>
          <a:xfrm>
            <a:off x="3643532" y="2813538"/>
            <a:ext cx="22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F89C17-7225-4D6E-B546-BE4D9D35FD1A}"/>
              </a:ext>
            </a:extLst>
          </p:cNvPr>
          <p:cNvCxnSpPr/>
          <p:nvPr/>
        </p:nvCxnSpPr>
        <p:spPr>
          <a:xfrm>
            <a:off x="7230794" y="6049107"/>
            <a:ext cx="22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F64B-2E75-4658-B773-082831B1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cs typeface="Tahoma"/>
              </a:rPr>
              <a:t>Application </a:t>
            </a:r>
            <a:r>
              <a:rPr lang="en-IN" b="1" spc="-5" dirty="0">
                <a:cs typeface="Tahoma"/>
              </a:rPr>
              <a:t>of Rule-Based</a:t>
            </a:r>
            <a:r>
              <a:rPr lang="en-IN" b="1" spc="-15" dirty="0">
                <a:cs typeface="Tahoma"/>
              </a:rPr>
              <a:t> </a:t>
            </a:r>
            <a:r>
              <a:rPr lang="en-IN" b="1" spc="-5" dirty="0">
                <a:cs typeface="Tahoma"/>
              </a:rPr>
              <a:t>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0538-9DBD-497D-A788-784A56D2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spc="-5" dirty="0">
                <a:latin typeface="Arial"/>
                <a:cs typeface="Arial"/>
              </a:rPr>
              <a:t>A rule </a:t>
            </a:r>
            <a:r>
              <a:rPr lang="en-US" sz="2000" i="1" spc="-5" dirty="0">
                <a:latin typeface="Arial"/>
                <a:cs typeface="Arial"/>
              </a:rPr>
              <a:t>r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covers </a:t>
            </a:r>
            <a:r>
              <a:rPr lang="en-US" sz="2000" spc="-5" dirty="0">
                <a:latin typeface="Arial"/>
                <a:cs typeface="Arial"/>
              </a:rPr>
              <a:t>an instance </a:t>
            </a:r>
            <a:r>
              <a:rPr lang="en-US" sz="2000" b="1" spc="-5" dirty="0">
                <a:latin typeface="Arial"/>
                <a:cs typeface="Arial"/>
              </a:rPr>
              <a:t>x </a:t>
            </a:r>
            <a:r>
              <a:rPr lang="en-US" sz="2000" spc="-5" dirty="0">
                <a:latin typeface="Arial"/>
                <a:cs typeface="Arial"/>
              </a:rPr>
              <a:t>if the attributes of  the instance satisfy the condition of the</a:t>
            </a:r>
            <a:r>
              <a:rPr lang="en-US" sz="2000" spc="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rule</a:t>
            </a:r>
            <a:endParaRPr lang="en-US" sz="2000" dirty="0">
              <a:latin typeface="Arial"/>
              <a:cs typeface="Arial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7412" name="object 139">
            <a:extLst>
              <a:ext uri="{FF2B5EF4-FFF2-40B4-BE49-F238E27FC236}">
                <a16:creationId xmlns:a16="http://schemas.microsoft.com/office/drawing/2014/main" id="{153218EE-BFA1-42BC-928A-EBC0A1C7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2494721"/>
            <a:ext cx="7786688" cy="149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143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(Can Fly = yes)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Birds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(Live in Water = yes)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Fishes</a:t>
            </a:r>
          </a:p>
          <a:p>
            <a:pPr eaLnBrk="1" hangingPunct="1">
              <a:lnSpc>
                <a:spcPct val="128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(Blood Type = warm)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Mammals  R4: (Give Birth = no)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(Can Fly = no)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Reptiles</a:t>
            </a:r>
          </a:p>
          <a:p>
            <a:pPr eaLnBrk="1" hangingPunct="1">
              <a:lnSpc>
                <a:spcPct val="100000"/>
              </a:lnSpc>
              <a:spcBef>
                <a:spcPts val="313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Amphibians</a:t>
            </a:r>
          </a:p>
        </p:txBody>
      </p:sp>
      <p:sp>
        <p:nvSpPr>
          <p:cNvPr id="5" name="object 140">
            <a:extLst>
              <a:ext uri="{FF2B5EF4-FFF2-40B4-BE49-F238E27FC236}">
                <a16:creationId xmlns:a16="http://schemas.microsoft.com/office/drawing/2014/main" id="{530CBCCC-CFC1-4BFA-BA77-8C39DB9FAF43}"/>
              </a:ext>
            </a:extLst>
          </p:cNvPr>
          <p:cNvSpPr txBox="1"/>
          <p:nvPr/>
        </p:nvSpPr>
        <p:spPr>
          <a:xfrm>
            <a:off x="1033463" y="5345113"/>
            <a:ext cx="7270750" cy="830262"/>
          </a:xfrm>
          <a:prstGeom prst="rect">
            <a:avLst/>
          </a:prstGeom>
        </p:spPr>
        <p:txBody>
          <a:bodyPr lIns="0" tIns="52069" rIns="0" bIns="0">
            <a:spAutoFit/>
          </a:bodyPr>
          <a:lstStyle/>
          <a:p>
            <a:pPr marL="12700" eaLnBrk="1" fontAlgn="auto" hangingPunct="1">
              <a:spcBef>
                <a:spcPts val="409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rule R1 covers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hawk </a:t>
            </a:r>
            <a:r>
              <a:rPr sz="2400" dirty="0">
                <a:latin typeface="Arial"/>
                <a:cs typeface="Arial"/>
              </a:rPr>
              <a:t>=&gt; </a:t>
            </a:r>
            <a:r>
              <a:rPr sz="2400" spc="-5" dirty="0">
                <a:latin typeface="Arial"/>
                <a:cs typeface="Arial"/>
              </a:rPr>
              <a:t>Bird</a:t>
            </a:r>
            <a:endParaRPr sz="2400" dirty="0">
              <a:latin typeface="Arial"/>
              <a:cs typeface="Arial"/>
            </a:endParaRPr>
          </a:p>
          <a:p>
            <a:pPr marL="12700" eaLnBrk="1" fontAlgn="auto" hangingPunct="1">
              <a:spcBef>
                <a:spcPts val="315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rule R3 covers the grizzly bear</a:t>
            </a:r>
            <a:r>
              <a:rPr lang="en-IN"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=&gt;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Mammal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141">
            <a:extLst>
              <a:ext uri="{FF2B5EF4-FFF2-40B4-BE49-F238E27FC236}">
                <a16:creationId xmlns:a16="http://schemas.microsoft.com/office/drawing/2014/main" id="{3D24FC9F-760D-411A-923F-169F5049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17944"/>
              </p:ext>
            </p:extLst>
          </p:nvPr>
        </p:nvGraphicFramePr>
        <p:xfrm>
          <a:off x="425450" y="4294188"/>
          <a:ext cx="8118476" cy="962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607">
                <a:tc>
                  <a:txBody>
                    <a:bodyPr/>
                    <a:lstStyle/>
                    <a:p>
                      <a:pPr marL="7620" algn="ctr">
                        <a:lnSpc>
                          <a:spcPts val="775"/>
                        </a:lnSpc>
                      </a:pP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ts val="775"/>
                        </a:lnSpc>
                      </a:pP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Blood</a:t>
                      </a:r>
                      <a:r>
                        <a:rPr sz="1200" b="1" spc="-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775"/>
                        </a:lnSpc>
                      </a:pPr>
                      <a:r>
                        <a:rPr sz="1200" b="1" spc="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Give</a:t>
                      </a:r>
                      <a:r>
                        <a:rPr sz="1200" b="1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Birth</a:t>
                      </a:r>
                      <a:endParaRPr sz="120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75"/>
                        </a:lnSpc>
                      </a:pP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sz="1200" b="1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Fly</a:t>
                      </a:r>
                      <a:endParaRPr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775"/>
                        </a:lnSpc>
                      </a:pPr>
                      <a:r>
                        <a:rPr sz="1200" b="1" spc="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Live in</a:t>
                      </a:r>
                      <a:r>
                        <a:rPr sz="1200" b="1" spc="-4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Water</a:t>
                      </a:r>
                      <a:endParaRPr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775"/>
                        </a:lnSpc>
                      </a:pPr>
                      <a:r>
                        <a:rPr sz="1200" b="1" spc="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pPr marL="19050">
                        <a:lnSpc>
                          <a:spcPts val="869"/>
                        </a:lnSpc>
                      </a:pPr>
                      <a:r>
                        <a:rPr lang="en-IN"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sz="1800" spc="-10" dirty="0" err="1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awk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9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warm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69"/>
                        </a:lnSpc>
                      </a:pPr>
                      <a:r>
                        <a:rPr sz="1800" spc="-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869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69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180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69"/>
                        </a:lnSpc>
                      </a:pPr>
                      <a:r>
                        <a:rPr sz="18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19050">
                        <a:lnSpc>
                          <a:spcPts val="875"/>
                        </a:lnSpc>
                      </a:pPr>
                      <a:r>
                        <a:rPr sz="1800" spc="-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grizzly</a:t>
                      </a:r>
                      <a:r>
                        <a:rPr sz="1800" spc="-15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bear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75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warm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75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75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75"/>
                        </a:lnSpc>
                      </a:pPr>
                      <a:r>
                        <a:rPr sz="1800" spc="-1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18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75"/>
                        </a:lnSpc>
                      </a:pPr>
                      <a:r>
                        <a:rPr sz="18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E15F-8586-4598-B9C0-2B02C7E1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pc="-5" dirty="0">
                <a:ea typeface="Tahoma" panose="020B0604030504040204" pitchFamily="34" charset="0"/>
                <a:cs typeface="Tahoma" panose="020B0604030504040204" pitchFamily="34" charset="0"/>
              </a:rPr>
              <a:t>How does Rule-based Classifier</a:t>
            </a:r>
            <a:r>
              <a:rPr lang="en-US" b="1" spc="-45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spc="-5" dirty="0">
                <a:ea typeface="Tahoma" panose="020B0604030504040204" pitchFamily="34" charset="0"/>
                <a:cs typeface="Tahoma" panose="020B0604030504040204" pitchFamily="34" charset="0"/>
              </a:rPr>
              <a:t>Work?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5" name="object 114">
            <a:extLst>
              <a:ext uri="{FF2B5EF4-FFF2-40B4-BE49-F238E27FC236}">
                <a16:creationId xmlns:a16="http://schemas.microsoft.com/office/drawing/2014/main" id="{4630898B-32AE-4A51-84D0-BEF342B5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741988"/>
            <a:ext cx="85725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8000"/>
              </a:lnSpc>
              <a:spcBef>
                <a:spcPts val="100"/>
              </a:spcBef>
              <a:buFontTx/>
              <a:buNone/>
            </a:pPr>
            <a:r>
              <a:rPr lang="en-US" altLang="en-US" sz="1600" dirty="0">
                <a:latin typeface="Bahnschrift" panose="020B0502040204020203" pitchFamily="34" charset="0"/>
              </a:rPr>
              <a:t>A lemur triggers rule R3, so it is classified as a mammal  A turtle triggers both R4 and R5</a:t>
            </a:r>
          </a:p>
          <a:p>
            <a:pPr eaLnBrk="1" hangingPunct="1">
              <a:lnSpc>
                <a:spcPct val="100000"/>
              </a:lnSpc>
              <a:spcBef>
                <a:spcPts val="313"/>
              </a:spcBef>
              <a:buFontTx/>
              <a:buNone/>
            </a:pPr>
            <a:r>
              <a:rPr lang="en-US" altLang="en-US" sz="1600" dirty="0">
                <a:latin typeface="Bahnschrift" panose="020B0502040204020203" pitchFamily="34" charset="0"/>
              </a:rPr>
              <a:t>A dogfish shark triggers none of the rules</a:t>
            </a:r>
          </a:p>
        </p:txBody>
      </p:sp>
      <p:graphicFrame>
        <p:nvGraphicFramePr>
          <p:cNvPr id="5" name="object 115">
            <a:extLst>
              <a:ext uri="{FF2B5EF4-FFF2-40B4-BE49-F238E27FC236}">
                <a16:creationId xmlns:a16="http://schemas.microsoft.com/office/drawing/2014/main" id="{60E3C720-6709-40F6-99EA-F53B5B688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6274"/>
              </p:ext>
            </p:extLst>
          </p:nvPr>
        </p:nvGraphicFramePr>
        <p:xfrm>
          <a:off x="239713" y="3684588"/>
          <a:ext cx="8386762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178">
                <a:tc>
                  <a:txBody>
                    <a:bodyPr/>
                    <a:lstStyle/>
                    <a:p>
                      <a:pPr marL="6985" algn="ctr">
                        <a:lnSpc>
                          <a:spcPts val="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Type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Birth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Fly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Live in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Water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760"/>
                        </a:lnSpc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Class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19050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lemur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warm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855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8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97">
                <a:tc>
                  <a:txBody>
                    <a:bodyPr/>
                    <a:lstStyle/>
                    <a:p>
                      <a:pPr marL="19050">
                        <a:lnSpc>
                          <a:spcPts val="860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turtle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60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cold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6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6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6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sometimes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8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19050">
                        <a:lnSpc>
                          <a:spcPts val="855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dogfish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shark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cold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yes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55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55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yes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73" name="object 113">
            <a:extLst>
              <a:ext uri="{FF2B5EF4-FFF2-40B4-BE49-F238E27FC236}">
                <a16:creationId xmlns:a16="http://schemas.microsoft.com/office/drawing/2014/main" id="{4D6EB850-0C3E-4A63-8BE9-158B195A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1925638"/>
          </a:xfrm>
        </p:spPr>
        <p:txBody>
          <a:bodyPr lIns="0" tIns="51435" rIns="0" bIns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R1: (Give Birth = no)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Can Fly = yes)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Birds</a:t>
            </a:r>
          </a:p>
          <a:p>
            <a:pPr marL="127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R2: (Give Birth = no)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(Live in Water = yes)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</a:t>
            </a:r>
            <a:r>
              <a:rPr lang="en-US" alt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Fishes</a:t>
            </a:r>
          </a:p>
          <a:p>
            <a:pPr marL="12700" eaLnBrk="1" hangingPunct="1">
              <a:lnSpc>
                <a:spcPct val="128000"/>
              </a:lnSpc>
            </a:pP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R3: (Give Birth = yes)</a:t>
            </a:r>
            <a:r>
              <a:rPr lang="en-IN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(Blood Type = warm)</a:t>
            </a:r>
            <a:r>
              <a:rPr lang="en-IN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Mammals  </a:t>
            </a:r>
            <a:endParaRPr lang="en-IN" alt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2700" eaLnBrk="1" hangingPunct="1">
              <a:lnSpc>
                <a:spcPct val="128000"/>
              </a:lnSpc>
            </a:pP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R4: (Give Birth = no)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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(Can Fly = no)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Reptiles</a:t>
            </a:r>
          </a:p>
          <a:p>
            <a:pPr marL="12700" eaLnBrk="1" hangingPunct="1">
              <a:lnSpc>
                <a:spcPct val="100000"/>
              </a:lnSpc>
              <a:spcBef>
                <a:spcPts val="313"/>
              </a:spcBef>
            </a:pP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R5: (Live in Water = sometimes) </a:t>
            </a:r>
            <a:r>
              <a:rPr lang="en-IN" altLang="en-US" sz="18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 </a:t>
            </a:r>
            <a:r>
              <a:rPr lang="en-US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Amphibians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60B8-AD16-48C2-86C6-455D31C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pc="-5" dirty="0">
                <a:ea typeface="Tahoma" panose="020B0604030504040204" pitchFamily="34" charset="0"/>
                <a:cs typeface="Tahoma" panose="020B0604030504040204" pitchFamily="34" charset="0"/>
              </a:rPr>
              <a:t>From Decision Trees To</a:t>
            </a:r>
            <a:r>
              <a:rPr lang="en-US" b="1" spc="-55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spc="-5" dirty="0">
                <a:ea typeface="Tahoma" panose="020B0604030504040204" pitchFamily="34" charset="0"/>
                <a:cs typeface="Tahoma" panose="020B0604030504040204" pitchFamily="34" charset="0"/>
              </a:rPr>
              <a:t>Rules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460" name="object 109">
            <a:extLst>
              <a:ext uri="{FF2B5EF4-FFF2-40B4-BE49-F238E27FC236}">
                <a16:creationId xmlns:a16="http://schemas.microsoft.com/office/drawing/2014/main" id="{A0B0BA57-0601-4A95-AB9D-273381845D0D}"/>
              </a:ext>
            </a:extLst>
          </p:cNvPr>
          <p:cNvGrpSpPr>
            <a:grpSpLocks/>
          </p:cNvGrpSpPr>
          <p:nvPr/>
        </p:nvGrpSpPr>
        <p:grpSpPr bwMode="auto">
          <a:xfrm>
            <a:off x="223856" y="2464875"/>
            <a:ext cx="2906264" cy="3556431"/>
            <a:chOff x="1356360" y="6073647"/>
            <a:chExt cx="1470660" cy="1421765"/>
          </a:xfrm>
        </p:grpSpPr>
        <p:sp>
          <p:nvSpPr>
            <p:cNvPr id="19479" name="object 110">
              <a:extLst>
                <a:ext uri="{FF2B5EF4-FFF2-40B4-BE49-F238E27FC236}">
                  <a16:creationId xmlns:a16="http://schemas.microsoft.com/office/drawing/2014/main" id="{AE9FEE58-41F3-4C5D-BAA9-1186D092F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036" y="7107173"/>
              <a:ext cx="119380" cy="185420"/>
            </a:xfrm>
            <a:custGeom>
              <a:avLst/>
              <a:gdLst>
                <a:gd name="T0" fmla="*/ 0 w 119380"/>
                <a:gd name="T1" fmla="*/ 0 h 185420"/>
                <a:gd name="T2" fmla="*/ 118871 w 119380"/>
                <a:gd name="T3" fmla="*/ 185165 h 185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380" h="185420">
                  <a:moveTo>
                    <a:pt x="0" y="0"/>
                  </a:moveTo>
                  <a:lnTo>
                    <a:pt x="118871" y="185165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0" name="object 111">
              <a:extLst>
                <a:ext uri="{FF2B5EF4-FFF2-40B4-BE49-F238E27FC236}">
                  <a16:creationId xmlns:a16="http://schemas.microsoft.com/office/drawing/2014/main" id="{59EEEBA4-E85C-4059-B754-57C277077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380" y="7269479"/>
              <a:ext cx="58419" cy="54610"/>
            </a:xfrm>
            <a:custGeom>
              <a:avLst/>
              <a:gdLst>
                <a:gd name="T0" fmla="*/ 48006 w 58419"/>
                <a:gd name="T1" fmla="*/ 0 h 54609"/>
                <a:gd name="T2" fmla="*/ 0 w 58419"/>
                <a:gd name="T3" fmla="*/ 26670 h 54609"/>
                <a:gd name="T4" fmla="*/ 57912 w 58419"/>
                <a:gd name="T5" fmla="*/ 54103 h 54609"/>
                <a:gd name="T6" fmla="*/ 48006 w 58419"/>
                <a:gd name="T7" fmla="*/ 0 h 54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419" h="54609">
                  <a:moveTo>
                    <a:pt x="48006" y="0"/>
                  </a:moveTo>
                  <a:lnTo>
                    <a:pt x="0" y="26670"/>
                  </a:lnTo>
                  <a:lnTo>
                    <a:pt x="57912" y="54102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1" name="object 112">
              <a:extLst>
                <a:ext uri="{FF2B5EF4-FFF2-40B4-BE49-F238E27FC236}">
                  <a16:creationId xmlns:a16="http://schemas.microsoft.com/office/drawing/2014/main" id="{79158F1F-A4AA-4EE6-A063-0C496EFA2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136" y="7323581"/>
              <a:ext cx="317500" cy="171450"/>
            </a:xfrm>
            <a:custGeom>
              <a:avLst/>
              <a:gdLst>
                <a:gd name="T0" fmla="*/ 316992 w 317500"/>
                <a:gd name="T1" fmla="*/ 13716 h 171450"/>
                <a:gd name="T2" fmla="*/ 311658 w 317500"/>
                <a:gd name="T3" fmla="*/ 9144 h 171450"/>
                <a:gd name="T4" fmla="*/ 307086 w 317500"/>
                <a:gd name="T5" fmla="*/ 4572 h 171450"/>
                <a:gd name="T6" fmla="*/ 302514 w 317500"/>
                <a:gd name="T7" fmla="*/ 4572 h 171450"/>
                <a:gd name="T8" fmla="*/ 297180 w 317500"/>
                <a:gd name="T9" fmla="*/ 0 h 171450"/>
                <a:gd name="T10" fmla="*/ 19050 w 317500"/>
                <a:gd name="T11" fmla="*/ 0 h 171450"/>
                <a:gd name="T12" fmla="*/ 14478 w 317500"/>
                <a:gd name="T13" fmla="*/ 4572 h 171450"/>
                <a:gd name="T14" fmla="*/ 9906 w 317500"/>
                <a:gd name="T15" fmla="*/ 4572 h 171450"/>
                <a:gd name="T16" fmla="*/ 5334 w 317500"/>
                <a:gd name="T17" fmla="*/ 9144 h 171450"/>
                <a:gd name="T18" fmla="*/ 5334 w 317500"/>
                <a:gd name="T19" fmla="*/ 18288 h 171450"/>
                <a:gd name="T20" fmla="*/ 0 w 317500"/>
                <a:gd name="T21" fmla="*/ 27432 h 171450"/>
                <a:gd name="T22" fmla="*/ 0 w 317500"/>
                <a:gd name="T23" fmla="*/ 144780 h 171450"/>
                <a:gd name="T24" fmla="*/ 5334 w 317500"/>
                <a:gd name="T25" fmla="*/ 149352 h 171450"/>
                <a:gd name="T26" fmla="*/ 5334 w 317500"/>
                <a:gd name="T27" fmla="*/ 157734 h 171450"/>
                <a:gd name="T28" fmla="*/ 14478 w 317500"/>
                <a:gd name="T29" fmla="*/ 166878 h 171450"/>
                <a:gd name="T30" fmla="*/ 24384 w 317500"/>
                <a:gd name="T31" fmla="*/ 166878 h 171450"/>
                <a:gd name="T32" fmla="*/ 28956 w 317500"/>
                <a:gd name="T33" fmla="*/ 171450 h 171450"/>
                <a:gd name="T34" fmla="*/ 283464 w 317500"/>
                <a:gd name="T35" fmla="*/ 171450 h 171450"/>
                <a:gd name="T36" fmla="*/ 292608 w 317500"/>
                <a:gd name="T37" fmla="*/ 166878 h 171450"/>
                <a:gd name="T38" fmla="*/ 302514 w 317500"/>
                <a:gd name="T39" fmla="*/ 166878 h 171450"/>
                <a:gd name="T40" fmla="*/ 311658 w 317500"/>
                <a:gd name="T41" fmla="*/ 157734 h 171450"/>
                <a:gd name="T42" fmla="*/ 316992 w 317500"/>
                <a:gd name="T43" fmla="*/ 153162 h 171450"/>
                <a:gd name="T44" fmla="*/ 316992 w 317500"/>
                <a:gd name="T45" fmla="*/ 13716 h 1714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500" h="171450">
                  <a:moveTo>
                    <a:pt x="316992" y="13716"/>
                  </a:moveTo>
                  <a:lnTo>
                    <a:pt x="311658" y="9144"/>
                  </a:lnTo>
                  <a:lnTo>
                    <a:pt x="307086" y="4572"/>
                  </a:lnTo>
                  <a:lnTo>
                    <a:pt x="302514" y="4572"/>
                  </a:lnTo>
                  <a:lnTo>
                    <a:pt x="297180" y="0"/>
                  </a:lnTo>
                  <a:lnTo>
                    <a:pt x="19050" y="0"/>
                  </a:lnTo>
                  <a:lnTo>
                    <a:pt x="14478" y="4572"/>
                  </a:lnTo>
                  <a:lnTo>
                    <a:pt x="9906" y="4572"/>
                  </a:lnTo>
                  <a:lnTo>
                    <a:pt x="5334" y="9144"/>
                  </a:lnTo>
                  <a:lnTo>
                    <a:pt x="5334" y="18288"/>
                  </a:lnTo>
                  <a:lnTo>
                    <a:pt x="0" y="27432"/>
                  </a:lnTo>
                  <a:lnTo>
                    <a:pt x="0" y="144780"/>
                  </a:lnTo>
                  <a:lnTo>
                    <a:pt x="5334" y="149352"/>
                  </a:lnTo>
                  <a:lnTo>
                    <a:pt x="5334" y="157734"/>
                  </a:lnTo>
                  <a:lnTo>
                    <a:pt x="14478" y="166878"/>
                  </a:lnTo>
                  <a:lnTo>
                    <a:pt x="24384" y="166878"/>
                  </a:lnTo>
                  <a:lnTo>
                    <a:pt x="28956" y="171450"/>
                  </a:lnTo>
                  <a:lnTo>
                    <a:pt x="283464" y="171450"/>
                  </a:lnTo>
                  <a:lnTo>
                    <a:pt x="292608" y="166878"/>
                  </a:lnTo>
                  <a:lnTo>
                    <a:pt x="302514" y="166878"/>
                  </a:lnTo>
                  <a:lnTo>
                    <a:pt x="311658" y="157734"/>
                  </a:lnTo>
                  <a:lnTo>
                    <a:pt x="316992" y="153162"/>
                  </a:lnTo>
                  <a:lnTo>
                    <a:pt x="316992" y="13716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2" name="object 113">
              <a:extLst>
                <a:ext uri="{FF2B5EF4-FFF2-40B4-BE49-F238E27FC236}">
                  <a16:creationId xmlns:a16="http://schemas.microsoft.com/office/drawing/2014/main" id="{C52ABE72-2F9D-4CC7-8FAC-E5A1384FA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446" y="7107173"/>
              <a:ext cx="106045" cy="180975"/>
            </a:xfrm>
            <a:custGeom>
              <a:avLst/>
              <a:gdLst>
                <a:gd name="T0" fmla="*/ 105919 w 106044"/>
                <a:gd name="T1" fmla="*/ 0 h 180975"/>
                <a:gd name="T2" fmla="*/ 0 w 106044"/>
                <a:gd name="T3" fmla="*/ 180594 h 1809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044" h="180975">
                  <a:moveTo>
                    <a:pt x="105918" y="0"/>
                  </a:moveTo>
                  <a:lnTo>
                    <a:pt x="0" y="180594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3" name="object 114">
              <a:extLst>
                <a:ext uri="{FF2B5EF4-FFF2-40B4-BE49-F238E27FC236}">
                  <a16:creationId xmlns:a16="http://schemas.microsoft.com/office/drawing/2014/main" id="{7CA6803C-3A61-4A4A-9330-BA706C5D7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396" y="7269479"/>
              <a:ext cx="48260" cy="54610"/>
            </a:xfrm>
            <a:custGeom>
              <a:avLst/>
              <a:gdLst>
                <a:gd name="T0" fmla="*/ 0 w 48260"/>
                <a:gd name="T1" fmla="*/ 0 h 54609"/>
                <a:gd name="T2" fmla="*/ 0 w 48260"/>
                <a:gd name="T3" fmla="*/ 54103 h 54609"/>
                <a:gd name="T4" fmla="*/ 48006 w 48260"/>
                <a:gd name="T5" fmla="*/ 22860 h 54609"/>
                <a:gd name="T6" fmla="*/ 0 w 48260"/>
                <a:gd name="T7" fmla="*/ 0 h 54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260" h="54609">
                  <a:moveTo>
                    <a:pt x="0" y="0"/>
                  </a:moveTo>
                  <a:lnTo>
                    <a:pt x="0" y="54102"/>
                  </a:lnTo>
                  <a:lnTo>
                    <a:pt x="48006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4" name="object 115">
              <a:extLst>
                <a:ext uri="{FF2B5EF4-FFF2-40B4-BE49-F238E27FC236}">
                  <a16:creationId xmlns:a16="http://schemas.microsoft.com/office/drawing/2014/main" id="{D26ADFF9-A66A-4D2F-923A-59C36118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106" y="6600443"/>
              <a:ext cx="163195" cy="171450"/>
            </a:xfrm>
            <a:custGeom>
              <a:avLst/>
              <a:gdLst>
                <a:gd name="T0" fmla="*/ 163069 w 163194"/>
                <a:gd name="T1" fmla="*/ 0 h 171450"/>
                <a:gd name="T2" fmla="*/ 0 w 163194"/>
                <a:gd name="T3" fmla="*/ 171449 h 1714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3194" h="171450">
                  <a:moveTo>
                    <a:pt x="163068" y="0"/>
                  </a:moveTo>
                  <a:lnTo>
                    <a:pt x="0" y="171449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5" name="object 116">
              <a:extLst>
                <a:ext uri="{FF2B5EF4-FFF2-40B4-BE49-F238E27FC236}">
                  <a16:creationId xmlns:a16="http://schemas.microsoft.com/office/drawing/2014/main" id="{E6B08065-494F-4641-9B32-BFB0ED54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294" y="6745223"/>
              <a:ext cx="53340" cy="54610"/>
            </a:xfrm>
            <a:custGeom>
              <a:avLst/>
              <a:gdLst>
                <a:gd name="T0" fmla="*/ 14478 w 53339"/>
                <a:gd name="T1" fmla="*/ 0 h 54609"/>
                <a:gd name="T2" fmla="*/ 0 w 53339"/>
                <a:gd name="T3" fmla="*/ 54102 h 54609"/>
                <a:gd name="T4" fmla="*/ 53340 w 53339"/>
                <a:gd name="T5" fmla="*/ 35814 h 54609"/>
                <a:gd name="T6" fmla="*/ 14478 w 53339"/>
                <a:gd name="T7" fmla="*/ 0 h 54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339" h="54609">
                  <a:moveTo>
                    <a:pt x="14478" y="0"/>
                  </a:moveTo>
                  <a:lnTo>
                    <a:pt x="0" y="54101"/>
                  </a:lnTo>
                  <a:lnTo>
                    <a:pt x="53339" y="35813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6" name="object 117">
              <a:extLst>
                <a:ext uri="{FF2B5EF4-FFF2-40B4-BE49-F238E27FC236}">
                  <a16:creationId xmlns:a16="http://schemas.microsoft.com/office/drawing/2014/main" id="{8DDCD7CA-63B8-42A0-A2A4-12097885A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184" y="6600443"/>
              <a:ext cx="178435" cy="171450"/>
            </a:xfrm>
            <a:custGeom>
              <a:avLst/>
              <a:gdLst>
                <a:gd name="T0" fmla="*/ 0 w 178435"/>
                <a:gd name="T1" fmla="*/ 0 h 171450"/>
                <a:gd name="T2" fmla="*/ 178308 w 178435"/>
                <a:gd name="T3" fmla="*/ 171449 h 1714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8435" h="171450">
                  <a:moveTo>
                    <a:pt x="0" y="0"/>
                  </a:moveTo>
                  <a:lnTo>
                    <a:pt x="178308" y="171449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7" name="object 118">
              <a:extLst>
                <a:ext uri="{FF2B5EF4-FFF2-40B4-BE49-F238E27FC236}">
                  <a16:creationId xmlns:a16="http://schemas.microsoft.com/office/drawing/2014/main" id="{88E75AFB-3AE5-40FA-A4D6-F35CE94E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536" y="6745223"/>
              <a:ext cx="62865" cy="54610"/>
            </a:xfrm>
            <a:custGeom>
              <a:avLst/>
              <a:gdLst>
                <a:gd name="T0" fmla="*/ 38101 w 62864"/>
                <a:gd name="T1" fmla="*/ 0 h 54609"/>
                <a:gd name="T2" fmla="*/ 0 w 62864"/>
                <a:gd name="T3" fmla="*/ 35814 h 54609"/>
                <a:gd name="T4" fmla="*/ 62485 w 62864"/>
                <a:gd name="T5" fmla="*/ 54102 h 54609"/>
                <a:gd name="T6" fmla="*/ 38101 w 62864"/>
                <a:gd name="T7" fmla="*/ 0 h 54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864" h="54609">
                  <a:moveTo>
                    <a:pt x="38100" y="0"/>
                  </a:moveTo>
                  <a:lnTo>
                    <a:pt x="0" y="35813"/>
                  </a:lnTo>
                  <a:lnTo>
                    <a:pt x="62484" y="54101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8" name="object 119">
              <a:extLst>
                <a:ext uri="{FF2B5EF4-FFF2-40B4-BE49-F238E27FC236}">
                  <a16:creationId xmlns:a16="http://schemas.microsoft.com/office/drawing/2014/main" id="{1EC9DB94-4ABE-4993-B544-12731D19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256" y="6076187"/>
              <a:ext cx="254635" cy="199390"/>
            </a:xfrm>
            <a:custGeom>
              <a:avLst/>
              <a:gdLst>
                <a:gd name="T0" fmla="*/ 0 w 254635"/>
                <a:gd name="T1" fmla="*/ 0 h 199389"/>
                <a:gd name="T2" fmla="*/ 254507 w 254635"/>
                <a:gd name="T3" fmla="*/ 198883 h 1993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4635" h="199389">
                  <a:moveTo>
                    <a:pt x="0" y="0"/>
                  </a:moveTo>
                  <a:lnTo>
                    <a:pt x="254507" y="198882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89" name="object 120">
              <a:extLst>
                <a:ext uri="{FF2B5EF4-FFF2-40B4-BE49-F238E27FC236}">
                  <a16:creationId xmlns:a16="http://schemas.microsoft.com/office/drawing/2014/main" id="{6285BB59-17A6-48BA-8FAF-332FC6885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808" y="6247637"/>
              <a:ext cx="62865" cy="55244"/>
            </a:xfrm>
            <a:custGeom>
              <a:avLst/>
              <a:gdLst>
                <a:gd name="T0" fmla="*/ 38101 w 62864"/>
                <a:gd name="T1" fmla="*/ 0 h 55245"/>
                <a:gd name="T2" fmla="*/ 0 w 62864"/>
                <a:gd name="T3" fmla="*/ 37336 h 55245"/>
                <a:gd name="T4" fmla="*/ 62485 w 62864"/>
                <a:gd name="T5" fmla="*/ 54862 h 55245"/>
                <a:gd name="T6" fmla="*/ 38101 w 62864"/>
                <a:gd name="T7" fmla="*/ 0 h 552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864" h="55245">
                  <a:moveTo>
                    <a:pt x="38100" y="0"/>
                  </a:moveTo>
                  <a:lnTo>
                    <a:pt x="0" y="37337"/>
                  </a:lnTo>
                  <a:lnTo>
                    <a:pt x="62484" y="5486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90" name="object 121">
              <a:extLst>
                <a:ext uri="{FF2B5EF4-FFF2-40B4-BE49-F238E27FC236}">
                  <a16:creationId xmlns:a16="http://schemas.microsoft.com/office/drawing/2014/main" id="{4007C159-3929-4BA4-85A6-B6000EDF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554" y="6076187"/>
              <a:ext cx="255270" cy="199390"/>
            </a:xfrm>
            <a:custGeom>
              <a:avLst/>
              <a:gdLst>
                <a:gd name="T0" fmla="*/ 255270 w 255269"/>
                <a:gd name="T1" fmla="*/ 0 h 199389"/>
                <a:gd name="T2" fmla="*/ 0 w 255269"/>
                <a:gd name="T3" fmla="*/ 198883 h 1993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5269" h="199389">
                  <a:moveTo>
                    <a:pt x="255269" y="0"/>
                  </a:moveTo>
                  <a:lnTo>
                    <a:pt x="0" y="198882"/>
                  </a:lnTo>
                </a:path>
              </a:pathLst>
            </a:custGeom>
            <a:noFill/>
            <a:ln w="455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  <p:sp>
          <p:nvSpPr>
            <p:cNvPr id="19491" name="object 122">
              <a:extLst>
                <a:ext uri="{FF2B5EF4-FFF2-40B4-BE49-F238E27FC236}">
                  <a16:creationId xmlns:a16="http://schemas.microsoft.com/office/drawing/2014/main" id="{B3541480-C0B8-444E-9C44-C41979724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360" y="6247637"/>
              <a:ext cx="62865" cy="55244"/>
            </a:xfrm>
            <a:custGeom>
              <a:avLst/>
              <a:gdLst>
                <a:gd name="T0" fmla="*/ 23621 w 62865"/>
                <a:gd name="T1" fmla="*/ 0 h 55245"/>
                <a:gd name="T2" fmla="*/ 0 w 62865"/>
                <a:gd name="T3" fmla="*/ 54862 h 55245"/>
                <a:gd name="T4" fmla="*/ 62483 w 62865"/>
                <a:gd name="T5" fmla="*/ 37336 h 55245"/>
                <a:gd name="T6" fmla="*/ 23621 w 62865"/>
                <a:gd name="T7" fmla="*/ 0 h 552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865" h="55245">
                  <a:moveTo>
                    <a:pt x="23621" y="0"/>
                  </a:moveTo>
                  <a:lnTo>
                    <a:pt x="0" y="54863"/>
                  </a:lnTo>
                  <a:lnTo>
                    <a:pt x="62483" y="37337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4400"/>
            </a:p>
          </p:txBody>
        </p:sp>
      </p:grpSp>
      <p:sp>
        <p:nvSpPr>
          <p:cNvPr id="82" name="object 123">
            <a:extLst>
              <a:ext uri="{FF2B5EF4-FFF2-40B4-BE49-F238E27FC236}">
                <a16:creationId xmlns:a16="http://schemas.microsoft.com/office/drawing/2014/main" id="{6110483E-D99A-4B7F-8E9E-7D6D221FB9D8}"/>
              </a:ext>
            </a:extLst>
          </p:cNvPr>
          <p:cNvSpPr txBox="1"/>
          <p:nvPr/>
        </p:nvSpPr>
        <p:spPr>
          <a:xfrm>
            <a:off x="2045918" y="5713002"/>
            <a:ext cx="404867" cy="227626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400" b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400" b="1" spc="2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462" name="object 124">
            <a:extLst>
              <a:ext uri="{FF2B5EF4-FFF2-40B4-BE49-F238E27FC236}">
                <a16:creationId xmlns:a16="http://schemas.microsoft.com/office/drawing/2014/main" id="{FCC5EBDA-23FB-4933-80FD-403F7E8AE924}"/>
              </a:ext>
            </a:extLst>
          </p:cNvPr>
          <p:cNvSpPr>
            <a:spLocks/>
          </p:cNvSpPr>
          <p:nvPr/>
        </p:nvSpPr>
        <p:spPr bwMode="auto">
          <a:xfrm>
            <a:off x="459246" y="5612477"/>
            <a:ext cx="659088" cy="428677"/>
          </a:xfrm>
          <a:custGeom>
            <a:avLst/>
            <a:gdLst>
              <a:gd name="T0" fmla="*/ 332867 w 332739"/>
              <a:gd name="T1" fmla="*/ 13716 h 171450"/>
              <a:gd name="T2" fmla="*/ 328286 w 332739"/>
              <a:gd name="T3" fmla="*/ 9144 h 171450"/>
              <a:gd name="T4" fmla="*/ 328286 w 332739"/>
              <a:gd name="T5" fmla="*/ 4572 h 171450"/>
              <a:gd name="T6" fmla="*/ 322942 w 332739"/>
              <a:gd name="T7" fmla="*/ 4572 h 171450"/>
              <a:gd name="T8" fmla="*/ 318361 w 332739"/>
              <a:gd name="T9" fmla="*/ 0 h 171450"/>
              <a:gd name="T10" fmla="*/ 24431 w 332739"/>
              <a:gd name="T11" fmla="*/ 0 h 171450"/>
              <a:gd name="T12" fmla="*/ 14506 w 332739"/>
              <a:gd name="T13" fmla="*/ 4572 h 171450"/>
              <a:gd name="T14" fmla="*/ 9925 w 332739"/>
              <a:gd name="T15" fmla="*/ 4572 h 171450"/>
              <a:gd name="T16" fmla="*/ 9925 w 332739"/>
              <a:gd name="T17" fmla="*/ 9144 h 171450"/>
              <a:gd name="T18" fmla="*/ 5344 w 332739"/>
              <a:gd name="T19" fmla="*/ 13716 h 171450"/>
              <a:gd name="T20" fmla="*/ 5344 w 332739"/>
              <a:gd name="T21" fmla="*/ 18288 h 171450"/>
              <a:gd name="T22" fmla="*/ 0 w 332739"/>
              <a:gd name="T23" fmla="*/ 26670 h 171450"/>
              <a:gd name="T24" fmla="*/ 0 w 332739"/>
              <a:gd name="T25" fmla="*/ 144018 h 171450"/>
              <a:gd name="T26" fmla="*/ 5344 w 332739"/>
              <a:gd name="T27" fmla="*/ 148590 h 171450"/>
              <a:gd name="T28" fmla="*/ 5344 w 332739"/>
              <a:gd name="T29" fmla="*/ 153162 h 171450"/>
              <a:gd name="T30" fmla="*/ 9925 w 332739"/>
              <a:gd name="T31" fmla="*/ 157734 h 171450"/>
              <a:gd name="T32" fmla="*/ 9925 w 332739"/>
              <a:gd name="T33" fmla="*/ 162306 h 171450"/>
              <a:gd name="T34" fmla="*/ 14506 w 332739"/>
              <a:gd name="T35" fmla="*/ 162306 h 171450"/>
              <a:gd name="T36" fmla="*/ 24431 w 332739"/>
              <a:gd name="T37" fmla="*/ 166878 h 171450"/>
              <a:gd name="T38" fmla="*/ 29011 w 332739"/>
              <a:gd name="T39" fmla="*/ 166878 h 171450"/>
              <a:gd name="T40" fmla="*/ 34356 w 332739"/>
              <a:gd name="T41" fmla="*/ 171450 h 171450"/>
              <a:gd name="T42" fmla="*/ 303856 w 332739"/>
              <a:gd name="T43" fmla="*/ 171450 h 171450"/>
              <a:gd name="T44" fmla="*/ 308436 w 332739"/>
              <a:gd name="T45" fmla="*/ 166878 h 171450"/>
              <a:gd name="T46" fmla="*/ 318361 w 332739"/>
              <a:gd name="T47" fmla="*/ 166878 h 171450"/>
              <a:gd name="T48" fmla="*/ 322942 w 332739"/>
              <a:gd name="T49" fmla="*/ 162306 h 171450"/>
              <a:gd name="T50" fmla="*/ 328286 w 332739"/>
              <a:gd name="T51" fmla="*/ 162306 h 171450"/>
              <a:gd name="T52" fmla="*/ 328286 w 332739"/>
              <a:gd name="T53" fmla="*/ 157734 h 171450"/>
              <a:gd name="T54" fmla="*/ 332867 w 332739"/>
              <a:gd name="T55" fmla="*/ 153162 h 171450"/>
              <a:gd name="T56" fmla="*/ 332867 w 332739"/>
              <a:gd name="T57" fmla="*/ 13716 h 1714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32739" h="171450">
                <a:moveTo>
                  <a:pt x="332232" y="13716"/>
                </a:moveTo>
                <a:lnTo>
                  <a:pt x="327660" y="9144"/>
                </a:lnTo>
                <a:lnTo>
                  <a:pt x="327660" y="4572"/>
                </a:lnTo>
                <a:lnTo>
                  <a:pt x="322326" y="4572"/>
                </a:lnTo>
                <a:lnTo>
                  <a:pt x="317754" y="0"/>
                </a:lnTo>
                <a:lnTo>
                  <a:pt x="24384" y="0"/>
                </a:lnTo>
                <a:lnTo>
                  <a:pt x="14478" y="4572"/>
                </a:lnTo>
                <a:lnTo>
                  <a:pt x="9906" y="4572"/>
                </a:lnTo>
                <a:lnTo>
                  <a:pt x="9906" y="9144"/>
                </a:lnTo>
                <a:lnTo>
                  <a:pt x="5334" y="13716"/>
                </a:lnTo>
                <a:lnTo>
                  <a:pt x="5334" y="18288"/>
                </a:lnTo>
                <a:lnTo>
                  <a:pt x="0" y="26670"/>
                </a:lnTo>
                <a:lnTo>
                  <a:pt x="0" y="144018"/>
                </a:lnTo>
                <a:lnTo>
                  <a:pt x="5334" y="148590"/>
                </a:lnTo>
                <a:lnTo>
                  <a:pt x="5334" y="153162"/>
                </a:lnTo>
                <a:lnTo>
                  <a:pt x="9906" y="157734"/>
                </a:lnTo>
                <a:lnTo>
                  <a:pt x="9906" y="162306"/>
                </a:lnTo>
                <a:lnTo>
                  <a:pt x="14478" y="162306"/>
                </a:lnTo>
                <a:lnTo>
                  <a:pt x="24384" y="166878"/>
                </a:lnTo>
                <a:lnTo>
                  <a:pt x="28956" y="166878"/>
                </a:lnTo>
                <a:lnTo>
                  <a:pt x="34290" y="171450"/>
                </a:lnTo>
                <a:lnTo>
                  <a:pt x="303276" y="171450"/>
                </a:lnTo>
                <a:lnTo>
                  <a:pt x="307848" y="166878"/>
                </a:lnTo>
                <a:lnTo>
                  <a:pt x="317754" y="166878"/>
                </a:lnTo>
                <a:lnTo>
                  <a:pt x="322326" y="162306"/>
                </a:lnTo>
                <a:lnTo>
                  <a:pt x="327660" y="162306"/>
                </a:lnTo>
                <a:lnTo>
                  <a:pt x="327660" y="157734"/>
                </a:lnTo>
                <a:lnTo>
                  <a:pt x="332232" y="153162"/>
                </a:lnTo>
                <a:lnTo>
                  <a:pt x="332232" y="13716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4400"/>
          </a:p>
        </p:txBody>
      </p:sp>
      <p:sp>
        <p:nvSpPr>
          <p:cNvPr id="84" name="object 125">
            <a:extLst>
              <a:ext uri="{FF2B5EF4-FFF2-40B4-BE49-F238E27FC236}">
                <a16:creationId xmlns:a16="http://schemas.microsoft.com/office/drawing/2014/main" id="{3D4B94BC-47A1-406F-9A75-99BEA583C670}"/>
              </a:ext>
            </a:extLst>
          </p:cNvPr>
          <p:cNvSpPr txBox="1"/>
          <p:nvPr/>
        </p:nvSpPr>
        <p:spPr>
          <a:xfrm>
            <a:off x="612742" y="5702382"/>
            <a:ext cx="320128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b="1" spc="2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5" name="object 127">
            <a:extLst>
              <a:ext uri="{FF2B5EF4-FFF2-40B4-BE49-F238E27FC236}">
                <a16:creationId xmlns:a16="http://schemas.microsoft.com/office/drawing/2014/main" id="{4C236897-D53D-4D25-ADDE-8FFF8DF63B01}"/>
              </a:ext>
            </a:extLst>
          </p:cNvPr>
          <p:cNvSpPr txBox="1"/>
          <p:nvPr/>
        </p:nvSpPr>
        <p:spPr>
          <a:xfrm>
            <a:off x="88901" y="3052321"/>
            <a:ext cx="323266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b="1" spc="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465" name="object 128">
            <a:extLst>
              <a:ext uri="{FF2B5EF4-FFF2-40B4-BE49-F238E27FC236}">
                <a16:creationId xmlns:a16="http://schemas.microsoft.com/office/drawing/2014/main" id="{88F11D09-DE34-4214-95AB-C17F396C8675}"/>
              </a:ext>
            </a:extLst>
          </p:cNvPr>
          <p:cNvSpPr>
            <a:spLocks/>
          </p:cNvSpPr>
          <p:nvPr/>
        </p:nvSpPr>
        <p:spPr bwMode="auto">
          <a:xfrm>
            <a:off x="2788023" y="4302631"/>
            <a:ext cx="684196" cy="452492"/>
          </a:xfrm>
          <a:custGeom>
            <a:avLst/>
            <a:gdLst>
              <a:gd name="T0" fmla="*/ 345948 w 346075"/>
              <a:gd name="T1" fmla="*/ 17526 h 180975"/>
              <a:gd name="T2" fmla="*/ 336042 w 346075"/>
              <a:gd name="T3" fmla="*/ 9144 h 180975"/>
              <a:gd name="T4" fmla="*/ 326898 w 346075"/>
              <a:gd name="T5" fmla="*/ 0 h 180975"/>
              <a:gd name="T6" fmla="*/ 23622 w 346075"/>
              <a:gd name="T7" fmla="*/ 0 h 180975"/>
              <a:gd name="T8" fmla="*/ 14478 w 346075"/>
              <a:gd name="T9" fmla="*/ 4572 h 180975"/>
              <a:gd name="T10" fmla="*/ 9144 w 346075"/>
              <a:gd name="T11" fmla="*/ 9144 h 180975"/>
              <a:gd name="T12" fmla="*/ 9144 w 346075"/>
              <a:gd name="T13" fmla="*/ 13716 h 180975"/>
              <a:gd name="T14" fmla="*/ 4572 w 346075"/>
              <a:gd name="T15" fmla="*/ 17526 h 180975"/>
              <a:gd name="T16" fmla="*/ 4572 w 346075"/>
              <a:gd name="T17" fmla="*/ 22098 h 180975"/>
              <a:gd name="T18" fmla="*/ 0 w 346075"/>
              <a:gd name="T19" fmla="*/ 31242 h 180975"/>
              <a:gd name="T20" fmla="*/ 0 w 346075"/>
              <a:gd name="T21" fmla="*/ 153162 h 180975"/>
              <a:gd name="T22" fmla="*/ 4572 w 346075"/>
              <a:gd name="T23" fmla="*/ 157734 h 180975"/>
              <a:gd name="T24" fmla="*/ 4572 w 346075"/>
              <a:gd name="T25" fmla="*/ 162306 h 180975"/>
              <a:gd name="T26" fmla="*/ 9144 w 346075"/>
              <a:gd name="T27" fmla="*/ 166878 h 180975"/>
              <a:gd name="T28" fmla="*/ 9144 w 346075"/>
              <a:gd name="T29" fmla="*/ 171450 h 180975"/>
              <a:gd name="T30" fmla="*/ 14478 w 346075"/>
              <a:gd name="T31" fmla="*/ 176022 h 180975"/>
              <a:gd name="T32" fmla="*/ 28194 w 346075"/>
              <a:gd name="T33" fmla="*/ 176022 h 180975"/>
              <a:gd name="T34" fmla="*/ 33528 w 346075"/>
              <a:gd name="T35" fmla="*/ 180594 h 180975"/>
              <a:gd name="T36" fmla="*/ 312420 w 346075"/>
              <a:gd name="T37" fmla="*/ 180594 h 180975"/>
              <a:gd name="T38" fmla="*/ 321564 w 346075"/>
              <a:gd name="T39" fmla="*/ 176022 h 180975"/>
              <a:gd name="T40" fmla="*/ 331470 w 346075"/>
              <a:gd name="T41" fmla="*/ 176022 h 180975"/>
              <a:gd name="T42" fmla="*/ 336042 w 346075"/>
              <a:gd name="T43" fmla="*/ 171450 h 180975"/>
              <a:gd name="T44" fmla="*/ 341376 w 346075"/>
              <a:gd name="T45" fmla="*/ 166878 h 180975"/>
              <a:gd name="T46" fmla="*/ 345948 w 346075"/>
              <a:gd name="T47" fmla="*/ 162306 h 180975"/>
              <a:gd name="T48" fmla="*/ 345948 w 346075"/>
              <a:gd name="T49" fmla="*/ 17526 h 1809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6075" h="180975">
                <a:moveTo>
                  <a:pt x="345948" y="17526"/>
                </a:moveTo>
                <a:lnTo>
                  <a:pt x="336042" y="9144"/>
                </a:lnTo>
                <a:lnTo>
                  <a:pt x="326898" y="0"/>
                </a:lnTo>
                <a:lnTo>
                  <a:pt x="23622" y="0"/>
                </a:lnTo>
                <a:lnTo>
                  <a:pt x="14478" y="4572"/>
                </a:lnTo>
                <a:lnTo>
                  <a:pt x="9144" y="9144"/>
                </a:lnTo>
                <a:lnTo>
                  <a:pt x="9144" y="13716"/>
                </a:lnTo>
                <a:lnTo>
                  <a:pt x="4572" y="17526"/>
                </a:lnTo>
                <a:lnTo>
                  <a:pt x="4572" y="22098"/>
                </a:lnTo>
                <a:lnTo>
                  <a:pt x="0" y="31242"/>
                </a:lnTo>
                <a:lnTo>
                  <a:pt x="0" y="153162"/>
                </a:lnTo>
                <a:lnTo>
                  <a:pt x="4572" y="157734"/>
                </a:lnTo>
                <a:lnTo>
                  <a:pt x="4572" y="162306"/>
                </a:lnTo>
                <a:lnTo>
                  <a:pt x="9144" y="166878"/>
                </a:lnTo>
                <a:lnTo>
                  <a:pt x="9144" y="171450"/>
                </a:lnTo>
                <a:lnTo>
                  <a:pt x="14478" y="176022"/>
                </a:lnTo>
                <a:lnTo>
                  <a:pt x="28194" y="176022"/>
                </a:lnTo>
                <a:lnTo>
                  <a:pt x="33528" y="180594"/>
                </a:lnTo>
                <a:lnTo>
                  <a:pt x="312420" y="180594"/>
                </a:lnTo>
                <a:lnTo>
                  <a:pt x="321564" y="176022"/>
                </a:lnTo>
                <a:lnTo>
                  <a:pt x="331470" y="176022"/>
                </a:lnTo>
                <a:lnTo>
                  <a:pt x="336042" y="171450"/>
                </a:lnTo>
                <a:lnTo>
                  <a:pt x="341376" y="166878"/>
                </a:lnTo>
                <a:lnTo>
                  <a:pt x="345948" y="162306"/>
                </a:lnTo>
                <a:lnTo>
                  <a:pt x="345948" y="17526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7" name="object 129">
            <a:extLst>
              <a:ext uri="{FF2B5EF4-FFF2-40B4-BE49-F238E27FC236}">
                <a16:creationId xmlns:a16="http://schemas.microsoft.com/office/drawing/2014/main" id="{F9F212AE-5402-4214-A9D6-273720FCD3D9}"/>
              </a:ext>
            </a:extLst>
          </p:cNvPr>
          <p:cNvSpPr txBox="1"/>
          <p:nvPr/>
        </p:nvSpPr>
        <p:spPr>
          <a:xfrm>
            <a:off x="107732" y="2496629"/>
            <a:ext cx="367205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spc="25" dirty="0">
                <a:latin typeface="Arial"/>
                <a:cs typeface="Arial"/>
              </a:rPr>
              <a:t>Y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130">
            <a:extLst>
              <a:ext uri="{FF2B5EF4-FFF2-40B4-BE49-F238E27FC236}">
                <a16:creationId xmlns:a16="http://schemas.microsoft.com/office/drawing/2014/main" id="{F0DAF548-4DE8-4737-B249-D39F95EEE230}"/>
              </a:ext>
            </a:extLst>
          </p:cNvPr>
          <p:cNvSpPr txBox="1"/>
          <p:nvPr/>
        </p:nvSpPr>
        <p:spPr>
          <a:xfrm>
            <a:off x="1962593" y="2496629"/>
            <a:ext cx="260498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9" name="object 131">
            <a:extLst>
              <a:ext uri="{FF2B5EF4-FFF2-40B4-BE49-F238E27FC236}">
                <a16:creationId xmlns:a16="http://schemas.microsoft.com/office/drawing/2014/main" id="{D5CA2127-2865-4DA7-9176-341C5702EA5F}"/>
              </a:ext>
            </a:extLst>
          </p:cNvPr>
          <p:cNvSpPr txBox="1"/>
          <p:nvPr/>
        </p:nvSpPr>
        <p:spPr>
          <a:xfrm>
            <a:off x="2957502" y="3627861"/>
            <a:ext cx="1349561" cy="381515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200" spc="10" dirty="0">
                <a:latin typeface="Arial"/>
                <a:cs typeface="Arial"/>
              </a:rPr>
              <a:t>{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spc="3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15" dirty="0">
                <a:latin typeface="Arial"/>
                <a:cs typeface="Arial"/>
              </a:rPr>
              <a:t>i</a:t>
            </a:r>
            <a:r>
              <a:rPr sz="1200" spc="35" dirty="0">
                <a:latin typeface="Arial"/>
                <a:cs typeface="Arial"/>
              </a:rPr>
              <a:t>ed}</a:t>
            </a:r>
            <a:endParaRPr sz="2400" dirty="0">
              <a:latin typeface="Arial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469" name="object 132">
            <a:extLst>
              <a:ext uri="{FF2B5EF4-FFF2-40B4-BE49-F238E27FC236}">
                <a16:creationId xmlns:a16="http://schemas.microsoft.com/office/drawing/2014/main" id="{1AA93F96-6CA6-4C45-B87C-83AAE29D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9" y="3745241"/>
            <a:ext cx="1409320" cy="2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indent="619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ts val="10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{Single,  Divorced}</a:t>
            </a:r>
          </a:p>
        </p:txBody>
      </p:sp>
      <p:sp>
        <p:nvSpPr>
          <p:cNvPr id="91" name="object 133">
            <a:extLst>
              <a:ext uri="{FF2B5EF4-FFF2-40B4-BE49-F238E27FC236}">
                <a16:creationId xmlns:a16="http://schemas.microsoft.com/office/drawing/2014/main" id="{2C516B80-86E0-4B63-913E-AD2FCB1E5424}"/>
              </a:ext>
            </a:extLst>
          </p:cNvPr>
          <p:cNvSpPr txBox="1"/>
          <p:nvPr/>
        </p:nvSpPr>
        <p:spPr>
          <a:xfrm>
            <a:off x="355674" y="5064723"/>
            <a:ext cx="549241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134">
            <a:extLst>
              <a:ext uri="{FF2B5EF4-FFF2-40B4-BE49-F238E27FC236}">
                <a16:creationId xmlns:a16="http://schemas.microsoft.com/office/drawing/2014/main" id="{D1F3EC46-F1B1-4943-8852-ABFF151137B2}"/>
              </a:ext>
            </a:extLst>
          </p:cNvPr>
          <p:cNvSpPr txBox="1"/>
          <p:nvPr/>
        </p:nvSpPr>
        <p:spPr>
          <a:xfrm>
            <a:off x="2122658" y="5064723"/>
            <a:ext cx="558655" cy="25840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472" name="object 135">
            <a:extLst>
              <a:ext uri="{FF2B5EF4-FFF2-40B4-BE49-F238E27FC236}">
                <a16:creationId xmlns:a16="http://schemas.microsoft.com/office/drawing/2014/main" id="{6BEE2EBC-9438-4F9A-80F7-42E2F61F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45" y="4326446"/>
            <a:ext cx="988633" cy="571182"/>
          </a:xfrm>
          <a:prstGeom prst="rect">
            <a:avLst/>
          </a:prstGeom>
          <a:solidFill>
            <a:srgbClr val="FFFF00"/>
          </a:solidFill>
          <a:ln w="4559">
            <a:solidFill>
              <a:srgbClr val="000000"/>
            </a:solidFill>
            <a:miter lim="800000"/>
            <a:headEnd/>
            <a:tailEnd/>
          </a:ln>
        </p:spPr>
        <p:txBody>
          <a:bodyPr lIns="0" tIns="19050" rIns="0" bIns="0">
            <a:spAutoFit/>
          </a:bodyPr>
          <a:lstStyle>
            <a:lvl1pPr marL="66675" indent="-95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15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Taxable  Income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73" name="object 136">
            <a:extLst>
              <a:ext uri="{FF2B5EF4-FFF2-40B4-BE49-F238E27FC236}">
                <a16:creationId xmlns:a16="http://schemas.microsoft.com/office/drawing/2014/main" id="{5EBCA86D-6A2C-469E-BC58-4268B98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390" y="3060260"/>
            <a:ext cx="913309" cy="571182"/>
          </a:xfrm>
          <a:prstGeom prst="rect">
            <a:avLst/>
          </a:prstGeom>
          <a:solidFill>
            <a:srgbClr val="FFFF00"/>
          </a:solidFill>
          <a:ln w="4559">
            <a:solidFill>
              <a:srgbClr val="000000"/>
            </a:solidFill>
            <a:miter lim="800000"/>
            <a:headEnd/>
            <a:tailEnd/>
          </a:ln>
        </p:spPr>
        <p:txBody>
          <a:bodyPr lIns="0" tIns="19050" rIns="0" bIns="0">
            <a:spAutoFit/>
          </a:bodyPr>
          <a:lstStyle>
            <a:lvl1pPr marL="71438" indent="-95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15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Marital  Status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5" name="object 137">
            <a:extLst>
              <a:ext uri="{FF2B5EF4-FFF2-40B4-BE49-F238E27FC236}">
                <a16:creationId xmlns:a16="http://schemas.microsoft.com/office/drawing/2014/main" id="{A829F427-E258-4F1F-9CBD-4002CD17B8A7}"/>
              </a:ext>
            </a:extLst>
          </p:cNvPr>
          <p:cNvSpPr txBox="1"/>
          <p:nvPr/>
        </p:nvSpPr>
        <p:spPr>
          <a:xfrm>
            <a:off x="735435" y="2067952"/>
            <a:ext cx="913307" cy="298800"/>
          </a:xfrm>
          <a:prstGeom prst="rect">
            <a:avLst/>
          </a:prstGeom>
          <a:solidFill>
            <a:srgbClr val="FFFF00"/>
          </a:solidFill>
          <a:ln w="4559">
            <a:solidFill>
              <a:srgbClr val="000000"/>
            </a:solidFill>
          </a:ln>
        </p:spPr>
        <p:txBody>
          <a:bodyPr lIns="0" tIns="21590" rIns="0" bIns="0">
            <a:spAutoFit/>
          </a:bodyPr>
          <a:lstStyle/>
          <a:p>
            <a:pPr marL="53340" algn="ctr" eaLnBrk="1" fontAlgn="auto" hangingPunct="1">
              <a:spcBef>
                <a:spcPts val="170"/>
              </a:spcBef>
              <a:spcAft>
                <a:spcPts val="0"/>
              </a:spcAft>
              <a:defRPr/>
            </a:pPr>
            <a:r>
              <a:rPr b="1" spc="20" dirty="0">
                <a:latin typeface="Arial"/>
                <a:cs typeface="Arial"/>
              </a:rPr>
              <a:t>Refund</a:t>
            </a:r>
            <a:endParaRPr>
              <a:latin typeface="Arial"/>
              <a:cs typeface="Arial"/>
            </a:endParaRPr>
          </a:p>
        </p:txBody>
      </p:sp>
      <p:sp>
        <p:nvSpPr>
          <p:cNvPr id="96" name="object 138">
            <a:extLst>
              <a:ext uri="{FF2B5EF4-FFF2-40B4-BE49-F238E27FC236}">
                <a16:creationId xmlns:a16="http://schemas.microsoft.com/office/drawing/2014/main" id="{8DA06596-40DB-4BC0-B9F8-B7C5C29653AA}"/>
              </a:ext>
            </a:extLst>
          </p:cNvPr>
          <p:cNvSpPr txBox="1"/>
          <p:nvPr/>
        </p:nvSpPr>
        <p:spPr>
          <a:xfrm>
            <a:off x="4680011" y="1836022"/>
            <a:ext cx="4082988" cy="4284506"/>
          </a:xfrm>
          <a:prstGeom prst="rect">
            <a:avLst/>
          </a:prstGeom>
          <a:ln w="5892">
            <a:solidFill>
              <a:srgbClr val="000000"/>
            </a:solidFill>
          </a:ln>
        </p:spPr>
        <p:txBody>
          <a:bodyPr wrap="square" lIns="0" tIns="44450" rIns="0" bIns="0">
            <a:spAutoFit/>
          </a:bodyPr>
          <a:lstStyle/>
          <a:p>
            <a:pPr marL="432434" eaLnBrk="1" fontAlgn="auto" hangingPunct="1">
              <a:spcBef>
                <a:spcPts val="350"/>
              </a:spcBef>
              <a:spcAft>
                <a:spcPts val="0"/>
              </a:spcAft>
              <a:defRPr/>
            </a:pPr>
            <a:r>
              <a:rPr sz="2800" spc="10" dirty="0">
                <a:solidFill>
                  <a:srgbClr val="FF0000"/>
                </a:solidFill>
                <a:latin typeface="Bahnschrift" panose="020B0502040204020203" pitchFamily="34" charset="0"/>
              </a:rPr>
              <a:t>Classification</a:t>
            </a:r>
            <a:r>
              <a:rPr sz="28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Bahnschrift" panose="020B0502040204020203" pitchFamily="34" charset="0"/>
              </a:rPr>
              <a:t>Rules</a:t>
            </a:r>
            <a:endParaRPr sz="2800" dirty="0">
              <a:solidFill>
                <a:srgbClr val="FF0000"/>
              </a:solidFill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870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(Refund=Yes) </a:t>
            </a:r>
            <a:r>
              <a:rPr sz="2000" dirty="0">
                <a:latin typeface="Bahnschrift" panose="020B0502040204020203" pitchFamily="34" charset="0"/>
              </a:rPr>
              <a:t>==&gt;</a:t>
            </a:r>
            <a:r>
              <a:rPr sz="2000" spc="-10" dirty="0">
                <a:latin typeface="Bahnschrift" panose="020B0502040204020203" pitchFamily="34" charset="0"/>
              </a:rPr>
              <a:t> </a:t>
            </a:r>
            <a:r>
              <a:rPr sz="2000" spc="-5" dirty="0">
                <a:latin typeface="Bahnschrift" panose="020B0502040204020203" pitchFamily="34" charset="0"/>
              </a:rPr>
              <a:t>No</a:t>
            </a:r>
            <a:endParaRPr sz="2000" dirty="0">
              <a:latin typeface="Bahnschrift" panose="020B0502040204020203" pitchFamily="34" charset="0"/>
            </a:endParaRPr>
          </a:p>
          <a:p>
            <a:pPr eaLnBrk="1" fontAlgn="auto" hangingPunct="1">
              <a:spcBef>
                <a:spcPts val="35"/>
              </a:spcBef>
              <a:spcAft>
                <a:spcPts val="0"/>
              </a:spcAft>
              <a:defRPr/>
            </a:pPr>
            <a:endParaRPr sz="2000" dirty="0"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(Refund=No, Marital</a:t>
            </a:r>
            <a:r>
              <a:rPr sz="2000" spc="-20" dirty="0">
                <a:latin typeface="Bahnschrift" panose="020B0502040204020203" pitchFamily="34" charset="0"/>
              </a:rPr>
              <a:t> </a:t>
            </a:r>
            <a:r>
              <a:rPr sz="2000" spc="-5" dirty="0">
                <a:latin typeface="Bahnschrift" panose="020B0502040204020203" pitchFamily="34" charset="0"/>
              </a:rPr>
              <a:t>Status={Single,Divorced},</a:t>
            </a:r>
            <a:endParaRPr sz="2000" dirty="0"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Taxable Income&lt;80K) ==&gt;</a:t>
            </a:r>
            <a:r>
              <a:rPr sz="2000" dirty="0">
                <a:latin typeface="Bahnschrift" panose="020B0502040204020203" pitchFamily="34" charset="0"/>
              </a:rPr>
              <a:t> </a:t>
            </a:r>
            <a:r>
              <a:rPr sz="2000" spc="-10" dirty="0">
                <a:latin typeface="Bahnschrift" panose="020B0502040204020203" pitchFamily="34" charset="0"/>
              </a:rPr>
              <a:t>No</a:t>
            </a:r>
            <a:endParaRPr sz="2000" dirty="0">
              <a:latin typeface="Bahnschrift" panose="020B0502040204020203" pitchFamily="34" charset="0"/>
            </a:endParaRP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endParaRPr sz="2000" dirty="0"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(Refund=No, Marital</a:t>
            </a:r>
            <a:r>
              <a:rPr sz="2000" spc="-20" dirty="0">
                <a:latin typeface="Bahnschrift" panose="020B0502040204020203" pitchFamily="34" charset="0"/>
              </a:rPr>
              <a:t> </a:t>
            </a:r>
            <a:r>
              <a:rPr sz="2000" spc="-5" dirty="0">
                <a:latin typeface="Bahnschrift" panose="020B0502040204020203" pitchFamily="34" charset="0"/>
              </a:rPr>
              <a:t>Status={Single,Divorced},</a:t>
            </a:r>
            <a:endParaRPr sz="2000" dirty="0"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Taxable Income&gt;80K) ==&gt;</a:t>
            </a:r>
            <a:r>
              <a:rPr sz="2000" dirty="0">
                <a:latin typeface="Bahnschrift" panose="020B0502040204020203" pitchFamily="34" charset="0"/>
              </a:rPr>
              <a:t> </a:t>
            </a:r>
            <a:r>
              <a:rPr sz="2000" spc="-5" dirty="0">
                <a:latin typeface="Bahnschrift" panose="020B0502040204020203" pitchFamily="34" charset="0"/>
              </a:rPr>
              <a:t>Yes</a:t>
            </a:r>
            <a:endParaRPr sz="2000" dirty="0">
              <a:latin typeface="Bahnschrift" panose="020B0502040204020203" pitchFamily="34" charset="0"/>
            </a:endParaRP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endParaRPr sz="2000" dirty="0">
              <a:latin typeface="Bahnschrift" panose="020B0502040204020203" pitchFamily="34" charset="0"/>
            </a:endParaRPr>
          </a:p>
          <a:p>
            <a:pPr marL="584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Bahnschrift" panose="020B0502040204020203" pitchFamily="34" charset="0"/>
              </a:rPr>
              <a:t>(Refund=No, Marital Status={Married}) </a:t>
            </a:r>
            <a:r>
              <a:rPr sz="2000" dirty="0">
                <a:latin typeface="Bahnschrift" panose="020B0502040204020203" pitchFamily="34" charset="0"/>
              </a:rPr>
              <a:t>==&gt;</a:t>
            </a:r>
            <a:r>
              <a:rPr sz="2000" spc="-5" dirty="0">
                <a:latin typeface="Bahnschrift" panose="020B0502040204020203" pitchFamily="34" charset="0"/>
              </a:rPr>
              <a:t> No</a:t>
            </a:r>
            <a:endParaRPr sz="2000" dirty="0">
              <a:latin typeface="Bahnschrift" panose="020B0502040204020203" pitchFamily="34" charset="0"/>
            </a:endParaRPr>
          </a:p>
        </p:txBody>
      </p:sp>
      <p:grpSp>
        <p:nvGrpSpPr>
          <p:cNvPr id="19476" name="object 139">
            <a:extLst>
              <a:ext uri="{FF2B5EF4-FFF2-40B4-BE49-F238E27FC236}">
                <a16:creationId xmlns:a16="http://schemas.microsoft.com/office/drawing/2014/main" id="{AA0E7BB2-01C3-49CB-B275-DE2E08BA487F}"/>
              </a:ext>
            </a:extLst>
          </p:cNvPr>
          <p:cNvGrpSpPr>
            <a:grpSpLocks/>
          </p:cNvGrpSpPr>
          <p:nvPr/>
        </p:nvGrpSpPr>
        <p:grpSpPr bwMode="auto">
          <a:xfrm>
            <a:off x="3718321" y="3748257"/>
            <a:ext cx="668053" cy="261119"/>
            <a:chOff x="3230245" y="6240017"/>
            <a:chExt cx="313055" cy="78740"/>
          </a:xfrm>
        </p:grpSpPr>
        <p:sp>
          <p:nvSpPr>
            <p:cNvPr id="19477" name="object 140">
              <a:extLst>
                <a:ext uri="{FF2B5EF4-FFF2-40B4-BE49-F238E27FC236}">
                  <a16:creationId xmlns:a16="http://schemas.microsoft.com/office/drawing/2014/main" id="{63E1AC34-CCAD-4145-8A47-01E9C972B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500" y="6278879"/>
              <a:ext cx="228600" cy="0"/>
            </a:xfrm>
            <a:custGeom>
              <a:avLst/>
              <a:gdLst>
                <a:gd name="T0" fmla="*/ 0 w 228600"/>
                <a:gd name="T1" fmla="*/ 228600 w 22860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noFill/>
            <a:ln w="16002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9478" name="object 141">
              <a:extLst>
                <a:ext uri="{FF2B5EF4-FFF2-40B4-BE49-F238E27FC236}">
                  <a16:creationId xmlns:a16="http://schemas.microsoft.com/office/drawing/2014/main" id="{43D299D6-78E7-4BBA-90F3-FECA9E89D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76" y="6240017"/>
              <a:ext cx="78105" cy="78740"/>
            </a:xfrm>
            <a:custGeom>
              <a:avLst/>
              <a:gdLst>
                <a:gd name="T0" fmla="*/ 0 w 78104"/>
                <a:gd name="T1" fmla="*/ 0 h 78739"/>
                <a:gd name="T2" fmla="*/ 0 w 78104"/>
                <a:gd name="T3" fmla="*/ 78487 h 78739"/>
                <a:gd name="T4" fmla="*/ 77725 w 78104"/>
                <a:gd name="T5" fmla="*/ 38862 h 78739"/>
                <a:gd name="T6" fmla="*/ 0 w 78104"/>
                <a:gd name="T7" fmla="*/ 0 h 787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104" h="78739">
                  <a:moveTo>
                    <a:pt x="0" y="0"/>
                  </a:moveTo>
                  <a:lnTo>
                    <a:pt x="0" y="78486"/>
                  </a:lnTo>
                  <a:lnTo>
                    <a:pt x="77724" y="38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995E-C31B-427C-93E8-A3BF2C8D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spc="-5" dirty="0">
                <a:ea typeface="Tahoma" panose="020B0604030504040204" pitchFamily="34" charset="0"/>
                <a:cs typeface="Tahoma" panose="020B0604030504040204" pitchFamily="34" charset="0"/>
              </a:rPr>
              <a:t>Nearest-Neighbour</a:t>
            </a:r>
            <a:r>
              <a:rPr lang="en-IN" b="1" spc="-2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b="1" dirty="0">
                <a:ea typeface="Tahoma" panose="020B0604030504040204" pitchFamily="34" charset="0"/>
                <a:cs typeface="Tahoma" panose="020B0604030504040204" pitchFamily="34" charset="0"/>
              </a:rPr>
              <a:t>Classifiers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483" name="object 163">
            <a:extLst>
              <a:ext uri="{FF2B5EF4-FFF2-40B4-BE49-F238E27FC236}">
                <a16:creationId xmlns:a16="http://schemas.microsoft.com/office/drawing/2014/main" id="{E45E88E2-1F3D-4F3D-B2E4-22E77DE95221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373313"/>
            <a:ext cx="3473450" cy="3076575"/>
            <a:chOff x="1375536" y="5661278"/>
            <a:chExt cx="2149475" cy="2158365"/>
          </a:xfrm>
        </p:grpSpPr>
        <p:sp>
          <p:nvSpPr>
            <p:cNvPr id="20486" name="object 164">
              <a:extLst>
                <a:ext uri="{FF2B5EF4-FFF2-40B4-BE49-F238E27FC236}">
                  <a16:creationId xmlns:a16="http://schemas.microsoft.com/office/drawing/2014/main" id="{14ECA0CD-9470-432F-A1B8-FF813B185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171" y="5780531"/>
              <a:ext cx="2148205" cy="2038350"/>
            </a:xfrm>
            <a:custGeom>
              <a:avLst/>
              <a:gdLst>
                <a:gd name="T0" fmla="*/ 0 w 2148204"/>
                <a:gd name="T1" fmla="*/ 2038350 h 2038350"/>
                <a:gd name="T2" fmla="*/ 2148079 w 2148204"/>
                <a:gd name="T3" fmla="*/ 2038350 h 2038350"/>
                <a:gd name="T4" fmla="*/ 2148079 w 2148204"/>
                <a:gd name="T5" fmla="*/ 0 h 2038350"/>
                <a:gd name="T6" fmla="*/ 0 w 2148204"/>
                <a:gd name="T7" fmla="*/ 0 h 2038350"/>
                <a:gd name="T8" fmla="*/ 0 w 2148204"/>
                <a:gd name="T9" fmla="*/ 2038350 h 2038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8204" h="2038350">
                  <a:moveTo>
                    <a:pt x="0" y="2038350"/>
                  </a:moveTo>
                  <a:lnTo>
                    <a:pt x="2148078" y="2038350"/>
                  </a:lnTo>
                  <a:lnTo>
                    <a:pt x="2148078" y="0"/>
                  </a:lnTo>
                  <a:lnTo>
                    <a:pt x="0" y="0"/>
                  </a:lnTo>
                  <a:lnTo>
                    <a:pt x="0" y="203835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487" name="object 165">
              <a:extLst>
                <a:ext uri="{FF2B5EF4-FFF2-40B4-BE49-F238E27FC236}">
                  <a16:creationId xmlns:a16="http://schemas.microsoft.com/office/drawing/2014/main" id="{35502B57-B235-463B-BFCF-E0774C9B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439" y="7222235"/>
              <a:ext cx="1819275" cy="477520"/>
            </a:xfrm>
            <a:custGeom>
              <a:avLst/>
              <a:gdLst>
                <a:gd name="T0" fmla="*/ 118872 w 1819275"/>
                <a:gd name="T1" fmla="*/ 297941 h 477520"/>
                <a:gd name="T2" fmla="*/ 0 w 1819275"/>
                <a:gd name="T3" fmla="*/ 297941 h 477520"/>
                <a:gd name="T4" fmla="*/ 59436 w 1819275"/>
                <a:gd name="T5" fmla="*/ 358139 h 477520"/>
                <a:gd name="T6" fmla="*/ 59436 w 1819275"/>
                <a:gd name="T7" fmla="*/ 238505 h 477520"/>
                <a:gd name="T8" fmla="*/ 536448 w 1819275"/>
                <a:gd name="T9" fmla="*/ 297941 h 477520"/>
                <a:gd name="T10" fmla="*/ 417576 w 1819275"/>
                <a:gd name="T11" fmla="*/ 297941 h 477520"/>
                <a:gd name="T12" fmla="*/ 477012 w 1819275"/>
                <a:gd name="T13" fmla="*/ 358139 h 477520"/>
                <a:gd name="T14" fmla="*/ 477012 w 1819275"/>
                <a:gd name="T15" fmla="*/ 238505 h 477520"/>
                <a:gd name="T16" fmla="*/ 357378 w 1819275"/>
                <a:gd name="T17" fmla="*/ 417575 h 477520"/>
                <a:gd name="T18" fmla="*/ 238506 w 1819275"/>
                <a:gd name="T19" fmla="*/ 417575 h 477520"/>
                <a:gd name="T20" fmla="*/ 297942 w 1819275"/>
                <a:gd name="T21" fmla="*/ 477011 h 477520"/>
                <a:gd name="T22" fmla="*/ 297942 w 1819275"/>
                <a:gd name="T23" fmla="*/ 358139 h 477520"/>
                <a:gd name="T24" fmla="*/ 297942 w 1819275"/>
                <a:gd name="T25" fmla="*/ 149351 h 477520"/>
                <a:gd name="T26" fmla="*/ 178308 w 1819275"/>
                <a:gd name="T27" fmla="*/ 149351 h 477520"/>
                <a:gd name="T28" fmla="*/ 238506 w 1819275"/>
                <a:gd name="T29" fmla="*/ 208787 h 477520"/>
                <a:gd name="T30" fmla="*/ 238506 w 1819275"/>
                <a:gd name="T31" fmla="*/ 89153 h 477520"/>
                <a:gd name="T32" fmla="*/ 1729739 w 1819275"/>
                <a:gd name="T33" fmla="*/ 179069 h 477520"/>
                <a:gd name="T34" fmla="*/ 1610106 w 1819275"/>
                <a:gd name="T35" fmla="*/ 179069 h 477520"/>
                <a:gd name="T36" fmla="*/ 1669542 w 1819275"/>
                <a:gd name="T37" fmla="*/ 238505 h 477520"/>
                <a:gd name="T38" fmla="*/ 1669542 w 1819275"/>
                <a:gd name="T39" fmla="*/ 118871 h 477520"/>
                <a:gd name="T40" fmla="*/ 1818894 w 1819275"/>
                <a:gd name="T41" fmla="*/ 417575 h 477520"/>
                <a:gd name="T42" fmla="*/ 1700022 w 1819275"/>
                <a:gd name="T43" fmla="*/ 417575 h 477520"/>
                <a:gd name="T44" fmla="*/ 1759458 w 1819275"/>
                <a:gd name="T45" fmla="*/ 477011 h 477520"/>
                <a:gd name="T46" fmla="*/ 1759458 w 1819275"/>
                <a:gd name="T47" fmla="*/ 358139 h 477520"/>
                <a:gd name="T48" fmla="*/ 1550670 w 1819275"/>
                <a:gd name="T49" fmla="*/ 358139 h 477520"/>
                <a:gd name="T50" fmla="*/ 1431036 w 1819275"/>
                <a:gd name="T51" fmla="*/ 358139 h 477520"/>
                <a:gd name="T52" fmla="*/ 1491234 w 1819275"/>
                <a:gd name="T53" fmla="*/ 417575 h 477520"/>
                <a:gd name="T54" fmla="*/ 1491234 w 1819275"/>
                <a:gd name="T55" fmla="*/ 297941 h 477520"/>
                <a:gd name="T56" fmla="*/ 1491234 w 1819275"/>
                <a:gd name="T57" fmla="*/ 59435 h 477520"/>
                <a:gd name="T58" fmla="*/ 1371600 w 1819275"/>
                <a:gd name="T59" fmla="*/ 59435 h 477520"/>
                <a:gd name="T60" fmla="*/ 1431036 w 1819275"/>
                <a:gd name="T61" fmla="*/ 118871 h 477520"/>
                <a:gd name="T62" fmla="*/ 1431036 w 1819275"/>
                <a:gd name="T63" fmla="*/ 0 h 4775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19275" h="477520">
                  <a:moveTo>
                    <a:pt x="118872" y="297941"/>
                  </a:moveTo>
                  <a:lnTo>
                    <a:pt x="0" y="297941"/>
                  </a:lnTo>
                </a:path>
                <a:path w="1819275" h="477520">
                  <a:moveTo>
                    <a:pt x="59436" y="358139"/>
                  </a:moveTo>
                  <a:lnTo>
                    <a:pt x="59436" y="238505"/>
                  </a:lnTo>
                </a:path>
                <a:path w="1819275" h="477520">
                  <a:moveTo>
                    <a:pt x="536448" y="297941"/>
                  </a:moveTo>
                  <a:lnTo>
                    <a:pt x="417576" y="297941"/>
                  </a:lnTo>
                </a:path>
                <a:path w="1819275" h="477520">
                  <a:moveTo>
                    <a:pt x="477012" y="358139"/>
                  </a:moveTo>
                  <a:lnTo>
                    <a:pt x="477012" y="238505"/>
                  </a:lnTo>
                </a:path>
                <a:path w="1819275" h="477520">
                  <a:moveTo>
                    <a:pt x="357378" y="417575"/>
                  </a:moveTo>
                  <a:lnTo>
                    <a:pt x="238506" y="417575"/>
                  </a:lnTo>
                </a:path>
                <a:path w="1819275" h="477520">
                  <a:moveTo>
                    <a:pt x="297942" y="477011"/>
                  </a:moveTo>
                  <a:lnTo>
                    <a:pt x="297942" y="358139"/>
                  </a:lnTo>
                </a:path>
                <a:path w="1819275" h="477520">
                  <a:moveTo>
                    <a:pt x="297942" y="149351"/>
                  </a:moveTo>
                  <a:lnTo>
                    <a:pt x="178308" y="149351"/>
                  </a:lnTo>
                </a:path>
                <a:path w="1819275" h="477520">
                  <a:moveTo>
                    <a:pt x="238506" y="208787"/>
                  </a:moveTo>
                  <a:lnTo>
                    <a:pt x="238506" y="89153"/>
                  </a:lnTo>
                </a:path>
                <a:path w="1819275" h="477520">
                  <a:moveTo>
                    <a:pt x="1729739" y="179069"/>
                  </a:moveTo>
                  <a:lnTo>
                    <a:pt x="1610106" y="179069"/>
                  </a:lnTo>
                </a:path>
                <a:path w="1819275" h="477520">
                  <a:moveTo>
                    <a:pt x="1669542" y="238505"/>
                  </a:moveTo>
                  <a:lnTo>
                    <a:pt x="1669542" y="118871"/>
                  </a:lnTo>
                </a:path>
                <a:path w="1819275" h="477520">
                  <a:moveTo>
                    <a:pt x="1818894" y="417575"/>
                  </a:moveTo>
                  <a:lnTo>
                    <a:pt x="1700022" y="417575"/>
                  </a:lnTo>
                </a:path>
                <a:path w="1819275" h="477520">
                  <a:moveTo>
                    <a:pt x="1759458" y="477011"/>
                  </a:moveTo>
                  <a:lnTo>
                    <a:pt x="1759458" y="358139"/>
                  </a:lnTo>
                </a:path>
                <a:path w="1819275" h="477520">
                  <a:moveTo>
                    <a:pt x="1550670" y="358139"/>
                  </a:moveTo>
                  <a:lnTo>
                    <a:pt x="1431036" y="358139"/>
                  </a:lnTo>
                </a:path>
                <a:path w="1819275" h="477520">
                  <a:moveTo>
                    <a:pt x="1491234" y="417575"/>
                  </a:moveTo>
                  <a:lnTo>
                    <a:pt x="1491234" y="297941"/>
                  </a:lnTo>
                </a:path>
                <a:path w="1819275" h="477520">
                  <a:moveTo>
                    <a:pt x="1491234" y="59435"/>
                  </a:moveTo>
                  <a:lnTo>
                    <a:pt x="1371600" y="59435"/>
                  </a:lnTo>
                </a:path>
                <a:path w="1819275" h="477520">
                  <a:moveTo>
                    <a:pt x="1431036" y="118871"/>
                  </a:moveTo>
                  <a:lnTo>
                    <a:pt x="1431036" y="0"/>
                  </a:lnTo>
                </a:path>
              </a:pathLst>
            </a:custGeom>
            <a:noFill/>
            <a:ln w="8382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488" name="object 166">
              <a:extLst>
                <a:ext uri="{FF2B5EF4-FFF2-40B4-BE49-F238E27FC236}">
                  <a16:creationId xmlns:a16="http://schemas.microsoft.com/office/drawing/2014/main" id="{C3977405-2BF8-426D-9DAF-A0A1A4046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805" y="5939789"/>
              <a:ext cx="1968500" cy="1789430"/>
            </a:xfrm>
            <a:custGeom>
              <a:avLst/>
              <a:gdLst>
                <a:gd name="T0" fmla="*/ 238506 w 1968500"/>
                <a:gd name="T1" fmla="*/ 685800 h 1789429"/>
                <a:gd name="T2" fmla="*/ 119633 w 1968500"/>
                <a:gd name="T3" fmla="*/ 685800 h 1789429"/>
                <a:gd name="T4" fmla="*/ 1341882 w 1968500"/>
                <a:gd name="T5" fmla="*/ 1357123 h 1789429"/>
                <a:gd name="T6" fmla="*/ 1223010 w 1968500"/>
                <a:gd name="T7" fmla="*/ 1357123 h 1789429"/>
                <a:gd name="T8" fmla="*/ 1879092 w 1968500"/>
                <a:gd name="T9" fmla="*/ 1103377 h 1789429"/>
                <a:gd name="T10" fmla="*/ 1759458 w 1968500"/>
                <a:gd name="T11" fmla="*/ 1103377 h 1789429"/>
                <a:gd name="T12" fmla="*/ 1059180 w 1968500"/>
                <a:gd name="T13" fmla="*/ 1729741 h 1789429"/>
                <a:gd name="T14" fmla="*/ 939545 w 1968500"/>
                <a:gd name="T15" fmla="*/ 1729741 h 1789429"/>
                <a:gd name="T16" fmla="*/ 1075182 w 1968500"/>
                <a:gd name="T17" fmla="*/ 1021081 h 1789429"/>
                <a:gd name="T18" fmla="*/ 955548 w 1968500"/>
                <a:gd name="T19" fmla="*/ 1021081 h 1789429"/>
                <a:gd name="T20" fmla="*/ 1491233 w 1968500"/>
                <a:gd name="T21" fmla="*/ 387096 h 1789429"/>
                <a:gd name="T22" fmla="*/ 1372361 w 1968500"/>
                <a:gd name="T23" fmla="*/ 387096 h 1789429"/>
                <a:gd name="T24" fmla="*/ 507492 w 1968500"/>
                <a:gd name="T25" fmla="*/ 983743 h 1789429"/>
                <a:gd name="T26" fmla="*/ 387857 w 1968500"/>
                <a:gd name="T27" fmla="*/ 983743 h 1789429"/>
                <a:gd name="T28" fmla="*/ 1252727 w 1968500"/>
                <a:gd name="T29" fmla="*/ 59436 h 1789429"/>
                <a:gd name="T30" fmla="*/ 1133094 w 1968500"/>
                <a:gd name="T31" fmla="*/ 59436 h 1789429"/>
                <a:gd name="T32" fmla="*/ 119633 w 1968500"/>
                <a:gd name="T33" fmla="*/ 1223011 h 1789429"/>
                <a:gd name="T34" fmla="*/ 0 w 1968500"/>
                <a:gd name="T35" fmla="*/ 1223011 h 1789429"/>
                <a:gd name="T36" fmla="*/ 268224 w 1968500"/>
                <a:gd name="T37" fmla="*/ 0 h 1789429"/>
                <a:gd name="T38" fmla="*/ 149351 w 1968500"/>
                <a:gd name="T39" fmla="*/ 0 h 1789429"/>
                <a:gd name="T40" fmla="*/ 1729740 w 1968500"/>
                <a:gd name="T41" fmla="*/ 819912 h 1789429"/>
                <a:gd name="T42" fmla="*/ 1610868 w 1968500"/>
                <a:gd name="T43" fmla="*/ 819912 h 1789429"/>
                <a:gd name="T44" fmla="*/ 1267968 w 1968500"/>
                <a:gd name="T45" fmla="*/ 685800 h 1789429"/>
                <a:gd name="T46" fmla="*/ 1148333 w 1968500"/>
                <a:gd name="T47" fmla="*/ 685800 h 1789429"/>
                <a:gd name="T48" fmla="*/ 775716 w 1968500"/>
                <a:gd name="T49" fmla="*/ 1282447 h 1789429"/>
                <a:gd name="T50" fmla="*/ 656082 w 1968500"/>
                <a:gd name="T51" fmla="*/ 1282447 h 1789429"/>
                <a:gd name="T52" fmla="*/ 134112 w 1968500"/>
                <a:gd name="T53" fmla="*/ 1401319 h 1789429"/>
                <a:gd name="T54" fmla="*/ 15239 w 1968500"/>
                <a:gd name="T55" fmla="*/ 1401319 h 1789429"/>
                <a:gd name="T56" fmla="*/ 1849373 w 1968500"/>
                <a:gd name="T57" fmla="*/ 89154 h 1789429"/>
                <a:gd name="T58" fmla="*/ 1729740 w 1968500"/>
                <a:gd name="T59" fmla="*/ 89154 h 1789429"/>
                <a:gd name="T60" fmla="*/ 775716 w 1968500"/>
                <a:gd name="T61" fmla="*/ 835152 h 1789429"/>
                <a:gd name="T62" fmla="*/ 656082 w 1968500"/>
                <a:gd name="T63" fmla="*/ 835152 h 1789429"/>
                <a:gd name="T64" fmla="*/ 954786 w 1968500"/>
                <a:gd name="T65" fmla="*/ 1491235 h 1789429"/>
                <a:gd name="T66" fmla="*/ 835151 w 1968500"/>
                <a:gd name="T67" fmla="*/ 1491235 h 1789429"/>
                <a:gd name="T68" fmla="*/ 730757 w 1968500"/>
                <a:gd name="T69" fmla="*/ 1789177 h 1789429"/>
                <a:gd name="T70" fmla="*/ 611886 w 1968500"/>
                <a:gd name="T71" fmla="*/ 1789177 h 1789429"/>
                <a:gd name="T72" fmla="*/ 1968245 w 1968500"/>
                <a:gd name="T73" fmla="*/ 1312165 h 1789429"/>
                <a:gd name="T74" fmla="*/ 1849373 w 1968500"/>
                <a:gd name="T75" fmla="*/ 1312165 h 17894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68500" h="1789429">
                  <a:moveTo>
                    <a:pt x="238506" y="685800"/>
                  </a:moveTo>
                  <a:lnTo>
                    <a:pt x="119633" y="685800"/>
                  </a:lnTo>
                </a:path>
                <a:path w="1968500" h="1789429">
                  <a:moveTo>
                    <a:pt x="1341882" y="1357122"/>
                  </a:moveTo>
                  <a:lnTo>
                    <a:pt x="1223010" y="1357122"/>
                  </a:lnTo>
                </a:path>
                <a:path w="1968500" h="1789429">
                  <a:moveTo>
                    <a:pt x="1879092" y="1103376"/>
                  </a:moveTo>
                  <a:lnTo>
                    <a:pt x="1759458" y="1103376"/>
                  </a:lnTo>
                </a:path>
                <a:path w="1968500" h="1789429">
                  <a:moveTo>
                    <a:pt x="1059180" y="1729740"/>
                  </a:moveTo>
                  <a:lnTo>
                    <a:pt x="939545" y="1729740"/>
                  </a:lnTo>
                </a:path>
                <a:path w="1968500" h="1789429">
                  <a:moveTo>
                    <a:pt x="1075182" y="1021080"/>
                  </a:moveTo>
                  <a:lnTo>
                    <a:pt x="955548" y="1021080"/>
                  </a:lnTo>
                </a:path>
                <a:path w="1968500" h="1789429">
                  <a:moveTo>
                    <a:pt x="1491233" y="387096"/>
                  </a:moveTo>
                  <a:lnTo>
                    <a:pt x="1372361" y="387096"/>
                  </a:lnTo>
                </a:path>
                <a:path w="1968500" h="1789429">
                  <a:moveTo>
                    <a:pt x="507492" y="983742"/>
                  </a:moveTo>
                  <a:lnTo>
                    <a:pt x="387857" y="983742"/>
                  </a:lnTo>
                </a:path>
                <a:path w="1968500" h="1789429">
                  <a:moveTo>
                    <a:pt x="1252727" y="59436"/>
                  </a:moveTo>
                  <a:lnTo>
                    <a:pt x="1133094" y="59436"/>
                  </a:lnTo>
                </a:path>
                <a:path w="1968500" h="1789429">
                  <a:moveTo>
                    <a:pt x="119633" y="1223010"/>
                  </a:moveTo>
                  <a:lnTo>
                    <a:pt x="0" y="1223010"/>
                  </a:lnTo>
                </a:path>
                <a:path w="1968500" h="1789429">
                  <a:moveTo>
                    <a:pt x="268224" y="0"/>
                  </a:moveTo>
                  <a:lnTo>
                    <a:pt x="149351" y="0"/>
                  </a:lnTo>
                </a:path>
                <a:path w="1968500" h="1789429">
                  <a:moveTo>
                    <a:pt x="1729740" y="819912"/>
                  </a:moveTo>
                  <a:lnTo>
                    <a:pt x="1610868" y="819912"/>
                  </a:lnTo>
                </a:path>
                <a:path w="1968500" h="1789429">
                  <a:moveTo>
                    <a:pt x="1267968" y="685800"/>
                  </a:moveTo>
                  <a:lnTo>
                    <a:pt x="1148333" y="685800"/>
                  </a:lnTo>
                </a:path>
                <a:path w="1968500" h="1789429">
                  <a:moveTo>
                    <a:pt x="775716" y="1282446"/>
                  </a:moveTo>
                  <a:lnTo>
                    <a:pt x="656082" y="1282446"/>
                  </a:lnTo>
                </a:path>
                <a:path w="1968500" h="1789429">
                  <a:moveTo>
                    <a:pt x="134112" y="1401318"/>
                  </a:moveTo>
                  <a:lnTo>
                    <a:pt x="15239" y="1401318"/>
                  </a:lnTo>
                </a:path>
                <a:path w="1968500" h="1789429">
                  <a:moveTo>
                    <a:pt x="1849373" y="89154"/>
                  </a:moveTo>
                  <a:lnTo>
                    <a:pt x="1729740" y="89154"/>
                  </a:lnTo>
                </a:path>
                <a:path w="1968500" h="1789429">
                  <a:moveTo>
                    <a:pt x="775716" y="835152"/>
                  </a:moveTo>
                  <a:lnTo>
                    <a:pt x="656082" y="835152"/>
                  </a:lnTo>
                </a:path>
                <a:path w="1968500" h="1789429">
                  <a:moveTo>
                    <a:pt x="954786" y="1491234"/>
                  </a:moveTo>
                  <a:lnTo>
                    <a:pt x="835151" y="1491234"/>
                  </a:lnTo>
                </a:path>
                <a:path w="1968500" h="1789429">
                  <a:moveTo>
                    <a:pt x="730757" y="1789176"/>
                  </a:moveTo>
                  <a:lnTo>
                    <a:pt x="611886" y="1789176"/>
                  </a:lnTo>
                </a:path>
                <a:path w="1968500" h="1789429">
                  <a:moveTo>
                    <a:pt x="1968245" y="1312164"/>
                  </a:moveTo>
                  <a:lnTo>
                    <a:pt x="1849373" y="1312164"/>
                  </a:lnTo>
                </a:path>
              </a:pathLst>
            </a:custGeom>
            <a:noFill/>
            <a:ln w="1206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489" name="object 167">
              <a:extLst>
                <a:ext uri="{FF2B5EF4-FFF2-40B4-BE49-F238E27FC236}">
                  <a16:creationId xmlns:a16="http://schemas.microsoft.com/office/drawing/2014/main" id="{EA3FC1A8-9758-42AC-A684-E53A9981A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43" y="5661278"/>
              <a:ext cx="643953" cy="96431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" name="object 168">
            <a:extLst>
              <a:ext uri="{FF2B5EF4-FFF2-40B4-BE49-F238E27FC236}">
                <a16:creationId xmlns:a16="http://schemas.microsoft.com/office/drawing/2014/main" id="{7A37C1DC-45D2-4F89-AB61-088C2E792829}"/>
              </a:ext>
            </a:extLst>
          </p:cNvPr>
          <p:cNvSpPr txBox="1"/>
          <p:nvPr/>
        </p:nvSpPr>
        <p:spPr>
          <a:xfrm>
            <a:off x="1303338" y="1855788"/>
            <a:ext cx="1920875" cy="29527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eaLnBrk="1" fontAlgn="auto" hangingPunct="1">
              <a:spcBef>
                <a:spcPts val="135"/>
              </a:spcBef>
              <a:spcAft>
                <a:spcPts val="0"/>
              </a:spcAft>
              <a:defRPr/>
            </a:pPr>
            <a:r>
              <a:rPr b="1" spc="15" dirty="0">
                <a:latin typeface="Arial"/>
                <a:cs typeface="Arial"/>
              </a:rPr>
              <a:t>Unknown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record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485" name="object 161">
            <a:extLst>
              <a:ext uri="{FF2B5EF4-FFF2-40B4-BE49-F238E27FC236}">
                <a16:creationId xmlns:a16="http://schemas.microsoft.com/office/drawing/2014/main" id="{26A22480-649A-4B7A-AF72-5045824D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638" y="1495425"/>
            <a:ext cx="4105275" cy="4524252"/>
          </a:xfrm>
        </p:spPr>
        <p:txBody>
          <a:bodyPr lIns="0" tIns="51435" rIns="0" bIns="0">
            <a:spAutoFit/>
          </a:bodyPr>
          <a:lstStyle/>
          <a:p>
            <a:pPr marL="0" indent="0" algn="just" eaLnBrk="1" hangingPunct="1">
              <a:spcBef>
                <a:spcPts val="400"/>
              </a:spcBef>
              <a:buClr>
                <a:srgbClr val="0C7A9C"/>
              </a:buClr>
              <a:buSzPct val="78000"/>
              <a:buNone/>
              <a:tabLst>
                <a:tab pos="171450" algn="l"/>
              </a:tabLst>
            </a:pP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Requires three things</a:t>
            </a:r>
          </a:p>
          <a:p>
            <a:pPr marL="371475" lvl="1" indent="-142875" algn="just" eaLnBrk="1" hangingPunct="1">
              <a:spcBef>
                <a:spcPts val="300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The set of stored records</a:t>
            </a:r>
          </a:p>
          <a:p>
            <a:pPr marL="371475" lvl="1" indent="-142875" algn="just" eaLnBrk="1" hangingPunct="1">
              <a:spcBef>
                <a:spcPts val="313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Distance Metric to compute  distance between records</a:t>
            </a:r>
          </a:p>
          <a:p>
            <a:pPr marL="371475" lvl="1" indent="-142875" algn="just" eaLnBrk="1" hangingPunct="1">
              <a:spcBef>
                <a:spcPts val="313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The value of </a:t>
            </a:r>
            <a:r>
              <a:rPr lang="en-US" altLang="en-US" i="1" dirty="0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, the number of  nearest neighbors to retrieve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91F-892C-4FC5-BEE5-2BD027A1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spc="-5" dirty="0">
                <a:ea typeface="Tahoma" panose="020B0604030504040204" pitchFamily="34" charset="0"/>
                <a:cs typeface="Tahoma" panose="020B0604030504040204" pitchFamily="34" charset="0"/>
              </a:rPr>
              <a:t>Nearest-Neighbour</a:t>
            </a:r>
            <a:r>
              <a:rPr lang="en-IN" b="1" spc="-2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b="1" dirty="0">
                <a:ea typeface="Tahoma" panose="020B0604030504040204" pitchFamily="34" charset="0"/>
                <a:cs typeface="Tahoma" panose="020B0604030504040204" pitchFamily="34" charset="0"/>
              </a:rPr>
              <a:t>Classifiers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9757097-4ACF-4A33-B774-2A9A690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1495425"/>
            <a:ext cx="8079324" cy="5181600"/>
          </a:xfrm>
        </p:spPr>
        <p:txBody>
          <a:bodyPr/>
          <a:lstStyle/>
          <a:p>
            <a:pPr marL="0" indent="0" algn="just" eaLnBrk="1" hangingPunct="1">
              <a:spcBef>
                <a:spcPts val="413"/>
              </a:spcBef>
              <a:buClr>
                <a:srgbClr val="0C7A9C"/>
              </a:buClr>
              <a:buSzPct val="78000"/>
              <a:buNone/>
              <a:tabLst>
                <a:tab pos="171450" algn="l"/>
              </a:tabLst>
            </a:pPr>
            <a:r>
              <a:rPr lang="en-US" altLang="en-US" sz="3200" dirty="0">
                <a:cs typeface="Arial" panose="020B0604020202020204" pitchFamily="34" charset="0"/>
              </a:rPr>
              <a:t>To classify an unknown record:</a:t>
            </a:r>
          </a:p>
          <a:p>
            <a:pPr marL="371475" lvl="1" indent="-142875" algn="just" eaLnBrk="1" hangingPunct="1">
              <a:spcBef>
                <a:spcPts val="313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sz="3200" dirty="0">
                <a:cs typeface="Arial" panose="020B0604020202020204" pitchFamily="34" charset="0"/>
              </a:rPr>
              <a:t>Compute distance to other  training records</a:t>
            </a:r>
          </a:p>
          <a:p>
            <a:pPr marL="371475" lvl="1" indent="-142875" algn="just" eaLnBrk="1" hangingPunct="1">
              <a:spcBef>
                <a:spcPts val="313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sz="3200" dirty="0">
                <a:cs typeface="Arial" panose="020B0604020202020204" pitchFamily="34" charset="0"/>
              </a:rPr>
              <a:t>Identify </a:t>
            </a:r>
            <a:r>
              <a:rPr lang="en-US" altLang="en-US" sz="3200" i="1" dirty="0">
                <a:cs typeface="Arial" panose="020B0604020202020204" pitchFamily="34" charset="0"/>
              </a:rPr>
              <a:t>k </a:t>
            </a:r>
            <a:r>
              <a:rPr lang="en-US" altLang="en-US" sz="3200" dirty="0">
                <a:cs typeface="Arial" panose="020B0604020202020204" pitchFamily="34" charset="0"/>
              </a:rPr>
              <a:t>nearest neighbors</a:t>
            </a:r>
          </a:p>
          <a:p>
            <a:pPr marL="371475" lvl="1" indent="-142875" algn="just" eaLnBrk="1" hangingPunct="1">
              <a:spcBef>
                <a:spcPts val="313"/>
              </a:spcBef>
              <a:buClr>
                <a:srgbClr val="0C7A9C"/>
              </a:buClr>
              <a:buFont typeface="Arial" panose="020B0604020202020204" pitchFamily="34" charset="0"/>
              <a:buChar char="–"/>
              <a:tabLst>
                <a:tab pos="171450" algn="l"/>
              </a:tabLst>
            </a:pPr>
            <a:r>
              <a:rPr lang="en-US" altLang="en-US" sz="3200" dirty="0">
                <a:cs typeface="Arial" panose="020B0604020202020204" pitchFamily="34" charset="0"/>
              </a:rPr>
              <a:t>Use class labels of nearest  neighbors to determine the  class label of unknown record  (e.g., by taking majority vote)</a:t>
            </a:r>
          </a:p>
          <a:p>
            <a:pPr marL="171450" indent="-171450" algn="just" eaLnBrk="1" hangingPunct="1">
              <a:tabLst>
                <a:tab pos="171450" algn="l"/>
              </a:tabLst>
            </a:pPr>
            <a:endParaRPr lang="en-I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50B9A9B-F5E1-480A-9381-B7AC6FB7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K-Nearest Neighbor Algorithm</a:t>
            </a:r>
            <a:endParaRPr lang="en-IN" altLang="en-US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E8FBBABC-8A68-4A2B-A415-6452561D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935038"/>
            <a:ext cx="9055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buClr>
                <a:srgbClr val="1E3A42"/>
              </a:buClr>
            </a:pPr>
            <a:endParaRPr lang="en-US" altLang="en-US" dirty="0">
              <a:latin typeface="Bahnschrift" panose="020B0502040204020203" pitchFamily="34" charset="0"/>
              <a:ea typeface="Adobe Devanagari" pitchFamily="18" charset="0"/>
              <a:cs typeface="Adobe Devanagari" pitchFamily="18" charset="0"/>
            </a:endParaRPr>
          </a:p>
          <a:p>
            <a:pPr defTabSz="914400" eaLnBrk="1" hangingPunct="1">
              <a:lnSpc>
                <a:spcPct val="80000"/>
              </a:lnSpc>
              <a:buClr>
                <a:srgbClr val="1E3A42"/>
              </a:buClr>
            </a:pPr>
            <a:r>
              <a:rPr lang="en-US" altLang="en-US" dirty="0">
                <a:latin typeface="Bahnschrift" panose="020B0502040204020203" pitchFamily="34" charset="0"/>
                <a:ea typeface="Adobe Devanagari" pitchFamily="18" charset="0"/>
                <a:cs typeface="Adobe Devanagari" pitchFamily="18" charset="0"/>
              </a:rPr>
              <a:t>To determine the class of a new example E:</a:t>
            </a:r>
          </a:p>
          <a:p>
            <a:pPr lvl="1" defTabSz="914400" eaLnBrk="1" hangingPunct="1">
              <a:lnSpc>
                <a:spcPct val="80000"/>
              </a:lnSpc>
              <a:buClr>
                <a:srgbClr val="1E3A42"/>
              </a:buClr>
            </a:pPr>
            <a:r>
              <a:rPr lang="en-US" altLang="en-US" dirty="0">
                <a:latin typeface="Bahnschrift" panose="020B0502040204020203" pitchFamily="34" charset="0"/>
                <a:ea typeface="Adobe Devanagari" pitchFamily="18" charset="0"/>
                <a:cs typeface="Adobe Devanagari" pitchFamily="18" charset="0"/>
              </a:rPr>
              <a:t>Calculate the distance between E and all examples in the training set</a:t>
            </a:r>
          </a:p>
          <a:p>
            <a:pPr lvl="1" defTabSz="914400" eaLnBrk="1" hangingPunct="1">
              <a:lnSpc>
                <a:spcPct val="80000"/>
              </a:lnSpc>
              <a:buClr>
                <a:srgbClr val="1E3A42"/>
              </a:buClr>
            </a:pPr>
            <a:r>
              <a:rPr lang="en-US" altLang="en-US" dirty="0">
                <a:latin typeface="Bahnschrift" panose="020B0502040204020203" pitchFamily="34" charset="0"/>
                <a:ea typeface="Adobe Devanagari" pitchFamily="18" charset="0"/>
                <a:cs typeface="Adobe Devanagari" pitchFamily="18" charset="0"/>
              </a:rPr>
              <a:t>Select  K-nearest examples to E in the training set</a:t>
            </a:r>
          </a:p>
          <a:p>
            <a:pPr lvl="1" defTabSz="914400" eaLnBrk="1" hangingPunct="1">
              <a:lnSpc>
                <a:spcPct val="80000"/>
              </a:lnSpc>
              <a:buClr>
                <a:srgbClr val="1E3A42"/>
              </a:buClr>
            </a:pPr>
            <a:r>
              <a:rPr lang="en-US" altLang="en-US" dirty="0">
                <a:latin typeface="Bahnschrift" panose="020B0502040204020203" pitchFamily="34" charset="0"/>
                <a:ea typeface="Adobe Devanagari" pitchFamily="18" charset="0"/>
                <a:cs typeface="Adobe Devanagari" pitchFamily="18" charset="0"/>
              </a:rPr>
              <a:t>Assign E to the most common class among its K-nearest neighbors</a:t>
            </a:r>
          </a:p>
        </p:txBody>
      </p:sp>
      <p:pic>
        <p:nvPicPr>
          <p:cNvPr id="55" name="Picture 6" descr="pe07100_[1]">
            <a:extLst>
              <a:ext uri="{FF2B5EF4-FFF2-40B4-BE49-F238E27FC236}">
                <a16:creationId xmlns:a16="http://schemas.microsoft.com/office/drawing/2014/main" id="{E77EA5BF-9993-42F4-BE75-2408DA5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3335338"/>
            <a:ext cx="8334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j0310428[1]">
            <a:extLst>
              <a:ext uri="{FF2B5EF4-FFF2-40B4-BE49-F238E27FC236}">
                <a16:creationId xmlns:a16="http://schemas.microsoft.com/office/drawing/2014/main" id="{D14140C8-21DC-4075-930C-EAF8B7B5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4325938"/>
            <a:ext cx="96678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16">
            <a:extLst>
              <a:ext uri="{FF2B5EF4-FFF2-40B4-BE49-F238E27FC236}">
                <a16:creationId xmlns:a16="http://schemas.microsoft.com/office/drawing/2014/main" id="{5CF06078-7ED1-4E46-91B6-544FA524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96000"/>
            <a:ext cx="14160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No response</a:t>
            </a: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B9DA3FA7-A717-49B3-84D2-B5F7EDBB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24400"/>
            <a:ext cx="14160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No response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911F0D-AA0E-4C2D-9673-2219EBC49D4B}"/>
              </a:ext>
            </a:extLst>
          </p:cNvPr>
          <p:cNvGrpSpPr/>
          <p:nvPr/>
        </p:nvGrpSpPr>
        <p:grpSpPr>
          <a:xfrm>
            <a:off x="506437" y="3221038"/>
            <a:ext cx="5719738" cy="3636962"/>
            <a:chOff x="285750" y="2895600"/>
            <a:chExt cx="5940425" cy="3962400"/>
          </a:xfrm>
        </p:grpSpPr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E6C4E82C-6718-46AA-9519-DA48A768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2895600"/>
              <a:ext cx="5940425" cy="3962400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pic>
          <p:nvPicPr>
            <p:cNvPr id="53" name="Picture 4" descr="j0305523[1]">
              <a:extLst>
                <a:ext uri="{FF2B5EF4-FFF2-40B4-BE49-F238E27FC236}">
                  <a16:creationId xmlns:a16="http://schemas.microsoft.com/office/drawing/2014/main" id="{BD33119A-E018-4AD6-B55B-48035D556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713" y="3352800"/>
              <a:ext cx="1144587" cy="133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" descr="j0285792[1]">
              <a:extLst>
                <a:ext uri="{FF2B5EF4-FFF2-40B4-BE49-F238E27FC236}">
                  <a16:creationId xmlns:a16="http://schemas.microsoft.com/office/drawing/2014/main" id="{9A492FC6-580B-4FC6-A80D-13BF096A2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538" y="4724400"/>
              <a:ext cx="1201737" cy="152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7" descr="j0091967[1]">
              <a:extLst>
                <a:ext uri="{FF2B5EF4-FFF2-40B4-BE49-F238E27FC236}">
                  <a16:creationId xmlns:a16="http://schemas.microsoft.com/office/drawing/2014/main" id="{7F81D01A-6A56-4BD8-8E77-372E3A434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88" y="3352800"/>
              <a:ext cx="1050925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9" descr="j0297571[1]">
              <a:extLst>
                <a:ext uri="{FF2B5EF4-FFF2-40B4-BE49-F238E27FC236}">
                  <a16:creationId xmlns:a16="http://schemas.microsoft.com/office/drawing/2014/main" id="{9C750ABE-1295-43EC-8093-5FB6DE6D3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25" y="4800600"/>
              <a:ext cx="1187450" cy="144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D7549044-EB26-4B8D-A7DE-453A15F84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1163" y="4495800"/>
              <a:ext cx="633412" cy="37623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68B0806F-9A23-4039-8A6B-21F6A177B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438" y="4343400"/>
              <a:ext cx="871537" cy="457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B877CC7D-5E8C-4E58-8273-EC5E6B037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3988" y="5410200"/>
              <a:ext cx="712787" cy="762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Text Box 13">
              <a:extLst>
                <a:ext uri="{FF2B5EF4-FFF2-40B4-BE49-F238E27FC236}">
                  <a16:creationId xmlns:a16="http://schemas.microsoft.com/office/drawing/2014/main" id="{72A59129-7AD1-4D14-BE00-40503CC0B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513" y="6248400"/>
              <a:ext cx="11239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Response</a:t>
              </a:r>
            </a:p>
          </p:txBody>
        </p:sp>
        <p:sp>
          <p:nvSpPr>
            <p:cNvPr id="63" name="Text Box 14">
              <a:extLst>
                <a:ext uri="{FF2B5EF4-FFF2-40B4-BE49-F238E27FC236}">
                  <a16:creationId xmlns:a16="http://schemas.microsoft.com/office/drawing/2014/main" id="{046A1B1F-4CBA-41C1-A5AD-4F94FBFB6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313" y="4267200"/>
              <a:ext cx="11239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Response</a:t>
              </a:r>
            </a:p>
          </p:txBody>
        </p:sp>
        <p:sp>
          <p:nvSpPr>
            <p:cNvPr id="64" name="Text Box 15">
              <a:extLst>
                <a:ext uri="{FF2B5EF4-FFF2-40B4-BE49-F238E27FC236}">
                  <a16:creationId xmlns:a16="http://schemas.microsoft.com/office/drawing/2014/main" id="{764983CD-4487-4471-8D24-2AAE91D70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648200"/>
              <a:ext cx="14160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 response</a:t>
              </a:r>
            </a:p>
          </p:txBody>
        </p:sp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id="{491D9B91-4F9C-44A8-A3FC-49A945DAB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6146800"/>
              <a:ext cx="19351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Class: Response</a:t>
              </a:r>
            </a:p>
          </p:txBody>
        </p:sp>
      </p:grpSp>
      <p:sp>
        <p:nvSpPr>
          <p:cNvPr id="68" name="Line 19">
            <a:extLst>
              <a:ext uri="{FF2B5EF4-FFF2-40B4-BE49-F238E27FC236}">
                <a16:creationId xmlns:a16="http://schemas.microsoft.com/office/drawing/2014/main" id="{DCABF14F-56F6-42EE-A6A4-9DCCD109D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8163" y="3657600"/>
            <a:ext cx="3325812" cy="1524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7ED680C3-A55A-4953-A90A-A4955472E2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263" y="4800600"/>
            <a:ext cx="2297112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BD1BDBF-F731-4501-8C34-2788EB10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Example : Nearest Neighbors</a:t>
            </a:r>
            <a:endParaRPr lang="en-IN" altLang="en-US"/>
          </a:p>
        </p:txBody>
      </p:sp>
      <p:pic>
        <p:nvPicPr>
          <p:cNvPr id="4" name="Picture 27" descr="j0297571[1]">
            <a:extLst>
              <a:ext uri="{FF2B5EF4-FFF2-40B4-BE49-F238E27FC236}">
                <a16:creationId xmlns:a16="http://schemas.microsoft.com/office/drawing/2014/main" id="{18445C8F-4186-4296-89B0-319E162C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06" y="3821772"/>
            <a:ext cx="48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0" descr="pe07100_[1]">
            <a:extLst>
              <a:ext uri="{FF2B5EF4-FFF2-40B4-BE49-F238E27FC236}">
                <a16:creationId xmlns:a16="http://schemas.microsoft.com/office/drawing/2014/main" id="{BF75E9AA-04A4-483C-B364-35FEA280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06" y="4431372"/>
            <a:ext cx="4206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2" descr="j0310428[1]">
            <a:extLst>
              <a:ext uri="{FF2B5EF4-FFF2-40B4-BE49-F238E27FC236}">
                <a16:creationId xmlns:a16="http://schemas.microsoft.com/office/drawing/2014/main" id="{FBB80811-DEC5-43CD-95EC-E036A328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06" y="5193372"/>
            <a:ext cx="533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3" descr="j0091967[1]">
            <a:extLst>
              <a:ext uri="{FF2B5EF4-FFF2-40B4-BE49-F238E27FC236}">
                <a16:creationId xmlns:a16="http://schemas.microsoft.com/office/drawing/2014/main" id="{F61F694D-CA91-4823-B5D4-F2E44B26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06" y="2526372"/>
            <a:ext cx="436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 descr="j0305523[1]">
            <a:extLst>
              <a:ext uri="{FF2B5EF4-FFF2-40B4-BE49-F238E27FC236}">
                <a16:creationId xmlns:a16="http://schemas.microsoft.com/office/drawing/2014/main" id="{B32FB947-3825-49D2-9AF6-E95DCB3C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06" y="3135972"/>
            <a:ext cx="627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" descr="j0285792[1]">
            <a:extLst>
              <a:ext uri="{FF2B5EF4-FFF2-40B4-BE49-F238E27FC236}">
                <a16:creationId xmlns:a16="http://schemas.microsoft.com/office/drawing/2014/main" id="{00676A1C-AE10-48A9-9033-5EC359B7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06" y="5863297"/>
            <a:ext cx="4746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" name="Group 123">
            <a:extLst>
              <a:ext uri="{FF2B5EF4-FFF2-40B4-BE49-F238E27FC236}">
                <a16:creationId xmlns:a16="http://schemas.microsoft.com/office/drawing/2014/main" id="{C110670E-A5DD-4FC1-9DE6-E2AEFA0DA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1676"/>
              </p:ext>
            </p:extLst>
          </p:nvPr>
        </p:nvGraphicFramePr>
        <p:xfrm>
          <a:off x="1449387" y="1704974"/>
          <a:ext cx="6334125" cy="4826002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No. credit cards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Rachel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Hannah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170K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Nellie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166EDFC-F71C-4ACA-9523-02227E05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Example : Nearest Neighbors</a:t>
            </a:r>
            <a:endParaRPr lang="en-IN" altLang="en-US"/>
          </a:p>
        </p:txBody>
      </p:sp>
      <p:sp>
        <p:nvSpPr>
          <p:cNvPr id="4" name="Rectangle 241">
            <a:extLst>
              <a:ext uri="{FF2B5EF4-FFF2-40B4-BE49-F238E27FC236}">
                <a16:creationId xmlns:a16="http://schemas.microsoft.com/office/drawing/2014/main" id="{62727D1A-E7AB-4047-9C3E-AD95A7A6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546350"/>
            <a:ext cx="2895600" cy="6858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Rectangle 243">
            <a:extLst>
              <a:ext uri="{FF2B5EF4-FFF2-40B4-BE49-F238E27FC236}">
                <a16:creationId xmlns:a16="http://schemas.microsoft.com/office/drawing/2014/main" id="{19C646E2-2C66-4981-9E42-4CE46FAE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3232150"/>
            <a:ext cx="2895600" cy="6858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Rectangle 244">
            <a:extLst>
              <a:ext uri="{FF2B5EF4-FFF2-40B4-BE49-F238E27FC236}">
                <a16:creationId xmlns:a16="http://schemas.microsoft.com/office/drawing/2014/main" id="{B8023E7A-B4F6-4B1C-88B8-DDC78BB6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365750"/>
            <a:ext cx="2895600" cy="6858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4583" name="Picture 5" descr="j0297571[1]">
            <a:extLst>
              <a:ext uri="{FF2B5EF4-FFF2-40B4-BE49-F238E27FC236}">
                <a16:creationId xmlns:a16="http://schemas.microsoft.com/office/drawing/2014/main" id="{33284242-7FF2-4D2D-8267-B40C5F1A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3816350"/>
            <a:ext cx="48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 descr="pe07100_[1]">
            <a:extLst>
              <a:ext uri="{FF2B5EF4-FFF2-40B4-BE49-F238E27FC236}">
                <a16:creationId xmlns:a16="http://schemas.microsoft.com/office/drawing/2014/main" id="{58D3282E-3A35-4C39-AFA6-9B742E6E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4425950"/>
            <a:ext cx="420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7" descr="j0310428[1]">
            <a:extLst>
              <a:ext uri="{FF2B5EF4-FFF2-40B4-BE49-F238E27FC236}">
                <a16:creationId xmlns:a16="http://schemas.microsoft.com/office/drawing/2014/main" id="{0D2631D8-5349-4DDD-834F-21A1F082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5187950"/>
            <a:ext cx="533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9" descr="j0091967[1]">
            <a:extLst>
              <a:ext uri="{FF2B5EF4-FFF2-40B4-BE49-F238E27FC236}">
                <a16:creationId xmlns:a16="http://schemas.microsoft.com/office/drawing/2014/main" id="{41133616-E624-4B20-94A4-006D426B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520950"/>
            <a:ext cx="436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0" descr="j0305523[1]">
            <a:extLst>
              <a:ext uri="{FF2B5EF4-FFF2-40B4-BE49-F238E27FC236}">
                <a16:creationId xmlns:a16="http://schemas.microsoft.com/office/drawing/2014/main" id="{FFC4F9D4-09E4-4173-9AE5-F6B5F57B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3130550"/>
            <a:ext cx="627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1" descr="j0285792[1]">
            <a:extLst>
              <a:ext uri="{FF2B5EF4-FFF2-40B4-BE49-F238E27FC236}">
                <a16:creationId xmlns:a16="http://schemas.microsoft.com/office/drawing/2014/main" id="{39146B5D-FC54-4DA7-873C-9CAD7E65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5857875"/>
            <a:ext cx="4746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197">
            <a:extLst>
              <a:ext uri="{FF2B5EF4-FFF2-40B4-BE49-F238E27FC236}">
                <a16:creationId xmlns:a16="http://schemas.microsoft.com/office/drawing/2014/main" id="{188AE420-CFC3-4031-A940-B287580C02AD}"/>
              </a:ext>
            </a:extLst>
          </p:cNvPr>
          <p:cNvGraphicFramePr>
            <a:graphicFrameLocks noGrp="1"/>
          </p:cNvGraphicFramePr>
          <p:nvPr/>
        </p:nvGraphicFramePr>
        <p:xfrm>
          <a:off x="388938" y="1708150"/>
          <a:ext cx="4283075" cy="4903788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90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(K)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cards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Rachel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Hannah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Nellie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264">
            <a:extLst>
              <a:ext uri="{FF2B5EF4-FFF2-40B4-BE49-F238E27FC236}">
                <a16:creationId xmlns:a16="http://schemas.microsoft.com/office/drawing/2014/main" id="{1DE2EAA3-02E7-4F33-BA3C-371A59D0A4A7}"/>
              </a:ext>
            </a:extLst>
          </p:cNvPr>
          <p:cNvGraphicFramePr>
            <a:graphicFrameLocks/>
          </p:cNvGraphicFramePr>
          <p:nvPr/>
        </p:nvGraphicFramePr>
        <p:xfrm>
          <a:off x="4656138" y="1708150"/>
          <a:ext cx="1365250" cy="4876800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Response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Group 235">
            <a:extLst>
              <a:ext uri="{FF2B5EF4-FFF2-40B4-BE49-F238E27FC236}">
                <a16:creationId xmlns:a16="http://schemas.microsoft.com/office/drawing/2014/main" id="{CC79A9B2-3996-4E08-BE9F-938213DBB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43116"/>
              </p:ext>
            </p:extLst>
          </p:nvPr>
        </p:nvGraphicFramePr>
        <p:xfrm>
          <a:off x="6103938" y="1708150"/>
          <a:ext cx="2895600" cy="433228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Distance from David</a:t>
                      </a:r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u="none" strike="noStrike" cap="none" spc="0" normalizeH="0" baseline="0" dirty="0" err="1">
                          <a:ln>
                            <a:noFill/>
                          </a:ln>
                          <a:effectLst/>
                        </a:rPr>
                        <a:t>sqrt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 [(35-37)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+(35-50)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+(3-2)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]=15.16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B5D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sqrt [(22-37)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+(50-50)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+(2-2)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]=15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B5D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sqrt [(63-37)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+(200-50)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+(1-2)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]=152.23</a:t>
                      </a:r>
                      <a:endParaRPr kumimoji="0" lang="en-US" sz="2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sqrt [(59-37)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+(170-50)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+(1-2)</a:t>
                      </a:r>
                      <a:r>
                        <a:rPr kumimoji="0" lang="en-US" sz="2000" u="none" strike="noStrike" cap="none" spc="0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]=122</a:t>
                      </a:r>
                      <a:endParaRPr kumimoji="0" lang="en-US" sz="2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u="none" strike="noStrike" cap="none" spc="0" normalizeH="0" baseline="0" dirty="0" err="1">
                          <a:ln>
                            <a:noFill/>
                          </a:ln>
                          <a:effectLst/>
                        </a:rPr>
                        <a:t>sqrt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 [(25-37)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+(40-50)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+(4-2)</a:t>
                      </a:r>
                      <a:r>
                        <a:rPr kumimoji="0" lang="en-US" sz="2000" u="none" strike="noStrike" cap="none" spc="0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]=15.74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B5D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>
            <a:extLst>
              <a:ext uri="{FF2B5EF4-FFF2-40B4-BE49-F238E27FC236}">
                <a16:creationId xmlns:a16="http://schemas.microsoft.com/office/drawing/2014/main" id="{6EB23019-4271-48ED-8E02-6FBFA155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338388"/>
            <a:ext cx="8207375" cy="4259262"/>
          </a:xfrm>
        </p:spPr>
        <p:txBody>
          <a:bodyPr/>
          <a:lstStyle/>
          <a:p>
            <a:pPr marL="0" indent="0" eaLnBrk="1" hangingPunct="1"/>
            <a:r>
              <a:rPr lang="en-IN" altLang="en-US"/>
              <a:t>After this lecture, you will be able to</a:t>
            </a:r>
          </a:p>
          <a:p>
            <a:pPr lvl="1" eaLnBrk="1" hangingPunct="1"/>
            <a:r>
              <a:rPr lang="en-IN" altLang="en-US" sz="2600"/>
              <a:t>understand the use of Association based classification.</a:t>
            </a:r>
          </a:p>
          <a:p>
            <a:pPr lvl="1" eaLnBrk="1" hangingPunct="1"/>
            <a:r>
              <a:rPr lang="en-IN" altLang="en-US" sz="2600"/>
              <a:t>understand the working of rule based classification.</a:t>
            </a:r>
          </a:p>
          <a:p>
            <a:pPr lvl="1" eaLnBrk="1" hangingPunct="1"/>
            <a:r>
              <a:rPr lang="en-IN" altLang="en-US" sz="2600"/>
              <a:t>know how KNN algorithm works.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AF67CF9-7ECB-41EF-80A4-1EC71DA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Example : Nearest Neighbors</a:t>
            </a:r>
            <a:endParaRPr lang="en-IN" altLang="en-US"/>
          </a:p>
        </p:txBody>
      </p:sp>
      <p:pic>
        <p:nvPicPr>
          <p:cNvPr id="25604" name="Picture 5" descr="j0297571[1]">
            <a:extLst>
              <a:ext uri="{FF2B5EF4-FFF2-40B4-BE49-F238E27FC236}">
                <a16:creationId xmlns:a16="http://schemas.microsoft.com/office/drawing/2014/main" id="{44B1480C-483A-4F78-AEB7-DDC706F9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60788"/>
            <a:ext cx="48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pe07100_[1]">
            <a:extLst>
              <a:ext uri="{FF2B5EF4-FFF2-40B4-BE49-F238E27FC236}">
                <a16:creationId xmlns:a16="http://schemas.microsoft.com/office/drawing/2014/main" id="{C1F0172F-C963-467D-A989-B554FDF1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0388"/>
            <a:ext cx="4206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j0310428[1]">
            <a:extLst>
              <a:ext uri="{FF2B5EF4-FFF2-40B4-BE49-F238E27FC236}">
                <a16:creationId xmlns:a16="http://schemas.microsoft.com/office/drawing/2014/main" id="{9C035588-3C1E-4271-872A-84DBDD04A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32388"/>
            <a:ext cx="533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9" descr="j0091967[1]">
            <a:extLst>
              <a:ext uri="{FF2B5EF4-FFF2-40B4-BE49-F238E27FC236}">
                <a16:creationId xmlns:a16="http://schemas.microsoft.com/office/drawing/2014/main" id="{7A966DFB-D675-469A-A216-DE38D108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65388"/>
            <a:ext cx="436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0" descr="j0305523[1]">
            <a:extLst>
              <a:ext uri="{FF2B5EF4-FFF2-40B4-BE49-F238E27FC236}">
                <a16:creationId xmlns:a16="http://schemas.microsoft.com/office/drawing/2014/main" id="{B4D6DCAD-9B65-4FE9-9795-885262460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74988"/>
            <a:ext cx="627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1" descr="j0285792[1]">
            <a:extLst>
              <a:ext uri="{FF2B5EF4-FFF2-40B4-BE49-F238E27FC236}">
                <a16:creationId xmlns:a16="http://schemas.microsoft.com/office/drawing/2014/main" id="{6385D7DB-2B12-4D15-A6E5-CB0F527A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02313"/>
            <a:ext cx="4746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197">
            <a:extLst>
              <a:ext uri="{FF2B5EF4-FFF2-40B4-BE49-F238E27FC236}">
                <a16:creationId xmlns:a16="http://schemas.microsoft.com/office/drawing/2014/main" id="{99C56557-6BEC-4A54-94A8-B610C05F69F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52588"/>
          <a:ext cx="4283075" cy="4903788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9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(K)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cards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Rachel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Hannah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Nellie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264">
            <a:extLst>
              <a:ext uri="{FF2B5EF4-FFF2-40B4-BE49-F238E27FC236}">
                <a16:creationId xmlns:a16="http://schemas.microsoft.com/office/drawing/2014/main" id="{BE0DC5C8-BA4B-4C27-B2A0-D02E7DF41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238521"/>
              </p:ext>
            </p:extLst>
          </p:nvPr>
        </p:nvGraphicFramePr>
        <p:xfrm>
          <a:off x="4664075" y="1652588"/>
          <a:ext cx="1483507" cy="4903788"/>
        </p:xfrm>
        <a:graphic>
          <a:graphicData uri="http://schemas.openxmlformats.org/drawingml/2006/table">
            <a:tbl>
              <a:tblPr/>
              <a:tblGrid>
                <a:gridCol w="148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2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Response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AF67CF9-7ECB-41EF-80A4-1EC71DA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Example : Nearest Neighbors</a:t>
            </a:r>
            <a:endParaRPr lang="en-IN" altLang="en-US"/>
          </a:p>
        </p:txBody>
      </p:sp>
      <p:pic>
        <p:nvPicPr>
          <p:cNvPr id="25604" name="Picture 5" descr="j0297571[1]">
            <a:extLst>
              <a:ext uri="{FF2B5EF4-FFF2-40B4-BE49-F238E27FC236}">
                <a16:creationId xmlns:a16="http://schemas.microsoft.com/office/drawing/2014/main" id="{44B1480C-483A-4F78-AEB7-DDC706F9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60788"/>
            <a:ext cx="48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pe07100_[1]">
            <a:extLst>
              <a:ext uri="{FF2B5EF4-FFF2-40B4-BE49-F238E27FC236}">
                <a16:creationId xmlns:a16="http://schemas.microsoft.com/office/drawing/2014/main" id="{C1F0172F-C963-467D-A989-B554FDF1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0388"/>
            <a:ext cx="4206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j0310428[1]">
            <a:extLst>
              <a:ext uri="{FF2B5EF4-FFF2-40B4-BE49-F238E27FC236}">
                <a16:creationId xmlns:a16="http://schemas.microsoft.com/office/drawing/2014/main" id="{9C035588-3C1E-4271-872A-84DBDD04A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32388"/>
            <a:ext cx="533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9" descr="j0091967[1]">
            <a:extLst>
              <a:ext uri="{FF2B5EF4-FFF2-40B4-BE49-F238E27FC236}">
                <a16:creationId xmlns:a16="http://schemas.microsoft.com/office/drawing/2014/main" id="{7A966DFB-D675-469A-A216-DE38D108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65388"/>
            <a:ext cx="436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0" descr="j0305523[1]">
            <a:extLst>
              <a:ext uri="{FF2B5EF4-FFF2-40B4-BE49-F238E27FC236}">
                <a16:creationId xmlns:a16="http://schemas.microsoft.com/office/drawing/2014/main" id="{B4D6DCAD-9B65-4FE9-9795-885262460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74988"/>
            <a:ext cx="627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1" descr="j0285792[1]">
            <a:extLst>
              <a:ext uri="{FF2B5EF4-FFF2-40B4-BE49-F238E27FC236}">
                <a16:creationId xmlns:a16="http://schemas.microsoft.com/office/drawing/2014/main" id="{6385D7DB-2B12-4D15-A6E5-CB0F527A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02313"/>
            <a:ext cx="4746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197">
            <a:extLst>
              <a:ext uri="{FF2B5EF4-FFF2-40B4-BE49-F238E27FC236}">
                <a16:creationId xmlns:a16="http://schemas.microsoft.com/office/drawing/2014/main" id="{99C56557-6BEC-4A54-94A8-B610C05F69F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52588"/>
          <a:ext cx="4283075" cy="4903788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9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(K)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cards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Rachel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Hannah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Nellie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264">
            <a:extLst>
              <a:ext uri="{FF2B5EF4-FFF2-40B4-BE49-F238E27FC236}">
                <a16:creationId xmlns:a16="http://schemas.microsoft.com/office/drawing/2014/main" id="{BE0DC5C8-BA4B-4C27-B2A0-D02E7DF41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102836"/>
              </p:ext>
            </p:extLst>
          </p:nvPr>
        </p:nvGraphicFramePr>
        <p:xfrm>
          <a:off x="4648200" y="1652588"/>
          <a:ext cx="1365250" cy="4903788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2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Response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251">
            <a:extLst>
              <a:ext uri="{FF2B5EF4-FFF2-40B4-BE49-F238E27FC236}">
                <a16:creationId xmlns:a16="http://schemas.microsoft.com/office/drawing/2014/main" id="{11DF9BEB-7AD2-4315-AC27-844683CB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857656"/>
            <a:ext cx="13716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152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0B62DEE-714D-4E7F-BDB3-0DD441CE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/>
              <a:t>Association based classification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FFA99B4-6C4A-4BDD-8BFA-79F05280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/>
              <a:t>Association rule mining finds interesting associations and relationships among large sets of data items. </a:t>
            </a:r>
          </a:p>
          <a:p>
            <a:pPr algn="just" eaLnBrk="1" hangingPunct="1"/>
            <a:r>
              <a:rPr lang="en-US" altLang="en-US"/>
              <a:t>It shows how frequently a itemset occurs in a transaction. A typical example is Market Based Analysis.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F3FA247-CCFF-408D-AB30-693857EB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/>
              <a:t>Association based classification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CB5F002-8605-4C51-AC23-1E9EEE4F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/>
              <a:t>Market Based Analysis is one of the key techniques used by large relations to show associations between items.</a:t>
            </a:r>
          </a:p>
          <a:p>
            <a:pPr algn="just" eaLnBrk="1" hangingPunct="1"/>
            <a:r>
              <a:rPr lang="en-US" altLang="en-US"/>
              <a:t>It allows retailers to identify relationships between the items that people buy together frequently.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AC9D274-46D2-4027-9A77-D8312A9C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/>
              <a:t>Association based classification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9B5076A7-CCC7-4E55-9E8E-36E00E28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t="1759" r="3647" b="4562"/>
          <a:stretch>
            <a:fillRect/>
          </a:stretch>
        </p:blipFill>
        <p:spPr bwMode="auto">
          <a:xfrm>
            <a:off x="1893888" y="1898650"/>
            <a:ext cx="5445125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90DB2BA-7720-4A49-AC5A-E0C6678F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/>
              <a:t>Association based classification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C9EE82B-465B-482E-AC3D-D422693F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eaLnBrk="1" hangingPunct="1"/>
            <a:r>
              <a:rPr lang="en-US" altLang="en-US"/>
              <a:t>Given a set of transactions, we can find rules that will predict the occurrence of an item based on the occurrences of other Items in the transaction.</a:t>
            </a:r>
            <a:endParaRPr lang="en-I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60695A-A661-436B-AFAA-48B977D8CE4A}"/>
              </a:ext>
            </a:extLst>
          </p:cNvPr>
          <p:cNvGraphicFramePr>
            <a:graphicFrameLocks noGrp="1"/>
          </p:cNvGraphicFramePr>
          <p:nvPr/>
        </p:nvGraphicFramePr>
        <p:xfrm>
          <a:off x="3243263" y="3497263"/>
          <a:ext cx="2746376" cy="31802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7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TID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63508" marB="63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Items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63508" marB="63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Bread, Milk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45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Bread, Diaper, Beer, Eggs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45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  <a:endParaRPr lang="en-IN" sz="1400" b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Milk, Diaper, Beer, Coke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45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Bahnschrift" panose="020B0502040204020203" pitchFamily="34" charset="0"/>
                        </a:rPr>
                        <a:t>4</a:t>
                      </a:r>
                      <a:endParaRPr lang="en-IN" sz="1400" b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Bread, Milk, Diaper, Beer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5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Bahnschrift" panose="020B0502040204020203" pitchFamily="34" charset="0"/>
                        </a:rPr>
                        <a:t>5</a:t>
                      </a:r>
                      <a:endParaRPr lang="en-IN" sz="1400" b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Bahnschrift" panose="020B0502040204020203" pitchFamily="34" charset="0"/>
                        </a:rPr>
                        <a:t>Bread, Milk, Diaper, Coke</a:t>
                      </a:r>
                      <a:endParaRPr lang="en-IN" sz="1400" b="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56" marR="63556" marT="88911" marB="88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701DA6E-CE4B-4DF6-AED2-549D6CAA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/>
              <a:t>Association based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FF02-D724-4DB1-8B7E-B86C09C5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Before we start defining the rule, let us first see the basic definitions.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40424E"/>
                </a:solidFill>
                <a:latin typeface="urw-din"/>
              </a:rPr>
              <a:t>Support Count(  )- </a:t>
            </a:r>
            <a:r>
              <a:rPr lang="el-GR" b="1" dirty="0">
                <a:solidFill>
                  <a:srgbClr val="40424E"/>
                </a:solidFill>
                <a:latin typeface="urw-din"/>
              </a:rPr>
              <a:t>σ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 Frequency of occurrence of a itemset.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dirty="0"/>
              <a:t>Here </a:t>
            </a:r>
            <a:r>
              <a:rPr lang="el-GR" dirty="0"/>
              <a:t>σ</a:t>
            </a:r>
            <a:r>
              <a:rPr lang="en-US" dirty="0"/>
              <a:t>  ({Milk, Bread, Diaper})=2 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40424E"/>
                </a:solidFill>
                <a:latin typeface="urw-din"/>
              </a:rPr>
              <a:t>Frequent </a:t>
            </a:r>
            <a:r>
              <a:rPr lang="en-US" b="1" dirty="0" err="1">
                <a:solidFill>
                  <a:srgbClr val="40424E"/>
                </a:solidFill>
                <a:latin typeface="urw-din"/>
              </a:rPr>
              <a:t>Itemset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 –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An </a:t>
            </a:r>
            <a:r>
              <a:rPr lang="en-US" dirty="0" err="1">
                <a:solidFill>
                  <a:srgbClr val="40424E"/>
                </a:solidFill>
                <a:latin typeface="urw-din"/>
              </a:rPr>
              <a:t>itemset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 whose support is greater than or equal to </a:t>
            </a:r>
            <a:r>
              <a:rPr lang="en-US" dirty="0" err="1">
                <a:solidFill>
                  <a:srgbClr val="40424E"/>
                </a:solidFill>
                <a:latin typeface="urw-din"/>
              </a:rPr>
              <a:t>minsup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 threshold.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Association Rule </a:t>
            </a:r>
            <a:r>
              <a:rPr lang="en-US" b="1" dirty="0"/>
              <a:t>–</a:t>
            </a:r>
            <a:r>
              <a:rPr lang="en-US" dirty="0"/>
              <a:t> An implication expression of the form X -&gt; Y, where X and Y are any 2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{Milk, Diaper}-&gt;{Beer}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A9E985-8C31-44CB-B2BF-0958A242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 b="1"/>
              <a:t>Rule Evaluation Metrics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58B2-76B6-4B5B-AB55-A88FB6C5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 rtlCol="0">
            <a:normAutofit fontScale="92500" lnSpcReduction="20000"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Support(s) –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The number of transactions that include items in the {X} and {Y} parts of the rule as a percentage of the total number of </a:t>
            </a:r>
            <a:r>
              <a:rPr lang="en-US" dirty="0" err="1"/>
              <a:t>transaction.It</a:t>
            </a:r>
            <a:r>
              <a:rPr lang="en-US" dirty="0"/>
              <a:t> is a measure of how frequently the collection of items occur together as a percentage of all transactions.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Support = 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(X+Y) / total </a:t>
            </a:r>
            <a:r>
              <a:rPr lang="en-US" dirty="0"/>
              <a:t>–</a:t>
            </a:r>
            <a:br>
              <a:rPr lang="en-US" dirty="0"/>
            </a:br>
            <a:r>
              <a:rPr lang="en-US" dirty="0"/>
              <a:t>It is interpreted as fraction of transactions that contain both X and Y.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5DD549C-DDC0-4806-B2A1-ADB62DCB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IN" altLang="en-US" b="1"/>
              <a:t>Rule Evaluation Metrics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3016-E2DF-451F-827A-561C5F2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 rtlCol="0">
            <a:normAutofit lnSpcReduction="10000"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Confidence(c) –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It is the ratio of the no of transactions that includes all items in {B} as well as the no of transactions that includes all items in {A} to the no of transactions that includes all items in {A}.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b="1" dirty="0"/>
              <a:t>–</a:t>
            </a:r>
            <a:br>
              <a:rPr lang="en-US" dirty="0"/>
            </a:br>
            <a:r>
              <a:rPr lang="en-US" dirty="0"/>
              <a:t>It measures how often each item in Y appears in transactions that contains items in X also.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D2A32779-4161-4ABE-81AE-CF161C4F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719638"/>
            <a:ext cx="421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1220</Words>
  <Application>Microsoft Office PowerPoint</Application>
  <PresentationFormat>On-screen Show (4:3)</PresentationFormat>
  <Paragraphs>309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Calibri</vt:lpstr>
      <vt:lpstr>Arial</vt:lpstr>
      <vt:lpstr>Calibri Light</vt:lpstr>
      <vt:lpstr>Bahnschrift SemiBold</vt:lpstr>
      <vt:lpstr>Bahnschrift</vt:lpstr>
      <vt:lpstr>urw-din</vt:lpstr>
      <vt:lpstr>Tahoma</vt:lpstr>
      <vt:lpstr>Symbol</vt:lpstr>
      <vt:lpstr>Times New Roman</vt:lpstr>
      <vt:lpstr>Wingdings</vt:lpstr>
      <vt:lpstr>Adobe Devanagari</vt:lpstr>
      <vt:lpstr>Office Theme</vt:lpstr>
      <vt:lpstr>PowerPoint Presentation</vt:lpstr>
      <vt:lpstr>PowerPoint Presentation</vt:lpstr>
      <vt:lpstr>Association based classification</vt:lpstr>
      <vt:lpstr>Association based classification</vt:lpstr>
      <vt:lpstr>Association based classification</vt:lpstr>
      <vt:lpstr>Association based classification</vt:lpstr>
      <vt:lpstr>Association based classification</vt:lpstr>
      <vt:lpstr>Rule Evaluation Metrics</vt:lpstr>
      <vt:lpstr>Rule Evaluation Metrics</vt:lpstr>
      <vt:lpstr>Example</vt:lpstr>
      <vt:lpstr>Rule-Based Classifier</vt:lpstr>
      <vt:lpstr>Application of Rule-Based Classifier</vt:lpstr>
      <vt:lpstr>How does Rule-based Classifier Work?</vt:lpstr>
      <vt:lpstr>From Decision Trees To Rules</vt:lpstr>
      <vt:lpstr>Nearest-Neighbour Classifiers</vt:lpstr>
      <vt:lpstr>Nearest-Neighbour Classifiers</vt:lpstr>
      <vt:lpstr>K-Nearest Neighbor Algorithm</vt:lpstr>
      <vt:lpstr>Example : Nearest Neighbors</vt:lpstr>
      <vt:lpstr>Example : Nearest Neighbors</vt:lpstr>
      <vt:lpstr>Example : Nearest Neighbors</vt:lpstr>
      <vt:lpstr>Example : Nearest Neighbors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48</cp:revision>
  <dcterms:created xsi:type="dcterms:W3CDTF">2020-12-02T17:41:12Z</dcterms:created>
  <dcterms:modified xsi:type="dcterms:W3CDTF">2021-01-22T04:36:40Z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314289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