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51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53" r:id="rId26"/>
    <p:sldId id="352" r:id="rId27"/>
    <p:sldId id="347" r:id="rId28"/>
    <p:sldId id="354" r:id="rId29"/>
    <p:sldId id="348" r:id="rId30"/>
    <p:sldId id="349" r:id="rId31"/>
    <p:sldId id="350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23C"/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napToGrid="0">
      <p:cViewPr>
        <p:scale>
          <a:sx n="50" d="100"/>
          <a:sy n="50" d="100"/>
        </p:scale>
        <p:origin x="1902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E866C-3C2C-441B-9C42-A58650A87C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551637-4413-40E0-9C2F-66180DB1A812}">
      <dgm:prSet phldrT="[Text]" custT="1"/>
      <dgm:spPr>
        <a:solidFill>
          <a:srgbClr val="02323C"/>
        </a:solidFill>
      </dgm:spPr>
      <dgm:t>
        <a:bodyPr/>
        <a:lstStyle/>
        <a:p>
          <a:r>
            <a:rPr lang="en-US" sz="2400" dirty="0">
              <a:latin typeface="Bahnschrift" panose="020B0502040204020203" pitchFamily="34" charset="0"/>
            </a:rPr>
            <a:t>It is capable of handling large datasets with high dimensionality.</a:t>
          </a:r>
        </a:p>
      </dgm:t>
    </dgm:pt>
    <dgm:pt modelId="{1B4605B9-00BE-4C3F-BAB0-ECAC5FDB6E93}" type="parTrans" cxnId="{79EE7952-FA0E-4285-896D-8112534DE96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DD1410B-A75F-42FC-BBED-5B85D59E44B1}" type="sibTrans" cxnId="{79EE7952-FA0E-4285-896D-8112534DE965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510CD46-949B-4669-BDDE-7A4A1379BA5E}">
      <dgm:prSet phldrT="[Text]" custT="1"/>
      <dgm:spPr>
        <a:solidFill>
          <a:srgbClr val="02323C"/>
        </a:solidFill>
      </dgm:spPr>
      <dgm:t>
        <a:bodyPr/>
        <a:lstStyle/>
        <a:p>
          <a:r>
            <a:rPr lang="en-US" sz="2400" dirty="0">
              <a:latin typeface="Bahnschrift" panose="020B0502040204020203" pitchFamily="34" charset="0"/>
            </a:rPr>
            <a:t>It enhances the accuracy of the model and prevents the overfitting issue.</a:t>
          </a:r>
        </a:p>
      </dgm:t>
    </dgm:pt>
    <dgm:pt modelId="{D0312341-E4D0-49D8-8EA8-6AFA3158FAA7}" type="parTrans" cxnId="{69BE7272-89D7-4D50-8F53-22570CA9189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962FD61-6B88-41BB-A737-2AEA4245E0E0}" type="sibTrans" cxnId="{69BE7272-89D7-4D50-8F53-22570CA91896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587A454E-DABA-47C5-BFED-6B4E209A5E02}">
      <dgm:prSet phldrT="[Text]" custT="1"/>
      <dgm:spPr>
        <a:solidFill>
          <a:srgbClr val="02323C"/>
        </a:solidFill>
      </dgm:spPr>
      <dgm:t>
        <a:bodyPr/>
        <a:lstStyle/>
        <a:p>
          <a:r>
            <a:rPr lang="en-US" sz="2400" dirty="0">
              <a:latin typeface="Bahnschrift" panose="020B0502040204020203" pitchFamily="34" charset="0"/>
            </a:rPr>
            <a:t>Random Forest is capable of performing both Classification and Regression tasks.</a:t>
          </a:r>
        </a:p>
      </dgm:t>
    </dgm:pt>
    <dgm:pt modelId="{FDD4F054-FD13-4C6F-BC5A-CC4608DB6973}" type="sibTrans" cxnId="{FBFB008C-9DA0-40FF-BF4C-24DD0638BD7C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AA18CA20-73EB-49E3-9103-26BC3531934A}" type="parTrans" cxnId="{FBFB008C-9DA0-40FF-BF4C-24DD0638BD7C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1C56351E-E143-4CB5-B061-1613E2E91009}" type="pres">
      <dgm:prSet presAssocID="{1D1E866C-3C2C-441B-9C42-A58650A87C13}" presName="linear" presStyleCnt="0">
        <dgm:presLayoutVars>
          <dgm:dir/>
          <dgm:animLvl val="lvl"/>
          <dgm:resizeHandles val="exact"/>
        </dgm:presLayoutVars>
      </dgm:prSet>
      <dgm:spPr/>
    </dgm:pt>
    <dgm:pt modelId="{4CD2FE99-F878-4419-9D38-D494209E3BEA}" type="pres">
      <dgm:prSet presAssocID="{587A454E-DABA-47C5-BFED-6B4E209A5E02}" presName="parentLin" presStyleCnt="0"/>
      <dgm:spPr/>
    </dgm:pt>
    <dgm:pt modelId="{7BB1BC30-7892-464A-9D34-0B1D7C5A6E92}" type="pres">
      <dgm:prSet presAssocID="{587A454E-DABA-47C5-BFED-6B4E209A5E02}" presName="parentLeftMargin" presStyleLbl="node1" presStyleIdx="0" presStyleCnt="3"/>
      <dgm:spPr/>
    </dgm:pt>
    <dgm:pt modelId="{50C0E416-31B1-4BFB-B46A-08DF2395E410}" type="pres">
      <dgm:prSet presAssocID="{587A454E-DABA-47C5-BFED-6B4E209A5E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819283-7FC6-4CC0-B9FA-C35AC8665655}" type="pres">
      <dgm:prSet presAssocID="{587A454E-DABA-47C5-BFED-6B4E209A5E02}" presName="negativeSpace" presStyleCnt="0"/>
      <dgm:spPr/>
    </dgm:pt>
    <dgm:pt modelId="{FEB46F9E-2B15-43BD-9580-8DCCE6311505}" type="pres">
      <dgm:prSet presAssocID="{587A454E-DABA-47C5-BFED-6B4E209A5E02}" presName="childText" presStyleLbl="conFgAcc1" presStyleIdx="0" presStyleCnt="3">
        <dgm:presLayoutVars>
          <dgm:bulletEnabled val="1"/>
        </dgm:presLayoutVars>
      </dgm:prSet>
      <dgm:spPr/>
    </dgm:pt>
    <dgm:pt modelId="{3E59FBE7-A68A-47B0-B04C-0A1783689ADF}" type="pres">
      <dgm:prSet presAssocID="{FDD4F054-FD13-4C6F-BC5A-CC4608DB6973}" presName="spaceBetweenRectangles" presStyleCnt="0"/>
      <dgm:spPr/>
    </dgm:pt>
    <dgm:pt modelId="{15D27491-12C5-4CFA-B937-8E5E9F75F726}" type="pres">
      <dgm:prSet presAssocID="{74551637-4413-40E0-9C2F-66180DB1A812}" presName="parentLin" presStyleCnt="0"/>
      <dgm:spPr/>
    </dgm:pt>
    <dgm:pt modelId="{014A73B9-73AD-464A-99EA-2AD5ACD7AD52}" type="pres">
      <dgm:prSet presAssocID="{74551637-4413-40E0-9C2F-66180DB1A812}" presName="parentLeftMargin" presStyleLbl="node1" presStyleIdx="0" presStyleCnt="3"/>
      <dgm:spPr/>
    </dgm:pt>
    <dgm:pt modelId="{B76185EE-FC05-427B-A678-B6B54E60B7A5}" type="pres">
      <dgm:prSet presAssocID="{74551637-4413-40E0-9C2F-66180DB1A8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847A9A-132B-4CED-BAC4-2AEE7979890E}" type="pres">
      <dgm:prSet presAssocID="{74551637-4413-40E0-9C2F-66180DB1A812}" presName="negativeSpace" presStyleCnt="0"/>
      <dgm:spPr/>
    </dgm:pt>
    <dgm:pt modelId="{DDFFEFAD-7984-4F8F-807C-E40AB1BA5574}" type="pres">
      <dgm:prSet presAssocID="{74551637-4413-40E0-9C2F-66180DB1A812}" presName="childText" presStyleLbl="conFgAcc1" presStyleIdx="1" presStyleCnt="3">
        <dgm:presLayoutVars>
          <dgm:bulletEnabled val="1"/>
        </dgm:presLayoutVars>
      </dgm:prSet>
      <dgm:spPr/>
    </dgm:pt>
    <dgm:pt modelId="{0E46B7FC-F22E-4648-A89C-667F1D859BC3}" type="pres">
      <dgm:prSet presAssocID="{1DD1410B-A75F-42FC-BBED-5B85D59E44B1}" presName="spaceBetweenRectangles" presStyleCnt="0"/>
      <dgm:spPr/>
    </dgm:pt>
    <dgm:pt modelId="{963B7206-E951-4EAF-BBFA-BD999EDDCE98}" type="pres">
      <dgm:prSet presAssocID="{B510CD46-949B-4669-BDDE-7A4A1379BA5E}" presName="parentLin" presStyleCnt="0"/>
      <dgm:spPr/>
    </dgm:pt>
    <dgm:pt modelId="{F23BB31D-6B53-4BA6-AE23-363A3AFCB38A}" type="pres">
      <dgm:prSet presAssocID="{B510CD46-949B-4669-BDDE-7A4A1379BA5E}" presName="parentLeftMargin" presStyleLbl="node1" presStyleIdx="1" presStyleCnt="3"/>
      <dgm:spPr/>
    </dgm:pt>
    <dgm:pt modelId="{4F177825-20EE-4039-80B6-BBC9A3B11D18}" type="pres">
      <dgm:prSet presAssocID="{B510CD46-949B-4669-BDDE-7A4A1379BA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534100-3A45-40B1-84F0-254C8277AA36}" type="pres">
      <dgm:prSet presAssocID="{B510CD46-949B-4669-BDDE-7A4A1379BA5E}" presName="negativeSpace" presStyleCnt="0"/>
      <dgm:spPr/>
    </dgm:pt>
    <dgm:pt modelId="{42399224-2182-4DD0-B1ED-EF8DE0802581}" type="pres">
      <dgm:prSet presAssocID="{B510CD46-949B-4669-BDDE-7A4A1379BA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7AF93A-F890-416F-82A1-EDF8BDB81359}" type="presOf" srcId="{587A454E-DABA-47C5-BFED-6B4E209A5E02}" destId="{7BB1BC30-7892-464A-9D34-0B1D7C5A6E92}" srcOrd="0" destOrd="0" presId="urn:microsoft.com/office/officeart/2005/8/layout/list1"/>
    <dgm:cxn modelId="{5A7C533D-2B47-4B82-8441-7989905F40ED}" type="presOf" srcId="{74551637-4413-40E0-9C2F-66180DB1A812}" destId="{014A73B9-73AD-464A-99EA-2AD5ACD7AD52}" srcOrd="0" destOrd="0" presId="urn:microsoft.com/office/officeart/2005/8/layout/list1"/>
    <dgm:cxn modelId="{68851E5D-50E0-463D-A86E-EA16B73B7737}" type="presOf" srcId="{74551637-4413-40E0-9C2F-66180DB1A812}" destId="{B76185EE-FC05-427B-A678-B6B54E60B7A5}" srcOrd="1" destOrd="0" presId="urn:microsoft.com/office/officeart/2005/8/layout/list1"/>
    <dgm:cxn modelId="{9FBDB849-42AD-4559-A6CF-81B9D93F6573}" type="presOf" srcId="{B510CD46-949B-4669-BDDE-7A4A1379BA5E}" destId="{4F177825-20EE-4039-80B6-BBC9A3B11D18}" srcOrd="1" destOrd="0" presId="urn:microsoft.com/office/officeart/2005/8/layout/list1"/>
    <dgm:cxn modelId="{69BE7272-89D7-4D50-8F53-22570CA91896}" srcId="{1D1E866C-3C2C-441B-9C42-A58650A87C13}" destId="{B510CD46-949B-4669-BDDE-7A4A1379BA5E}" srcOrd="2" destOrd="0" parTransId="{D0312341-E4D0-49D8-8EA8-6AFA3158FAA7}" sibTransId="{5962FD61-6B88-41BB-A737-2AEA4245E0E0}"/>
    <dgm:cxn modelId="{79EE7952-FA0E-4285-896D-8112534DE965}" srcId="{1D1E866C-3C2C-441B-9C42-A58650A87C13}" destId="{74551637-4413-40E0-9C2F-66180DB1A812}" srcOrd="1" destOrd="0" parTransId="{1B4605B9-00BE-4C3F-BAB0-ECAC5FDB6E93}" sibTransId="{1DD1410B-A75F-42FC-BBED-5B85D59E44B1}"/>
    <dgm:cxn modelId="{E3B25776-8C62-4804-AC04-AB0EB96879BA}" type="presOf" srcId="{B510CD46-949B-4669-BDDE-7A4A1379BA5E}" destId="{F23BB31D-6B53-4BA6-AE23-363A3AFCB38A}" srcOrd="0" destOrd="0" presId="urn:microsoft.com/office/officeart/2005/8/layout/list1"/>
    <dgm:cxn modelId="{FBFB008C-9DA0-40FF-BF4C-24DD0638BD7C}" srcId="{1D1E866C-3C2C-441B-9C42-A58650A87C13}" destId="{587A454E-DABA-47C5-BFED-6B4E209A5E02}" srcOrd="0" destOrd="0" parTransId="{AA18CA20-73EB-49E3-9103-26BC3531934A}" sibTransId="{FDD4F054-FD13-4C6F-BC5A-CC4608DB6973}"/>
    <dgm:cxn modelId="{29C7E89B-A63A-4ABB-A847-37328A1430AD}" type="presOf" srcId="{1D1E866C-3C2C-441B-9C42-A58650A87C13}" destId="{1C56351E-E143-4CB5-B061-1613E2E91009}" srcOrd="0" destOrd="0" presId="urn:microsoft.com/office/officeart/2005/8/layout/list1"/>
    <dgm:cxn modelId="{514515F3-9FCF-491B-A412-E813FDA42B37}" type="presOf" srcId="{587A454E-DABA-47C5-BFED-6B4E209A5E02}" destId="{50C0E416-31B1-4BFB-B46A-08DF2395E410}" srcOrd="1" destOrd="0" presId="urn:microsoft.com/office/officeart/2005/8/layout/list1"/>
    <dgm:cxn modelId="{14358CC5-5C16-4BA3-AA71-0604D2F5FEDD}" type="presParOf" srcId="{1C56351E-E143-4CB5-B061-1613E2E91009}" destId="{4CD2FE99-F878-4419-9D38-D494209E3BEA}" srcOrd="0" destOrd="0" presId="urn:microsoft.com/office/officeart/2005/8/layout/list1"/>
    <dgm:cxn modelId="{F8861D13-2803-4E5C-AF17-59705249A5F4}" type="presParOf" srcId="{4CD2FE99-F878-4419-9D38-D494209E3BEA}" destId="{7BB1BC30-7892-464A-9D34-0B1D7C5A6E92}" srcOrd="0" destOrd="0" presId="urn:microsoft.com/office/officeart/2005/8/layout/list1"/>
    <dgm:cxn modelId="{FAE99672-FE9A-4708-9844-D5E4F6A73076}" type="presParOf" srcId="{4CD2FE99-F878-4419-9D38-D494209E3BEA}" destId="{50C0E416-31B1-4BFB-B46A-08DF2395E410}" srcOrd="1" destOrd="0" presId="urn:microsoft.com/office/officeart/2005/8/layout/list1"/>
    <dgm:cxn modelId="{43EF6269-AFA2-4070-BDB7-E4FFC0E0BF50}" type="presParOf" srcId="{1C56351E-E143-4CB5-B061-1613E2E91009}" destId="{F0819283-7FC6-4CC0-B9FA-C35AC8665655}" srcOrd="1" destOrd="0" presId="urn:microsoft.com/office/officeart/2005/8/layout/list1"/>
    <dgm:cxn modelId="{6725235D-1A25-46A9-A8E8-EDC5A16DD8FB}" type="presParOf" srcId="{1C56351E-E143-4CB5-B061-1613E2E91009}" destId="{FEB46F9E-2B15-43BD-9580-8DCCE6311505}" srcOrd="2" destOrd="0" presId="urn:microsoft.com/office/officeart/2005/8/layout/list1"/>
    <dgm:cxn modelId="{140AC94A-42F5-4E31-ADE5-9AE6C13D75F6}" type="presParOf" srcId="{1C56351E-E143-4CB5-B061-1613E2E91009}" destId="{3E59FBE7-A68A-47B0-B04C-0A1783689ADF}" srcOrd="3" destOrd="0" presId="urn:microsoft.com/office/officeart/2005/8/layout/list1"/>
    <dgm:cxn modelId="{3082FC5D-43A4-48D3-A24D-C294A99C66D4}" type="presParOf" srcId="{1C56351E-E143-4CB5-B061-1613E2E91009}" destId="{15D27491-12C5-4CFA-B937-8E5E9F75F726}" srcOrd="4" destOrd="0" presId="urn:microsoft.com/office/officeart/2005/8/layout/list1"/>
    <dgm:cxn modelId="{F8896D15-0AD8-4250-B883-EC255CA75075}" type="presParOf" srcId="{15D27491-12C5-4CFA-B937-8E5E9F75F726}" destId="{014A73B9-73AD-464A-99EA-2AD5ACD7AD52}" srcOrd="0" destOrd="0" presId="urn:microsoft.com/office/officeart/2005/8/layout/list1"/>
    <dgm:cxn modelId="{0BD9F766-57D3-455C-BBE7-7709F8361575}" type="presParOf" srcId="{15D27491-12C5-4CFA-B937-8E5E9F75F726}" destId="{B76185EE-FC05-427B-A678-B6B54E60B7A5}" srcOrd="1" destOrd="0" presId="urn:microsoft.com/office/officeart/2005/8/layout/list1"/>
    <dgm:cxn modelId="{8E0FDBF0-D6B2-4E3E-AAB0-C368ACA4D06C}" type="presParOf" srcId="{1C56351E-E143-4CB5-B061-1613E2E91009}" destId="{7A847A9A-132B-4CED-BAC4-2AEE7979890E}" srcOrd="5" destOrd="0" presId="urn:microsoft.com/office/officeart/2005/8/layout/list1"/>
    <dgm:cxn modelId="{D665D773-70BA-414E-88A9-A257E9CDAA79}" type="presParOf" srcId="{1C56351E-E143-4CB5-B061-1613E2E91009}" destId="{DDFFEFAD-7984-4F8F-807C-E40AB1BA5574}" srcOrd="6" destOrd="0" presId="urn:microsoft.com/office/officeart/2005/8/layout/list1"/>
    <dgm:cxn modelId="{A34E7AE0-0705-448D-9359-E24D8BFAC4A9}" type="presParOf" srcId="{1C56351E-E143-4CB5-B061-1613E2E91009}" destId="{0E46B7FC-F22E-4648-A89C-667F1D859BC3}" srcOrd="7" destOrd="0" presId="urn:microsoft.com/office/officeart/2005/8/layout/list1"/>
    <dgm:cxn modelId="{9B721B2D-ABEE-4003-84EA-D7EB7DFF4DA9}" type="presParOf" srcId="{1C56351E-E143-4CB5-B061-1613E2E91009}" destId="{963B7206-E951-4EAF-BBFA-BD999EDDCE98}" srcOrd="8" destOrd="0" presId="urn:microsoft.com/office/officeart/2005/8/layout/list1"/>
    <dgm:cxn modelId="{DBA5AC76-7DD0-4EC7-B91B-0198AF3C0355}" type="presParOf" srcId="{963B7206-E951-4EAF-BBFA-BD999EDDCE98}" destId="{F23BB31D-6B53-4BA6-AE23-363A3AFCB38A}" srcOrd="0" destOrd="0" presId="urn:microsoft.com/office/officeart/2005/8/layout/list1"/>
    <dgm:cxn modelId="{EEF41406-A458-4B3C-A8B4-4FD4513E9C59}" type="presParOf" srcId="{963B7206-E951-4EAF-BBFA-BD999EDDCE98}" destId="{4F177825-20EE-4039-80B6-BBC9A3B11D18}" srcOrd="1" destOrd="0" presId="urn:microsoft.com/office/officeart/2005/8/layout/list1"/>
    <dgm:cxn modelId="{728AD3B8-17B6-4FC7-9B33-97061B1E6DF3}" type="presParOf" srcId="{1C56351E-E143-4CB5-B061-1613E2E91009}" destId="{F3534100-3A45-40B1-84F0-254C8277AA36}" srcOrd="9" destOrd="0" presId="urn:microsoft.com/office/officeart/2005/8/layout/list1"/>
    <dgm:cxn modelId="{D6D17ECA-ED8D-4C25-B801-C9FDFF462522}" type="presParOf" srcId="{1C56351E-E143-4CB5-B061-1613E2E91009}" destId="{42399224-2182-4DD0-B1ED-EF8DE08025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E866C-3C2C-441B-9C42-A58650A87C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A454E-DABA-47C5-BFED-6B4E209A5E02}">
      <dgm:prSet phldrT="[Text]" custT="1"/>
      <dgm:spPr>
        <a:solidFill>
          <a:srgbClr val="02323C"/>
        </a:solidFill>
      </dgm:spPr>
      <dgm:t>
        <a:bodyPr/>
        <a:lstStyle/>
        <a:p>
          <a:r>
            <a:rPr lang="en-US" sz="2400" dirty="0">
              <a:latin typeface="Bahnschrift" panose="020B0502040204020203" pitchFamily="34" charset="0"/>
            </a:rPr>
            <a:t>Complexity is the main disadvantage </a:t>
          </a:r>
        </a:p>
        <a:p>
          <a:r>
            <a:rPr lang="en-US" sz="2400" dirty="0">
              <a:latin typeface="Bahnschrift" panose="020B0502040204020203" pitchFamily="34" charset="0"/>
            </a:rPr>
            <a:t>of Random forest algorithms.</a:t>
          </a:r>
        </a:p>
      </dgm:t>
    </dgm:pt>
    <dgm:pt modelId="{AA18CA20-73EB-49E3-9103-26BC3531934A}" type="parTrans" cxnId="{FBFB008C-9DA0-40FF-BF4C-24DD0638BD7C}">
      <dgm:prSet/>
      <dgm:spPr/>
      <dgm:t>
        <a:bodyPr/>
        <a:lstStyle/>
        <a:p>
          <a:endParaRPr lang="en-US"/>
        </a:p>
      </dgm:t>
    </dgm:pt>
    <dgm:pt modelId="{FDD4F054-FD13-4C6F-BC5A-CC4608DB6973}" type="sibTrans" cxnId="{FBFB008C-9DA0-40FF-BF4C-24DD0638BD7C}">
      <dgm:prSet/>
      <dgm:spPr/>
      <dgm:t>
        <a:bodyPr/>
        <a:lstStyle/>
        <a:p>
          <a:endParaRPr lang="en-US"/>
        </a:p>
      </dgm:t>
    </dgm:pt>
    <dgm:pt modelId="{74551637-4413-40E0-9C2F-66180DB1A812}">
      <dgm:prSet phldrT="[Text]" custT="1"/>
      <dgm:spPr>
        <a:solidFill>
          <a:srgbClr val="02323C"/>
        </a:solidFill>
      </dgm:spPr>
      <dgm:t>
        <a:bodyPr/>
        <a:lstStyle/>
        <a:p>
          <a:r>
            <a:rPr lang="en-US" sz="2400" dirty="0">
              <a:latin typeface="Bahnschrift" panose="020B0502040204020203" pitchFamily="34" charset="0"/>
            </a:rPr>
            <a:t>Construction of Random forests are much harder and time-consuming than decision trees.</a:t>
          </a:r>
        </a:p>
      </dgm:t>
    </dgm:pt>
    <dgm:pt modelId="{1B4605B9-00BE-4C3F-BAB0-ECAC5FDB6E93}" type="parTrans" cxnId="{79EE7952-FA0E-4285-896D-8112534DE965}">
      <dgm:prSet/>
      <dgm:spPr/>
      <dgm:t>
        <a:bodyPr/>
        <a:lstStyle/>
        <a:p>
          <a:endParaRPr lang="en-US"/>
        </a:p>
      </dgm:t>
    </dgm:pt>
    <dgm:pt modelId="{1DD1410B-A75F-42FC-BBED-5B85D59E44B1}" type="sibTrans" cxnId="{79EE7952-FA0E-4285-896D-8112534DE965}">
      <dgm:prSet/>
      <dgm:spPr/>
      <dgm:t>
        <a:bodyPr/>
        <a:lstStyle/>
        <a:p>
          <a:endParaRPr lang="en-US"/>
        </a:p>
      </dgm:t>
    </dgm:pt>
    <dgm:pt modelId="{B510CD46-949B-4669-BDDE-7A4A1379BA5E}">
      <dgm:prSet phldrT="[Text]" custT="1"/>
      <dgm:spPr>
        <a:solidFill>
          <a:srgbClr val="02323C"/>
        </a:solidFill>
      </dgm:spPr>
      <dgm:t>
        <a:bodyPr/>
        <a:lstStyle/>
        <a:p>
          <a:r>
            <a:rPr lang="en-US" sz="2400" dirty="0">
              <a:latin typeface="Bahnschrift" panose="020B0502040204020203" pitchFamily="34" charset="0"/>
            </a:rPr>
            <a:t>More computational resources are required to implement Random Forest algorithm.</a:t>
          </a:r>
        </a:p>
      </dgm:t>
    </dgm:pt>
    <dgm:pt modelId="{D0312341-E4D0-49D8-8EA8-6AFA3158FAA7}" type="parTrans" cxnId="{69BE7272-89D7-4D50-8F53-22570CA91896}">
      <dgm:prSet/>
      <dgm:spPr/>
      <dgm:t>
        <a:bodyPr/>
        <a:lstStyle/>
        <a:p>
          <a:endParaRPr lang="en-US"/>
        </a:p>
      </dgm:t>
    </dgm:pt>
    <dgm:pt modelId="{5962FD61-6B88-41BB-A737-2AEA4245E0E0}" type="sibTrans" cxnId="{69BE7272-89D7-4D50-8F53-22570CA91896}">
      <dgm:prSet/>
      <dgm:spPr/>
      <dgm:t>
        <a:bodyPr/>
        <a:lstStyle/>
        <a:p>
          <a:endParaRPr lang="en-US"/>
        </a:p>
      </dgm:t>
    </dgm:pt>
    <dgm:pt modelId="{1C56351E-E143-4CB5-B061-1613E2E91009}" type="pres">
      <dgm:prSet presAssocID="{1D1E866C-3C2C-441B-9C42-A58650A87C13}" presName="linear" presStyleCnt="0">
        <dgm:presLayoutVars>
          <dgm:dir/>
          <dgm:animLvl val="lvl"/>
          <dgm:resizeHandles val="exact"/>
        </dgm:presLayoutVars>
      </dgm:prSet>
      <dgm:spPr/>
    </dgm:pt>
    <dgm:pt modelId="{4CD2FE99-F878-4419-9D38-D494209E3BEA}" type="pres">
      <dgm:prSet presAssocID="{587A454E-DABA-47C5-BFED-6B4E209A5E02}" presName="parentLin" presStyleCnt="0"/>
      <dgm:spPr/>
    </dgm:pt>
    <dgm:pt modelId="{7BB1BC30-7892-464A-9D34-0B1D7C5A6E92}" type="pres">
      <dgm:prSet presAssocID="{587A454E-DABA-47C5-BFED-6B4E209A5E02}" presName="parentLeftMargin" presStyleLbl="node1" presStyleIdx="0" presStyleCnt="3"/>
      <dgm:spPr/>
    </dgm:pt>
    <dgm:pt modelId="{50C0E416-31B1-4BFB-B46A-08DF2395E410}" type="pres">
      <dgm:prSet presAssocID="{587A454E-DABA-47C5-BFED-6B4E209A5E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819283-7FC6-4CC0-B9FA-C35AC8665655}" type="pres">
      <dgm:prSet presAssocID="{587A454E-DABA-47C5-BFED-6B4E209A5E02}" presName="negativeSpace" presStyleCnt="0"/>
      <dgm:spPr/>
    </dgm:pt>
    <dgm:pt modelId="{FEB46F9E-2B15-43BD-9580-8DCCE6311505}" type="pres">
      <dgm:prSet presAssocID="{587A454E-DABA-47C5-BFED-6B4E209A5E02}" presName="childText" presStyleLbl="conFgAcc1" presStyleIdx="0" presStyleCnt="3">
        <dgm:presLayoutVars>
          <dgm:bulletEnabled val="1"/>
        </dgm:presLayoutVars>
      </dgm:prSet>
      <dgm:spPr/>
    </dgm:pt>
    <dgm:pt modelId="{3E59FBE7-A68A-47B0-B04C-0A1783689ADF}" type="pres">
      <dgm:prSet presAssocID="{FDD4F054-FD13-4C6F-BC5A-CC4608DB6973}" presName="spaceBetweenRectangles" presStyleCnt="0"/>
      <dgm:spPr/>
    </dgm:pt>
    <dgm:pt modelId="{15D27491-12C5-4CFA-B937-8E5E9F75F726}" type="pres">
      <dgm:prSet presAssocID="{74551637-4413-40E0-9C2F-66180DB1A812}" presName="parentLin" presStyleCnt="0"/>
      <dgm:spPr/>
    </dgm:pt>
    <dgm:pt modelId="{014A73B9-73AD-464A-99EA-2AD5ACD7AD52}" type="pres">
      <dgm:prSet presAssocID="{74551637-4413-40E0-9C2F-66180DB1A812}" presName="parentLeftMargin" presStyleLbl="node1" presStyleIdx="0" presStyleCnt="3"/>
      <dgm:spPr/>
    </dgm:pt>
    <dgm:pt modelId="{B76185EE-FC05-427B-A678-B6B54E60B7A5}" type="pres">
      <dgm:prSet presAssocID="{74551637-4413-40E0-9C2F-66180DB1A8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847A9A-132B-4CED-BAC4-2AEE7979890E}" type="pres">
      <dgm:prSet presAssocID="{74551637-4413-40E0-9C2F-66180DB1A812}" presName="negativeSpace" presStyleCnt="0"/>
      <dgm:spPr/>
    </dgm:pt>
    <dgm:pt modelId="{DDFFEFAD-7984-4F8F-807C-E40AB1BA5574}" type="pres">
      <dgm:prSet presAssocID="{74551637-4413-40E0-9C2F-66180DB1A812}" presName="childText" presStyleLbl="conFgAcc1" presStyleIdx="1" presStyleCnt="3">
        <dgm:presLayoutVars>
          <dgm:bulletEnabled val="1"/>
        </dgm:presLayoutVars>
      </dgm:prSet>
      <dgm:spPr/>
    </dgm:pt>
    <dgm:pt modelId="{0E46B7FC-F22E-4648-A89C-667F1D859BC3}" type="pres">
      <dgm:prSet presAssocID="{1DD1410B-A75F-42FC-BBED-5B85D59E44B1}" presName="spaceBetweenRectangles" presStyleCnt="0"/>
      <dgm:spPr/>
    </dgm:pt>
    <dgm:pt modelId="{963B7206-E951-4EAF-BBFA-BD999EDDCE98}" type="pres">
      <dgm:prSet presAssocID="{B510CD46-949B-4669-BDDE-7A4A1379BA5E}" presName="parentLin" presStyleCnt="0"/>
      <dgm:spPr/>
    </dgm:pt>
    <dgm:pt modelId="{F23BB31D-6B53-4BA6-AE23-363A3AFCB38A}" type="pres">
      <dgm:prSet presAssocID="{B510CD46-949B-4669-BDDE-7A4A1379BA5E}" presName="parentLeftMargin" presStyleLbl="node1" presStyleIdx="1" presStyleCnt="3"/>
      <dgm:spPr/>
    </dgm:pt>
    <dgm:pt modelId="{4F177825-20EE-4039-80B6-BBC9A3B11D18}" type="pres">
      <dgm:prSet presAssocID="{B510CD46-949B-4669-BDDE-7A4A1379BA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534100-3A45-40B1-84F0-254C8277AA36}" type="pres">
      <dgm:prSet presAssocID="{B510CD46-949B-4669-BDDE-7A4A1379BA5E}" presName="negativeSpace" presStyleCnt="0"/>
      <dgm:spPr/>
    </dgm:pt>
    <dgm:pt modelId="{42399224-2182-4DD0-B1ED-EF8DE0802581}" type="pres">
      <dgm:prSet presAssocID="{B510CD46-949B-4669-BDDE-7A4A1379BA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7AF93A-F890-416F-82A1-EDF8BDB81359}" type="presOf" srcId="{587A454E-DABA-47C5-BFED-6B4E209A5E02}" destId="{7BB1BC30-7892-464A-9D34-0B1D7C5A6E92}" srcOrd="0" destOrd="0" presId="urn:microsoft.com/office/officeart/2005/8/layout/list1"/>
    <dgm:cxn modelId="{5A7C533D-2B47-4B82-8441-7989905F40ED}" type="presOf" srcId="{74551637-4413-40E0-9C2F-66180DB1A812}" destId="{014A73B9-73AD-464A-99EA-2AD5ACD7AD52}" srcOrd="0" destOrd="0" presId="urn:microsoft.com/office/officeart/2005/8/layout/list1"/>
    <dgm:cxn modelId="{68851E5D-50E0-463D-A86E-EA16B73B7737}" type="presOf" srcId="{74551637-4413-40E0-9C2F-66180DB1A812}" destId="{B76185EE-FC05-427B-A678-B6B54E60B7A5}" srcOrd="1" destOrd="0" presId="urn:microsoft.com/office/officeart/2005/8/layout/list1"/>
    <dgm:cxn modelId="{9FBDB849-42AD-4559-A6CF-81B9D93F6573}" type="presOf" srcId="{B510CD46-949B-4669-BDDE-7A4A1379BA5E}" destId="{4F177825-20EE-4039-80B6-BBC9A3B11D18}" srcOrd="1" destOrd="0" presId="urn:microsoft.com/office/officeart/2005/8/layout/list1"/>
    <dgm:cxn modelId="{69BE7272-89D7-4D50-8F53-22570CA91896}" srcId="{1D1E866C-3C2C-441B-9C42-A58650A87C13}" destId="{B510CD46-949B-4669-BDDE-7A4A1379BA5E}" srcOrd="2" destOrd="0" parTransId="{D0312341-E4D0-49D8-8EA8-6AFA3158FAA7}" sibTransId="{5962FD61-6B88-41BB-A737-2AEA4245E0E0}"/>
    <dgm:cxn modelId="{79EE7952-FA0E-4285-896D-8112534DE965}" srcId="{1D1E866C-3C2C-441B-9C42-A58650A87C13}" destId="{74551637-4413-40E0-9C2F-66180DB1A812}" srcOrd="1" destOrd="0" parTransId="{1B4605B9-00BE-4C3F-BAB0-ECAC5FDB6E93}" sibTransId="{1DD1410B-A75F-42FC-BBED-5B85D59E44B1}"/>
    <dgm:cxn modelId="{E3B25776-8C62-4804-AC04-AB0EB96879BA}" type="presOf" srcId="{B510CD46-949B-4669-BDDE-7A4A1379BA5E}" destId="{F23BB31D-6B53-4BA6-AE23-363A3AFCB38A}" srcOrd="0" destOrd="0" presId="urn:microsoft.com/office/officeart/2005/8/layout/list1"/>
    <dgm:cxn modelId="{FBFB008C-9DA0-40FF-BF4C-24DD0638BD7C}" srcId="{1D1E866C-3C2C-441B-9C42-A58650A87C13}" destId="{587A454E-DABA-47C5-BFED-6B4E209A5E02}" srcOrd="0" destOrd="0" parTransId="{AA18CA20-73EB-49E3-9103-26BC3531934A}" sibTransId="{FDD4F054-FD13-4C6F-BC5A-CC4608DB6973}"/>
    <dgm:cxn modelId="{29C7E89B-A63A-4ABB-A847-37328A1430AD}" type="presOf" srcId="{1D1E866C-3C2C-441B-9C42-A58650A87C13}" destId="{1C56351E-E143-4CB5-B061-1613E2E91009}" srcOrd="0" destOrd="0" presId="urn:microsoft.com/office/officeart/2005/8/layout/list1"/>
    <dgm:cxn modelId="{514515F3-9FCF-491B-A412-E813FDA42B37}" type="presOf" srcId="{587A454E-DABA-47C5-BFED-6B4E209A5E02}" destId="{50C0E416-31B1-4BFB-B46A-08DF2395E410}" srcOrd="1" destOrd="0" presId="urn:microsoft.com/office/officeart/2005/8/layout/list1"/>
    <dgm:cxn modelId="{14358CC5-5C16-4BA3-AA71-0604D2F5FEDD}" type="presParOf" srcId="{1C56351E-E143-4CB5-B061-1613E2E91009}" destId="{4CD2FE99-F878-4419-9D38-D494209E3BEA}" srcOrd="0" destOrd="0" presId="urn:microsoft.com/office/officeart/2005/8/layout/list1"/>
    <dgm:cxn modelId="{F8861D13-2803-4E5C-AF17-59705249A5F4}" type="presParOf" srcId="{4CD2FE99-F878-4419-9D38-D494209E3BEA}" destId="{7BB1BC30-7892-464A-9D34-0B1D7C5A6E92}" srcOrd="0" destOrd="0" presId="urn:microsoft.com/office/officeart/2005/8/layout/list1"/>
    <dgm:cxn modelId="{FAE99672-FE9A-4708-9844-D5E4F6A73076}" type="presParOf" srcId="{4CD2FE99-F878-4419-9D38-D494209E3BEA}" destId="{50C0E416-31B1-4BFB-B46A-08DF2395E410}" srcOrd="1" destOrd="0" presId="urn:microsoft.com/office/officeart/2005/8/layout/list1"/>
    <dgm:cxn modelId="{43EF6269-AFA2-4070-BDB7-E4FFC0E0BF50}" type="presParOf" srcId="{1C56351E-E143-4CB5-B061-1613E2E91009}" destId="{F0819283-7FC6-4CC0-B9FA-C35AC8665655}" srcOrd="1" destOrd="0" presId="urn:microsoft.com/office/officeart/2005/8/layout/list1"/>
    <dgm:cxn modelId="{6725235D-1A25-46A9-A8E8-EDC5A16DD8FB}" type="presParOf" srcId="{1C56351E-E143-4CB5-B061-1613E2E91009}" destId="{FEB46F9E-2B15-43BD-9580-8DCCE6311505}" srcOrd="2" destOrd="0" presId="urn:microsoft.com/office/officeart/2005/8/layout/list1"/>
    <dgm:cxn modelId="{140AC94A-42F5-4E31-ADE5-9AE6C13D75F6}" type="presParOf" srcId="{1C56351E-E143-4CB5-B061-1613E2E91009}" destId="{3E59FBE7-A68A-47B0-B04C-0A1783689ADF}" srcOrd="3" destOrd="0" presId="urn:microsoft.com/office/officeart/2005/8/layout/list1"/>
    <dgm:cxn modelId="{3082FC5D-43A4-48D3-A24D-C294A99C66D4}" type="presParOf" srcId="{1C56351E-E143-4CB5-B061-1613E2E91009}" destId="{15D27491-12C5-4CFA-B937-8E5E9F75F726}" srcOrd="4" destOrd="0" presId="urn:microsoft.com/office/officeart/2005/8/layout/list1"/>
    <dgm:cxn modelId="{F8896D15-0AD8-4250-B883-EC255CA75075}" type="presParOf" srcId="{15D27491-12C5-4CFA-B937-8E5E9F75F726}" destId="{014A73B9-73AD-464A-99EA-2AD5ACD7AD52}" srcOrd="0" destOrd="0" presId="urn:microsoft.com/office/officeart/2005/8/layout/list1"/>
    <dgm:cxn modelId="{0BD9F766-57D3-455C-BBE7-7709F8361575}" type="presParOf" srcId="{15D27491-12C5-4CFA-B937-8E5E9F75F726}" destId="{B76185EE-FC05-427B-A678-B6B54E60B7A5}" srcOrd="1" destOrd="0" presId="urn:microsoft.com/office/officeart/2005/8/layout/list1"/>
    <dgm:cxn modelId="{8E0FDBF0-D6B2-4E3E-AAB0-C368ACA4D06C}" type="presParOf" srcId="{1C56351E-E143-4CB5-B061-1613E2E91009}" destId="{7A847A9A-132B-4CED-BAC4-2AEE7979890E}" srcOrd="5" destOrd="0" presId="urn:microsoft.com/office/officeart/2005/8/layout/list1"/>
    <dgm:cxn modelId="{D665D773-70BA-414E-88A9-A257E9CDAA79}" type="presParOf" srcId="{1C56351E-E143-4CB5-B061-1613E2E91009}" destId="{DDFFEFAD-7984-4F8F-807C-E40AB1BA5574}" srcOrd="6" destOrd="0" presId="urn:microsoft.com/office/officeart/2005/8/layout/list1"/>
    <dgm:cxn modelId="{A34E7AE0-0705-448D-9359-E24D8BFAC4A9}" type="presParOf" srcId="{1C56351E-E143-4CB5-B061-1613E2E91009}" destId="{0E46B7FC-F22E-4648-A89C-667F1D859BC3}" srcOrd="7" destOrd="0" presId="urn:microsoft.com/office/officeart/2005/8/layout/list1"/>
    <dgm:cxn modelId="{9B721B2D-ABEE-4003-84EA-D7EB7DFF4DA9}" type="presParOf" srcId="{1C56351E-E143-4CB5-B061-1613E2E91009}" destId="{963B7206-E951-4EAF-BBFA-BD999EDDCE98}" srcOrd="8" destOrd="0" presId="urn:microsoft.com/office/officeart/2005/8/layout/list1"/>
    <dgm:cxn modelId="{DBA5AC76-7DD0-4EC7-B91B-0198AF3C0355}" type="presParOf" srcId="{963B7206-E951-4EAF-BBFA-BD999EDDCE98}" destId="{F23BB31D-6B53-4BA6-AE23-363A3AFCB38A}" srcOrd="0" destOrd="0" presId="urn:microsoft.com/office/officeart/2005/8/layout/list1"/>
    <dgm:cxn modelId="{EEF41406-A458-4B3C-A8B4-4FD4513E9C59}" type="presParOf" srcId="{963B7206-E951-4EAF-BBFA-BD999EDDCE98}" destId="{4F177825-20EE-4039-80B6-BBC9A3B11D18}" srcOrd="1" destOrd="0" presId="urn:microsoft.com/office/officeart/2005/8/layout/list1"/>
    <dgm:cxn modelId="{728AD3B8-17B6-4FC7-9B33-97061B1E6DF3}" type="presParOf" srcId="{1C56351E-E143-4CB5-B061-1613E2E91009}" destId="{F3534100-3A45-40B1-84F0-254C8277AA36}" srcOrd="9" destOrd="0" presId="urn:microsoft.com/office/officeart/2005/8/layout/list1"/>
    <dgm:cxn modelId="{D6D17ECA-ED8D-4C25-B801-C9FDFF462522}" type="presParOf" srcId="{1C56351E-E143-4CB5-B061-1613E2E91009}" destId="{42399224-2182-4DD0-B1ED-EF8DE08025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46F9E-2B15-43BD-9580-8DCCE6311505}">
      <dsp:nvSpPr>
        <dsp:cNvPr id="0" name=""/>
        <dsp:cNvSpPr/>
      </dsp:nvSpPr>
      <dsp:spPr>
        <a:xfrm>
          <a:off x="0" y="601851"/>
          <a:ext cx="830580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0E416-31B1-4BFB-B46A-08DF2395E410}">
      <dsp:nvSpPr>
        <dsp:cNvPr id="0" name=""/>
        <dsp:cNvSpPr/>
      </dsp:nvSpPr>
      <dsp:spPr>
        <a:xfrm>
          <a:off x="415290" y="26211"/>
          <a:ext cx="5814060" cy="1151280"/>
        </a:xfrm>
        <a:prstGeom prst="roundRect">
          <a:avLst/>
        </a:prstGeom>
        <a:solidFill>
          <a:srgbClr val="02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Random Forest is capable of performing both Classification and Regression tasks.</a:t>
          </a:r>
        </a:p>
      </dsp:txBody>
      <dsp:txXfrm>
        <a:off x="471491" y="82412"/>
        <a:ext cx="5701658" cy="1038878"/>
      </dsp:txXfrm>
    </dsp:sp>
    <dsp:sp modelId="{DDFFEFAD-7984-4F8F-807C-E40AB1BA5574}">
      <dsp:nvSpPr>
        <dsp:cNvPr id="0" name=""/>
        <dsp:cNvSpPr/>
      </dsp:nvSpPr>
      <dsp:spPr>
        <a:xfrm>
          <a:off x="0" y="2370891"/>
          <a:ext cx="830580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185EE-FC05-427B-A678-B6B54E60B7A5}">
      <dsp:nvSpPr>
        <dsp:cNvPr id="0" name=""/>
        <dsp:cNvSpPr/>
      </dsp:nvSpPr>
      <dsp:spPr>
        <a:xfrm>
          <a:off x="415290" y="1795251"/>
          <a:ext cx="5814060" cy="1151280"/>
        </a:xfrm>
        <a:prstGeom prst="roundRect">
          <a:avLst/>
        </a:prstGeom>
        <a:solidFill>
          <a:srgbClr val="02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It is capable of handling large datasets with high dimensionality.</a:t>
          </a:r>
        </a:p>
      </dsp:txBody>
      <dsp:txXfrm>
        <a:off x="471491" y="1851452"/>
        <a:ext cx="5701658" cy="1038878"/>
      </dsp:txXfrm>
    </dsp:sp>
    <dsp:sp modelId="{42399224-2182-4DD0-B1ED-EF8DE0802581}">
      <dsp:nvSpPr>
        <dsp:cNvPr id="0" name=""/>
        <dsp:cNvSpPr/>
      </dsp:nvSpPr>
      <dsp:spPr>
        <a:xfrm>
          <a:off x="0" y="4139931"/>
          <a:ext cx="830580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77825-20EE-4039-80B6-BBC9A3B11D18}">
      <dsp:nvSpPr>
        <dsp:cNvPr id="0" name=""/>
        <dsp:cNvSpPr/>
      </dsp:nvSpPr>
      <dsp:spPr>
        <a:xfrm>
          <a:off x="415290" y="3564291"/>
          <a:ext cx="5814060" cy="1151280"/>
        </a:xfrm>
        <a:prstGeom prst="roundRect">
          <a:avLst/>
        </a:prstGeom>
        <a:solidFill>
          <a:srgbClr val="02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It enhances the accuracy of the model and prevents the overfitting issue.</a:t>
          </a:r>
        </a:p>
      </dsp:txBody>
      <dsp:txXfrm>
        <a:off x="471491" y="3620492"/>
        <a:ext cx="5701658" cy="103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46F9E-2B15-43BD-9580-8DCCE6311505}">
      <dsp:nvSpPr>
        <dsp:cNvPr id="0" name=""/>
        <dsp:cNvSpPr/>
      </dsp:nvSpPr>
      <dsp:spPr>
        <a:xfrm>
          <a:off x="0" y="601851"/>
          <a:ext cx="830580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0E416-31B1-4BFB-B46A-08DF2395E410}">
      <dsp:nvSpPr>
        <dsp:cNvPr id="0" name=""/>
        <dsp:cNvSpPr/>
      </dsp:nvSpPr>
      <dsp:spPr>
        <a:xfrm>
          <a:off x="415290" y="26211"/>
          <a:ext cx="5814060" cy="1151280"/>
        </a:xfrm>
        <a:prstGeom prst="roundRect">
          <a:avLst/>
        </a:prstGeom>
        <a:solidFill>
          <a:srgbClr val="02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Complexity is the main disadvantage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of Random forest algorithms.</a:t>
          </a:r>
        </a:p>
      </dsp:txBody>
      <dsp:txXfrm>
        <a:off x="471491" y="82412"/>
        <a:ext cx="5701658" cy="1038878"/>
      </dsp:txXfrm>
    </dsp:sp>
    <dsp:sp modelId="{DDFFEFAD-7984-4F8F-807C-E40AB1BA5574}">
      <dsp:nvSpPr>
        <dsp:cNvPr id="0" name=""/>
        <dsp:cNvSpPr/>
      </dsp:nvSpPr>
      <dsp:spPr>
        <a:xfrm>
          <a:off x="0" y="2370891"/>
          <a:ext cx="830580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185EE-FC05-427B-A678-B6B54E60B7A5}">
      <dsp:nvSpPr>
        <dsp:cNvPr id="0" name=""/>
        <dsp:cNvSpPr/>
      </dsp:nvSpPr>
      <dsp:spPr>
        <a:xfrm>
          <a:off x="415290" y="1795251"/>
          <a:ext cx="5814060" cy="1151280"/>
        </a:xfrm>
        <a:prstGeom prst="roundRect">
          <a:avLst/>
        </a:prstGeom>
        <a:solidFill>
          <a:srgbClr val="02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Construction of Random forests are much harder and time-consuming than decision trees.</a:t>
          </a:r>
        </a:p>
      </dsp:txBody>
      <dsp:txXfrm>
        <a:off x="471491" y="1851452"/>
        <a:ext cx="5701658" cy="1038878"/>
      </dsp:txXfrm>
    </dsp:sp>
    <dsp:sp modelId="{42399224-2182-4DD0-B1ED-EF8DE0802581}">
      <dsp:nvSpPr>
        <dsp:cNvPr id="0" name=""/>
        <dsp:cNvSpPr/>
      </dsp:nvSpPr>
      <dsp:spPr>
        <a:xfrm>
          <a:off x="0" y="4139931"/>
          <a:ext cx="830580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77825-20EE-4039-80B6-BBC9A3B11D18}">
      <dsp:nvSpPr>
        <dsp:cNvPr id="0" name=""/>
        <dsp:cNvSpPr/>
      </dsp:nvSpPr>
      <dsp:spPr>
        <a:xfrm>
          <a:off x="415290" y="3564291"/>
          <a:ext cx="5814060" cy="1151280"/>
        </a:xfrm>
        <a:prstGeom prst="roundRect">
          <a:avLst/>
        </a:prstGeom>
        <a:solidFill>
          <a:srgbClr val="02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anose="020B0502040204020203" pitchFamily="34" charset="0"/>
            </a:rPr>
            <a:t>More computational resources are required to implement Random Forest algorithm.</a:t>
          </a:r>
        </a:p>
      </dsp:txBody>
      <dsp:txXfrm>
        <a:off x="471491" y="3620492"/>
        <a:ext cx="5701658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Criteria</a:t>
            </a:r>
            <a:endParaRPr lang="en-IN" dirty="0"/>
          </a:p>
        </p:txBody>
      </p:sp>
      <p:pic>
        <p:nvPicPr>
          <p:cNvPr id="4" name="Pictur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63" y="1645686"/>
            <a:ext cx="6725589" cy="464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08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Information Gain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Times New Roman" panose="02020603050405020304" pitchFamily="18" charset="0"/>
              </a:rPr>
              <a:t>Initial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ＭＳ Ｐゴシック" charset="0"/>
                <a:cs typeface="Times New Roman" panose="02020603050405020304" pitchFamily="18" charset="0"/>
              </a:rPr>
              <a:t>entropy:</a:t>
            </a:r>
          </a:p>
          <a:p>
            <a:pPr algn="just"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endParaRPr lang="en-US" dirty="0">
              <a:ea typeface="ＭＳ Ｐゴシック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Times New Roman" panose="02020603050405020304" pitchFamily="18" charset="0"/>
              </a:rPr>
              <a:t>A log function to the base 2 is used, because the information is encoded in bits</a:t>
            </a:r>
            <a:r>
              <a:rPr lang="en-US" dirty="0">
                <a:ea typeface="ＭＳ Ｐゴシック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Times New Roman" panose="02020603050405020304" pitchFamily="18" charset="0"/>
              </a:rPr>
              <a:t>New entropy </a:t>
            </a:r>
            <a:r>
              <a:rPr lang="en-US" dirty="0">
                <a:ea typeface="ＭＳ Ｐゴシック" charset="0"/>
                <a:cs typeface="Times New Roman" panose="02020603050405020304" pitchFamily="18" charset="0"/>
              </a:rPr>
              <a:t>(after using A to split D into v partitions) to classify D: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53032"/>
              </p:ext>
            </p:extLst>
          </p:nvPr>
        </p:nvGraphicFramePr>
        <p:xfrm>
          <a:off x="2364354" y="2132143"/>
          <a:ext cx="33194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354" y="2132143"/>
                        <a:ext cx="33194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49375"/>
              </p:ext>
            </p:extLst>
          </p:nvPr>
        </p:nvGraphicFramePr>
        <p:xfrm>
          <a:off x="2892424" y="5778274"/>
          <a:ext cx="33591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4" y="5778274"/>
                        <a:ext cx="33591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6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Information Gain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504809" cy="101120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Times New Roman" panose="02020603050405020304" pitchFamily="18" charset="0"/>
              </a:rPr>
              <a:t>Information gained </a:t>
            </a:r>
            <a:r>
              <a:rPr lang="en-US" dirty="0">
                <a:ea typeface="ＭＳ Ｐゴシック" charset="0"/>
                <a:cs typeface="Times New Roman" panose="02020603050405020304" pitchFamily="18" charset="0"/>
              </a:rPr>
              <a:t>by branching on attribute A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767170"/>
              </p:ext>
            </p:extLst>
          </p:nvPr>
        </p:nvGraphicFramePr>
        <p:xfrm>
          <a:off x="2676525" y="2505982"/>
          <a:ext cx="3063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215900" progId="Equation.3">
                  <p:embed/>
                </p:oleObj>
              </mc:Choice>
              <mc:Fallback>
                <p:oleObj name="Equation" r:id="rId2" imgW="1790700" imgH="2159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505982"/>
                        <a:ext cx="3063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43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Information Gain 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CAECA-2FA3-412B-A94E-E7B2262A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2024"/>
              </p:ext>
            </p:extLst>
          </p:nvPr>
        </p:nvGraphicFramePr>
        <p:xfrm>
          <a:off x="999383" y="1366823"/>
          <a:ext cx="7145233" cy="533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715">
                  <a:extLst>
                    <a:ext uri="{9D8B030D-6E8A-4147-A177-3AD203B41FA5}">
                      <a16:colId xmlns:a16="http://schemas.microsoft.com/office/drawing/2014/main" val="3195972934"/>
                    </a:ext>
                  </a:extLst>
                </a:gridCol>
                <a:gridCol w="1571107">
                  <a:extLst>
                    <a:ext uri="{9D8B030D-6E8A-4147-A177-3AD203B41FA5}">
                      <a16:colId xmlns:a16="http://schemas.microsoft.com/office/drawing/2014/main" val="2803332425"/>
                    </a:ext>
                  </a:extLst>
                </a:gridCol>
                <a:gridCol w="1416251">
                  <a:extLst>
                    <a:ext uri="{9D8B030D-6E8A-4147-A177-3AD203B41FA5}">
                      <a16:colId xmlns:a16="http://schemas.microsoft.com/office/drawing/2014/main" val="1896436901"/>
                    </a:ext>
                  </a:extLst>
                </a:gridCol>
              </a:tblGrid>
              <a:tr h="5995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RID</a:t>
                      </a:r>
                      <a:endParaRPr lang="en-US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age</a:t>
                      </a:r>
                      <a:endParaRPr lang="en-US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income</a:t>
                      </a:r>
                      <a:endParaRPr lang="en-US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student</a:t>
                      </a:r>
                      <a:endParaRPr lang="en-US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Credit_rating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Class:buys_computer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youth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high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youth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high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excellent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3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middle aged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high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4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senior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medium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5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senior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low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6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senior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low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excellent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7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middle aged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low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excellent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8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youth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medium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9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youth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low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10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senior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medium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11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Bahnschrift" panose="020B0502040204020203" pitchFamily="34" charset="0"/>
                        </a:rPr>
                        <a:t>youth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medium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excellent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12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middle aged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medium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excellent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811286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13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middle aged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high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fair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yes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323710"/>
                  </a:ext>
                </a:extLst>
              </a:tr>
              <a:tr h="3140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Bahnschrift" panose="020B0502040204020203" pitchFamily="34" charset="0"/>
                        </a:rPr>
                        <a:t>14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senior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medium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excellent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ahnschrift" panose="020B0502040204020203" pitchFamily="34" charset="0"/>
                        </a:rPr>
                        <a:t>no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91449" marR="91449"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2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57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7748"/>
            <a:ext cx="8504809" cy="5181599"/>
          </a:xfrm>
        </p:spPr>
        <p:txBody>
          <a:bodyPr/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The class label attribute, </a:t>
            </a:r>
            <a:r>
              <a:rPr 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buys_computer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has two distinct values (namely, {yes, no}); therefore, there are two distinct classes (i.e., m = 2).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There are nine tuples of class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yes</a:t>
            </a:r>
            <a:r>
              <a:rPr lang="en-US" dirty="0">
                <a:cs typeface="Times New Roman" panose="02020603050405020304" pitchFamily="18" charset="0"/>
              </a:rPr>
              <a:t> and five tuples of class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no.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42209"/>
              </p:ext>
            </p:extLst>
          </p:nvPr>
        </p:nvGraphicFramePr>
        <p:xfrm>
          <a:off x="2676803" y="4684822"/>
          <a:ext cx="33194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803" y="4684822"/>
                        <a:ext cx="33194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5535722"/>
            <a:ext cx="64770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9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Measure: 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need to look at the distribution of yes and no tuples for each category of age. For the age category “</a:t>
            </a:r>
            <a:r>
              <a:rPr lang="en-US" dirty="0">
                <a:solidFill>
                  <a:srgbClr val="FF0000"/>
                </a:solidFill>
              </a:rPr>
              <a:t>youth,</a:t>
            </a:r>
            <a:r>
              <a:rPr lang="en-US" dirty="0"/>
              <a:t>” there are two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 tuples and three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tuples. For the category “</a:t>
            </a:r>
            <a:r>
              <a:rPr lang="en-US" dirty="0">
                <a:solidFill>
                  <a:srgbClr val="FF0000"/>
                </a:solidFill>
              </a:rPr>
              <a:t>middle aged</a:t>
            </a:r>
            <a:r>
              <a:rPr lang="en-US" dirty="0"/>
              <a:t>,” there are four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 tuples and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 no tuples. For the category “</a:t>
            </a:r>
            <a:r>
              <a:rPr lang="en-US" dirty="0">
                <a:solidFill>
                  <a:srgbClr val="FF0000"/>
                </a:solidFill>
              </a:rPr>
              <a:t>senior,</a:t>
            </a:r>
            <a:r>
              <a:rPr lang="en-US" dirty="0"/>
              <a:t>” there are three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r>
              <a:rPr lang="en-US" dirty="0"/>
              <a:t> tuples and two no tuples.</a:t>
            </a:r>
          </a:p>
        </p:txBody>
      </p:sp>
    </p:spTree>
    <p:extLst>
      <p:ext uri="{BB962C8B-B14F-4D97-AF65-F5344CB8AC3E}">
        <p14:creationId xmlns:p14="http://schemas.microsoft.com/office/powerpoint/2010/main" val="11971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" y="1570460"/>
            <a:ext cx="4572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95" y="1570460"/>
            <a:ext cx="348932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9"/>
          <a:stretch/>
        </p:blipFill>
        <p:spPr bwMode="auto">
          <a:xfrm>
            <a:off x="481805" y="4122057"/>
            <a:ext cx="8180388" cy="59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31451-A7DD-4AF4-ACA4-628955CEC5E3}"/>
              </a:ext>
            </a:extLst>
          </p:cNvPr>
          <p:cNvSpPr txBox="1"/>
          <p:nvPr/>
        </p:nvSpPr>
        <p:spPr>
          <a:xfrm>
            <a:off x="363983" y="4820261"/>
            <a:ext cx="8504809" cy="187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     Similarly, we can compute Gain(income) = 0.029 bits, Gain(student) = 0.151 bits, and Gain(</a:t>
            </a:r>
            <a:r>
              <a:rPr lang="en-IN" sz="2000" dirty="0" err="1">
                <a:latin typeface="Bahnschrift" panose="020B0502040204020203" pitchFamily="34" charset="0"/>
              </a:rPr>
              <a:t>credit_rating</a:t>
            </a:r>
            <a:r>
              <a:rPr lang="en-IN" sz="2000" dirty="0">
                <a:latin typeface="Bahnschrift" panose="020B0502040204020203" pitchFamily="34" charset="0"/>
              </a:rPr>
              <a:t>) = 0.048 bits. Because age has the highest information gain among the attributes, it is selected as the splitting attribute. Node N is labelled with age.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13347-1C42-42D9-BA74-989564D93B69}"/>
              </a:ext>
            </a:extLst>
          </p:cNvPr>
          <p:cNvSpPr txBox="1"/>
          <p:nvPr/>
        </p:nvSpPr>
        <p:spPr>
          <a:xfrm>
            <a:off x="478969" y="3617078"/>
            <a:ext cx="780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Bahnschrift" panose="020B0502040204020203" pitchFamily="34" charset="0"/>
              </a:rPr>
              <a:t>Hence, the gain in information from such a partitioning would be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Selection Measure: Gain Ratio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851381"/>
            <a:ext cx="81851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486909"/>
            <a:ext cx="4184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1482406"/>
            <a:ext cx="3906948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758722" y="5143958"/>
            <a:ext cx="5902779" cy="11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Gain(Income) = 0.029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Gain Ratio (Income) = 0.029 / 1.557 = 0.019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25450" y="2667267"/>
            <a:ext cx="8185150" cy="95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A test on income splits the data into three partitions, namely low, medium, and high, containing four, six, and four tuples,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9434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Selection Measure: Gini Index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91" y="1507546"/>
            <a:ext cx="8642695" cy="24939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Gini</a:t>
            </a:r>
            <a:r>
              <a:rPr lang="en-US" dirty="0"/>
              <a:t> index is used in CART. Using the notation previously described, the Gini index measures the impurity of D, a data partition or set of training tuples, as: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78" y="4049926"/>
            <a:ext cx="2667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96" y="4870322"/>
            <a:ext cx="4652963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3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6" name="AutoShape 3" descr="Random Forest Algorith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19595" y="1451235"/>
            <a:ext cx="8534119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dirty="0"/>
              <a:t>Random Forest is a popular machine learning algorithm that belongs to the supervised learning technique</a:t>
            </a:r>
          </a:p>
          <a:p>
            <a:pPr algn="just"/>
            <a:r>
              <a:rPr lang="en-US" dirty="0"/>
              <a:t> It is based on the concept of </a:t>
            </a:r>
            <a:r>
              <a:rPr lang="en-US" dirty="0">
                <a:solidFill>
                  <a:srgbClr val="FF0000"/>
                </a:solidFill>
              </a:rPr>
              <a:t>ensemble learning, </a:t>
            </a:r>
            <a:r>
              <a:rPr lang="en-US" dirty="0"/>
              <a:t>which is a process of combining multiple classifiers to solve a complex problem and to improve the performance of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2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77" y="2155207"/>
            <a:ext cx="7747184" cy="368288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After this lecture, you will be able to</a:t>
            </a:r>
          </a:p>
          <a:p>
            <a:pPr marL="457200" lvl="1" indent="0">
              <a:buNone/>
            </a:pPr>
            <a:r>
              <a:rPr lang="en-US" sz="2600" dirty="0"/>
              <a:t>understand the working of Decision tree algorithm.</a:t>
            </a:r>
          </a:p>
          <a:p>
            <a:pPr marL="457200" lvl="1" indent="0">
              <a:buNone/>
            </a:pPr>
            <a:r>
              <a:rPr lang="en-US" sz="2600" dirty="0"/>
              <a:t>know the various attribute selection methods.</a:t>
            </a:r>
          </a:p>
          <a:p>
            <a:pPr marL="457200" lvl="1" indent="0">
              <a:buNone/>
            </a:pPr>
            <a:r>
              <a:rPr lang="en-US" sz="2600" dirty="0"/>
              <a:t>explain the concept of ensemble approach and the working of random forest.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000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Ensemble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69" y="2177421"/>
            <a:ext cx="7011378" cy="30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14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18" y="1217034"/>
            <a:ext cx="8779564" cy="564096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>
                <a:solidFill>
                  <a:srgbClr val="FF0000"/>
                </a:solidFill>
              </a:rPr>
              <a:t>"Random Forest is a classifier that contains a number of decision trees on various subsets of the given dataset and takes the average to improve the predictive accuracy of that dataset." </a:t>
            </a:r>
          </a:p>
        </p:txBody>
      </p:sp>
    </p:spTree>
    <p:extLst>
      <p:ext uri="{BB962C8B-B14F-4D97-AF65-F5344CB8AC3E}">
        <p14:creationId xmlns:p14="http://schemas.microsoft.com/office/powerpoint/2010/main" val="382646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18" y="1217034"/>
            <a:ext cx="8779564" cy="564096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>
                <a:solidFill>
                  <a:srgbClr val="FF0000"/>
                </a:solidFill>
              </a:rPr>
              <a:t>"Random Forest is a classifier that contains a number of decision trees on various subsets of the given dataset and takes the average to improve the predictive accuracy of that dataset." 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Instead of relying on one decision tree, the random forest takes the prediction from each tree and based on the majority votes of predictions, and it predicts the final output.</a:t>
            </a:r>
          </a:p>
        </p:txBody>
      </p:sp>
    </p:spTree>
    <p:extLst>
      <p:ext uri="{BB962C8B-B14F-4D97-AF65-F5344CB8AC3E}">
        <p14:creationId xmlns:p14="http://schemas.microsoft.com/office/powerpoint/2010/main" val="7454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86" y="1410373"/>
            <a:ext cx="8504809" cy="228532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The greater number of trees in the forest leads to higher accuracy and prevents the problem of overfitting.</a:t>
            </a:r>
          </a:p>
        </p:txBody>
      </p:sp>
    </p:spTree>
    <p:extLst>
      <p:ext uri="{BB962C8B-B14F-4D97-AF65-F5344CB8AC3E}">
        <p14:creationId xmlns:p14="http://schemas.microsoft.com/office/powerpoint/2010/main" val="31185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IN" dirty="0"/>
              <a:t>Random Forest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35" y="1456678"/>
            <a:ext cx="8633905" cy="5401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Step-1: </a:t>
            </a:r>
            <a:r>
              <a:rPr lang="en-US" dirty="0"/>
              <a:t>Select random K data points from the training set.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Step-2: </a:t>
            </a:r>
            <a:r>
              <a:rPr lang="en-US" dirty="0"/>
              <a:t>Build the decision trees associated with the selected data points (Subsets).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Step-3: </a:t>
            </a:r>
            <a:r>
              <a:rPr lang="en-US" dirty="0"/>
              <a:t>Choose the number N for decision trees that you want to build.</a:t>
            </a:r>
          </a:p>
        </p:txBody>
      </p:sp>
    </p:spTree>
    <p:extLst>
      <p:ext uri="{BB962C8B-B14F-4D97-AF65-F5344CB8AC3E}">
        <p14:creationId xmlns:p14="http://schemas.microsoft.com/office/powerpoint/2010/main" val="233513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IN" dirty="0"/>
              <a:t>Random Forest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35" y="1456679"/>
            <a:ext cx="8633905" cy="33439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Step-4: </a:t>
            </a:r>
            <a:r>
              <a:rPr lang="en-US" dirty="0"/>
              <a:t>Repeat Step 1 &amp; 2.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Step-5: </a:t>
            </a:r>
            <a:r>
              <a:rPr lang="en-US" dirty="0"/>
              <a:t>For new data points, find the predictions of each decision tree, and assign the new data points to the category that wins the majority votes.</a:t>
            </a:r>
          </a:p>
        </p:txBody>
      </p:sp>
    </p:spTree>
    <p:extLst>
      <p:ext uri="{BB962C8B-B14F-4D97-AF65-F5344CB8AC3E}">
        <p14:creationId xmlns:p14="http://schemas.microsoft.com/office/powerpoint/2010/main" val="391596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254" y="1495425"/>
            <a:ext cx="68951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Random Forest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A0D89A-FB08-40F5-BDD0-879088159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407631"/>
              </p:ext>
            </p:extLst>
          </p:nvPr>
        </p:nvGraphicFramePr>
        <p:xfrm>
          <a:off x="522654" y="1527629"/>
          <a:ext cx="8305801" cy="514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83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Random Forest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C8DE32-219D-442B-B9F5-5B7D54AF1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63151"/>
              </p:ext>
            </p:extLst>
          </p:nvPr>
        </p:nvGraphicFramePr>
        <p:xfrm>
          <a:off x="419099" y="1527629"/>
          <a:ext cx="8305801" cy="514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09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-9053"/>
            <a:ext cx="9055222" cy="1217034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0372"/>
            <a:ext cx="8504809" cy="3583659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dirty="0">
                <a:solidFill>
                  <a:srgbClr val="FF0000"/>
                </a:solidFill>
              </a:rPr>
              <a:t>decision tree </a:t>
            </a:r>
            <a:r>
              <a:rPr lang="en-US" dirty="0"/>
              <a:t>is a structure that includes a root node, branches, and leaf nodes. </a:t>
            </a:r>
          </a:p>
          <a:p>
            <a:r>
              <a:rPr lang="en-US" dirty="0"/>
              <a:t>Each internal node denotes a test on an attribute, each branch denotes the outcome of a test, and each leaf node holds a class label.</a:t>
            </a:r>
          </a:p>
        </p:txBody>
      </p:sp>
    </p:spTree>
    <p:extLst>
      <p:ext uri="{BB962C8B-B14F-4D97-AF65-F5344CB8AC3E}">
        <p14:creationId xmlns:p14="http://schemas.microsoft.com/office/powerpoint/2010/main" val="142712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96304"/>
            <a:ext cx="8504809" cy="19580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The following decision tree is for the concept buy computer that indicates whether a customer at a company is likely to buy a computer or not.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6B8ABD-1A99-41CC-8CFE-47F67571B454}"/>
              </a:ext>
            </a:extLst>
          </p:cNvPr>
          <p:cNvGrpSpPr/>
          <p:nvPr/>
        </p:nvGrpSpPr>
        <p:grpSpPr>
          <a:xfrm>
            <a:off x="1767507" y="2750727"/>
            <a:ext cx="6786558" cy="3886047"/>
            <a:chOff x="518084" y="1678621"/>
            <a:chExt cx="6292294" cy="395462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B96B81B-03BD-4F44-BE84-E41B71F3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305" y="1678621"/>
              <a:ext cx="814326" cy="46230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age?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4CD2EC-4D91-40DB-AC4A-5C6C83910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272" y="3646357"/>
              <a:ext cx="1356140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Bahnschrift" panose="020B0502040204020203" pitchFamily="34" charset="0"/>
                </a:rPr>
                <a:t>student?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DF691-D2AF-4DB9-B3F7-ADFEAE87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703" y="3646357"/>
              <a:ext cx="2008563" cy="46230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Bahnschrift" panose="020B0502040204020203" pitchFamily="34" charset="0"/>
                </a:rPr>
                <a:t>credit rating?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BBBBDF5-FD7B-4DE5-A131-BCF1DE51F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8" y="2168075"/>
              <a:ext cx="1219236" cy="14385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D97B3696-B77C-47A1-8569-4CFA6D798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8546" y="2239178"/>
              <a:ext cx="1569" cy="568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F6E2EEEC-774F-4690-9E77-7D82068F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420" y="2168075"/>
              <a:ext cx="1746473" cy="14667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D534DEC-6CB6-4A78-84E5-DD294846B1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9653">
              <a:off x="2052057" y="2560687"/>
              <a:ext cx="737382" cy="3391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 b="1" dirty="0">
                  <a:latin typeface="Bahnschrift" panose="020B0502040204020203" pitchFamily="34" charset="0"/>
                </a:rPr>
                <a:t>young</a:t>
              </a:r>
              <a:endParaRPr 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43D370D8-2C88-440F-B074-D8A95BDA96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23549">
              <a:off x="4334845" y="2563994"/>
              <a:ext cx="769441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 b="1" dirty="0">
                  <a:latin typeface="Bahnschrift" panose="020B0502040204020203" pitchFamily="34" charset="0"/>
                </a:rPr>
                <a:t>senior</a:t>
              </a:r>
              <a:endParaRPr 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08AAA44B-162D-412C-A44A-7DFF3FBCD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0604" y="4139118"/>
              <a:ext cx="828516" cy="10318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2EA3F0D1-7523-4A9D-BE4E-1E7C5067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718" y="4139118"/>
              <a:ext cx="753196" cy="10318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993C1B54-BB1C-4A3E-8F1E-6B2E79A46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6585" y="4139118"/>
              <a:ext cx="753196" cy="952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02580123-71B6-448B-A38D-F038646E1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698" y="4139118"/>
              <a:ext cx="677876" cy="952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15C5D0AC-A763-4B55-B03D-143327E19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546" y="2756742"/>
              <a:ext cx="1569" cy="830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7B3D71CC-D7E0-434C-90B1-2BD17656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84" y="5170940"/>
              <a:ext cx="525785" cy="46230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Bahnschrift" panose="020B0502040204020203" pitchFamily="34" charset="0"/>
                </a:rPr>
                <a:t>no</a:t>
              </a: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C4959DE-171D-4265-91BF-35EC96FC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111" y="5170940"/>
              <a:ext cx="660437" cy="46230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Bahnschrift" panose="020B0502040204020203" pitchFamily="34" charset="0"/>
                </a:rPr>
                <a:t>yes</a:t>
              </a:r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908FFC3-BA52-4535-993B-8786BE28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9941" y="5091569"/>
              <a:ext cx="660437" cy="46230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Bahnschrift" panose="020B0502040204020203" pitchFamily="34" charset="0"/>
                </a:rPr>
                <a:t>yes</a:t>
              </a: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9EADD82-E85F-4770-93CE-7EFB40AC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896" y="3649665"/>
              <a:ext cx="660437" cy="46230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yes</a:t>
              </a:r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6F47B0DB-7A64-4183-BC15-75743DC04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8125" y="2706893"/>
              <a:ext cx="805284" cy="236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 b="1" dirty="0">
                  <a:latin typeface="Bahnschrift" panose="020B0502040204020203" pitchFamily="34" charset="0"/>
                </a:rPr>
                <a:t>Middle-age</a:t>
              </a:r>
              <a:endParaRPr lang="en-US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612C2B5D-9067-4D40-B9BB-E40EC3D459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56844">
              <a:off x="4284064" y="5098528"/>
              <a:ext cx="525785" cy="46230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Bahnschrift" panose="020B0502040204020203" pitchFamily="34" charset="0"/>
                </a:rPr>
                <a:t>no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08D1BA37-4F17-417F-97CC-50E1B889E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94495">
              <a:off x="5984778" y="4296098"/>
              <a:ext cx="549831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>
                  <a:latin typeface="Bahnschrift" panose="020B0502040204020203" pitchFamily="34" charset="0"/>
                </a:rPr>
                <a:t>Fair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1FCD6C6-1C3F-4302-ACDA-54B42133FE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748178">
              <a:off x="4327277" y="4385391"/>
              <a:ext cx="1040349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>
                  <a:latin typeface="Bahnschrift" panose="020B0502040204020203" pitchFamily="34" charset="0"/>
                </a:rPr>
                <a:t>Excellent</a:t>
              </a: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73CAF62-6120-4015-A542-3CACF95E3B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55313">
              <a:off x="2042075" y="4481803"/>
              <a:ext cx="49372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400">
                  <a:latin typeface="Bahnschrift" panose="020B0502040204020203" pitchFamily="34" charset="0"/>
                </a:rPr>
                <a:t>YES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5E48269F-B38D-4D50-BBF7-66AE8123B6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63923">
              <a:off x="569912" y="4444598"/>
              <a:ext cx="107646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8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Induction: Training Dataset</a:t>
            </a:r>
            <a:endParaRPr lang="en-IN" dirty="0"/>
          </a:p>
        </p:txBody>
      </p:sp>
      <p:graphicFrame>
        <p:nvGraphicFramePr>
          <p:cNvPr id="4" name="Object 10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604650"/>
              </p:ext>
            </p:extLst>
          </p:nvPr>
        </p:nvGraphicFramePr>
        <p:xfrm>
          <a:off x="1240325" y="1828800"/>
          <a:ext cx="63892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14862" imgH="4457747" progId="Excel.Sheet.8">
                  <p:embed/>
                </p:oleObj>
              </mc:Choice>
              <mc:Fallback>
                <p:oleObj name="Worksheet" r:id="rId2" imgW="6114862" imgH="4457747" progId="Excel.Shee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325" y="1828800"/>
                        <a:ext cx="6389200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7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A Decision Tree for “</a:t>
            </a:r>
            <a:r>
              <a:rPr lang="en-US" dirty="0" err="1"/>
              <a:t>buys_computer</a:t>
            </a:r>
            <a:r>
              <a:rPr lang="en-US" dirty="0"/>
              <a:t>”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E90078-2FAF-44F4-9BE3-B33DEA6C74EA}"/>
              </a:ext>
            </a:extLst>
          </p:cNvPr>
          <p:cNvGrpSpPr/>
          <p:nvPr/>
        </p:nvGrpSpPr>
        <p:grpSpPr>
          <a:xfrm>
            <a:off x="1063765" y="1707659"/>
            <a:ext cx="7223892" cy="4809256"/>
            <a:chOff x="618269" y="1630398"/>
            <a:chExt cx="7996238" cy="465455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877561" y="1630398"/>
              <a:ext cx="956247" cy="57406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46332" y="3938279"/>
              <a:ext cx="1536035" cy="57406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81305" y="3938279"/>
              <a:ext cx="2294993" cy="57406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313343" y="2204459"/>
              <a:ext cx="1564219" cy="1687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4350652" y="2287853"/>
              <a:ext cx="2013" cy="667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841861" y="2204459"/>
              <a:ext cx="2240638" cy="1720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 rot="18909653">
              <a:off x="2649539" y="2648581"/>
              <a:ext cx="764998" cy="43054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 b="1">
                  <a:latin typeface="Times New Roman" panose="02020603050405020304" pitchFamily="18" charset="0"/>
                </a:rPr>
                <a:t>&lt;=30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 rot="2423549">
              <a:off x="5659201" y="2660217"/>
              <a:ext cx="644208" cy="415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 b="1">
                  <a:latin typeface="Times New Roman" panose="02020603050405020304" pitchFamily="18" charset="0"/>
                </a:rPr>
                <a:t>&gt;40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1004794" y="4516219"/>
              <a:ext cx="1062944" cy="1210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550894" y="4516219"/>
              <a:ext cx="966313" cy="1210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5836358" y="4516219"/>
              <a:ext cx="966313" cy="11170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7382458" y="4516219"/>
              <a:ext cx="869681" cy="11170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4350652" y="2894884"/>
              <a:ext cx="2013" cy="9735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618269" y="5726402"/>
              <a:ext cx="620051" cy="55854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154840" y="5726402"/>
              <a:ext cx="748892" cy="55854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865615" y="5633311"/>
              <a:ext cx="748892" cy="55854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978219" y="3942158"/>
              <a:ext cx="748892" cy="55854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 rot="5400000">
              <a:off x="4125020" y="2823376"/>
              <a:ext cx="944486" cy="303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 b="1">
                  <a:latin typeface="Times New Roman" panose="02020603050405020304" pitchFamily="18" charset="0"/>
                </a:rPr>
                <a:t>31….40</a:t>
              </a:r>
              <a:endParaRPr 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62"/>
            <p:cNvSpPr>
              <a:spLocks noChangeArrowheads="1"/>
            </p:cNvSpPr>
            <p:nvPr/>
          </p:nvSpPr>
          <p:spPr bwMode="auto">
            <a:xfrm rot="21456844">
              <a:off x="5449833" y="5633311"/>
              <a:ext cx="620051" cy="55854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 rot="3094495">
              <a:off x="7698304" y="4729138"/>
              <a:ext cx="517819" cy="34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 rot="18748178">
              <a:off x="5663437" y="4833866"/>
              <a:ext cx="963880" cy="34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 rot="3055313">
              <a:off x="2601115" y="4945001"/>
              <a:ext cx="523637" cy="30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 rot="18663923">
              <a:off x="716763" y="4900358"/>
              <a:ext cx="1262547" cy="31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400">
                  <a:latin typeface="Times New Roman" panose="02020603050405020304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23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decision trees used for classification?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509293"/>
            <a:ext cx="8563148" cy="465927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Given a tuple, X, for which the associated class label is unknown.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attribute values of the tuple are tested against the decision tree.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 path is traced from the root to a leaf node, which holds the class prediction for that tuple.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Decision trees can easily be converted to classification rules.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15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decision tree classifiers so popular?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6" y="1407692"/>
            <a:ext cx="8490576" cy="516727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The construction of decision tree classifiers does not require any domain knowledge or parameter setting.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Decision trees can handle multidimensional data.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Their representation of acquired knowledge in tree form is intuitive and generally easy to understand by humans.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learning and classification steps of decision tree induction are simple and fast.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77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22207"/>
            <a:ext cx="8504809" cy="5181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discrete-valued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outcomes of the test at node N correspond directly to the known values of A.</a:t>
            </a:r>
          </a:p>
          <a:p>
            <a:pPr algn="just"/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continuous-valued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test at node N has two possible outcomes, corresponding to the conditions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&lt;= split 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&gt;= split point,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pPr algn="just"/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discrete-valued in Set form.</a:t>
            </a:r>
          </a:p>
        </p:txBody>
      </p:sp>
    </p:spTree>
    <p:extLst>
      <p:ext uri="{BB962C8B-B14F-4D97-AF65-F5344CB8AC3E}">
        <p14:creationId xmlns:p14="http://schemas.microsoft.com/office/powerpoint/2010/main" val="424380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1179</Words>
  <Application>Microsoft Office PowerPoint</Application>
  <PresentationFormat>On-screen Show (4:3)</PresentationFormat>
  <Paragraphs>199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Microsoft Excel 97-2003 Worksheet</vt:lpstr>
      <vt:lpstr>Equation</vt:lpstr>
      <vt:lpstr>PowerPoint Presentation</vt:lpstr>
      <vt:lpstr>PowerPoint Presentation</vt:lpstr>
      <vt:lpstr>Decision Tree</vt:lpstr>
      <vt:lpstr>Decision Tree</vt:lpstr>
      <vt:lpstr>Decision Tree Induction: Training Dataset</vt:lpstr>
      <vt:lpstr>Output: A Decision Tree for “buys_computer”</vt:lpstr>
      <vt:lpstr>How are decision trees used for classification?</vt:lpstr>
      <vt:lpstr>Why are decision tree classifiers so popular?</vt:lpstr>
      <vt:lpstr>Attribute Selection Criteria</vt:lpstr>
      <vt:lpstr>Attribute Selection Criteria</vt:lpstr>
      <vt:lpstr>Attribute Selection Measure: Information Gain </vt:lpstr>
      <vt:lpstr>Attribute Selection Measure: Information Gain </vt:lpstr>
      <vt:lpstr>Attribute Selection Measure: Information Gain </vt:lpstr>
      <vt:lpstr>Attribute Selection Measure: Information Gain</vt:lpstr>
      <vt:lpstr>Attribute Selection Measure: Information Gain</vt:lpstr>
      <vt:lpstr>Attribute Selection Measure</vt:lpstr>
      <vt:lpstr>Attribute Selection Measure: Gain Ratio </vt:lpstr>
      <vt:lpstr>Attribute Selection Measure: Gini Index </vt:lpstr>
      <vt:lpstr>Random Forest</vt:lpstr>
      <vt:lpstr>Ensemble Learning</vt:lpstr>
      <vt:lpstr>Random Forest </vt:lpstr>
      <vt:lpstr>Random Forest </vt:lpstr>
      <vt:lpstr>Random Forest </vt:lpstr>
      <vt:lpstr>Working of Random Forest </vt:lpstr>
      <vt:lpstr>Working of Random Forest </vt:lpstr>
      <vt:lpstr>Example</vt:lpstr>
      <vt:lpstr>Advantages of Random Forest</vt:lpstr>
      <vt:lpstr>Disadvantages of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74</cp:revision>
  <dcterms:created xsi:type="dcterms:W3CDTF">2020-12-02T17:41:12Z</dcterms:created>
  <dcterms:modified xsi:type="dcterms:W3CDTF">2021-01-22T07:03:43Z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421089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