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335" r:id="rId7"/>
    <p:sldId id="337" r:id="rId8"/>
    <p:sldId id="332" r:id="rId9"/>
    <p:sldId id="342" r:id="rId10"/>
    <p:sldId id="343" r:id="rId11"/>
    <p:sldId id="333" r:id="rId12"/>
    <p:sldId id="344" r:id="rId13"/>
    <p:sldId id="345" r:id="rId14"/>
    <p:sldId id="336" r:id="rId15"/>
    <p:sldId id="334" r:id="rId16"/>
    <p:sldId id="323" r:id="rId17"/>
    <p:sldId id="324" r:id="rId18"/>
    <p:sldId id="348" r:id="rId19"/>
    <p:sldId id="346" r:id="rId20"/>
    <p:sldId id="347" r:id="rId21"/>
    <p:sldId id="325" r:id="rId22"/>
    <p:sldId id="349" r:id="rId23"/>
    <p:sldId id="326" r:id="rId24"/>
    <p:sldId id="327" r:id="rId25"/>
    <p:sldId id="350" r:id="rId26"/>
    <p:sldId id="351" r:id="rId27"/>
    <p:sldId id="352" r:id="rId28"/>
    <p:sldId id="328" r:id="rId29"/>
    <p:sldId id="353" r:id="rId30"/>
    <p:sldId id="329" r:id="rId31"/>
    <p:sldId id="330" r:id="rId32"/>
    <p:sldId id="354" r:id="rId33"/>
    <p:sldId id="331" r:id="rId34"/>
    <p:sldId id="355" r:id="rId35"/>
    <p:sldId id="357" r:id="rId36"/>
    <p:sldId id="358" r:id="rId37"/>
    <p:sldId id="339" r:id="rId38"/>
    <p:sldId id="359" r:id="rId39"/>
    <p:sldId id="360" r:id="rId40"/>
    <p:sldId id="341" r:id="rId41"/>
    <p:sldId id="340" r:id="rId42"/>
    <p:sldId id="361" r:id="rId43"/>
    <p:sldId id="362" r:id="rId44"/>
    <p:sldId id="363" r:id="rId45"/>
    <p:sldId id="364" r:id="rId46"/>
    <p:sldId id="365" r:id="rId47"/>
    <p:sldId id="311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61E"/>
    <a:srgbClr val="1E3A42"/>
    <a:srgbClr val="0013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720" y="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slideLayouts/_rels/slideLayout1.xml.rels><?xml version="1.0" encoding="UTF-8" standalone="yes" ?><Relationships xmlns="http://schemas.openxmlformats.org/package/2006/relationships"><Relationship Id="rId2" Target="../media/image1.jpe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5364326-FE43-40C8-BF82-93216A0C50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1050"/>
          <a:stretch/>
        </p:blipFill>
        <p:spPr>
          <a:xfrm>
            <a:off x="-1" y="0"/>
            <a:ext cx="9144001" cy="6858000"/>
          </a:xfrm>
          <a:prstGeom prst="rect">
            <a:avLst/>
          </a:prstGeom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DC641D0-6303-44CA-A0AA-15B5725E0806}"/>
              </a:ext>
            </a:extLst>
          </p:cNvPr>
          <p:cNvSpPr/>
          <p:nvPr userDrawn="1"/>
        </p:nvSpPr>
        <p:spPr>
          <a:xfrm>
            <a:off x="-2" y="0"/>
            <a:ext cx="9144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5BF1C0C-88DD-48C0-9020-183B697CD07B}"/>
              </a:ext>
            </a:extLst>
          </p:cNvPr>
          <p:cNvSpPr/>
          <p:nvPr userDrawn="1"/>
        </p:nvSpPr>
        <p:spPr>
          <a:xfrm>
            <a:off x="310712" y="3117274"/>
            <a:ext cx="2592286" cy="803564"/>
          </a:xfrm>
          <a:prstGeom prst="roundRect">
            <a:avLst>
              <a:gd name="adj" fmla="val 5771"/>
            </a:avLst>
          </a:prstGeom>
          <a:solidFill>
            <a:schemeClr val="lt1">
              <a:alpha val="82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400" dirty="0">
                <a:ln>
                  <a:noFill/>
                </a:ln>
                <a:solidFill>
                  <a:srgbClr val="1E3A42"/>
                </a:solidFill>
                <a:latin typeface="Bahnschrift SemiBold" panose="020B0502040204020203" pitchFamily="34" charset="0"/>
              </a:rPr>
              <a:t>ECAP44</a:t>
            </a:r>
            <a:r>
              <a:rPr lang="en-US" sz="4400" dirty="0">
                <a:ln>
                  <a:noFill/>
                </a:ln>
                <a:solidFill>
                  <a:srgbClr val="1E3A42"/>
                </a:solidFill>
                <a:latin typeface="Bahnschrift SemiBold" panose="020B0502040204020203" pitchFamily="34" charset="0"/>
              </a:rPr>
              <a:t>6</a:t>
            </a:r>
            <a:endParaRPr lang="en-IN" sz="4400" dirty="0">
              <a:ln>
                <a:noFill/>
              </a:ln>
              <a:solidFill>
                <a:srgbClr val="1E3A42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8B6C214-199C-4BC8-B532-7603DD225516}"/>
              </a:ext>
            </a:extLst>
          </p:cNvPr>
          <p:cNvSpPr/>
          <p:nvPr userDrawn="1"/>
        </p:nvSpPr>
        <p:spPr>
          <a:xfrm>
            <a:off x="310714" y="3920838"/>
            <a:ext cx="5742845" cy="637309"/>
          </a:xfrm>
          <a:prstGeom prst="roundRect">
            <a:avLst>
              <a:gd name="adj" fmla="val 5906"/>
            </a:avLst>
          </a:prstGeom>
          <a:solidFill>
            <a:srgbClr val="00131B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sz="2800" cap="small" baseline="0" dirty="0">
                <a:latin typeface="Bahnschrift" panose="020B0502040204020203" pitchFamily="34" charset="0"/>
              </a:rPr>
              <a:t>Data Warehousing and Data Mining</a:t>
            </a:r>
            <a:endParaRPr lang="en-US" sz="2800" cap="small" baseline="0" dirty="0">
              <a:latin typeface="Bahnschrift" panose="020B0502040204020203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0C211C8-5DE0-441C-B07B-6C47CCED1052}"/>
              </a:ext>
            </a:extLst>
          </p:cNvPr>
          <p:cNvSpPr/>
          <p:nvPr userDrawn="1"/>
        </p:nvSpPr>
        <p:spPr>
          <a:xfrm>
            <a:off x="6373093" y="5264729"/>
            <a:ext cx="2770907" cy="6788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0" cap="none" spc="0" dirty="0">
                <a:ln w="0"/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hnschrift" panose="020B0502040204020203" pitchFamily="34" charset="0"/>
              </a:rPr>
              <a:t>HARJINDER KAUR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9516C9-71CB-4F46-B6CC-1E372B71C74C}"/>
              </a:ext>
            </a:extLst>
          </p:cNvPr>
          <p:cNvSpPr/>
          <p:nvPr userDrawn="1"/>
        </p:nvSpPr>
        <p:spPr>
          <a:xfrm>
            <a:off x="6373091" y="5857587"/>
            <a:ext cx="2770909" cy="540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000" dirty="0">
                <a:latin typeface="Bahnschrift" panose="020B0502040204020203" pitchFamily="34" charset="0"/>
              </a:rPr>
              <a:t>Assistant Professor</a:t>
            </a:r>
            <a:endParaRPr lang="en-US" sz="2000" dirty="0">
              <a:latin typeface="Bahnschrift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F1972B-1B58-476C-A183-16E6B9940286}"/>
              </a:ext>
            </a:extLst>
          </p:cNvPr>
          <p:cNvSpPr/>
          <p:nvPr userDrawn="1"/>
        </p:nvSpPr>
        <p:spPr>
          <a:xfrm>
            <a:off x="6779419" y="6310314"/>
            <a:ext cx="2364579" cy="46672"/>
          </a:xfrm>
          <a:prstGeom prst="rect">
            <a:avLst/>
          </a:prstGeom>
          <a:gradFill flip="none" rotWithShape="1">
            <a:gsLst>
              <a:gs pos="15000">
                <a:schemeClr val="accent1">
                  <a:lumMod val="5000"/>
                  <a:lumOff val="95000"/>
                </a:schemeClr>
              </a:gs>
              <a:gs pos="100000">
                <a:srgbClr val="1E3A4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019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12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04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85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59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D25D99-EE89-4755-B8B5-4384D7144E44}" type="datetimeFigureOut">
              <a:rPr lang="en-US"/>
              <a:pPr>
                <a:defRPr/>
              </a:pPr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D83CB-7545-443F-B174-252B66B256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18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utcomes">
    <p:bg>
      <p:bgPr>
        <a:solidFill>
          <a:srgbClr val="1E3A42">
            <a:alpha val="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33DE97C-9AD5-4B46-AA69-8DCE72B4ED79}"/>
              </a:ext>
            </a:extLst>
          </p:cNvPr>
          <p:cNvSpPr/>
          <p:nvPr userDrawn="1"/>
        </p:nvSpPr>
        <p:spPr>
          <a:xfrm>
            <a:off x="0" y="0"/>
            <a:ext cx="9144000" cy="2078182"/>
          </a:xfrm>
          <a:prstGeom prst="rect">
            <a:avLst/>
          </a:prstGeom>
          <a:gradFill flip="none" rotWithShape="1">
            <a:gsLst>
              <a:gs pos="34000">
                <a:srgbClr val="1E3A42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5C63336-F0EA-41D1-9303-178A5A5433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500" b="94500" l="10000" r="90000">
                        <a14:foregroundMark x1="35200" y1="22800" x2="35200" y2="22800"/>
                        <a14:foregroundMark x1="49700" y1="17500" x2="49700" y2="17500"/>
                        <a14:foregroundMark x1="65900" y1="20300" x2="65900" y2="20300"/>
                        <a14:foregroundMark x1="76900" y1="31100" x2="76900" y2="31100"/>
                        <a14:foregroundMark x1="19800" y1="30300" x2="19800" y2="30300"/>
                        <a14:foregroundMark x1="54900" y1="81800" x2="54900" y2="81800"/>
                        <a14:foregroundMark x1="54000" y1="85400" x2="54000" y2="85400"/>
                        <a14:foregroundMark x1="52000" y1="89800" x2="52000" y2="89800"/>
                        <a14:foregroundMark x1="50700" y1="94500" x2="50700" y2="94500"/>
                        <a14:foregroundMark x1="49200" y1="5500" x2="50300" y2="8300"/>
                        <a14:backgroundMark x1="22800" y1="17900" x2="22800" y2="17900"/>
                        <a14:backgroundMark x1="25900" y1="26900" x2="21300" y2="9700"/>
                        <a14:backgroundMark x1="26300" y1="53300" x2="15900" y2="48000"/>
                        <a14:backgroundMark x1="75500" y1="59000" x2="77100" y2="71400"/>
                        <a14:backgroundMark x1="85900" y1="51700" x2="82400" y2="74100"/>
                        <a14:backgroundMark x1="82400" y1="74100" x2="79900" y2="78500"/>
                        <a14:backgroundMark x1="80200" y1="50400" x2="73500" y2="83600"/>
                        <a14:backgroundMark x1="28100" y1="65000" x2="21900" y2="48100"/>
                        <a14:backgroundMark x1="21900" y1="48100" x2="19500" y2="46200"/>
                        <a14:backgroundMark x1="52900" y1="46900" x2="52900" y2="46900"/>
                        <a14:backgroundMark x1="54000" y1="45500" x2="50300" y2="49700"/>
                      </a14:backgroundRemoval>
                    </a14:imgEffect>
                  </a14:imgLayer>
                </a14:imgProps>
              </a:ext>
            </a:extLst>
          </a:blip>
          <a:srcRect l="-1494" t="-32229" r="-3706" b="-18167"/>
          <a:stretch/>
        </p:blipFill>
        <p:spPr>
          <a:xfrm rot="20013056">
            <a:off x="6847911" y="-720585"/>
            <a:ext cx="2257899" cy="3227939"/>
          </a:xfrm>
          <a:custGeom>
            <a:avLst/>
            <a:gdLst>
              <a:gd name="connsiteX0" fmla="*/ 2626041 w 3539874"/>
              <a:gd name="connsiteY0" fmla="*/ 628760 h 3438369"/>
              <a:gd name="connsiteX1" fmla="*/ 2626041 w 3539874"/>
              <a:gd name="connsiteY1" fmla="*/ 754750 h 3438369"/>
              <a:gd name="connsiteX2" fmla="*/ 3539874 w 3539874"/>
              <a:gd name="connsiteY2" fmla="*/ 1209356 h 3438369"/>
              <a:gd name="connsiteX3" fmla="*/ 2431002 w 3539874"/>
              <a:gd name="connsiteY3" fmla="*/ 3438369 h 3438369"/>
              <a:gd name="connsiteX4" fmla="*/ 854135 w 3539874"/>
              <a:gd name="connsiteY4" fmla="*/ 2653921 h 3438369"/>
              <a:gd name="connsiteX5" fmla="*/ 600880 w 3539874"/>
              <a:gd name="connsiteY5" fmla="*/ 2653921 h 3438369"/>
              <a:gd name="connsiteX6" fmla="*/ 600880 w 3539874"/>
              <a:gd name="connsiteY6" fmla="*/ 2527934 h 3438369"/>
              <a:gd name="connsiteX7" fmla="*/ 0 w 3539874"/>
              <a:gd name="connsiteY7" fmla="*/ 2229012 h 3438369"/>
              <a:gd name="connsiteX8" fmla="*/ 600880 w 3539874"/>
              <a:gd name="connsiteY8" fmla="*/ 1021145 h 3438369"/>
              <a:gd name="connsiteX9" fmla="*/ 600880 w 3539874"/>
              <a:gd name="connsiteY9" fmla="*/ 628760 h 3438369"/>
              <a:gd name="connsiteX10" fmla="*/ 796081 w 3539874"/>
              <a:gd name="connsiteY10" fmla="*/ 628760 h 3438369"/>
              <a:gd name="connsiteX11" fmla="*/ 1108871 w 3539874"/>
              <a:gd name="connsiteY11" fmla="*/ 0 h 3438369"/>
              <a:gd name="connsiteX12" fmla="*/ 2372782 w 3539874"/>
              <a:gd name="connsiteY12" fmla="*/ 628760 h 3438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39874" h="3438369">
                <a:moveTo>
                  <a:pt x="2626041" y="628760"/>
                </a:moveTo>
                <a:lnTo>
                  <a:pt x="2626041" y="754750"/>
                </a:lnTo>
                <a:lnTo>
                  <a:pt x="3539874" y="1209356"/>
                </a:lnTo>
                <a:lnTo>
                  <a:pt x="2431002" y="3438369"/>
                </a:lnTo>
                <a:lnTo>
                  <a:pt x="854135" y="2653921"/>
                </a:lnTo>
                <a:lnTo>
                  <a:pt x="600880" y="2653921"/>
                </a:lnTo>
                <a:lnTo>
                  <a:pt x="600880" y="2527934"/>
                </a:lnTo>
                <a:lnTo>
                  <a:pt x="0" y="2229012"/>
                </a:lnTo>
                <a:lnTo>
                  <a:pt x="600880" y="1021145"/>
                </a:lnTo>
                <a:lnTo>
                  <a:pt x="600880" y="628760"/>
                </a:lnTo>
                <a:lnTo>
                  <a:pt x="796081" y="628760"/>
                </a:lnTo>
                <a:lnTo>
                  <a:pt x="1108871" y="0"/>
                </a:lnTo>
                <a:lnTo>
                  <a:pt x="2372782" y="628760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3C7C1CE-3A2B-42B9-8261-549971231653}"/>
              </a:ext>
            </a:extLst>
          </p:cNvPr>
          <p:cNvSpPr/>
          <p:nvPr userDrawn="1"/>
        </p:nvSpPr>
        <p:spPr>
          <a:xfrm>
            <a:off x="6580909" y="0"/>
            <a:ext cx="2563091" cy="2078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154781-6AA6-4E31-BFA7-451FA02BB597}"/>
              </a:ext>
            </a:extLst>
          </p:cNvPr>
          <p:cNvSpPr/>
          <p:nvPr userDrawn="1"/>
        </p:nvSpPr>
        <p:spPr>
          <a:xfrm>
            <a:off x="381000" y="0"/>
            <a:ext cx="4191000" cy="2078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sz="4400" dirty="0">
                <a:latin typeface="Bahnschrift SemiBold" panose="020B0502040204020203" pitchFamily="34" charset="0"/>
              </a:rPr>
              <a:t>Learning </a:t>
            </a:r>
          </a:p>
          <a:p>
            <a:pPr algn="l"/>
            <a:r>
              <a:rPr lang="en-IN" sz="4400" dirty="0">
                <a:latin typeface="Bahnschrift SemiBold" panose="020B0502040204020203" pitchFamily="34" charset="0"/>
              </a:rPr>
              <a:t>Outcomes</a:t>
            </a:r>
            <a:endParaRPr lang="en-US" sz="4400" dirty="0">
              <a:latin typeface="Bahnschrift SemiBold" panose="020B0502040204020203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CB2B9C0-E331-46AF-8268-1F775EDBCF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8873" y="2338086"/>
            <a:ext cx="8207415" cy="4259965"/>
          </a:xfrm>
        </p:spPr>
        <p:txBody>
          <a:bodyPr/>
          <a:lstStyle>
            <a:lvl1pPr algn="just">
              <a:lnSpc>
                <a:spcPct val="150000"/>
              </a:lnSpc>
              <a:buClr>
                <a:srgbClr val="1E3A42"/>
              </a:buClr>
              <a:buNone/>
              <a:defRPr>
                <a:latin typeface="Bahnschrift" panose="020B0502040204020203" pitchFamily="34" charset="0"/>
              </a:defRPr>
            </a:lvl1pPr>
            <a:lvl2pPr algn="just"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buClr>
                <a:srgbClr val="1E3A42"/>
              </a:buClr>
              <a:defRPr/>
            </a:lvl3pPr>
            <a:lvl4pPr>
              <a:lnSpc>
                <a:spcPct val="150000"/>
              </a:lnSpc>
              <a:buClr>
                <a:srgbClr val="1E3A42"/>
              </a:buClr>
              <a:defRPr/>
            </a:lvl4pPr>
            <a:lvl5pPr>
              <a:lnSpc>
                <a:spcPct val="150000"/>
              </a:lnSpc>
              <a:buClr>
                <a:srgbClr val="1E3A42"/>
              </a:buClr>
              <a:defRPr/>
            </a:lvl5pPr>
          </a:lstStyle>
          <a:p>
            <a:pPr lvl="0"/>
            <a:r>
              <a:rPr lang="en-US" dirty="0"/>
              <a:t>After this lecture you will be able to</a:t>
            </a:r>
          </a:p>
          <a:p>
            <a:pPr lvl="1"/>
            <a:r>
              <a:rPr lang="en-US" dirty="0"/>
              <a:t>Outcome 1</a:t>
            </a:r>
          </a:p>
          <a:p>
            <a:pPr lvl="1"/>
            <a:r>
              <a:rPr lang="en-US" dirty="0"/>
              <a:t>Outcome 2</a:t>
            </a:r>
          </a:p>
          <a:p>
            <a:pPr lvl="1"/>
            <a:r>
              <a:rPr lang="en-US" dirty="0"/>
              <a:t>Outcome 3…</a:t>
            </a:r>
          </a:p>
        </p:txBody>
      </p:sp>
    </p:spTree>
    <p:extLst>
      <p:ext uri="{BB962C8B-B14F-4D97-AF65-F5344CB8AC3E}">
        <p14:creationId xmlns:p14="http://schemas.microsoft.com/office/powerpoint/2010/main" val="859432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Grey)">
    <p:bg>
      <p:bgPr>
        <a:solidFill>
          <a:srgbClr val="1E3A42">
            <a:alpha val="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D45D0F-420C-4556-86BD-31D12159299A}"/>
              </a:ext>
            </a:extLst>
          </p:cNvPr>
          <p:cNvSpPr/>
          <p:nvPr userDrawn="1"/>
        </p:nvSpPr>
        <p:spPr>
          <a:xfrm>
            <a:off x="-1" y="0"/>
            <a:ext cx="9144000" cy="1217034"/>
          </a:xfrm>
          <a:prstGeom prst="rect">
            <a:avLst/>
          </a:prstGeom>
          <a:solidFill>
            <a:srgbClr val="1E3A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77" y="0"/>
            <a:ext cx="9055222" cy="1217034"/>
          </a:xfrm>
          <a:noFill/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Bahnschrift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494778"/>
            <a:ext cx="8504809" cy="5181599"/>
          </a:xfrm>
        </p:spPr>
        <p:txBody>
          <a:bodyPr/>
          <a:lstStyle>
            <a:lvl1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D5D022-5682-431A-B651-8E96936B935A}"/>
              </a:ext>
            </a:extLst>
          </p:cNvPr>
          <p:cNvSpPr/>
          <p:nvPr userDrawn="1"/>
        </p:nvSpPr>
        <p:spPr>
          <a:xfrm>
            <a:off x="0" y="1248569"/>
            <a:ext cx="9144000" cy="101600"/>
          </a:xfrm>
          <a:prstGeom prst="rect">
            <a:avLst/>
          </a:prstGeom>
          <a:solidFill>
            <a:srgbClr val="1E3A42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buNone/>
            </a:pPr>
            <a:endParaRPr lang="en-US" sz="4400">
              <a:solidFill>
                <a:schemeClr val="tx1"/>
              </a:solidFill>
              <a:latin typeface="Bahnschrift SemiBold" panose="020B05020402040202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063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A5E72D9-7689-474A-85E9-1CD41788891B}"/>
              </a:ext>
            </a:extLst>
          </p:cNvPr>
          <p:cNvSpPr/>
          <p:nvPr userDrawn="1"/>
        </p:nvSpPr>
        <p:spPr>
          <a:xfrm>
            <a:off x="-1" y="0"/>
            <a:ext cx="9144000" cy="1217034"/>
          </a:xfrm>
          <a:prstGeom prst="rect">
            <a:avLst/>
          </a:prstGeom>
          <a:solidFill>
            <a:srgbClr val="1E3A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99A5D1D-F3F2-4927-87A9-6B43A102D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77" y="0"/>
            <a:ext cx="9055222" cy="1217034"/>
          </a:xfrm>
          <a:noFill/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Bahnschrift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AC8321E-4E24-4162-8842-3685FCC5F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595" y="1494778"/>
            <a:ext cx="8504809" cy="5181599"/>
          </a:xfrm>
        </p:spPr>
        <p:txBody>
          <a:bodyPr/>
          <a:lstStyle>
            <a:lvl1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EA0F8B-E805-4440-B5D9-DA062F6C6BEC}"/>
              </a:ext>
            </a:extLst>
          </p:cNvPr>
          <p:cNvSpPr/>
          <p:nvPr userDrawn="1"/>
        </p:nvSpPr>
        <p:spPr>
          <a:xfrm>
            <a:off x="0" y="1248569"/>
            <a:ext cx="9144000" cy="101600"/>
          </a:xfrm>
          <a:prstGeom prst="rect">
            <a:avLst/>
          </a:prstGeom>
          <a:solidFill>
            <a:srgbClr val="1E3A42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buNone/>
            </a:pPr>
            <a:endParaRPr lang="en-US" sz="4400">
              <a:solidFill>
                <a:schemeClr val="tx1"/>
              </a:solidFill>
              <a:latin typeface="Bahnschrift SemiBold" panose="020B05020402040202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7019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ood Bye"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rgbClr val="1E3A4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BB56D4F-EE25-4F78-AEF0-9AC3738F31DC}"/>
              </a:ext>
            </a:extLst>
          </p:cNvPr>
          <p:cNvSpPr/>
          <p:nvPr userDrawn="1"/>
        </p:nvSpPr>
        <p:spPr>
          <a:xfrm>
            <a:off x="710195" y="2514600"/>
            <a:ext cx="7723610" cy="1828800"/>
          </a:xfrm>
          <a:prstGeom prst="ellipse">
            <a:avLst/>
          </a:prstGeom>
          <a:noFill/>
          <a:ln>
            <a:noFill/>
          </a:ln>
          <a:effectLst>
            <a:outerShdw blurRad="50800" dist="50800" dir="5400000" sx="40000" sy="40000" algn="ctr" rotWithShape="0">
              <a:srgbClr val="FF0000">
                <a:alpha val="8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b="0" cap="none" spc="0" dirty="0">
                <a:ln w="0"/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hnschrift SemiBold" panose="020B0502040204020203" pitchFamily="34" charset="0"/>
              </a:rPr>
              <a:t>That’s all for now…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606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27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8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76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AF4F7-B264-4B83-BED7-2C81D63B0C50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5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662" r:id="rId4"/>
    <p:sldLayoutId id="2147483667" r:id="rId5"/>
    <p:sldLayoutId id="2147483663" r:id="rId6"/>
    <p:sldLayoutId id="2147483664" r:id="rId7"/>
    <p:sldLayoutId id="2147483665" r:id="rId8"/>
    <p:sldLayoutId id="2147483666" r:id="rId9"/>
    <p:sldLayoutId id="2147483668" r:id="rId10"/>
    <p:sldLayoutId id="2147483669" r:id="rId11"/>
    <p:sldLayoutId id="2147483670" r:id="rId12"/>
    <p:sldLayoutId id="2147483671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3794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One-versus-one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354098"/>
            <a:ext cx="8504809" cy="5503902"/>
          </a:xfrm>
        </p:spPr>
        <p:txBody>
          <a:bodyPr>
            <a:noAutofit/>
          </a:bodyPr>
          <a:lstStyle/>
          <a:p>
            <a:pPr algn="just"/>
            <a:r>
              <a:rPr lang="en-US" sz="2500" dirty="0"/>
              <a:t>One-versus-one method is usually implemented using a “Max-Wins” voting (MWV) strategy. </a:t>
            </a:r>
          </a:p>
          <a:p>
            <a:pPr algn="just"/>
            <a:r>
              <a:rPr lang="en-US" sz="2500" dirty="0"/>
              <a:t>This method constructs one binary classifier for every pair of distinct classes and so, all together it constructs M(M - 1)/2 binary classifiers.</a:t>
            </a:r>
          </a:p>
          <a:p>
            <a:pPr algn="just"/>
            <a:r>
              <a:rPr lang="en-US" sz="2500" dirty="0"/>
              <a:t>The binary classifier </a:t>
            </a:r>
            <a:r>
              <a:rPr lang="en-US" sz="2500" dirty="0" err="1"/>
              <a:t>Cij</a:t>
            </a:r>
            <a:r>
              <a:rPr lang="en-US" sz="2500" dirty="0"/>
              <a:t> is trained with examples from </a:t>
            </a:r>
            <a:r>
              <a:rPr lang="en-US" sz="2500" dirty="0" err="1"/>
              <a:t>ith</a:t>
            </a:r>
            <a:r>
              <a:rPr lang="en-US" sz="2500" dirty="0"/>
              <a:t> class Wi and </a:t>
            </a:r>
            <a:r>
              <a:rPr lang="en-US" sz="2500" dirty="0" err="1"/>
              <a:t>jth</a:t>
            </a:r>
            <a:r>
              <a:rPr lang="en-US" sz="2500" dirty="0"/>
              <a:t> class </a:t>
            </a:r>
            <a:r>
              <a:rPr lang="en-US" sz="2500" dirty="0" err="1"/>
              <a:t>Wj</a:t>
            </a:r>
            <a:r>
              <a:rPr lang="en-US" sz="2500" dirty="0"/>
              <a:t> only, where examples from class Wi take positive labels while examples from class </a:t>
            </a:r>
            <a:r>
              <a:rPr lang="en-US" sz="2500" dirty="0" err="1"/>
              <a:t>Wj</a:t>
            </a:r>
            <a:r>
              <a:rPr lang="en-US" sz="2500" dirty="0"/>
              <a:t> take negative labels.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5427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A42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One-versus-one</a:t>
            </a:r>
            <a:endParaRPr lang="en-IN" dirty="0"/>
          </a:p>
        </p:txBody>
      </p:sp>
      <p:pic>
        <p:nvPicPr>
          <p:cNvPr id="3074" name="Picture 2" descr="Multi-class Classification — One-vs-All &amp; One-vs-One | by Amey Band |  Towards Data Scienc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023" y="1700212"/>
            <a:ext cx="5791954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168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All-together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2015284"/>
            <a:ext cx="8504809" cy="4033824"/>
          </a:xfrm>
          <a:custGeom>
            <a:avLst/>
            <a:gdLst>
              <a:gd name="connsiteX0" fmla="*/ 0 w 8504809"/>
              <a:gd name="connsiteY0" fmla="*/ 0 h 4033824"/>
              <a:gd name="connsiteX1" fmla="*/ 481939 w 8504809"/>
              <a:gd name="connsiteY1" fmla="*/ 0 h 4033824"/>
              <a:gd name="connsiteX2" fmla="*/ 793782 w 8504809"/>
              <a:gd name="connsiteY2" fmla="*/ 0 h 4033824"/>
              <a:gd name="connsiteX3" fmla="*/ 1360769 w 8504809"/>
              <a:gd name="connsiteY3" fmla="*/ 0 h 4033824"/>
              <a:gd name="connsiteX4" fmla="*/ 1842709 w 8504809"/>
              <a:gd name="connsiteY4" fmla="*/ 0 h 4033824"/>
              <a:gd name="connsiteX5" fmla="*/ 2154552 w 8504809"/>
              <a:gd name="connsiteY5" fmla="*/ 0 h 4033824"/>
              <a:gd name="connsiteX6" fmla="*/ 2636491 w 8504809"/>
              <a:gd name="connsiteY6" fmla="*/ 0 h 4033824"/>
              <a:gd name="connsiteX7" fmla="*/ 3033382 w 8504809"/>
              <a:gd name="connsiteY7" fmla="*/ 0 h 4033824"/>
              <a:gd name="connsiteX8" fmla="*/ 3430273 w 8504809"/>
              <a:gd name="connsiteY8" fmla="*/ 0 h 4033824"/>
              <a:gd name="connsiteX9" fmla="*/ 3912212 w 8504809"/>
              <a:gd name="connsiteY9" fmla="*/ 0 h 4033824"/>
              <a:gd name="connsiteX10" fmla="*/ 4649296 w 8504809"/>
              <a:gd name="connsiteY10" fmla="*/ 0 h 4033824"/>
              <a:gd name="connsiteX11" fmla="*/ 5131235 w 8504809"/>
              <a:gd name="connsiteY11" fmla="*/ 0 h 4033824"/>
              <a:gd name="connsiteX12" fmla="*/ 5613174 w 8504809"/>
              <a:gd name="connsiteY12" fmla="*/ 0 h 4033824"/>
              <a:gd name="connsiteX13" fmla="*/ 6350257 w 8504809"/>
              <a:gd name="connsiteY13" fmla="*/ 0 h 4033824"/>
              <a:gd name="connsiteX14" fmla="*/ 6917245 w 8504809"/>
              <a:gd name="connsiteY14" fmla="*/ 0 h 4033824"/>
              <a:gd name="connsiteX15" fmla="*/ 7314136 w 8504809"/>
              <a:gd name="connsiteY15" fmla="*/ 0 h 4033824"/>
              <a:gd name="connsiteX16" fmla="*/ 7625979 w 8504809"/>
              <a:gd name="connsiteY16" fmla="*/ 0 h 4033824"/>
              <a:gd name="connsiteX17" fmla="*/ 8022870 w 8504809"/>
              <a:gd name="connsiteY17" fmla="*/ 0 h 4033824"/>
              <a:gd name="connsiteX18" fmla="*/ 8504809 w 8504809"/>
              <a:gd name="connsiteY18" fmla="*/ 0 h 4033824"/>
              <a:gd name="connsiteX19" fmla="*/ 8504809 w 8504809"/>
              <a:gd name="connsiteY19" fmla="*/ 535922 h 4033824"/>
              <a:gd name="connsiteX20" fmla="*/ 8504809 w 8504809"/>
              <a:gd name="connsiteY20" fmla="*/ 991168 h 4033824"/>
              <a:gd name="connsiteX21" fmla="*/ 8504809 w 8504809"/>
              <a:gd name="connsiteY21" fmla="*/ 1446414 h 4033824"/>
              <a:gd name="connsiteX22" fmla="*/ 8504809 w 8504809"/>
              <a:gd name="connsiteY22" fmla="*/ 2022675 h 4033824"/>
              <a:gd name="connsiteX23" fmla="*/ 8504809 w 8504809"/>
              <a:gd name="connsiteY23" fmla="*/ 2639273 h 4033824"/>
              <a:gd name="connsiteX24" fmla="*/ 8504809 w 8504809"/>
              <a:gd name="connsiteY24" fmla="*/ 3094519 h 4033824"/>
              <a:gd name="connsiteX25" fmla="*/ 8504809 w 8504809"/>
              <a:gd name="connsiteY25" fmla="*/ 4033824 h 4033824"/>
              <a:gd name="connsiteX26" fmla="*/ 8192966 w 8504809"/>
              <a:gd name="connsiteY26" fmla="*/ 4033824 h 4033824"/>
              <a:gd name="connsiteX27" fmla="*/ 7455883 w 8504809"/>
              <a:gd name="connsiteY27" fmla="*/ 4033824 h 4033824"/>
              <a:gd name="connsiteX28" fmla="*/ 6888895 w 8504809"/>
              <a:gd name="connsiteY28" fmla="*/ 4033824 h 4033824"/>
              <a:gd name="connsiteX29" fmla="*/ 6577052 w 8504809"/>
              <a:gd name="connsiteY29" fmla="*/ 4033824 h 4033824"/>
              <a:gd name="connsiteX30" fmla="*/ 6010065 w 8504809"/>
              <a:gd name="connsiteY30" fmla="*/ 4033824 h 4033824"/>
              <a:gd name="connsiteX31" fmla="*/ 5443078 w 8504809"/>
              <a:gd name="connsiteY31" fmla="*/ 4033824 h 4033824"/>
              <a:gd name="connsiteX32" fmla="*/ 4961139 w 8504809"/>
              <a:gd name="connsiteY32" fmla="*/ 4033824 h 4033824"/>
              <a:gd name="connsiteX33" fmla="*/ 4309103 w 8504809"/>
              <a:gd name="connsiteY33" fmla="*/ 4033824 h 4033824"/>
              <a:gd name="connsiteX34" fmla="*/ 3827164 w 8504809"/>
              <a:gd name="connsiteY34" fmla="*/ 4033824 h 4033824"/>
              <a:gd name="connsiteX35" fmla="*/ 3430273 w 8504809"/>
              <a:gd name="connsiteY35" fmla="*/ 4033824 h 4033824"/>
              <a:gd name="connsiteX36" fmla="*/ 2863286 w 8504809"/>
              <a:gd name="connsiteY36" fmla="*/ 4033824 h 4033824"/>
              <a:gd name="connsiteX37" fmla="*/ 2466395 w 8504809"/>
              <a:gd name="connsiteY37" fmla="*/ 4033824 h 4033824"/>
              <a:gd name="connsiteX38" fmla="*/ 1899407 w 8504809"/>
              <a:gd name="connsiteY38" fmla="*/ 4033824 h 4033824"/>
              <a:gd name="connsiteX39" fmla="*/ 1332420 w 8504809"/>
              <a:gd name="connsiteY39" fmla="*/ 4033824 h 4033824"/>
              <a:gd name="connsiteX40" fmla="*/ 1020577 w 8504809"/>
              <a:gd name="connsiteY40" fmla="*/ 4033824 h 4033824"/>
              <a:gd name="connsiteX41" fmla="*/ 0 w 8504809"/>
              <a:gd name="connsiteY41" fmla="*/ 4033824 h 4033824"/>
              <a:gd name="connsiteX42" fmla="*/ 0 w 8504809"/>
              <a:gd name="connsiteY42" fmla="*/ 3376887 h 4033824"/>
              <a:gd name="connsiteX43" fmla="*/ 0 w 8504809"/>
              <a:gd name="connsiteY43" fmla="*/ 2881303 h 4033824"/>
              <a:gd name="connsiteX44" fmla="*/ 0 w 8504809"/>
              <a:gd name="connsiteY44" fmla="*/ 2345381 h 4033824"/>
              <a:gd name="connsiteX45" fmla="*/ 0 w 8504809"/>
              <a:gd name="connsiteY45" fmla="*/ 1809458 h 4033824"/>
              <a:gd name="connsiteX46" fmla="*/ 0 w 8504809"/>
              <a:gd name="connsiteY46" fmla="*/ 1313874 h 4033824"/>
              <a:gd name="connsiteX47" fmla="*/ 0 w 8504809"/>
              <a:gd name="connsiteY47" fmla="*/ 818290 h 4033824"/>
              <a:gd name="connsiteX48" fmla="*/ 0 w 8504809"/>
              <a:gd name="connsiteY48" fmla="*/ 0 h 403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8504809" h="4033824" fill="none" extrusionOk="0">
                <a:moveTo>
                  <a:pt x="0" y="0"/>
                </a:moveTo>
                <a:cubicBezTo>
                  <a:pt x="132269" y="-1504"/>
                  <a:pt x="348632" y="12714"/>
                  <a:pt x="481939" y="0"/>
                </a:cubicBezTo>
                <a:cubicBezTo>
                  <a:pt x="615246" y="-12714"/>
                  <a:pt x="646486" y="1321"/>
                  <a:pt x="793782" y="0"/>
                </a:cubicBezTo>
                <a:cubicBezTo>
                  <a:pt x="941078" y="-1321"/>
                  <a:pt x="1087521" y="44628"/>
                  <a:pt x="1360769" y="0"/>
                </a:cubicBezTo>
                <a:cubicBezTo>
                  <a:pt x="1634017" y="-44628"/>
                  <a:pt x="1706167" y="17503"/>
                  <a:pt x="1842709" y="0"/>
                </a:cubicBezTo>
                <a:cubicBezTo>
                  <a:pt x="1979251" y="-17503"/>
                  <a:pt x="2019030" y="17176"/>
                  <a:pt x="2154552" y="0"/>
                </a:cubicBezTo>
                <a:cubicBezTo>
                  <a:pt x="2290074" y="-17176"/>
                  <a:pt x="2497099" y="37152"/>
                  <a:pt x="2636491" y="0"/>
                </a:cubicBezTo>
                <a:cubicBezTo>
                  <a:pt x="2775883" y="-37152"/>
                  <a:pt x="2909901" y="32873"/>
                  <a:pt x="3033382" y="0"/>
                </a:cubicBezTo>
                <a:cubicBezTo>
                  <a:pt x="3156863" y="-32873"/>
                  <a:pt x="3235483" y="18903"/>
                  <a:pt x="3430273" y="0"/>
                </a:cubicBezTo>
                <a:cubicBezTo>
                  <a:pt x="3625063" y="-18903"/>
                  <a:pt x="3774986" y="3395"/>
                  <a:pt x="3912212" y="0"/>
                </a:cubicBezTo>
                <a:cubicBezTo>
                  <a:pt x="4049438" y="-3395"/>
                  <a:pt x="4469356" y="50603"/>
                  <a:pt x="4649296" y="0"/>
                </a:cubicBezTo>
                <a:cubicBezTo>
                  <a:pt x="4829236" y="-50603"/>
                  <a:pt x="5023624" y="14603"/>
                  <a:pt x="5131235" y="0"/>
                </a:cubicBezTo>
                <a:cubicBezTo>
                  <a:pt x="5238846" y="-14603"/>
                  <a:pt x="5424860" y="1732"/>
                  <a:pt x="5613174" y="0"/>
                </a:cubicBezTo>
                <a:cubicBezTo>
                  <a:pt x="5801488" y="-1732"/>
                  <a:pt x="6142588" y="35237"/>
                  <a:pt x="6350257" y="0"/>
                </a:cubicBezTo>
                <a:cubicBezTo>
                  <a:pt x="6557926" y="-35237"/>
                  <a:pt x="6752029" y="33284"/>
                  <a:pt x="6917245" y="0"/>
                </a:cubicBezTo>
                <a:cubicBezTo>
                  <a:pt x="7082461" y="-33284"/>
                  <a:pt x="7165744" y="41702"/>
                  <a:pt x="7314136" y="0"/>
                </a:cubicBezTo>
                <a:cubicBezTo>
                  <a:pt x="7462528" y="-41702"/>
                  <a:pt x="7473749" y="8711"/>
                  <a:pt x="7625979" y="0"/>
                </a:cubicBezTo>
                <a:cubicBezTo>
                  <a:pt x="7778209" y="-8711"/>
                  <a:pt x="7825438" y="23088"/>
                  <a:pt x="8022870" y="0"/>
                </a:cubicBezTo>
                <a:cubicBezTo>
                  <a:pt x="8220302" y="-23088"/>
                  <a:pt x="8375680" y="54794"/>
                  <a:pt x="8504809" y="0"/>
                </a:cubicBezTo>
                <a:cubicBezTo>
                  <a:pt x="8520082" y="252082"/>
                  <a:pt x="8471670" y="276538"/>
                  <a:pt x="8504809" y="535922"/>
                </a:cubicBezTo>
                <a:cubicBezTo>
                  <a:pt x="8537948" y="795306"/>
                  <a:pt x="8499224" y="837450"/>
                  <a:pt x="8504809" y="991168"/>
                </a:cubicBezTo>
                <a:cubicBezTo>
                  <a:pt x="8510394" y="1144886"/>
                  <a:pt x="8470569" y="1289187"/>
                  <a:pt x="8504809" y="1446414"/>
                </a:cubicBezTo>
                <a:cubicBezTo>
                  <a:pt x="8539049" y="1603641"/>
                  <a:pt x="8484208" y="1790614"/>
                  <a:pt x="8504809" y="2022675"/>
                </a:cubicBezTo>
                <a:cubicBezTo>
                  <a:pt x="8525410" y="2254736"/>
                  <a:pt x="8495888" y="2497222"/>
                  <a:pt x="8504809" y="2639273"/>
                </a:cubicBezTo>
                <a:cubicBezTo>
                  <a:pt x="8513730" y="2781324"/>
                  <a:pt x="8488098" y="2944663"/>
                  <a:pt x="8504809" y="3094519"/>
                </a:cubicBezTo>
                <a:cubicBezTo>
                  <a:pt x="8521520" y="3244375"/>
                  <a:pt x="8415523" y="3610574"/>
                  <a:pt x="8504809" y="4033824"/>
                </a:cubicBezTo>
                <a:cubicBezTo>
                  <a:pt x="8367096" y="4048904"/>
                  <a:pt x="8268774" y="4002329"/>
                  <a:pt x="8192966" y="4033824"/>
                </a:cubicBezTo>
                <a:cubicBezTo>
                  <a:pt x="8117158" y="4065319"/>
                  <a:pt x="7775935" y="3947080"/>
                  <a:pt x="7455883" y="4033824"/>
                </a:cubicBezTo>
                <a:cubicBezTo>
                  <a:pt x="7135831" y="4120568"/>
                  <a:pt x="7115658" y="4026335"/>
                  <a:pt x="6888895" y="4033824"/>
                </a:cubicBezTo>
                <a:cubicBezTo>
                  <a:pt x="6662132" y="4041313"/>
                  <a:pt x="6712939" y="4021359"/>
                  <a:pt x="6577052" y="4033824"/>
                </a:cubicBezTo>
                <a:cubicBezTo>
                  <a:pt x="6441165" y="4046289"/>
                  <a:pt x="6187665" y="3977768"/>
                  <a:pt x="6010065" y="4033824"/>
                </a:cubicBezTo>
                <a:cubicBezTo>
                  <a:pt x="5832465" y="4089880"/>
                  <a:pt x="5726235" y="3991370"/>
                  <a:pt x="5443078" y="4033824"/>
                </a:cubicBezTo>
                <a:cubicBezTo>
                  <a:pt x="5159921" y="4076278"/>
                  <a:pt x="5199808" y="4003358"/>
                  <a:pt x="4961139" y="4033824"/>
                </a:cubicBezTo>
                <a:cubicBezTo>
                  <a:pt x="4722470" y="4064290"/>
                  <a:pt x="4446009" y="4025467"/>
                  <a:pt x="4309103" y="4033824"/>
                </a:cubicBezTo>
                <a:cubicBezTo>
                  <a:pt x="4172197" y="4042181"/>
                  <a:pt x="3973845" y="4007819"/>
                  <a:pt x="3827164" y="4033824"/>
                </a:cubicBezTo>
                <a:cubicBezTo>
                  <a:pt x="3680483" y="4059829"/>
                  <a:pt x="3600248" y="4029274"/>
                  <a:pt x="3430273" y="4033824"/>
                </a:cubicBezTo>
                <a:cubicBezTo>
                  <a:pt x="3260298" y="4038374"/>
                  <a:pt x="3024578" y="3979525"/>
                  <a:pt x="2863286" y="4033824"/>
                </a:cubicBezTo>
                <a:cubicBezTo>
                  <a:pt x="2701994" y="4088123"/>
                  <a:pt x="2588339" y="4020342"/>
                  <a:pt x="2466395" y="4033824"/>
                </a:cubicBezTo>
                <a:cubicBezTo>
                  <a:pt x="2344451" y="4047306"/>
                  <a:pt x="2077236" y="3986402"/>
                  <a:pt x="1899407" y="4033824"/>
                </a:cubicBezTo>
                <a:cubicBezTo>
                  <a:pt x="1721578" y="4081246"/>
                  <a:pt x="1448601" y="3993155"/>
                  <a:pt x="1332420" y="4033824"/>
                </a:cubicBezTo>
                <a:cubicBezTo>
                  <a:pt x="1216239" y="4074493"/>
                  <a:pt x="1174198" y="4010609"/>
                  <a:pt x="1020577" y="4033824"/>
                </a:cubicBezTo>
                <a:cubicBezTo>
                  <a:pt x="866956" y="4057039"/>
                  <a:pt x="498034" y="4011963"/>
                  <a:pt x="0" y="4033824"/>
                </a:cubicBezTo>
                <a:cubicBezTo>
                  <a:pt x="-49702" y="3837939"/>
                  <a:pt x="65167" y="3701120"/>
                  <a:pt x="0" y="3376887"/>
                </a:cubicBezTo>
                <a:cubicBezTo>
                  <a:pt x="-65167" y="3052654"/>
                  <a:pt x="43674" y="3006248"/>
                  <a:pt x="0" y="2881303"/>
                </a:cubicBezTo>
                <a:cubicBezTo>
                  <a:pt x="-43674" y="2756358"/>
                  <a:pt x="37371" y="2553151"/>
                  <a:pt x="0" y="2345381"/>
                </a:cubicBezTo>
                <a:cubicBezTo>
                  <a:pt x="-37371" y="2137611"/>
                  <a:pt x="17916" y="2004026"/>
                  <a:pt x="0" y="1809458"/>
                </a:cubicBezTo>
                <a:cubicBezTo>
                  <a:pt x="-17916" y="1614890"/>
                  <a:pt x="16983" y="1451676"/>
                  <a:pt x="0" y="1313874"/>
                </a:cubicBezTo>
                <a:cubicBezTo>
                  <a:pt x="-16983" y="1176072"/>
                  <a:pt x="51174" y="1042784"/>
                  <a:pt x="0" y="818290"/>
                </a:cubicBezTo>
                <a:cubicBezTo>
                  <a:pt x="-51174" y="593796"/>
                  <a:pt x="133" y="340102"/>
                  <a:pt x="0" y="0"/>
                </a:cubicBezTo>
                <a:close/>
              </a:path>
              <a:path w="8504809" h="4033824" stroke="0" extrusionOk="0">
                <a:moveTo>
                  <a:pt x="0" y="0"/>
                </a:moveTo>
                <a:cubicBezTo>
                  <a:pt x="148324" y="-21039"/>
                  <a:pt x="227274" y="47156"/>
                  <a:pt x="396891" y="0"/>
                </a:cubicBezTo>
                <a:cubicBezTo>
                  <a:pt x="566508" y="-47156"/>
                  <a:pt x="699339" y="19758"/>
                  <a:pt x="963878" y="0"/>
                </a:cubicBezTo>
                <a:cubicBezTo>
                  <a:pt x="1228417" y="-19758"/>
                  <a:pt x="1457278" y="5327"/>
                  <a:pt x="1615914" y="0"/>
                </a:cubicBezTo>
                <a:cubicBezTo>
                  <a:pt x="1774550" y="-5327"/>
                  <a:pt x="1826698" y="14828"/>
                  <a:pt x="1927757" y="0"/>
                </a:cubicBezTo>
                <a:cubicBezTo>
                  <a:pt x="2028816" y="-14828"/>
                  <a:pt x="2133417" y="5156"/>
                  <a:pt x="2239600" y="0"/>
                </a:cubicBezTo>
                <a:cubicBezTo>
                  <a:pt x="2345783" y="-5156"/>
                  <a:pt x="2513521" y="4334"/>
                  <a:pt x="2636491" y="0"/>
                </a:cubicBezTo>
                <a:cubicBezTo>
                  <a:pt x="2759461" y="-4334"/>
                  <a:pt x="2959170" y="6509"/>
                  <a:pt x="3203478" y="0"/>
                </a:cubicBezTo>
                <a:cubicBezTo>
                  <a:pt x="3447786" y="-6509"/>
                  <a:pt x="3627302" y="32322"/>
                  <a:pt x="3770465" y="0"/>
                </a:cubicBezTo>
                <a:cubicBezTo>
                  <a:pt x="3913628" y="-32322"/>
                  <a:pt x="4075744" y="35813"/>
                  <a:pt x="4167356" y="0"/>
                </a:cubicBezTo>
                <a:cubicBezTo>
                  <a:pt x="4258968" y="-35813"/>
                  <a:pt x="4414997" y="40153"/>
                  <a:pt x="4564247" y="0"/>
                </a:cubicBezTo>
                <a:cubicBezTo>
                  <a:pt x="4713497" y="-40153"/>
                  <a:pt x="4838949" y="23082"/>
                  <a:pt x="4961139" y="0"/>
                </a:cubicBezTo>
                <a:cubicBezTo>
                  <a:pt x="5083329" y="-23082"/>
                  <a:pt x="5425871" y="44832"/>
                  <a:pt x="5698222" y="0"/>
                </a:cubicBezTo>
                <a:cubicBezTo>
                  <a:pt x="5970573" y="-44832"/>
                  <a:pt x="6014576" y="1177"/>
                  <a:pt x="6265209" y="0"/>
                </a:cubicBezTo>
                <a:cubicBezTo>
                  <a:pt x="6515842" y="-1177"/>
                  <a:pt x="6662009" y="59088"/>
                  <a:pt x="6832197" y="0"/>
                </a:cubicBezTo>
                <a:cubicBezTo>
                  <a:pt x="7002385" y="-59088"/>
                  <a:pt x="7055905" y="25818"/>
                  <a:pt x="7144040" y="0"/>
                </a:cubicBezTo>
                <a:cubicBezTo>
                  <a:pt x="7232175" y="-25818"/>
                  <a:pt x="7594517" y="21948"/>
                  <a:pt x="7711027" y="0"/>
                </a:cubicBezTo>
                <a:cubicBezTo>
                  <a:pt x="7827537" y="-21948"/>
                  <a:pt x="8290719" y="66640"/>
                  <a:pt x="8504809" y="0"/>
                </a:cubicBezTo>
                <a:cubicBezTo>
                  <a:pt x="8533563" y="304513"/>
                  <a:pt x="8471937" y="331999"/>
                  <a:pt x="8504809" y="616599"/>
                </a:cubicBezTo>
                <a:cubicBezTo>
                  <a:pt x="8537681" y="901199"/>
                  <a:pt x="8499254" y="1037399"/>
                  <a:pt x="8504809" y="1273536"/>
                </a:cubicBezTo>
                <a:cubicBezTo>
                  <a:pt x="8510364" y="1509673"/>
                  <a:pt x="8493242" y="1782189"/>
                  <a:pt x="8504809" y="1930473"/>
                </a:cubicBezTo>
                <a:cubicBezTo>
                  <a:pt x="8516376" y="2078757"/>
                  <a:pt x="8487785" y="2175267"/>
                  <a:pt x="8504809" y="2385719"/>
                </a:cubicBezTo>
                <a:cubicBezTo>
                  <a:pt x="8521833" y="2596171"/>
                  <a:pt x="8459683" y="2685581"/>
                  <a:pt x="8504809" y="2881303"/>
                </a:cubicBezTo>
                <a:cubicBezTo>
                  <a:pt x="8549935" y="3077025"/>
                  <a:pt x="8453062" y="3243558"/>
                  <a:pt x="8504809" y="3457563"/>
                </a:cubicBezTo>
                <a:cubicBezTo>
                  <a:pt x="8556556" y="3671568"/>
                  <a:pt x="8436947" y="3791656"/>
                  <a:pt x="8504809" y="4033824"/>
                </a:cubicBezTo>
                <a:cubicBezTo>
                  <a:pt x="8365460" y="4037611"/>
                  <a:pt x="8285051" y="4007221"/>
                  <a:pt x="8107918" y="4033824"/>
                </a:cubicBezTo>
                <a:cubicBezTo>
                  <a:pt x="7930785" y="4060427"/>
                  <a:pt x="7828532" y="4016097"/>
                  <a:pt x="7711027" y="4033824"/>
                </a:cubicBezTo>
                <a:cubicBezTo>
                  <a:pt x="7593522" y="4051551"/>
                  <a:pt x="7451532" y="4015795"/>
                  <a:pt x="7314136" y="4033824"/>
                </a:cubicBezTo>
                <a:cubicBezTo>
                  <a:pt x="7176740" y="4051853"/>
                  <a:pt x="6966910" y="3991717"/>
                  <a:pt x="6662100" y="4033824"/>
                </a:cubicBezTo>
                <a:cubicBezTo>
                  <a:pt x="6357290" y="4075931"/>
                  <a:pt x="6144212" y="3998146"/>
                  <a:pt x="5925017" y="4033824"/>
                </a:cubicBezTo>
                <a:cubicBezTo>
                  <a:pt x="5705822" y="4069502"/>
                  <a:pt x="5419857" y="4019837"/>
                  <a:pt x="5272982" y="4033824"/>
                </a:cubicBezTo>
                <a:cubicBezTo>
                  <a:pt x="5126108" y="4047811"/>
                  <a:pt x="5034001" y="4026542"/>
                  <a:pt x="4961139" y="4033824"/>
                </a:cubicBezTo>
                <a:cubicBezTo>
                  <a:pt x="4888277" y="4041106"/>
                  <a:pt x="4713833" y="3993447"/>
                  <a:pt x="4479199" y="4033824"/>
                </a:cubicBezTo>
                <a:cubicBezTo>
                  <a:pt x="4244565" y="4074201"/>
                  <a:pt x="3916397" y="4005319"/>
                  <a:pt x="3742116" y="4033824"/>
                </a:cubicBezTo>
                <a:cubicBezTo>
                  <a:pt x="3567835" y="4062329"/>
                  <a:pt x="3575183" y="4014922"/>
                  <a:pt x="3430273" y="4033824"/>
                </a:cubicBezTo>
                <a:cubicBezTo>
                  <a:pt x="3285363" y="4052726"/>
                  <a:pt x="3147399" y="3988356"/>
                  <a:pt x="3033382" y="4033824"/>
                </a:cubicBezTo>
                <a:cubicBezTo>
                  <a:pt x="2919365" y="4079292"/>
                  <a:pt x="2645492" y="4008301"/>
                  <a:pt x="2381347" y="4033824"/>
                </a:cubicBezTo>
                <a:cubicBezTo>
                  <a:pt x="2117203" y="4059347"/>
                  <a:pt x="1940274" y="3957030"/>
                  <a:pt x="1729311" y="4033824"/>
                </a:cubicBezTo>
                <a:cubicBezTo>
                  <a:pt x="1518348" y="4110618"/>
                  <a:pt x="1396876" y="4010328"/>
                  <a:pt x="1162324" y="4033824"/>
                </a:cubicBezTo>
                <a:cubicBezTo>
                  <a:pt x="927772" y="4057320"/>
                  <a:pt x="785522" y="3987551"/>
                  <a:pt x="680385" y="4033824"/>
                </a:cubicBezTo>
                <a:cubicBezTo>
                  <a:pt x="575248" y="4080097"/>
                  <a:pt x="240807" y="3989594"/>
                  <a:pt x="0" y="4033824"/>
                </a:cubicBezTo>
                <a:cubicBezTo>
                  <a:pt x="-23027" y="3903590"/>
                  <a:pt x="366" y="3675626"/>
                  <a:pt x="0" y="3578578"/>
                </a:cubicBezTo>
                <a:cubicBezTo>
                  <a:pt x="-366" y="3481530"/>
                  <a:pt x="15622" y="3191540"/>
                  <a:pt x="0" y="3082994"/>
                </a:cubicBezTo>
                <a:cubicBezTo>
                  <a:pt x="-15622" y="2974448"/>
                  <a:pt x="18923" y="2711534"/>
                  <a:pt x="0" y="2587410"/>
                </a:cubicBezTo>
                <a:cubicBezTo>
                  <a:pt x="-18923" y="2463286"/>
                  <a:pt x="10021" y="2145491"/>
                  <a:pt x="0" y="2011149"/>
                </a:cubicBezTo>
                <a:cubicBezTo>
                  <a:pt x="-10021" y="1876807"/>
                  <a:pt x="23500" y="1682594"/>
                  <a:pt x="0" y="1354212"/>
                </a:cubicBezTo>
                <a:cubicBezTo>
                  <a:pt x="-23500" y="1025830"/>
                  <a:pt x="50051" y="960256"/>
                  <a:pt x="0" y="777952"/>
                </a:cubicBezTo>
                <a:cubicBezTo>
                  <a:pt x="-50051" y="595648"/>
                  <a:pt x="17452" y="268712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660884290"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Some researchers also proposed “all-together” approaches that solve the multi-category classification problem in one step by considering all the examples from all classes together at once. However, the training speed of “all-together” methods is usually slow.</a:t>
            </a:r>
          </a:p>
        </p:txBody>
      </p:sp>
    </p:spTree>
    <p:extLst>
      <p:ext uri="{BB962C8B-B14F-4D97-AF65-F5344CB8AC3E}">
        <p14:creationId xmlns:p14="http://schemas.microsoft.com/office/powerpoint/2010/main" val="2852265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Cross Validation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2577990"/>
            <a:ext cx="8504809" cy="2669259"/>
          </a:xfrm>
          <a:custGeom>
            <a:avLst/>
            <a:gdLst>
              <a:gd name="connsiteX0" fmla="*/ 0 w 8504809"/>
              <a:gd name="connsiteY0" fmla="*/ 0 h 2669259"/>
              <a:gd name="connsiteX1" fmla="*/ 737083 w 8504809"/>
              <a:gd name="connsiteY1" fmla="*/ 0 h 2669259"/>
              <a:gd name="connsiteX2" fmla="*/ 1304071 w 8504809"/>
              <a:gd name="connsiteY2" fmla="*/ 0 h 2669259"/>
              <a:gd name="connsiteX3" fmla="*/ 1700962 w 8504809"/>
              <a:gd name="connsiteY3" fmla="*/ 0 h 2669259"/>
              <a:gd name="connsiteX4" fmla="*/ 2097853 w 8504809"/>
              <a:gd name="connsiteY4" fmla="*/ 0 h 2669259"/>
              <a:gd name="connsiteX5" fmla="*/ 2494744 w 8504809"/>
              <a:gd name="connsiteY5" fmla="*/ 0 h 2669259"/>
              <a:gd name="connsiteX6" fmla="*/ 2891635 w 8504809"/>
              <a:gd name="connsiteY6" fmla="*/ 0 h 2669259"/>
              <a:gd name="connsiteX7" fmla="*/ 3628719 w 8504809"/>
              <a:gd name="connsiteY7" fmla="*/ 0 h 2669259"/>
              <a:gd name="connsiteX8" fmla="*/ 4195706 w 8504809"/>
              <a:gd name="connsiteY8" fmla="*/ 0 h 2669259"/>
              <a:gd name="connsiteX9" fmla="*/ 4762693 w 8504809"/>
              <a:gd name="connsiteY9" fmla="*/ 0 h 2669259"/>
              <a:gd name="connsiteX10" fmla="*/ 5414728 w 8504809"/>
              <a:gd name="connsiteY10" fmla="*/ 0 h 2669259"/>
              <a:gd name="connsiteX11" fmla="*/ 6151812 w 8504809"/>
              <a:gd name="connsiteY11" fmla="*/ 0 h 2669259"/>
              <a:gd name="connsiteX12" fmla="*/ 6803847 w 8504809"/>
              <a:gd name="connsiteY12" fmla="*/ 0 h 2669259"/>
              <a:gd name="connsiteX13" fmla="*/ 7285786 w 8504809"/>
              <a:gd name="connsiteY13" fmla="*/ 0 h 2669259"/>
              <a:gd name="connsiteX14" fmla="*/ 7682677 w 8504809"/>
              <a:gd name="connsiteY14" fmla="*/ 0 h 2669259"/>
              <a:gd name="connsiteX15" fmla="*/ 8504809 w 8504809"/>
              <a:gd name="connsiteY15" fmla="*/ 0 h 2669259"/>
              <a:gd name="connsiteX16" fmla="*/ 8504809 w 8504809"/>
              <a:gd name="connsiteY16" fmla="*/ 533852 h 2669259"/>
              <a:gd name="connsiteX17" fmla="*/ 8504809 w 8504809"/>
              <a:gd name="connsiteY17" fmla="*/ 1094396 h 2669259"/>
              <a:gd name="connsiteX18" fmla="*/ 8504809 w 8504809"/>
              <a:gd name="connsiteY18" fmla="*/ 1548170 h 2669259"/>
              <a:gd name="connsiteX19" fmla="*/ 8504809 w 8504809"/>
              <a:gd name="connsiteY19" fmla="*/ 2028637 h 2669259"/>
              <a:gd name="connsiteX20" fmla="*/ 8504809 w 8504809"/>
              <a:gd name="connsiteY20" fmla="*/ 2669259 h 2669259"/>
              <a:gd name="connsiteX21" fmla="*/ 8107918 w 8504809"/>
              <a:gd name="connsiteY21" fmla="*/ 2669259 h 2669259"/>
              <a:gd name="connsiteX22" fmla="*/ 7711027 w 8504809"/>
              <a:gd name="connsiteY22" fmla="*/ 2669259 h 2669259"/>
              <a:gd name="connsiteX23" fmla="*/ 7144040 w 8504809"/>
              <a:gd name="connsiteY23" fmla="*/ 2669259 h 2669259"/>
              <a:gd name="connsiteX24" fmla="*/ 6406956 w 8504809"/>
              <a:gd name="connsiteY24" fmla="*/ 2669259 h 2669259"/>
              <a:gd name="connsiteX25" fmla="*/ 5754921 w 8504809"/>
              <a:gd name="connsiteY25" fmla="*/ 2669259 h 2669259"/>
              <a:gd name="connsiteX26" fmla="*/ 5272982 w 8504809"/>
              <a:gd name="connsiteY26" fmla="*/ 2669259 h 2669259"/>
              <a:gd name="connsiteX27" fmla="*/ 4961139 w 8504809"/>
              <a:gd name="connsiteY27" fmla="*/ 2669259 h 2669259"/>
              <a:gd name="connsiteX28" fmla="*/ 4394151 w 8504809"/>
              <a:gd name="connsiteY28" fmla="*/ 2669259 h 2669259"/>
              <a:gd name="connsiteX29" fmla="*/ 3997260 w 8504809"/>
              <a:gd name="connsiteY29" fmla="*/ 2669259 h 2669259"/>
              <a:gd name="connsiteX30" fmla="*/ 3430273 w 8504809"/>
              <a:gd name="connsiteY30" fmla="*/ 2669259 h 2669259"/>
              <a:gd name="connsiteX31" fmla="*/ 3118430 w 8504809"/>
              <a:gd name="connsiteY31" fmla="*/ 2669259 h 2669259"/>
              <a:gd name="connsiteX32" fmla="*/ 2466395 w 8504809"/>
              <a:gd name="connsiteY32" fmla="*/ 2669259 h 2669259"/>
              <a:gd name="connsiteX33" fmla="*/ 1984455 w 8504809"/>
              <a:gd name="connsiteY33" fmla="*/ 2669259 h 2669259"/>
              <a:gd name="connsiteX34" fmla="*/ 1332420 w 8504809"/>
              <a:gd name="connsiteY34" fmla="*/ 2669259 h 2669259"/>
              <a:gd name="connsiteX35" fmla="*/ 1020577 w 8504809"/>
              <a:gd name="connsiteY35" fmla="*/ 2669259 h 2669259"/>
              <a:gd name="connsiteX36" fmla="*/ 0 w 8504809"/>
              <a:gd name="connsiteY36" fmla="*/ 2669259 h 2669259"/>
              <a:gd name="connsiteX37" fmla="*/ 0 w 8504809"/>
              <a:gd name="connsiteY37" fmla="*/ 2215485 h 2669259"/>
              <a:gd name="connsiteX38" fmla="*/ 0 w 8504809"/>
              <a:gd name="connsiteY38" fmla="*/ 1761711 h 2669259"/>
              <a:gd name="connsiteX39" fmla="*/ 0 w 8504809"/>
              <a:gd name="connsiteY39" fmla="*/ 1201167 h 2669259"/>
              <a:gd name="connsiteX40" fmla="*/ 0 w 8504809"/>
              <a:gd name="connsiteY40" fmla="*/ 613930 h 2669259"/>
              <a:gd name="connsiteX41" fmla="*/ 0 w 8504809"/>
              <a:gd name="connsiteY41" fmla="*/ 0 h 266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8504809" h="2669259" fill="none" extrusionOk="0">
                <a:moveTo>
                  <a:pt x="0" y="0"/>
                </a:moveTo>
                <a:cubicBezTo>
                  <a:pt x="151127" y="-25005"/>
                  <a:pt x="522917" y="20846"/>
                  <a:pt x="737083" y="0"/>
                </a:cubicBezTo>
                <a:cubicBezTo>
                  <a:pt x="951249" y="-20846"/>
                  <a:pt x="1036182" y="20216"/>
                  <a:pt x="1304071" y="0"/>
                </a:cubicBezTo>
                <a:cubicBezTo>
                  <a:pt x="1571960" y="-20216"/>
                  <a:pt x="1560934" y="39828"/>
                  <a:pt x="1700962" y="0"/>
                </a:cubicBezTo>
                <a:cubicBezTo>
                  <a:pt x="1840990" y="-39828"/>
                  <a:pt x="1919184" y="25763"/>
                  <a:pt x="2097853" y="0"/>
                </a:cubicBezTo>
                <a:cubicBezTo>
                  <a:pt x="2276522" y="-25763"/>
                  <a:pt x="2315351" y="22642"/>
                  <a:pt x="2494744" y="0"/>
                </a:cubicBezTo>
                <a:cubicBezTo>
                  <a:pt x="2674137" y="-22642"/>
                  <a:pt x="2721496" y="33673"/>
                  <a:pt x="2891635" y="0"/>
                </a:cubicBezTo>
                <a:cubicBezTo>
                  <a:pt x="3061774" y="-33673"/>
                  <a:pt x="3371042" y="8821"/>
                  <a:pt x="3628719" y="0"/>
                </a:cubicBezTo>
                <a:cubicBezTo>
                  <a:pt x="3886396" y="-8821"/>
                  <a:pt x="4022867" y="57261"/>
                  <a:pt x="4195706" y="0"/>
                </a:cubicBezTo>
                <a:cubicBezTo>
                  <a:pt x="4368545" y="-57261"/>
                  <a:pt x="4541484" y="38225"/>
                  <a:pt x="4762693" y="0"/>
                </a:cubicBezTo>
                <a:cubicBezTo>
                  <a:pt x="4983902" y="-38225"/>
                  <a:pt x="5178220" y="26442"/>
                  <a:pt x="5414728" y="0"/>
                </a:cubicBezTo>
                <a:cubicBezTo>
                  <a:pt x="5651236" y="-26442"/>
                  <a:pt x="5982908" y="44948"/>
                  <a:pt x="6151812" y="0"/>
                </a:cubicBezTo>
                <a:cubicBezTo>
                  <a:pt x="6320716" y="-44948"/>
                  <a:pt x="6665718" y="41745"/>
                  <a:pt x="6803847" y="0"/>
                </a:cubicBezTo>
                <a:cubicBezTo>
                  <a:pt x="6941977" y="-41745"/>
                  <a:pt x="7073621" y="1331"/>
                  <a:pt x="7285786" y="0"/>
                </a:cubicBezTo>
                <a:cubicBezTo>
                  <a:pt x="7497951" y="-1331"/>
                  <a:pt x="7531669" y="4652"/>
                  <a:pt x="7682677" y="0"/>
                </a:cubicBezTo>
                <a:cubicBezTo>
                  <a:pt x="7833685" y="-4652"/>
                  <a:pt x="8269431" y="82405"/>
                  <a:pt x="8504809" y="0"/>
                </a:cubicBezTo>
                <a:cubicBezTo>
                  <a:pt x="8525551" y="140248"/>
                  <a:pt x="8450667" y="426663"/>
                  <a:pt x="8504809" y="533852"/>
                </a:cubicBezTo>
                <a:cubicBezTo>
                  <a:pt x="8558951" y="641041"/>
                  <a:pt x="8469334" y="973555"/>
                  <a:pt x="8504809" y="1094396"/>
                </a:cubicBezTo>
                <a:cubicBezTo>
                  <a:pt x="8540284" y="1215237"/>
                  <a:pt x="8497236" y="1437077"/>
                  <a:pt x="8504809" y="1548170"/>
                </a:cubicBezTo>
                <a:cubicBezTo>
                  <a:pt x="8512382" y="1659263"/>
                  <a:pt x="8502439" y="1869681"/>
                  <a:pt x="8504809" y="2028637"/>
                </a:cubicBezTo>
                <a:cubicBezTo>
                  <a:pt x="8507179" y="2187593"/>
                  <a:pt x="8465855" y="2388709"/>
                  <a:pt x="8504809" y="2669259"/>
                </a:cubicBezTo>
                <a:cubicBezTo>
                  <a:pt x="8398808" y="2678682"/>
                  <a:pt x="8252415" y="2638006"/>
                  <a:pt x="8107918" y="2669259"/>
                </a:cubicBezTo>
                <a:cubicBezTo>
                  <a:pt x="7963421" y="2700512"/>
                  <a:pt x="7878668" y="2634648"/>
                  <a:pt x="7711027" y="2669259"/>
                </a:cubicBezTo>
                <a:cubicBezTo>
                  <a:pt x="7543386" y="2703870"/>
                  <a:pt x="7417497" y="2664549"/>
                  <a:pt x="7144040" y="2669259"/>
                </a:cubicBezTo>
                <a:cubicBezTo>
                  <a:pt x="6870583" y="2673969"/>
                  <a:pt x="6734021" y="2649622"/>
                  <a:pt x="6406956" y="2669259"/>
                </a:cubicBezTo>
                <a:cubicBezTo>
                  <a:pt x="6079891" y="2688896"/>
                  <a:pt x="6064227" y="2602903"/>
                  <a:pt x="5754921" y="2669259"/>
                </a:cubicBezTo>
                <a:cubicBezTo>
                  <a:pt x="5445616" y="2735615"/>
                  <a:pt x="5377994" y="2641760"/>
                  <a:pt x="5272982" y="2669259"/>
                </a:cubicBezTo>
                <a:cubicBezTo>
                  <a:pt x="5167970" y="2696758"/>
                  <a:pt x="5027574" y="2647009"/>
                  <a:pt x="4961139" y="2669259"/>
                </a:cubicBezTo>
                <a:cubicBezTo>
                  <a:pt x="4894704" y="2691509"/>
                  <a:pt x="4566734" y="2625236"/>
                  <a:pt x="4394151" y="2669259"/>
                </a:cubicBezTo>
                <a:cubicBezTo>
                  <a:pt x="4221568" y="2713282"/>
                  <a:pt x="4169262" y="2660743"/>
                  <a:pt x="3997260" y="2669259"/>
                </a:cubicBezTo>
                <a:cubicBezTo>
                  <a:pt x="3825258" y="2677775"/>
                  <a:pt x="3662041" y="2636899"/>
                  <a:pt x="3430273" y="2669259"/>
                </a:cubicBezTo>
                <a:cubicBezTo>
                  <a:pt x="3198505" y="2701619"/>
                  <a:pt x="3218377" y="2662779"/>
                  <a:pt x="3118430" y="2669259"/>
                </a:cubicBezTo>
                <a:cubicBezTo>
                  <a:pt x="3018483" y="2675739"/>
                  <a:pt x="2759465" y="2663081"/>
                  <a:pt x="2466395" y="2669259"/>
                </a:cubicBezTo>
                <a:cubicBezTo>
                  <a:pt x="2173325" y="2675437"/>
                  <a:pt x="2125499" y="2655494"/>
                  <a:pt x="1984455" y="2669259"/>
                </a:cubicBezTo>
                <a:cubicBezTo>
                  <a:pt x="1843411" y="2683024"/>
                  <a:pt x="1608303" y="2659128"/>
                  <a:pt x="1332420" y="2669259"/>
                </a:cubicBezTo>
                <a:cubicBezTo>
                  <a:pt x="1056538" y="2679390"/>
                  <a:pt x="1087947" y="2653385"/>
                  <a:pt x="1020577" y="2669259"/>
                </a:cubicBezTo>
                <a:cubicBezTo>
                  <a:pt x="953207" y="2685133"/>
                  <a:pt x="241620" y="2615881"/>
                  <a:pt x="0" y="2669259"/>
                </a:cubicBezTo>
                <a:cubicBezTo>
                  <a:pt x="-46119" y="2452597"/>
                  <a:pt x="29623" y="2313418"/>
                  <a:pt x="0" y="2215485"/>
                </a:cubicBezTo>
                <a:cubicBezTo>
                  <a:pt x="-29623" y="2117552"/>
                  <a:pt x="32045" y="1940498"/>
                  <a:pt x="0" y="1761711"/>
                </a:cubicBezTo>
                <a:cubicBezTo>
                  <a:pt x="-32045" y="1582924"/>
                  <a:pt x="20731" y="1380379"/>
                  <a:pt x="0" y="1201167"/>
                </a:cubicBezTo>
                <a:cubicBezTo>
                  <a:pt x="-20731" y="1021955"/>
                  <a:pt x="59577" y="882567"/>
                  <a:pt x="0" y="613930"/>
                </a:cubicBezTo>
                <a:cubicBezTo>
                  <a:pt x="-59577" y="345293"/>
                  <a:pt x="28447" y="149653"/>
                  <a:pt x="0" y="0"/>
                </a:cubicBezTo>
                <a:close/>
              </a:path>
              <a:path w="8504809" h="2669259" stroke="0" extrusionOk="0">
                <a:moveTo>
                  <a:pt x="0" y="0"/>
                </a:moveTo>
                <a:cubicBezTo>
                  <a:pt x="250522" y="-9016"/>
                  <a:pt x="382353" y="2452"/>
                  <a:pt x="566987" y="0"/>
                </a:cubicBezTo>
                <a:cubicBezTo>
                  <a:pt x="751621" y="-2452"/>
                  <a:pt x="1101913" y="23015"/>
                  <a:pt x="1304071" y="0"/>
                </a:cubicBezTo>
                <a:cubicBezTo>
                  <a:pt x="1506229" y="-23015"/>
                  <a:pt x="1474495" y="5865"/>
                  <a:pt x="1615914" y="0"/>
                </a:cubicBezTo>
                <a:cubicBezTo>
                  <a:pt x="1757333" y="-5865"/>
                  <a:pt x="1969929" y="28227"/>
                  <a:pt x="2267949" y="0"/>
                </a:cubicBezTo>
                <a:cubicBezTo>
                  <a:pt x="2565970" y="-28227"/>
                  <a:pt x="2512107" y="26548"/>
                  <a:pt x="2664840" y="0"/>
                </a:cubicBezTo>
                <a:cubicBezTo>
                  <a:pt x="2817573" y="-26548"/>
                  <a:pt x="2870829" y="31979"/>
                  <a:pt x="3061731" y="0"/>
                </a:cubicBezTo>
                <a:cubicBezTo>
                  <a:pt x="3252633" y="-31979"/>
                  <a:pt x="3385234" y="47711"/>
                  <a:pt x="3628719" y="0"/>
                </a:cubicBezTo>
                <a:cubicBezTo>
                  <a:pt x="3872204" y="-47711"/>
                  <a:pt x="3978336" y="38458"/>
                  <a:pt x="4280754" y="0"/>
                </a:cubicBezTo>
                <a:cubicBezTo>
                  <a:pt x="4583172" y="-38458"/>
                  <a:pt x="4588857" y="51319"/>
                  <a:pt x="4762693" y="0"/>
                </a:cubicBezTo>
                <a:cubicBezTo>
                  <a:pt x="4936529" y="-51319"/>
                  <a:pt x="4953608" y="2190"/>
                  <a:pt x="5074536" y="0"/>
                </a:cubicBezTo>
                <a:cubicBezTo>
                  <a:pt x="5195464" y="-2190"/>
                  <a:pt x="5470005" y="27896"/>
                  <a:pt x="5811619" y="0"/>
                </a:cubicBezTo>
                <a:cubicBezTo>
                  <a:pt x="6153233" y="-27896"/>
                  <a:pt x="6045010" y="34307"/>
                  <a:pt x="6208511" y="0"/>
                </a:cubicBezTo>
                <a:cubicBezTo>
                  <a:pt x="6372012" y="-34307"/>
                  <a:pt x="6582793" y="57153"/>
                  <a:pt x="6690450" y="0"/>
                </a:cubicBezTo>
                <a:cubicBezTo>
                  <a:pt x="6798107" y="-57153"/>
                  <a:pt x="7071508" y="42712"/>
                  <a:pt x="7427533" y="0"/>
                </a:cubicBezTo>
                <a:cubicBezTo>
                  <a:pt x="7783558" y="-42712"/>
                  <a:pt x="8270672" y="97188"/>
                  <a:pt x="8504809" y="0"/>
                </a:cubicBezTo>
                <a:cubicBezTo>
                  <a:pt x="8512695" y="154558"/>
                  <a:pt x="8455210" y="367177"/>
                  <a:pt x="8504809" y="480467"/>
                </a:cubicBezTo>
                <a:cubicBezTo>
                  <a:pt x="8554408" y="593757"/>
                  <a:pt x="8467519" y="813036"/>
                  <a:pt x="8504809" y="987626"/>
                </a:cubicBezTo>
                <a:cubicBezTo>
                  <a:pt x="8542099" y="1162216"/>
                  <a:pt x="8495883" y="1316315"/>
                  <a:pt x="8504809" y="1494785"/>
                </a:cubicBezTo>
                <a:cubicBezTo>
                  <a:pt x="8513735" y="1673255"/>
                  <a:pt x="8482016" y="1789272"/>
                  <a:pt x="8504809" y="1975252"/>
                </a:cubicBezTo>
                <a:cubicBezTo>
                  <a:pt x="8527602" y="2161232"/>
                  <a:pt x="8457530" y="2343869"/>
                  <a:pt x="8504809" y="2669259"/>
                </a:cubicBezTo>
                <a:cubicBezTo>
                  <a:pt x="8276972" y="2701013"/>
                  <a:pt x="8117757" y="2630919"/>
                  <a:pt x="7852774" y="2669259"/>
                </a:cubicBezTo>
                <a:cubicBezTo>
                  <a:pt x="7587791" y="2707599"/>
                  <a:pt x="7633456" y="2657834"/>
                  <a:pt x="7540931" y="2669259"/>
                </a:cubicBezTo>
                <a:cubicBezTo>
                  <a:pt x="7448406" y="2680684"/>
                  <a:pt x="7141879" y="2601889"/>
                  <a:pt x="6973943" y="2669259"/>
                </a:cubicBezTo>
                <a:cubicBezTo>
                  <a:pt x="6806007" y="2736629"/>
                  <a:pt x="6732102" y="2634491"/>
                  <a:pt x="6662100" y="2669259"/>
                </a:cubicBezTo>
                <a:cubicBezTo>
                  <a:pt x="6592098" y="2704027"/>
                  <a:pt x="6294818" y="2664969"/>
                  <a:pt x="6180161" y="2669259"/>
                </a:cubicBezTo>
                <a:cubicBezTo>
                  <a:pt x="6065504" y="2673549"/>
                  <a:pt x="5902849" y="2667117"/>
                  <a:pt x="5783270" y="2669259"/>
                </a:cubicBezTo>
                <a:cubicBezTo>
                  <a:pt x="5663691" y="2671401"/>
                  <a:pt x="5533293" y="2642210"/>
                  <a:pt x="5301331" y="2669259"/>
                </a:cubicBezTo>
                <a:cubicBezTo>
                  <a:pt x="5069369" y="2696308"/>
                  <a:pt x="5055215" y="2626138"/>
                  <a:pt x="4819392" y="2669259"/>
                </a:cubicBezTo>
                <a:cubicBezTo>
                  <a:pt x="4583569" y="2712380"/>
                  <a:pt x="4433268" y="2658455"/>
                  <a:pt x="4082308" y="2669259"/>
                </a:cubicBezTo>
                <a:cubicBezTo>
                  <a:pt x="3731348" y="2680063"/>
                  <a:pt x="3869539" y="2666037"/>
                  <a:pt x="3770465" y="2669259"/>
                </a:cubicBezTo>
                <a:cubicBezTo>
                  <a:pt x="3671391" y="2672481"/>
                  <a:pt x="3530774" y="2628459"/>
                  <a:pt x="3373574" y="2669259"/>
                </a:cubicBezTo>
                <a:cubicBezTo>
                  <a:pt x="3216374" y="2710059"/>
                  <a:pt x="3012294" y="2667797"/>
                  <a:pt x="2806587" y="2669259"/>
                </a:cubicBezTo>
                <a:cubicBezTo>
                  <a:pt x="2600880" y="2670721"/>
                  <a:pt x="2492908" y="2649266"/>
                  <a:pt x="2239600" y="2669259"/>
                </a:cubicBezTo>
                <a:cubicBezTo>
                  <a:pt x="1986292" y="2689252"/>
                  <a:pt x="1897753" y="2621858"/>
                  <a:pt x="1587564" y="2669259"/>
                </a:cubicBezTo>
                <a:cubicBezTo>
                  <a:pt x="1277375" y="2716660"/>
                  <a:pt x="1392391" y="2649878"/>
                  <a:pt x="1275721" y="2669259"/>
                </a:cubicBezTo>
                <a:cubicBezTo>
                  <a:pt x="1159051" y="2688640"/>
                  <a:pt x="691715" y="2646883"/>
                  <a:pt x="538638" y="2669259"/>
                </a:cubicBezTo>
                <a:cubicBezTo>
                  <a:pt x="385561" y="2691635"/>
                  <a:pt x="180898" y="2663667"/>
                  <a:pt x="0" y="2669259"/>
                </a:cubicBezTo>
                <a:cubicBezTo>
                  <a:pt x="-2960" y="2484743"/>
                  <a:pt x="408" y="2298414"/>
                  <a:pt x="0" y="2188792"/>
                </a:cubicBezTo>
                <a:cubicBezTo>
                  <a:pt x="-408" y="2079170"/>
                  <a:pt x="29286" y="1841721"/>
                  <a:pt x="0" y="1681633"/>
                </a:cubicBezTo>
                <a:cubicBezTo>
                  <a:pt x="-29286" y="1521545"/>
                  <a:pt x="56284" y="1233613"/>
                  <a:pt x="0" y="1094396"/>
                </a:cubicBezTo>
                <a:cubicBezTo>
                  <a:pt x="-56284" y="955179"/>
                  <a:pt x="64649" y="801253"/>
                  <a:pt x="0" y="533852"/>
                </a:cubicBezTo>
                <a:cubicBezTo>
                  <a:pt x="-64649" y="266451"/>
                  <a:pt x="60573" y="178292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37422454"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Cross-validation is a technique in which we train our model using the subset of the data-set and then evaluate using the complementary subset of the data-set.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7190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Cross Validation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The three steps involved in cross-validation are as follows :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5287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Cross Validation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The three steps involved in cross-validation are as follows :</a:t>
            </a:r>
          </a:p>
          <a:p>
            <a:pPr lvl="1" algn="just" fontAlgn="base"/>
            <a:r>
              <a:rPr lang="en-US" sz="2600" dirty="0"/>
              <a:t>Reserve some portion of sample data-set.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6066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Cross Validation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The three steps involved in cross-validation are as follows :</a:t>
            </a:r>
          </a:p>
          <a:p>
            <a:pPr lvl="1" algn="just" fontAlgn="base"/>
            <a:r>
              <a:rPr lang="en-US" sz="2600" dirty="0"/>
              <a:t>Reserve some portion of sample data-set.</a:t>
            </a:r>
          </a:p>
          <a:p>
            <a:pPr lvl="1" algn="just" fontAlgn="base"/>
            <a:r>
              <a:rPr lang="en-US" sz="2600" dirty="0"/>
              <a:t>Using the rest data-set train the model.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2762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Cross Validation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The three steps involved in cross-validation are as follows :</a:t>
            </a:r>
          </a:p>
          <a:p>
            <a:pPr lvl="1" algn="just" fontAlgn="base"/>
            <a:r>
              <a:rPr lang="en-US" sz="2600" dirty="0"/>
              <a:t>Reserve some portion of sample data-set.</a:t>
            </a:r>
          </a:p>
          <a:p>
            <a:pPr lvl="1" algn="just" fontAlgn="base"/>
            <a:r>
              <a:rPr lang="en-US" sz="2600" dirty="0"/>
              <a:t>Using the rest data-set train the model.</a:t>
            </a:r>
          </a:p>
          <a:p>
            <a:pPr lvl="1" algn="just" fontAlgn="base"/>
            <a:r>
              <a:rPr lang="en-US" sz="2600" dirty="0"/>
              <a:t>Test the model using the reserve portion of the data-set.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5570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Methods of Cross Validation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574647"/>
            <a:ext cx="8504809" cy="46786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</a:rPr>
              <a:t>Validation</a:t>
            </a:r>
          </a:p>
          <a:p>
            <a:pPr algn="just">
              <a:lnSpc>
                <a:spcPct val="170000"/>
              </a:lnSpc>
            </a:pPr>
            <a:r>
              <a:rPr lang="en-US" sz="2400" dirty="0"/>
              <a:t>In this method, we perform training on the 50% of the given data-set and rest 50% is used for the testing purpose.</a:t>
            </a:r>
          </a:p>
        </p:txBody>
      </p:sp>
    </p:spTree>
    <p:extLst>
      <p:ext uri="{BB962C8B-B14F-4D97-AF65-F5344CB8AC3E}">
        <p14:creationId xmlns:p14="http://schemas.microsoft.com/office/powerpoint/2010/main" val="3265640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Methods of Cross Validation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574647"/>
            <a:ext cx="8504809" cy="46786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</a:rPr>
              <a:t>Validation</a:t>
            </a:r>
          </a:p>
          <a:p>
            <a:pPr algn="just">
              <a:lnSpc>
                <a:spcPct val="170000"/>
              </a:lnSpc>
            </a:pPr>
            <a:r>
              <a:rPr lang="en-US" sz="2400" dirty="0"/>
              <a:t>In this method, we perform training on the 50% of the given data-set and rest 50% is used for the testing purpose.</a:t>
            </a:r>
          </a:p>
          <a:p>
            <a:pPr algn="just">
              <a:lnSpc>
                <a:spcPct val="170000"/>
              </a:lnSpc>
            </a:pPr>
            <a:r>
              <a:rPr lang="en-US" sz="2400" dirty="0"/>
              <a:t>The major drawback of this method is that we perform training on the 50% of the dataset, it may possible that the remaining 50% of the data contains some important information which we are leaving while training our model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94026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F34234-6DCE-491B-BC89-CCCCBA17B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873" y="2338086"/>
            <a:ext cx="7242087" cy="425996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dirty="0"/>
              <a:t>After this lecture, you will be able to</a:t>
            </a:r>
          </a:p>
          <a:p>
            <a:pPr marL="914400" lvl="1" indent="-457200"/>
            <a:r>
              <a:rPr lang="en-IN" sz="2600" dirty="0"/>
              <a:t>understand the concept multi-category classifier.</a:t>
            </a:r>
          </a:p>
          <a:p>
            <a:pPr marL="914400" lvl="1" indent="-457200"/>
            <a:r>
              <a:rPr lang="en-US" sz="2600" dirty="0"/>
              <a:t>learn the working of cross validation.</a:t>
            </a:r>
          </a:p>
          <a:p>
            <a:pPr marL="914400" lvl="1" indent="-457200"/>
            <a:r>
              <a:rPr lang="en-US" sz="2600" dirty="0"/>
              <a:t>know the concept of overfitting.</a:t>
            </a:r>
            <a:endParaRPr lang="en-IN" sz="2600" dirty="0"/>
          </a:p>
          <a:p>
            <a:pPr marL="0" indent="0">
              <a:lnSpc>
                <a:spcPct val="150000"/>
              </a:lnSpc>
              <a:buNone/>
            </a:pPr>
            <a:endParaRPr lang="en-IN" dirty="0"/>
          </a:p>
          <a:p>
            <a:pPr marL="457200" lvl="1" indent="0">
              <a:lnSpc>
                <a:spcPct val="150000"/>
              </a:lnSpc>
              <a:buNone/>
            </a:pPr>
            <a:endParaRPr lang="en-IN" dirty="0"/>
          </a:p>
          <a:p>
            <a:pPr marL="457200" lvl="1" indent="0">
              <a:lnSpc>
                <a:spcPct val="15000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1289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LOOCV (Leave One Out Cross Validation)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2527166"/>
            <a:ext cx="8504809" cy="2723260"/>
          </a:xfrm>
          <a:custGeom>
            <a:avLst/>
            <a:gdLst>
              <a:gd name="connsiteX0" fmla="*/ 0 w 8504809"/>
              <a:gd name="connsiteY0" fmla="*/ 0 h 2723260"/>
              <a:gd name="connsiteX1" fmla="*/ 396891 w 8504809"/>
              <a:gd name="connsiteY1" fmla="*/ 0 h 2723260"/>
              <a:gd name="connsiteX2" fmla="*/ 793782 w 8504809"/>
              <a:gd name="connsiteY2" fmla="*/ 0 h 2723260"/>
              <a:gd name="connsiteX3" fmla="*/ 1275721 w 8504809"/>
              <a:gd name="connsiteY3" fmla="*/ 0 h 2723260"/>
              <a:gd name="connsiteX4" fmla="*/ 1757661 w 8504809"/>
              <a:gd name="connsiteY4" fmla="*/ 0 h 2723260"/>
              <a:gd name="connsiteX5" fmla="*/ 2494744 w 8504809"/>
              <a:gd name="connsiteY5" fmla="*/ 0 h 2723260"/>
              <a:gd name="connsiteX6" fmla="*/ 3231827 w 8504809"/>
              <a:gd name="connsiteY6" fmla="*/ 0 h 2723260"/>
              <a:gd name="connsiteX7" fmla="*/ 3713767 w 8504809"/>
              <a:gd name="connsiteY7" fmla="*/ 0 h 2723260"/>
              <a:gd name="connsiteX8" fmla="*/ 4365802 w 8504809"/>
              <a:gd name="connsiteY8" fmla="*/ 0 h 2723260"/>
              <a:gd name="connsiteX9" fmla="*/ 4932789 w 8504809"/>
              <a:gd name="connsiteY9" fmla="*/ 0 h 2723260"/>
              <a:gd name="connsiteX10" fmla="*/ 5244632 w 8504809"/>
              <a:gd name="connsiteY10" fmla="*/ 0 h 2723260"/>
              <a:gd name="connsiteX11" fmla="*/ 5556475 w 8504809"/>
              <a:gd name="connsiteY11" fmla="*/ 0 h 2723260"/>
              <a:gd name="connsiteX12" fmla="*/ 6123462 w 8504809"/>
              <a:gd name="connsiteY12" fmla="*/ 0 h 2723260"/>
              <a:gd name="connsiteX13" fmla="*/ 6605402 w 8504809"/>
              <a:gd name="connsiteY13" fmla="*/ 0 h 2723260"/>
              <a:gd name="connsiteX14" fmla="*/ 7257437 w 8504809"/>
              <a:gd name="connsiteY14" fmla="*/ 0 h 2723260"/>
              <a:gd name="connsiteX15" fmla="*/ 7739376 w 8504809"/>
              <a:gd name="connsiteY15" fmla="*/ 0 h 2723260"/>
              <a:gd name="connsiteX16" fmla="*/ 8504809 w 8504809"/>
              <a:gd name="connsiteY16" fmla="*/ 0 h 2723260"/>
              <a:gd name="connsiteX17" fmla="*/ 8504809 w 8504809"/>
              <a:gd name="connsiteY17" fmla="*/ 462954 h 2723260"/>
              <a:gd name="connsiteX18" fmla="*/ 8504809 w 8504809"/>
              <a:gd name="connsiteY18" fmla="*/ 980374 h 2723260"/>
              <a:gd name="connsiteX19" fmla="*/ 8504809 w 8504809"/>
              <a:gd name="connsiteY19" fmla="*/ 1497793 h 2723260"/>
              <a:gd name="connsiteX20" fmla="*/ 8504809 w 8504809"/>
              <a:gd name="connsiteY20" fmla="*/ 1960747 h 2723260"/>
              <a:gd name="connsiteX21" fmla="*/ 8504809 w 8504809"/>
              <a:gd name="connsiteY21" fmla="*/ 2723260 h 2723260"/>
              <a:gd name="connsiteX22" fmla="*/ 8022870 w 8504809"/>
              <a:gd name="connsiteY22" fmla="*/ 2723260 h 2723260"/>
              <a:gd name="connsiteX23" fmla="*/ 7540931 w 8504809"/>
              <a:gd name="connsiteY23" fmla="*/ 2723260 h 2723260"/>
              <a:gd name="connsiteX24" fmla="*/ 6803847 w 8504809"/>
              <a:gd name="connsiteY24" fmla="*/ 2723260 h 2723260"/>
              <a:gd name="connsiteX25" fmla="*/ 6236860 w 8504809"/>
              <a:gd name="connsiteY25" fmla="*/ 2723260 h 2723260"/>
              <a:gd name="connsiteX26" fmla="*/ 5754921 w 8504809"/>
              <a:gd name="connsiteY26" fmla="*/ 2723260 h 2723260"/>
              <a:gd name="connsiteX27" fmla="*/ 5187933 w 8504809"/>
              <a:gd name="connsiteY27" fmla="*/ 2723260 h 2723260"/>
              <a:gd name="connsiteX28" fmla="*/ 4450850 w 8504809"/>
              <a:gd name="connsiteY28" fmla="*/ 2723260 h 2723260"/>
              <a:gd name="connsiteX29" fmla="*/ 4053959 w 8504809"/>
              <a:gd name="connsiteY29" fmla="*/ 2723260 h 2723260"/>
              <a:gd name="connsiteX30" fmla="*/ 3742116 w 8504809"/>
              <a:gd name="connsiteY30" fmla="*/ 2723260 h 2723260"/>
              <a:gd name="connsiteX31" fmla="*/ 3345225 w 8504809"/>
              <a:gd name="connsiteY31" fmla="*/ 2723260 h 2723260"/>
              <a:gd name="connsiteX32" fmla="*/ 2948334 w 8504809"/>
              <a:gd name="connsiteY32" fmla="*/ 2723260 h 2723260"/>
              <a:gd name="connsiteX33" fmla="*/ 2211250 w 8504809"/>
              <a:gd name="connsiteY33" fmla="*/ 2723260 h 2723260"/>
              <a:gd name="connsiteX34" fmla="*/ 1814359 w 8504809"/>
              <a:gd name="connsiteY34" fmla="*/ 2723260 h 2723260"/>
              <a:gd name="connsiteX35" fmla="*/ 1502516 w 8504809"/>
              <a:gd name="connsiteY35" fmla="*/ 2723260 h 2723260"/>
              <a:gd name="connsiteX36" fmla="*/ 765433 w 8504809"/>
              <a:gd name="connsiteY36" fmla="*/ 2723260 h 2723260"/>
              <a:gd name="connsiteX37" fmla="*/ 0 w 8504809"/>
              <a:gd name="connsiteY37" fmla="*/ 2723260 h 2723260"/>
              <a:gd name="connsiteX38" fmla="*/ 0 w 8504809"/>
              <a:gd name="connsiteY38" fmla="*/ 2178608 h 2723260"/>
              <a:gd name="connsiteX39" fmla="*/ 0 w 8504809"/>
              <a:gd name="connsiteY39" fmla="*/ 1633956 h 2723260"/>
              <a:gd name="connsiteX40" fmla="*/ 0 w 8504809"/>
              <a:gd name="connsiteY40" fmla="*/ 1034839 h 2723260"/>
              <a:gd name="connsiteX41" fmla="*/ 0 w 8504809"/>
              <a:gd name="connsiteY41" fmla="*/ 571885 h 2723260"/>
              <a:gd name="connsiteX42" fmla="*/ 0 w 8504809"/>
              <a:gd name="connsiteY42" fmla="*/ 0 h 2723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8504809" h="2723260" fill="none" extrusionOk="0">
                <a:moveTo>
                  <a:pt x="0" y="0"/>
                </a:moveTo>
                <a:cubicBezTo>
                  <a:pt x="187654" y="-12794"/>
                  <a:pt x="241539" y="11678"/>
                  <a:pt x="396891" y="0"/>
                </a:cubicBezTo>
                <a:cubicBezTo>
                  <a:pt x="552243" y="-11678"/>
                  <a:pt x="666195" y="2023"/>
                  <a:pt x="793782" y="0"/>
                </a:cubicBezTo>
                <a:cubicBezTo>
                  <a:pt x="921369" y="-2023"/>
                  <a:pt x="1070853" y="36564"/>
                  <a:pt x="1275721" y="0"/>
                </a:cubicBezTo>
                <a:cubicBezTo>
                  <a:pt x="1480589" y="-36564"/>
                  <a:pt x="1525105" y="44306"/>
                  <a:pt x="1757661" y="0"/>
                </a:cubicBezTo>
                <a:cubicBezTo>
                  <a:pt x="1990217" y="-44306"/>
                  <a:pt x="2303936" y="59254"/>
                  <a:pt x="2494744" y="0"/>
                </a:cubicBezTo>
                <a:cubicBezTo>
                  <a:pt x="2685552" y="-59254"/>
                  <a:pt x="2925837" y="30145"/>
                  <a:pt x="3231827" y="0"/>
                </a:cubicBezTo>
                <a:cubicBezTo>
                  <a:pt x="3537817" y="-30145"/>
                  <a:pt x="3493134" y="57722"/>
                  <a:pt x="3713767" y="0"/>
                </a:cubicBezTo>
                <a:cubicBezTo>
                  <a:pt x="3934400" y="-57722"/>
                  <a:pt x="4113376" y="67483"/>
                  <a:pt x="4365802" y="0"/>
                </a:cubicBezTo>
                <a:cubicBezTo>
                  <a:pt x="4618228" y="-67483"/>
                  <a:pt x="4672172" y="26981"/>
                  <a:pt x="4932789" y="0"/>
                </a:cubicBezTo>
                <a:cubicBezTo>
                  <a:pt x="5193406" y="-26981"/>
                  <a:pt x="5179102" y="30033"/>
                  <a:pt x="5244632" y="0"/>
                </a:cubicBezTo>
                <a:cubicBezTo>
                  <a:pt x="5310162" y="-30033"/>
                  <a:pt x="5417612" y="12785"/>
                  <a:pt x="5556475" y="0"/>
                </a:cubicBezTo>
                <a:cubicBezTo>
                  <a:pt x="5695338" y="-12785"/>
                  <a:pt x="5875281" y="39221"/>
                  <a:pt x="6123462" y="0"/>
                </a:cubicBezTo>
                <a:cubicBezTo>
                  <a:pt x="6371643" y="-39221"/>
                  <a:pt x="6395714" y="28241"/>
                  <a:pt x="6605402" y="0"/>
                </a:cubicBezTo>
                <a:cubicBezTo>
                  <a:pt x="6815090" y="-28241"/>
                  <a:pt x="6940431" y="25989"/>
                  <a:pt x="7257437" y="0"/>
                </a:cubicBezTo>
                <a:cubicBezTo>
                  <a:pt x="7574444" y="-25989"/>
                  <a:pt x="7548344" y="23574"/>
                  <a:pt x="7739376" y="0"/>
                </a:cubicBezTo>
                <a:cubicBezTo>
                  <a:pt x="7930408" y="-23574"/>
                  <a:pt x="8185157" y="62097"/>
                  <a:pt x="8504809" y="0"/>
                </a:cubicBezTo>
                <a:cubicBezTo>
                  <a:pt x="8521776" y="167554"/>
                  <a:pt x="8486573" y="363882"/>
                  <a:pt x="8504809" y="462954"/>
                </a:cubicBezTo>
                <a:cubicBezTo>
                  <a:pt x="8523045" y="562026"/>
                  <a:pt x="8452575" y="783580"/>
                  <a:pt x="8504809" y="980374"/>
                </a:cubicBezTo>
                <a:cubicBezTo>
                  <a:pt x="8557043" y="1177168"/>
                  <a:pt x="8471688" y="1288486"/>
                  <a:pt x="8504809" y="1497793"/>
                </a:cubicBezTo>
                <a:cubicBezTo>
                  <a:pt x="8537930" y="1707100"/>
                  <a:pt x="8476706" y="1765746"/>
                  <a:pt x="8504809" y="1960747"/>
                </a:cubicBezTo>
                <a:cubicBezTo>
                  <a:pt x="8532912" y="2155748"/>
                  <a:pt x="8441126" y="2432192"/>
                  <a:pt x="8504809" y="2723260"/>
                </a:cubicBezTo>
                <a:cubicBezTo>
                  <a:pt x="8358322" y="2726026"/>
                  <a:pt x="8119323" y="2719721"/>
                  <a:pt x="8022870" y="2723260"/>
                </a:cubicBezTo>
                <a:cubicBezTo>
                  <a:pt x="7926417" y="2726799"/>
                  <a:pt x="7723246" y="2691659"/>
                  <a:pt x="7540931" y="2723260"/>
                </a:cubicBezTo>
                <a:cubicBezTo>
                  <a:pt x="7358616" y="2754861"/>
                  <a:pt x="7066034" y="2700885"/>
                  <a:pt x="6803847" y="2723260"/>
                </a:cubicBezTo>
                <a:cubicBezTo>
                  <a:pt x="6541660" y="2745635"/>
                  <a:pt x="6405635" y="2690385"/>
                  <a:pt x="6236860" y="2723260"/>
                </a:cubicBezTo>
                <a:cubicBezTo>
                  <a:pt x="6068085" y="2756135"/>
                  <a:pt x="5932208" y="2718182"/>
                  <a:pt x="5754921" y="2723260"/>
                </a:cubicBezTo>
                <a:cubicBezTo>
                  <a:pt x="5577634" y="2728338"/>
                  <a:pt x="5466618" y="2679172"/>
                  <a:pt x="5187933" y="2723260"/>
                </a:cubicBezTo>
                <a:cubicBezTo>
                  <a:pt x="4909248" y="2767348"/>
                  <a:pt x="4779829" y="2667544"/>
                  <a:pt x="4450850" y="2723260"/>
                </a:cubicBezTo>
                <a:cubicBezTo>
                  <a:pt x="4121871" y="2778976"/>
                  <a:pt x="4197093" y="2698992"/>
                  <a:pt x="4053959" y="2723260"/>
                </a:cubicBezTo>
                <a:cubicBezTo>
                  <a:pt x="3910825" y="2747528"/>
                  <a:pt x="3852531" y="2688137"/>
                  <a:pt x="3742116" y="2723260"/>
                </a:cubicBezTo>
                <a:cubicBezTo>
                  <a:pt x="3631701" y="2758383"/>
                  <a:pt x="3427969" y="2689304"/>
                  <a:pt x="3345225" y="2723260"/>
                </a:cubicBezTo>
                <a:cubicBezTo>
                  <a:pt x="3262481" y="2757216"/>
                  <a:pt x="3132446" y="2682590"/>
                  <a:pt x="2948334" y="2723260"/>
                </a:cubicBezTo>
                <a:cubicBezTo>
                  <a:pt x="2764222" y="2763930"/>
                  <a:pt x="2499773" y="2671382"/>
                  <a:pt x="2211250" y="2723260"/>
                </a:cubicBezTo>
                <a:cubicBezTo>
                  <a:pt x="1922727" y="2775138"/>
                  <a:pt x="1907963" y="2692077"/>
                  <a:pt x="1814359" y="2723260"/>
                </a:cubicBezTo>
                <a:cubicBezTo>
                  <a:pt x="1720755" y="2754443"/>
                  <a:pt x="1582582" y="2708716"/>
                  <a:pt x="1502516" y="2723260"/>
                </a:cubicBezTo>
                <a:cubicBezTo>
                  <a:pt x="1422450" y="2737804"/>
                  <a:pt x="966212" y="2659363"/>
                  <a:pt x="765433" y="2723260"/>
                </a:cubicBezTo>
                <a:cubicBezTo>
                  <a:pt x="564654" y="2787157"/>
                  <a:pt x="211420" y="2722586"/>
                  <a:pt x="0" y="2723260"/>
                </a:cubicBezTo>
                <a:cubicBezTo>
                  <a:pt x="-29381" y="2455921"/>
                  <a:pt x="48323" y="2291078"/>
                  <a:pt x="0" y="2178608"/>
                </a:cubicBezTo>
                <a:cubicBezTo>
                  <a:pt x="-48323" y="2066138"/>
                  <a:pt x="53206" y="1817212"/>
                  <a:pt x="0" y="1633956"/>
                </a:cubicBezTo>
                <a:cubicBezTo>
                  <a:pt x="-53206" y="1450700"/>
                  <a:pt x="16068" y="1179492"/>
                  <a:pt x="0" y="1034839"/>
                </a:cubicBezTo>
                <a:cubicBezTo>
                  <a:pt x="-16068" y="890186"/>
                  <a:pt x="14043" y="793941"/>
                  <a:pt x="0" y="571885"/>
                </a:cubicBezTo>
                <a:cubicBezTo>
                  <a:pt x="-14043" y="349829"/>
                  <a:pt x="28571" y="271449"/>
                  <a:pt x="0" y="0"/>
                </a:cubicBezTo>
                <a:close/>
              </a:path>
              <a:path w="8504809" h="2723260" stroke="0" extrusionOk="0">
                <a:moveTo>
                  <a:pt x="0" y="0"/>
                </a:moveTo>
                <a:cubicBezTo>
                  <a:pt x="241011" y="-5351"/>
                  <a:pt x="418150" y="5204"/>
                  <a:pt x="652035" y="0"/>
                </a:cubicBezTo>
                <a:cubicBezTo>
                  <a:pt x="885921" y="-5204"/>
                  <a:pt x="1066626" y="30753"/>
                  <a:pt x="1389119" y="0"/>
                </a:cubicBezTo>
                <a:cubicBezTo>
                  <a:pt x="1711612" y="-30753"/>
                  <a:pt x="1554471" y="30945"/>
                  <a:pt x="1700962" y="0"/>
                </a:cubicBezTo>
                <a:cubicBezTo>
                  <a:pt x="1847453" y="-30945"/>
                  <a:pt x="1934627" y="3503"/>
                  <a:pt x="2012805" y="0"/>
                </a:cubicBezTo>
                <a:cubicBezTo>
                  <a:pt x="2090983" y="-3503"/>
                  <a:pt x="2232552" y="18658"/>
                  <a:pt x="2409696" y="0"/>
                </a:cubicBezTo>
                <a:cubicBezTo>
                  <a:pt x="2586840" y="-18658"/>
                  <a:pt x="2825845" y="48058"/>
                  <a:pt x="2976683" y="0"/>
                </a:cubicBezTo>
                <a:cubicBezTo>
                  <a:pt x="3127521" y="-48058"/>
                  <a:pt x="3258184" y="21061"/>
                  <a:pt x="3373574" y="0"/>
                </a:cubicBezTo>
                <a:cubicBezTo>
                  <a:pt x="3488964" y="-21061"/>
                  <a:pt x="3680277" y="6149"/>
                  <a:pt x="3770465" y="0"/>
                </a:cubicBezTo>
                <a:cubicBezTo>
                  <a:pt x="3860653" y="-6149"/>
                  <a:pt x="4040351" y="20363"/>
                  <a:pt x="4167356" y="0"/>
                </a:cubicBezTo>
                <a:cubicBezTo>
                  <a:pt x="4294361" y="-20363"/>
                  <a:pt x="4673395" y="53933"/>
                  <a:pt x="4904440" y="0"/>
                </a:cubicBezTo>
                <a:cubicBezTo>
                  <a:pt x="5135485" y="-53933"/>
                  <a:pt x="5141273" y="16247"/>
                  <a:pt x="5216283" y="0"/>
                </a:cubicBezTo>
                <a:cubicBezTo>
                  <a:pt x="5291293" y="-16247"/>
                  <a:pt x="5648605" y="64046"/>
                  <a:pt x="5783270" y="0"/>
                </a:cubicBezTo>
                <a:cubicBezTo>
                  <a:pt x="5917935" y="-64046"/>
                  <a:pt x="6075758" y="4313"/>
                  <a:pt x="6265209" y="0"/>
                </a:cubicBezTo>
                <a:cubicBezTo>
                  <a:pt x="6454660" y="-4313"/>
                  <a:pt x="6505335" y="16724"/>
                  <a:pt x="6662100" y="0"/>
                </a:cubicBezTo>
                <a:cubicBezTo>
                  <a:pt x="6818865" y="-16724"/>
                  <a:pt x="7019824" y="76294"/>
                  <a:pt x="7314136" y="0"/>
                </a:cubicBezTo>
                <a:cubicBezTo>
                  <a:pt x="7608448" y="-76294"/>
                  <a:pt x="7504449" y="3651"/>
                  <a:pt x="7625979" y="0"/>
                </a:cubicBezTo>
                <a:cubicBezTo>
                  <a:pt x="7747509" y="-3651"/>
                  <a:pt x="8292256" y="50372"/>
                  <a:pt x="8504809" y="0"/>
                </a:cubicBezTo>
                <a:cubicBezTo>
                  <a:pt x="8523533" y="293341"/>
                  <a:pt x="8471559" y="472967"/>
                  <a:pt x="8504809" y="599117"/>
                </a:cubicBezTo>
                <a:cubicBezTo>
                  <a:pt x="8538059" y="725267"/>
                  <a:pt x="8449007" y="950153"/>
                  <a:pt x="8504809" y="1116537"/>
                </a:cubicBezTo>
                <a:cubicBezTo>
                  <a:pt x="8560611" y="1282921"/>
                  <a:pt x="8477792" y="1406254"/>
                  <a:pt x="8504809" y="1606723"/>
                </a:cubicBezTo>
                <a:cubicBezTo>
                  <a:pt x="8531826" y="1807192"/>
                  <a:pt x="8470355" y="1896776"/>
                  <a:pt x="8504809" y="2069678"/>
                </a:cubicBezTo>
                <a:cubicBezTo>
                  <a:pt x="8539263" y="2242580"/>
                  <a:pt x="8473796" y="2510711"/>
                  <a:pt x="8504809" y="2723260"/>
                </a:cubicBezTo>
                <a:cubicBezTo>
                  <a:pt x="8343091" y="2746088"/>
                  <a:pt x="8262390" y="2672151"/>
                  <a:pt x="8022870" y="2723260"/>
                </a:cubicBezTo>
                <a:cubicBezTo>
                  <a:pt x="7783350" y="2774369"/>
                  <a:pt x="7684811" y="2718376"/>
                  <a:pt x="7455883" y="2723260"/>
                </a:cubicBezTo>
                <a:cubicBezTo>
                  <a:pt x="7226955" y="2728144"/>
                  <a:pt x="7256044" y="2711619"/>
                  <a:pt x="7144040" y="2723260"/>
                </a:cubicBezTo>
                <a:cubicBezTo>
                  <a:pt x="7032036" y="2734901"/>
                  <a:pt x="6669427" y="2695642"/>
                  <a:pt x="6406956" y="2723260"/>
                </a:cubicBezTo>
                <a:cubicBezTo>
                  <a:pt x="6144485" y="2750878"/>
                  <a:pt x="6078518" y="2685884"/>
                  <a:pt x="5839969" y="2723260"/>
                </a:cubicBezTo>
                <a:cubicBezTo>
                  <a:pt x="5601420" y="2760636"/>
                  <a:pt x="5404176" y="2715264"/>
                  <a:pt x="5102885" y="2723260"/>
                </a:cubicBezTo>
                <a:cubicBezTo>
                  <a:pt x="4801594" y="2731256"/>
                  <a:pt x="4842098" y="2715293"/>
                  <a:pt x="4620946" y="2723260"/>
                </a:cubicBezTo>
                <a:cubicBezTo>
                  <a:pt x="4399794" y="2731227"/>
                  <a:pt x="4437151" y="2714779"/>
                  <a:pt x="4309103" y="2723260"/>
                </a:cubicBezTo>
                <a:cubicBezTo>
                  <a:pt x="4181055" y="2731741"/>
                  <a:pt x="4035340" y="2717841"/>
                  <a:pt x="3912212" y="2723260"/>
                </a:cubicBezTo>
                <a:cubicBezTo>
                  <a:pt x="3789084" y="2728679"/>
                  <a:pt x="3686210" y="2711175"/>
                  <a:pt x="3515321" y="2723260"/>
                </a:cubicBezTo>
                <a:cubicBezTo>
                  <a:pt x="3344432" y="2735345"/>
                  <a:pt x="3197038" y="2685770"/>
                  <a:pt x="2948334" y="2723260"/>
                </a:cubicBezTo>
                <a:cubicBezTo>
                  <a:pt x="2699630" y="2760750"/>
                  <a:pt x="2778821" y="2704610"/>
                  <a:pt x="2636491" y="2723260"/>
                </a:cubicBezTo>
                <a:cubicBezTo>
                  <a:pt x="2494161" y="2741910"/>
                  <a:pt x="2430026" y="2722811"/>
                  <a:pt x="2324648" y="2723260"/>
                </a:cubicBezTo>
                <a:cubicBezTo>
                  <a:pt x="2219270" y="2723709"/>
                  <a:pt x="2034070" y="2684881"/>
                  <a:pt x="1842709" y="2723260"/>
                </a:cubicBezTo>
                <a:cubicBezTo>
                  <a:pt x="1651348" y="2761639"/>
                  <a:pt x="1528524" y="2696532"/>
                  <a:pt x="1360769" y="2723260"/>
                </a:cubicBezTo>
                <a:cubicBezTo>
                  <a:pt x="1193014" y="2749988"/>
                  <a:pt x="966678" y="2646620"/>
                  <a:pt x="623686" y="2723260"/>
                </a:cubicBezTo>
                <a:cubicBezTo>
                  <a:pt x="280694" y="2799900"/>
                  <a:pt x="172181" y="2653755"/>
                  <a:pt x="0" y="2723260"/>
                </a:cubicBezTo>
                <a:cubicBezTo>
                  <a:pt x="-14964" y="2564061"/>
                  <a:pt x="24775" y="2417094"/>
                  <a:pt x="0" y="2260306"/>
                </a:cubicBezTo>
                <a:cubicBezTo>
                  <a:pt x="-24775" y="2103518"/>
                  <a:pt x="39078" y="1974151"/>
                  <a:pt x="0" y="1770119"/>
                </a:cubicBezTo>
                <a:cubicBezTo>
                  <a:pt x="-39078" y="1566087"/>
                  <a:pt x="6199" y="1414848"/>
                  <a:pt x="0" y="1198234"/>
                </a:cubicBezTo>
                <a:cubicBezTo>
                  <a:pt x="-6199" y="981620"/>
                  <a:pt x="11445" y="810032"/>
                  <a:pt x="0" y="653582"/>
                </a:cubicBezTo>
                <a:cubicBezTo>
                  <a:pt x="-11445" y="497132"/>
                  <a:pt x="32927" y="221496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63047"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In this method, we perform training on the whole data-set but leaves only one data-point of the available data-set and then iterates for each data-point.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7585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dirty="0"/>
              <a:t>An advantage of using this method is that we make use of all data points and hence it is low bias.</a:t>
            </a:r>
          </a:p>
        </p:txBody>
      </p:sp>
    </p:spTree>
    <p:extLst>
      <p:ext uri="{BB962C8B-B14F-4D97-AF65-F5344CB8AC3E}">
        <p14:creationId xmlns:p14="http://schemas.microsoft.com/office/powerpoint/2010/main" val="2971000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dirty="0"/>
              <a:t>An advantage of using this method is that we make use of all data points and hence it is low bias.</a:t>
            </a:r>
          </a:p>
          <a:p>
            <a:pPr algn="just"/>
            <a:r>
              <a:rPr lang="en-US" sz="2400" dirty="0"/>
              <a:t>The major drawback of this method is that it leads to higher variation in the testing model as we are testing against one data point. </a:t>
            </a:r>
          </a:p>
        </p:txBody>
      </p:sp>
    </p:spTree>
    <p:extLst>
      <p:ext uri="{BB962C8B-B14F-4D97-AF65-F5344CB8AC3E}">
        <p14:creationId xmlns:p14="http://schemas.microsoft.com/office/powerpoint/2010/main" val="22048986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dirty="0"/>
              <a:t>An advantage of using this method is that we make use of all data points and hence it is low bias.</a:t>
            </a:r>
          </a:p>
          <a:p>
            <a:pPr algn="just"/>
            <a:r>
              <a:rPr lang="en-US" sz="2400" dirty="0"/>
              <a:t>The major drawback of this method is that it leads to higher variation in the testing model as we are testing against one data point. </a:t>
            </a:r>
          </a:p>
          <a:p>
            <a:pPr algn="just"/>
            <a:r>
              <a:rPr lang="en-US" sz="2400" dirty="0"/>
              <a:t>If the data point is an outlier it can lead to higher variation. </a:t>
            </a:r>
          </a:p>
        </p:txBody>
      </p:sp>
    </p:spTree>
    <p:extLst>
      <p:ext uri="{BB962C8B-B14F-4D97-AF65-F5344CB8AC3E}">
        <p14:creationId xmlns:p14="http://schemas.microsoft.com/office/powerpoint/2010/main" val="1362962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dirty="0"/>
              <a:t>An advantage of using this method is that we make use of all data points and hence it is low bias.</a:t>
            </a:r>
          </a:p>
          <a:p>
            <a:pPr algn="just"/>
            <a:r>
              <a:rPr lang="en-US" sz="2400" dirty="0"/>
              <a:t>The major drawback of this method is that it leads to higher variation in the testing model as we are testing against one data point. </a:t>
            </a:r>
          </a:p>
          <a:p>
            <a:pPr algn="just"/>
            <a:r>
              <a:rPr lang="en-US" sz="2400" dirty="0"/>
              <a:t>If the data point is an outlier it can lead to higher variation. </a:t>
            </a:r>
          </a:p>
          <a:p>
            <a:pPr algn="just"/>
            <a:r>
              <a:rPr lang="en-US" sz="2400" dirty="0"/>
              <a:t>Another drawback is it takes a lot of execution time as it iterates over ‘the number of data points’ times.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09584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K-Fold Cross Validation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 this method, we split the data-set into k number of subsets(known as folds) then we perform training on the all the subsets but leave one(k-1) subset for the evaluation of the trained model. </a:t>
            </a:r>
          </a:p>
        </p:txBody>
      </p:sp>
    </p:spTree>
    <p:extLst>
      <p:ext uri="{BB962C8B-B14F-4D97-AF65-F5344CB8AC3E}">
        <p14:creationId xmlns:p14="http://schemas.microsoft.com/office/powerpoint/2010/main" val="21334225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K-Fold Cross Validation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 this method, we split the data-set into k number of subsets(known as folds) then we perform training on the all the subsets but leave one(k-1) subset for the evaluation of the trained model. </a:t>
            </a:r>
          </a:p>
          <a:p>
            <a:pPr algn="just"/>
            <a:r>
              <a:rPr lang="en-US" dirty="0"/>
              <a:t>In this method, we iterate k times with a different subset reserved for testing purpose each time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51799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A42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pic>
        <p:nvPicPr>
          <p:cNvPr id="1026" name="Picture 2" descr="Lightbox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091" y="1524453"/>
            <a:ext cx="3345818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6980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Train/Test Split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US" dirty="0"/>
              <a:t>This runs K times faster than Leave One Out cross-validation because K-fold cross-validation repeats the train/test split K-times.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59731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Train/Test Split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US" dirty="0"/>
              <a:t>This runs K times faster than Leave One Out cross-validation because K-fold cross-validation repeats the train/test split K-times.</a:t>
            </a:r>
          </a:p>
          <a:p>
            <a:pPr algn="just" fontAlgn="base"/>
            <a:r>
              <a:rPr lang="en-US" dirty="0"/>
              <a:t>Simpler to examine the detailed results of the testing process.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2113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A42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Multi-category Classification</a:t>
            </a:r>
            <a:endParaRPr lang="en-IN" dirty="0"/>
          </a:p>
        </p:txBody>
      </p:sp>
      <p:pic>
        <p:nvPicPr>
          <p:cNvPr id="2050" name="Picture 2" descr="Multi-class Classification — One-vs-All &amp; One-vs-One | by Amey Band |  Towards Data Science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969" t="11447" r="12537" b="3310"/>
          <a:stretch/>
        </p:blipFill>
        <p:spPr bwMode="auto">
          <a:xfrm>
            <a:off x="1828800" y="1969477"/>
            <a:ext cx="5486400" cy="384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1222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Cross-validation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US" dirty="0"/>
              <a:t>More accurate estimate of out-of-sample accuracy.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58487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Cross-validation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US" dirty="0"/>
              <a:t>More accurate estimate of out-of-sample accuracy.</a:t>
            </a:r>
          </a:p>
          <a:p>
            <a:pPr algn="just" fontAlgn="base"/>
            <a:r>
              <a:rPr lang="en-US" dirty="0"/>
              <a:t>More “efficient” use of data as every observation is used for both training and testing.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59377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Overfitting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052" y="1703262"/>
            <a:ext cx="6110233" cy="1509679"/>
          </a:xfrm>
          <a:prstGeom prst="round2Diag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 fontScale="92500"/>
          </a:bodyPr>
          <a:lstStyle/>
          <a:p>
            <a:pPr marL="0" indent="0" algn="just" fontAlgn="base">
              <a:buNone/>
            </a:pPr>
            <a:r>
              <a:rPr lang="en-US" dirty="0">
                <a:solidFill>
                  <a:srgbClr val="FF0000"/>
                </a:solidFill>
              </a:rPr>
              <a:t>Bias</a:t>
            </a:r>
            <a:r>
              <a:rPr lang="en-US" dirty="0"/>
              <a:t> – Assumptions made by a model to make a function easier to learn.</a:t>
            </a:r>
          </a:p>
        </p:txBody>
      </p:sp>
    </p:spTree>
    <p:extLst>
      <p:ext uri="{BB962C8B-B14F-4D97-AF65-F5344CB8AC3E}">
        <p14:creationId xmlns:p14="http://schemas.microsoft.com/office/powerpoint/2010/main" val="27482055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Overfitting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052" y="1703262"/>
            <a:ext cx="6110233" cy="1509679"/>
          </a:xfrm>
          <a:prstGeom prst="round2Diag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 fontScale="92500"/>
          </a:bodyPr>
          <a:lstStyle/>
          <a:p>
            <a:pPr marL="0" indent="0" algn="just" fontAlgn="base">
              <a:buNone/>
            </a:pPr>
            <a:r>
              <a:rPr lang="en-US" dirty="0">
                <a:solidFill>
                  <a:srgbClr val="FF0000"/>
                </a:solidFill>
              </a:rPr>
              <a:t>Bias</a:t>
            </a:r>
            <a:r>
              <a:rPr lang="en-US" dirty="0"/>
              <a:t> – Assumptions made by a model to make a function easier to learn.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240C239-E46C-4845-99C5-2D9FBFE63FDC}"/>
              </a:ext>
            </a:extLst>
          </p:cNvPr>
          <p:cNvSpPr txBox="1">
            <a:spLocks/>
          </p:cNvSpPr>
          <p:nvPr/>
        </p:nvSpPr>
        <p:spPr>
          <a:xfrm>
            <a:off x="740229" y="3645059"/>
            <a:ext cx="8142513" cy="2668178"/>
          </a:xfrm>
          <a:prstGeom prst="round2Diag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1E3A4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1E3A4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1E3A4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1E3A4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1E3A4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buNone/>
            </a:pPr>
            <a:r>
              <a:rPr lang="en-US" sz="2600" dirty="0">
                <a:solidFill>
                  <a:srgbClr val="FF0000"/>
                </a:solidFill>
              </a:rPr>
              <a:t>Variance</a:t>
            </a:r>
            <a:r>
              <a:rPr lang="en-US" sz="2600" dirty="0"/>
              <a:t> – If you train your data on training data and obtain a very low error, upon changing the data and then training the same previous model you experience high error, this is variance.</a:t>
            </a:r>
          </a:p>
        </p:txBody>
      </p:sp>
    </p:spTree>
    <p:extLst>
      <p:ext uri="{BB962C8B-B14F-4D97-AF65-F5344CB8AC3E}">
        <p14:creationId xmlns:p14="http://schemas.microsoft.com/office/powerpoint/2010/main" val="29546100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Overfitting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statistical model is said to be </a:t>
            </a:r>
            <a:r>
              <a:rPr lang="en-US" dirty="0" err="1"/>
              <a:t>overfitted</a:t>
            </a:r>
            <a:r>
              <a:rPr lang="en-US" dirty="0"/>
              <a:t>, when we train it with a lot of data. 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80272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Overfitting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statistical model is said to be </a:t>
            </a:r>
            <a:r>
              <a:rPr lang="en-US" dirty="0" err="1"/>
              <a:t>overfitted</a:t>
            </a:r>
            <a:r>
              <a:rPr lang="en-US" dirty="0"/>
              <a:t>, when we train it with a lot of data. </a:t>
            </a:r>
          </a:p>
          <a:p>
            <a:pPr algn="just"/>
            <a:r>
              <a:rPr lang="en-US" dirty="0"/>
              <a:t>When a model gets trained with so much of data, it starts learning from the noise and inaccurate data entries in our data set.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90333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Overfitting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statistical model is said to be </a:t>
            </a:r>
            <a:r>
              <a:rPr lang="en-US" dirty="0" err="1"/>
              <a:t>overfitted</a:t>
            </a:r>
            <a:r>
              <a:rPr lang="en-US" dirty="0"/>
              <a:t>, when we train it with a lot of data. </a:t>
            </a:r>
          </a:p>
          <a:p>
            <a:pPr algn="just"/>
            <a:r>
              <a:rPr lang="en-US" dirty="0"/>
              <a:t>When a model gets trained with so much of data, it starts learning from the noise and inaccurate data entries in our data set.</a:t>
            </a:r>
          </a:p>
          <a:p>
            <a:pPr algn="just"/>
            <a:r>
              <a:rPr lang="en-US" dirty="0"/>
              <a:t> Then the model does not categorize the data correctly, because of too many details and noise.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35019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A42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Overfitting</a:t>
            </a:r>
            <a:endParaRPr lang="en-IN" dirty="0"/>
          </a:p>
        </p:txBody>
      </p:sp>
      <p:pic>
        <p:nvPicPr>
          <p:cNvPr id="4098" name="Picture 2" descr="Overfitting - Wikipedi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659" y="2253502"/>
            <a:ext cx="5164682" cy="326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9656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Techniques to Reduce Overfitting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FC0B158-A052-4753-B111-C7C4F31AD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Increase training data.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10604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Techniques to Reduce Overfitting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FC0B158-A052-4753-B111-C7C4F31AD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Increase training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Reduce model complexity.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253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Multi-category Classification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2368690"/>
            <a:ext cx="8504809" cy="2120619"/>
          </a:xfrm>
          <a:custGeom>
            <a:avLst/>
            <a:gdLst>
              <a:gd name="connsiteX0" fmla="*/ 0 w 8504809"/>
              <a:gd name="connsiteY0" fmla="*/ 0 h 2120619"/>
              <a:gd name="connsiteX1" fmla="*/ 481939 w 8504809"/>
              <a:gd name="connsiteY1" fmla="*/ 0 h 2120619"/>
              <a:gd name="connsiteX2" fmla="*/ 1048926 w 8504809"/>
              <a:gd name="connsiteY2" fmla="*/ 0 h 2120619"/>
              <a:gd name="connsiteX3" fmla="*/ 1360769 w 8504809"/>
              <a:gd name="connsiteY3" fmla="*/ 0 h 2120619"/>
              <a:gd name="connsiteX4" fmla="*/ 1757661 w 8504809"/>
              <a:gd name="connsiteY4" fmla="*/ 0 h 2120619"/>
              <a:gd name="connsiteX5" fmla="*/ 2494744 w 8504809"/>
              <a:gd name="connsiteY5" fmla="*/ 0 h 2120619"/>
              <a:gd name="connsiteX6" fmla="*/ 3146779 w 8504809"/>
              <a:gd name="connsiteY6" fmla="*/ 0 h 2120619"/>
              <a:gd name="connsiteX7" fmla="*/ 3798815 w 8504809"/>
              <a:gd name="connsiteY7" fmla="*/ 0 h 2120619"/>
              <a:gd name="connsiteX8" fmla="*/ 4365802 w 8504809"/>
              <a:gd name="connsiteY8" fmla="*/ 0 h 2120619"/>
              <a:gd name="connsiteX9" fmla="*/ 5017837 w 8504809"/>
              <a:gd name="connsiteY9" fmla="*/ 0 h 2120619"/>
              <a:gd name="connsiteX10" fmla="*/ 5414728 w 8504809"/>
              <a:gd name="connsiteY10" fmla="*/ 0 h 2120619"/>
              <a:gd name="connsiteX11" fmla="*/ 6151812 w 8504809"/>
              <a:gd name="connsiteY11" fmla="*/ 0 h 2120619"/>
              <a:gd name="connsiteX12" fmla="*/ 6463655 w 8504809"/>
              <a:gd name="connsiteY12" fmla="*/ 0 h 2120619"/>
              <a:gd name="connsiteX13" fmla="*/ 6775498 w 8504809"/>
              <a:gd name="connsiteY13" fmla="*/ 0 h 2120619"/>
              <a:gd name="connsiteX14" fmla="*/ 7257437 w 8504809"/>
              <a:gd name="connsiteY14" fmla="*/ 0 h 2120619"/>
              <a:gd name="connsiteX15" fmla="*/ 7909472 w 8504809"/>
              <a:gd name="connsiteY15" fmla="*/ 0 h 2120619"/>
              <a:gd name="connsiteX16" fmla="*/ 8504809 w 8504809"/>
              <a:gd name="connsiteY16" fmla="*/ 0 h 2120619"/>
              <a:gd name="connsiteX17" fmla="*/ 8504809 w 8504809"/>
              <a:gd name="connsiteY17" fmla="*/ 572567 h 2120619"/>
              <a:gd name="connsiteX18" fmla="*/ 8504809 w 8504809"/>
              <a:gd name="connsiteY18" fmla="*/ 1039103 h 2120619"/>
              <a:gd name="connsiteX19" fmla="*/ 8504809 w 8504809"/>
              <a:gd name="connsiteY19" fmla="*/ 1569258 h 2120619"/>
              <a:gd name="connsiteX20" fmla="*/ 8504809 w 8504809"/>
              <a:gd name="connsiteY20" fmla="*/ 2120619 h 2120619"/>
              <a:gd name="connsiteX21" fmla="*/ 8192966 w 8504809"/>
              <a:gd name="connsiteY21" fmla="*/ 2120619 h 2120619"/>
              <a:gd name="connsiteX22" fmla="*/ 7540931 w 8504809"/>
              <a:gd name="connsiteY22" fmla="*/ 2120619 h 2120619"/>
              <a:gd name="connsiteX23" fmla="*/ 7144040 w 8504809"/>
              <a:gd name="connsiteY23" fmla="*/ 2120619 h 2120619"/>
              <a:gd name="connsiteX24" fmla="*/ 6406956 w 8504809"/>
              <a:gd name="connsiteY24" fmla="*/ 2120619 h 2120619"/>
              <a:gd name="connsiteX25" fmla="*/ 5925017 w 8504809"/>
              <a:gd name="connsiteY25" fmla="*/ 2120619 h 2120619"/>
              <a:gd name="connsiteX26" fmla="*/ 5528126 w 8504809"/>
              <a:gd name="connsiteY26" fmla="*/ 2120619 h 2120619"/>
              <a:gd name="connsiteX27" fmla="*/ 4961139 w 8504809"/>
              <a:gd name="connsiteY27" fmla="*/ 2120619 h 2120619"/>
              <a:gd name="connsiteX28" fmla="*/ 4649296 w 8504809"/>
              <a:gd name="connsiteY28" fmla="*/ 2120619 h 2120619"/>
              <a:gd name="connsiteX29" fmla="*/ 3997260 w 8504809"/>
              <a:gd name="connsiteY29" fmla="*/ 2120619 h 2120619"/>
              <a:gd name="connsiteX30" fmla="*/ 3600369 w 8504809"/>
              <a:gd name="connsiteY30" fmla="*/ 2120619 h 2120619"/>
              <a:gd name="connsiteX31" fmla="*/ 3203478 w 8504809"/>
              <a:gd name="connsiteY31" fmla="*/ 2120619 h 2120619"/>
              <a:gd name="connsiteX32" fmla="*/ 2551443 w 8504809"/>
              <a:gd name="connsiteY32" fmla="*/ 2120619 h 2120619"/>
              <a:gd name="connsiteX33" fmla="*/ 2069504 w 8504809"/>
              <a:gd name="connsiteY33" fmla="*/ 2120619 h 2120619"/>
              <a:gd name="connsiteX34" fmla="*/ 1502516 w 8504809"/>
              <a:gd name="connsiteY34" fmla="*/ 2120619 h 2120619"/>
              <a:gd name="connsiteX35" fmla="*/ 1105625 w 8504809"/>
              <a:gd name="connsiteY35" fmla="*/ 2120619 h 2120619"/>
              <a:gd name="connsiteX36" fmla="*/ 623686 w 8504809"/>
              <a:gd name="connsiteY36" fmla="*/ 2120619 h 2120619"/>
              <a:gd name="connsiteX37" fmla="*/ 0 w 8504809"/>
              <a:gd name="connsiteY37" fmla="*/ 2120619 h 2120619"/>
              <a:gd name="connsiteX38" fmla="*/ 0 w 8504809"/>
              <a:gd name="connsiteY38" fmla="*/ 1569258 h 2120619"/>
              <a:gd name="connsiteX39" fmla="*/ 0 w 8504809"/>
              <a:gd name="connsiteY39" fmla="*/ 996691 h 2120619"/>
              <a:gd name="connsiteX40" fmla="*/ 0 w 8504809"/>
              <a:gd name="connsiteY40" fmla="*/ 487742 h 2120619"/>
              <a:gd name="connsiteX41" fmla="*/ 0 w 8504809"/>
              <a:gd name="connsiteY41" fmla="*/ 0 h 212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8504809" h="2120619" fill="none" extrusionOk="0">
                <a:moveTo>
                  <a:pt x="0" y="0"/>
                </a:moveTo>
                <a:cubicBezTo>
                  <a:pt x="104591" y="-42108"/>
                  <a:pt x="351272" y="30235"/>
                  <a:pt x="481939" y="0"/>
                </a:cubicBezTo>
                <a:cubicBezTo>
                  <a:pt x="612606" y="-30235"/>
                  <a:pt x="794864" y="58296"/>
                  <a:pt x="1048926" y="0"/>
                </a:cubicBezTo>
                <a:cubicBezTo>
                  <a:pt x="1302988" y="-58296"/>
                  <a:pt x="1278834" y="8744"/>
                  <a:pt x="1360769" y="0"/>
                </a:cubicBezTo>
                <a:cubicBezTo>
                  <a:pt x="1442704" y="-8744"/>
                  <a:pt x="1598601" y="8707"/>
                  <a:pt x="1757661" y="0"/>
                </a:cubicBezTo>
                <a:cubicBezTo>
                  <a:pt x="1916721" y="-8707"/>
                  <a:pt x="2210398" y="68569"/>
                  <a:pt x="2494744" y="0"/>
                </a:cubicBezTo>
                <a:cubicBezTo>
                  <a:pt x="2779090" y="-68569"/>
                  <a:pt x="2880216" y="36110"/>
                  <a:pt x="3146779" y="0"/>
                </a:cubicBezTo>
                <a:cubicBezTo>
                  <a:pt x="3413343" y="-36110"/>
                  <a:pt x="3513229" y="65529"/>
                  <a:pt x="3798815" y="0"/>
                </a:cubicBezTo>
                <a:cubicBezTo>
                  <a:pt x="4084401" y="-65529"/>
                  <a:pt x="4186831" y="61642"/>
                  <a:pt x="4365802" y="0"/>
                </a:cubicBezTo>
                <a:cubicBezTo>
                  <a:pt x="4544773" y="-61642"/>
                  <a:pt x="4786581" y="42006"/>
                  <a:pt x="5017837" y="0"/>
                </a:cubicBezTo>
                <a:cubicBezTo>
                  <a:pt x="5249093" y="-42006"/>
                  <a:pt x="5283173" y="26758"/>
                  <a:pt x="5414728" y="0"/>
                </a:cubicBezTo>
                <a:cubicBezTo>
                  <a:pt x="5546283" y="-26758"/>
                  <a:pt x="5860263" y="86171"/>
                  <a:pt x="6151812" y="0"/>
                </a:cubicBezTo>
                <a:cubicBezTo>
                  <a:pt x="6443361" y="-86171"/>
                  <a:pt x="6384950" y="30672"/>
                  <a:pt x="6463655" y="0"/>
                </a:cubicBezTo>
                <a:cubicBezTo>
                  <a:pt x="6542360" y="-30672"/>
                  <a:pt x="6676558" y="11091"/>
                  <a:pt x="6775498" y="0"/>
                </a:cubicBezTo>
                <a:cubicBezTo>
                  <a:pt x="6874438" y="-11091"/>
                  <a:pt x="7033452" y="42188"/>
                  <a:pt x="7257437" y="0"/>
                </a:cubicBezTo>
                <a:cubicBezTo>
                  <a:pt x="7481422" y="-42188"/>
                  <a:pt x="7663971" y="22876"/>
                  <a:pt x="7909472" y="0"/>
                </a:cubicBezTo>
                <a:cubicBezTo>
                  <a:pt x="8154974" y="-22876"/>
                  <a:pt x="8254440" y="68449"/>
                  <a:pt x="8504809" y="0"/>
                </a:cubicBezTo>
                <a:cubicBezTo>
                  <a:pt x="8554674" y="124641"/>
                  <a:pt x="8480200" y="453959"/>
                  <a:pt x="8504809" y="572567"/>
                </a:cubicBezTo>
                <a:cubicBezTo>
                  <a:pt x="8529418" y="691175"/>
                  <a:pt x="8474693" y="825646"/>
                  <a:pt x="8504809" y="1039103"/>
                </a:cubicBezTo>
                <a:cubicBezTo>
                  <a:pt x="8534925" y="1252560"/>
                  <a:pt x="8504000" y="1454751"/>
                  <a:pt x="8504809" y="1569258"/>
                </a:cubicBezTo>
                <a:cubicBezTo>
                  <a:pt x="8505618" y="1683765"/>
                  <a:pt x="8444914" y="1996008"/>
                  <a:pt x="8504809" y="2120619"/>
                </a:cubicBezTo>
                <a:cubicBezTo>
                  <a:pt x="8364150" y="2123186"/>
                  <a:pt x="8314596" y="2090309"/>
                  <a:pt x="8192966" y="2120619"/>
                </a:cubicBezTo>
                <a:cubicBezTo>
                  <a:pt x="8071336" y="2150929"/>
                  <a:pt x="7800141" y="2059437"/>
                  <a:pt x="7540931" y="2120619"/>
                </a:cubicBezTo>
                <a:cubicBezTo>
                  <a:pt x="7281722" y="2181801"/>
                  <a:pt x="7259652" y="2104970"/>
                  <a:pt x="7144040" y="2120619"/>
                </a:cubicBezTo>
                <a:cubicBezTo>
                  <a:pt x="7028428" y="2136268"/>
                  <a:pt x="6704562" y="2103700"/>
                  <a:pt x="6406956" y="2120619"/>
                </a:cubicBezTo>
                <a:cubicBezTo>
                  <a:pt x="6109350" y="2137538"/>
                  <a:pt x="6142325" y="2073985"/>
                  <a:pt x="5925017" y="2120619"/>
                </a:cubicBezTo>
                <a:cubicBezTo>
                  <a:pt x="5707709" y="2167253"/>
                  <a:pt x="5690450" y="2112286"/>
                  <a:pt x="5528126" y="2120619"/>
                </a:cubicBezTo>
                <a:cubicBezTo>
                  <a:pt x="5365802" y="2128952"/>
                  <a:pt x="5101196" y="2057140"/>
                  <a:pt x="4961139" y="2120619"/>
                </a:cubicBezTo>
                <a:cubicBezTo>
                  <a:pt x="4821082" y="2184098"/>
                  <a:pt x="4804769" y="2116136"/>
                  <a:pt x="4649296" y="2120619"/>
                </a:cubicBezTo>
                <a:cubicBezTo>
                  <a:pt x="4493823" y="2125102"/>
                  <a:pt x="4236816" y="2062648"/>
                  <a:pt x="3997260" y="2120619"/>
                </a:cubicBezTo>
                <a:cubicBezTo>
                  <a:pt x="3757704" y="2178590"/>
                  <a:pt x="3683246" y="2119266"/>
                  <a:pt x="3600369" y="2120619"/>
                </a:cubicBezTo>
                <a:cubicBezTo>
                  <a:pt x="3517492" y="2121972"/>
                  <a:pt x="3395697" y="2085569"/>
                  <a:pt x="3203478" y="2120619"/>
                </a:cubicBezTo>
                <a:cubicBezTo>
                  <a:pt x="3011259" y="2155669"/>
                  <a:pt x="2852950" y="2096398"/>
                  <a:pt x="2551443" y="2120619"/>
                </a:cubicBezTo>
                <a:cubicBezTo>
                  <a:pt x="2249936" y="2144840"/>
                  <a:pt x="2290338" y="2082655"/>
                  <a:pt x="2069504" y="2120619"/>
                </a:cubicBezTo>
                <a:cubicBezTo>
                  <a:pt x="1848670" y="2158583"/>
                  <a:pt x="1715530" y="2101106"/>
                  <a:pt x="1502516" y="2120619"/>
                </a:cubicBezTo>
                <a:cubicBezTo>
                  <a:pt x="1289502" y="2140132"/>
                  <a:pt x="1238874" y="2111027"/>
                  <a:pt x="1105625" y="2120619"/>
                </a:cubicBezTo>
                <a:cubicBezTo>
                  <a:pt x="972376" y="2130211"/>
                  <a:pt x="841844" y="2066222"/>
                  <a:pt x="623686" y="2120619"/>
                </a:cubicBezTo>
                <a:cubicBezTo>
                  <a:pt x="405528" y="2175016"/>
                  <a:pt x="290968" y="2054791"/>
                  <a:pt x="0" y="2120619"/>
                </a:cubicBezTo>
                <a:cubicBezTo>
                  <a:pt x="-47258" y="1973642"/>
                  <a:pt x="29826" y="1831807"/>
                  <a:pt x="0" y="1569258"/>
                </a:cubicBezTo>
                <a:cubicBezTo>
                  <a:pt x="-29826" y="1306709"/>
                  <a:pt x="35278" y="1118377"/>
                  <a:pt x="0" y="996691"/>
                </a:cubicBezTo>
                <a:cubicBezTo>
                  <a:pt x="-35278" y="875005"/>
                  <a:pt x="28793" y="690861"/>
                  <a:pt x="0" y="487742"/>
                </a:cubicBezTo>
                <a:cubicBezTo>
                  <a:pt x="-28793" y="284623"/>
                  <a:pt x="28906" y="193523"/>
                  <a:pt x="0" y="0"/>
                </a:cubicBezTo>
                <a:close/>
              </a:path>
              <a:path w="8504809" h="2120619" stroke="0" extrusionOk="0">
                <a:moveTo>
                  <a:pt x="0" y="0"/>
                </a:moveTo>
                <a:cubicBezTo>
                  <a:pt x="85178" y="-43900"/>
                  <a:pt x="246170" y="40384"/>
                  <a:pt x="396891" y="0"/>
                </a:cubicBezTo>
                <a:cubicBezTo>
                  <a:pt x="547612" y="-40384"/>
                  <a:pt x="847575" y="48772"/>
                  <a:pt x="1048926" y="0"/>
                </a:cubicBezTo>
                <a:cubicBezTo>
                  <a:pt x="1250277" y="-48772"/>
                  <a:pt x="1556713" y="73409"/>
                  <a:pt x="1786010" y="0"/>
                </a:cubicBezTo>
                <a:cubicBezTo>
                  <a:pt x="2015307" y="-73409"/>
                  <a:pt x="2290334" y="27888"/>
                  <a:pt x="2523093" y="0"/>
                </a:cubicBezTo>
                <a:cubicBezTo>
                  <a:pt x="2755852" y="-27888"/>
                  <a:pt x="2903630" y="40657"/>
                  <a:pt x="3005033" y="0"/>
                </a:cubicBezTo>
                <a:cubicBezTo>
                  <a:pt x="3106436" y="-40657"/>
                  <a:pt x="3241083" y="12502"/>
                  <a:pt x="3316876" y="0"/>
                </a:cubicBezTo>
                <a:cubicBezTo>
                  <a:pt x="3392669" y="-12502"/>
                  <a:pt x="3831746" y="54235"/>
                  <a:pt x="3968911" y="0"/>
                </a:cubicBezTo>
                <a:cubicBezTo>
                  <a:pt x="4106076" y="-54235"/>
                  <a:pt x="4211429" y="45600"/>
                  <a:pt x="4450850" y="0"/>
                </a:cubicBezTo>
                <a:cubicBezTo>
                  <a:pt x="4690271" y="-45600"/>
                  <a:pt x="4819931" y="26870"/>
                  <a:pt x="5017837" y="0"/>
                </a:cubicBezTo>
                <a:cubicBezTo>
                  <a:pt x="5215743" y="-26870"/>
                  <a:pt x="5264887" y="14642"/>
                  <a:pt x="5329680" y="0"/>
                </a:cubicBezTo>
                <a:cubicBezTo>
                  <a:pt x="5394473" y="-14642"/>
                  <a:pt x="5684936" y="32295"/>
                  <a:pt x="5811619" y="0"/>
                </a:cubicBezTo>
                <a:cubicBezTo>
                  <a:pt x="5938302" y="-32295"/>
                  <a:pt x="6015551" y="13228"/>
                  <a:pt x="6123462" y="0"/>
                </a:cubicBezTo>
                <a:cubicBezTo>
                  <a:pt x="6231373" y="-13228"/>
                  <a:pt x="6286547" y="35640"/>
                  <a:pt x="6435305" y="0"/>
                </a:cubicBezTo>
                <a:cubicBezTo>
                  <a:pt x="6584063" y="-35640"/>
                  <a:pt x="6740432" y="44819"/>
                  <a:pt x="6832197" y="0"/>
                </a:cubicBezTo>
                <a:cubicBezTo>
                  <a:pt x="6923962" y="-44819"/>
                  <a:pt x="7114336" y="18824"/>
                  <a:pt x="7229088" y="0"/>
                </a:cubicBezTo>
                <a:cubicBezTo>
                  <a:pt x="7343840" y="-18824"/>
                  <a:pt x="7597347" y="53919"/>
                  <a:pt x="7796075" y="0"/>
                </a:cubicBezTo>
                <a:cubicBezTo>
                  <a:pt x="7994803" y="-53919"/>
                  <a:pt x="8288188" y="78589"/>
                  <a:pt x="8504809" y="0"/>
                </a:cubicBezTo>
                <a:cubicBezTo>
                  <a:pt x="8554811" y="141042"/>
                  <a:pt x="8460039" y="351662"/>
                  <a:pt x="8504809" y="551361"/>
                </a:cubicBezTo>
                <a:cubicBezTo>
                  <a:pt x="8549579" y="751060"/>
                  <a:pt x="8466235" y="875695"/>
                  <a:pt x="8504809" y="1123928"/>
                </a:cubicBezTo>
                <a:cubicBezTo>
                  <a:pt x="8543383" y="1372161"/>
                  <a:pt x="8498292" y="1523767"/>
                  <a:pt x="8504809" y="1654083"/>
                </a:cubicBezTo>
                <a:cubicBezTo>
                  <a:pt x="8511326" y="1784400"/>
                  <a:pt x="8481196" y="1956907"/>
                  <a:pt x="8504809" y="2120619"/>
                </a:cubicBezTo>
                <a:cubicBezTo>
                  <a:pt x="8310793" y="2145629"/>
                  <a:pt x="8240208" y="2070690"/>
                  <a:pt x="8022870" y="2120619"/>
                </a:cubicBezTo>
                <a:cubicBezTo>
                  <a:pt x="7805532" y="2170548"/>
                  <a:pt x="7572185" y="2099059"/>
                  <a:pt x="7285786" y="2120619"/>
                </a:cubicBezTo>
                <a:cubicBezTo>
                  <a:pt x="6999387" y="2142179"/>
                  <a:pt x="6811563" y="2117471"/>
                  <a:pt x="6548703" y="2120619"/>
                </a:cubicBezTo>
                <a:cubicBezTo>
                  <a:pt x="6285843" y="2123767"/>
                  <a:pt x="6130407" y="2082928"/>
                  <a:pt x="5981716" y="2120619"/>
                </a:cubicBezTo>
                <a:cubicBezTo>
                  <a:pt x="5833025" y="2158310"/>
                  <a:pt x="5537779" y="2085378"/>
                  <a:pt x="5414728" y="2120619"/>
                </a:cubicBezTo>
                <a:cubicBezTo>
                  <a:pt x="5291677" y="2155860"/>
                  <a:pt x="4941336" y="2051603"/>
                  <a:pt x="4677645" y="2120619"/>
                </a:cubicBezTo>
                <a:cubicBezTo>
                  <a:pt x="4413954" y="2189635"/>
                  <a:pt x="4373777" y="2120298"/>
                  <a:pt x="4195706" y="2120619"/>
                </a:cubicBezTo>
                <a:cubicBezTo>
                  <a:pt x="4017635" y="2120940"/>
                  <a:pt x="3864190" y="2106311"/>
                  <a:pt x="3713767" y="2120619"/>
                </a:cubicBezTo>
                <a:cubicBezTo>
                  <a:pt x="3563344" y="2134927"/>
                  <a:pt x="3494563" y="2083266"/>
                  <a:pt x="3316876" y="2120619"/>
                </a:cubicBezTo>
                <a:cubicBezTo>
                  <a:pt x="3139189" y="2157972"/>
                  <a:pt x="3089611" y="2088000"/>
                  <a:pt x="3005033" y="2120619"/>
                </a:cubicBezTo>
                <a:cubicBezTo>
                  <a:pt x="2920455" y="2153238"/>
                  <a:pt x="2743006" y="2086928"/>
                  <a:pt x="2523093" y="2120619"/>
                </a:cubicBezTo>
                <a:cubicBezTo>
                  <a:pt x="2303180" y="2154310"/>
                  <a:pt x="2317759" y="2094371"/>
                  <a:pt x="2126202" y="2120619"/>
                </a:cubicBezTo>
                <a:cubicBezTo>
                  <a:pt x="1934645" y="2146867"/>
                  <a:pt x="1781048" y="2071363"/>
                  <a:pt x="1644263" y="2120619"/>
                </a:cubicBezTo>
                <a:cubicBezTo>
                  <a:pt x="1507478" y="2169875"/>
                  <a:pt x="1155562" y="2032385"/>
                  <a:pt x="907180" y="2120619"/>
                </a:cubicBezTo>
                <a:cubicBezTo>
                  <a:pt x="658798" y="2208853"/>
                  <a:pt x="275547" y="2069642"/>
                  <a:pt x="0" y="2120619"/>
                </a:cubicBezTo>
                <a:cubicBezTo>
                  <a:pt x="-39999" y="2010018"/>
                  <a:pt x="10252" y="1729762"/>
                  <a:pt x="0" y="1590464"/>
                </a:cubicBezTo>
                <a:cubicBezTo>
                  <a:pt x="-10252" y="1451166"/>
                  <a:pt x="23567" y="1188513"/>
                  <a:pt x="0" y="1081516"/>
                </a:cubicBezTo>
                <a:cubicBezTo>
                  <a:pt x="-23567" y="974519"/>
                  <a:pt x="12331" y="750555"/>
                  <a:pt x="0" y="551361"/>
                </a:cubicBezTo>
                <a:cubicBezTo>
                  <a:pt x="-12331" y="352168"/>
                  <a:pt x="37333" y="147153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066315049"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Multiclass or multinomial classification </a:t>
            </a:r>
            <a:r>
              <a:rPr lang="en-US" dirty="0"/>
              <a:t>is the problem of classifying instances into one of three or more classes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96062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Techniques to Reduce Overfitting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FC0B158-A052-4753-B111-C7C4F31AD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Increase training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Reduce model complexity.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Early stopping during the training phase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08821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Techniques to Reduce Overfitting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FC0B158-A052-4753-B111-C7C4F31AD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Increase training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Reduce model complexity.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Early stopping during the training phase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Remove features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69279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Techniques to Reduce Overfitting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FC0B158-A052-4753-B111-C7C4F31AD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Increase training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Reduce model complexity.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Early stopping during the training phase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Remove features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Ensembling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89755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Techniques to Reduce Overfitting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FC0B158-A052-4753-B111-C7C4F31AD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Increase training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Reduce model complexity.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Early stopping during the training phase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Remove features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Ensembling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Regularization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37697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1028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One-versus-all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368169"/>
            <a:ext cx="8504809" cy="5489831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One-versus-all method is usually implemented using a “Winner-Takes-All” (WTA) strategy.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2988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One-versus-all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368169"/>
            <a:ext cx="8504809" cy="5489831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One-versus-all method is usually implemented using a “Winner-Takes-All” (WTA) strategy. </a:t>
            </a:r>
          </a:p>
          <a:p>
            <a:pPr algn="just"/>
            <a:r>
              <a:rPr lang="en-US" dirty="0"/>
              <a:t>It constructs M binary classifier models where M is the number of classes.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7331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One-versus-all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368169"/>
            <a:ext cx="8504809" cy="5489831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One-versus-all method is usually implemented using a “Winner-Takes-All” (WTA) strategy. </a:t>
            </a:r>
          </a:p>
          <a:p>
            <a:pPr algn="just"/>
            <a:r>
              <a:rPr lang="en-US" dirty="0"/>
              <a:t>It constructs M binary classifier models where M is the number of classes. </a:t>
            </a:r>
          </a:p>
          <a:p>
            <a:pPr algn="just"/>
            <a:r>
              <a:rPr lang="en-US" dirty="0"/>
              <a:t>The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binary classifier is trained with all the examples from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class Wi with positive labels (typically +1), and the examples from all other classes with negative labels (typically -1).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2601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One-versus-one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354098"/>
            <a:ext cx="8504809" cy="5503902"/>
          </a:xfrm>
        </p:spPr>
        <p:txBody>
          <a:bodyPr>
            <a:noAutofit/>
          </a:bodyPr>
          <a:lstStyle/>
          <a:p>
            <a:pPr algn="just"/>
            <a:r>
              <a:rPr lang="en-US" sz="2500" dirty="0"/>
              <a:t>One-versus-one method is usually implemented using a “Max-Wins” voting (MWV) strategy.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402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One-versus-one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354098"/>
            <a:ext cx="8504809" cy="5503902"/>
          </a:xfrm>
        </p:spPr>
        <p:txBody>
          <a:bodyPr>
            <a:noAutofit/>
          </a:bodyPr>
          <a:lstStyle/>
          <a:p>
            <a:pPr algn="just"/>
            <a:r>
              <a:rPr lang="en-US" sz="2500" dirty="0"/>
              <a:t>One-versus-one method is usually implemented using a “Max-Wins” voting (MWV) strategy. </a:t>
            </a:r>
          </a:p>
          <a:p>
            <a:pPr algn="just"/>
            <a:r>
              <a:rPr lang="en-US" sz="2500" dirty="0"/>
              <a:t>This method constructs one binary classifier for every pair of distinct classes and so, all together it constructs M(M - 1)/2 binary classifiers.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6186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EBD29BF03FAD438F48F0C5B67AE5F0" ma:contentTypeVersion="0" ma:contentTypeDescription="Create a new document." ma:contentTypeScope="" ma:versionID="3d5c066ee2bc5e3add7aaf9da1acc84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f57f874ce4ecef1d84834bb3693280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056463-82AF-418E-84A5-48357E9B575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0340439-14DE-40A4-AF5D-A2ABB32CB2B8}">
  <ds:schemaRefs>
    <ds:schemaRef ds:uri="http://schemas.microsoft.com/office/2006/metadata/properties"/>
    <ds:schemaRef ds:uri="http://purl.org/dc/dcmitype/"/>
    <ds:schemaRef ds:uri="http://www.w3.org/XML/1998/namespace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5EE7CE3-99AB-4895-AC33-84DF87EA0E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</TotalTime>
  <Words>1358</Words>
  <Application>Microsoft Office PowerPoint</Application>
  <PresentationFormat>On-screen Show (4:3)</PresentationFormat>
  <Paragraphs>126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Bahnschrift</vt:lpstr>
      <vt:lpstr>Bahnschrift SemiBold</vt:lpstr>
      <vt:lpstr>Calibri</vt:lpstr>
      <vt:lpstr>Calibri Light</vt:lpstr>
      <vt:lpstr>Office Theme</vt:lpstr>
      <vt:lpstr>PowerPoint Presentation</vt:lpstr>
      <vt:lpstr>PowerPoint Presentation</vt:lpstr>
      <vt:lpstr>Multi-category Classification</vt:lpstr>
      <vt:lpstr>Multi-category Classification</vt:lpstr>
      <vt:lpstr>One-versus-all</vt:lpstr>
      <vt:lpstr>One-versus-all</vt:lpstr>
      <vt:lpstr>One-versus-all</vt:lpstr>
      <vt:lpstr>One-versus-one</vt:lpstr>
      <vt:lpstr>One-versus-one</vt:lpstr>
      <vt:lpstr>One-versus-one</vt:lpstr>
      <vt:lpstr>One-versus-one</vt:lpstr>
      <vt:lpstr>All-together</vt:lpstr>
      <vt:lpstr>Cross Validation</vt:lpstr>
      <vt:lpstr>Cross Validation</vt:lpstr>
      <vt:lpstr>Cross Validation</vt:lpstr>
      <vt:lpstr>Cross Validation</vt:lpstr>
      <vt:lpstr>Cross Validation</vt:lpstr>
      <vt:lpstr>Methods of Cross Validation</vt:lpstr>
      <vt:lpstr>Methods of Cross Validation</vt:lpstr>
      <vt:lpstr>LOOCV (Leave One Out Cross Validation)</vt:lpstr>
      <vt:lpstr>Advantages and Disadvantages</vt:lpstr>
      <vt:lpstr>Advantages and Disadvantages</vt:lpstr>
      <vt:lpstr>Advantages and Disadvantages</vt:lpstr>
      <vt:lpstr>Advantages and Disadvantages</vt:lpstr>
      <vt:lpstr>K-Fold Cross Validation</vt:lpstr>
      <vt:lpstr>K-Fold Cross Validation</vt:lpstr>
      <vt:lpstr>Example</vt:lpstr>
      <vt:lpstr>Advantages of Train/Test Split</vt:lpstr>
      <vt:lpstr>Advantages of Train/Test Split</vt:lpstr>
      <vt:lpstr>Advantages of Cross-validation</vt:lpstr>
      <vt:lpstr>Advantages of Cross-validation</vt:lpstr>
      <vt:lpstr>Overfitting</vt:lpstr>
      <vt:lpstr>Overfitting</vt:lpstr>
      <vt:lpstr>Overfitting</vt:lpstr>
      <vt:lpstr>Overfitting</vt:lpstr>
      <vt:lpstr>Overfitting</vt:lpstr>
      <vt:lpstr>Overfitting</vt:lpstr>
      <vt:lpstr>Techniques to Reduce Overfitting</vt:lpstr>
      <vt:lpstr>Techniques to Reduce Overfitting</vt:lpstr>
      <vt:lpstr>Techniques to Reduce Overfitting</vt:lpstr>
      <vt:lpstr>Techniques to Reduce Overfitting</vt:lpstr>
      <vt:lpstr>Techniques to Reduce Overfitting</vt:lpstr>
      <vt:lpstr>Techniques to Reduce Overfitting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Arpit Thakur</cp:lastModifiedBy>
  <cp:revision>53</cp:revision>
  <dcterms:created xsi:type="dcterms:W3CDTF">2020-12-02T17:41:12Z</dcterms:created>
  <dcterms:modified xsi:type="dcterms:W3CDTF">2021-01-25T05:05:45Z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ContentTypeId" pid="2">
    <vt:lpwstr>0x010100F7EBD29BF03FAD438F48F0C5B67AE5F0</vt:lpwstr>
  </property>
  <property fmtid="{D5CDD505-2E9C-101B-9397-08002B2CF9AE}" name="NXPowerLiteLastOptimized" pid="3">
    <vt:lpwstr>489839</vt:lpwstr>
  </property>
  <property fmtid="{D5CDD505-2E9C-101B-9397-08002B2CF9AE}" name="NXPowerLiteSettings" pid="4">
    <vt:lpwstr>C6200358026400</vt:lpwstr>
  </property>
  <property fmtid="{D5CDD505-2E9C-101B-9397-08002B2CF9AE}" name="NXPowerLiteVersion" pid="5">
    <vt:lpwstr>D8.0.4</vt:lpwstr>
  </property>
</Properties>
</file>