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24" r:id="rId8"/>
    <p:sldId id="313" r:id="rId9"/>
    <p:sldId id="314" r:id="rId10"/>
    <p:sldId id="325" r:id="rId11"/>
    <p:sldId id="316" r:id="rId12"/>
    <p:sldId id="317" r:id="rId13"/>
    <p:sldId id="326" r:id="rId14"/>
    <p:sldId id="315" r:id="rId15"/>
    <p:sldId id="318" r:id="rId16"/>
    <p:sldId id="327" r:id="rId17"/>
    <p:sldId id="328" r:id="rId18"/>
    <p:sldId id="319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21" r:id="rId27"/>
    <p:sldId id="336" r:id="rId28"/>
    <p:sldId id="337" r:id="rId29"/>
    <p:sldId id="322" r:id="rId30"/>
    <p:sldId id="323" r:id="rId31"/>
    <p:sldId id="31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Structure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Web structure mining</a:t>
            </a:r>
            <a:r>
              <a:rPr lang="en-US" dirty="0"/>
              <a:t>, one of three categories of </a:t>
            </a:r>
            <a:r>
              <a:rPr lang="en-US" dirty="0">
                <a:solidFill>
                  <a:srgbClr val="FF0000"/>
                </a:solidFill>
              </a:rPr>
              <a:t>web mining </a:t>
            </a:r>
            <a:r>
              <a:rPr lang="en-US" dirty="0"/>
              <a:t>for data, is a tool used to identify the relationship between </a:t>
            </a:r>
            <a:r>
              <a:rPr lang="en-US" dirty="0">
                <a:solidFill>
                  <a:srgbClr val="FF0000"/>
                </a:solidFill>
              </a:rPr>
              <a:t>Web</a:t>
            </a:r>
            <a:r>
              <a:rPr lang="en-US" dirty="0"/>
              <a:t> pages linked by information or direct link connection. </a:t>
            </a:r>
          </a:p>
          <a:p>
            <a:pPr algn="just"/>
            <a:r>
              <a:rPr lang="en-US" dirty="0"/>
              <a:t>It offers information about how different pages are linked together to form this huge </a:t>
            </a:r>
            <a:r>
              <a:rPr lang="en-US" dirty="0">
                <a:solidFill>
                  <a:srgbClr val="FF0000"/>
                </a:solidFill>
              </a:rPr>
              <a:t>web.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Structure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2233160"/>
          </a:xfrm>
        </p:spPr>
        <p:txBody>
          <a:bodyPr/>
          <a:lstStyle/>
          <a:p>
            <a:pPr algn="just"/>
            <a:r>
              <a:rPr lang="en-US" dirty="0"/>
              <a:t>The structure of a typical Web graph consists of Web pages as nodes, and hyperlinks as edges connecting between two related pages</a:t>
            </a:r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2516675" y="3727939"/>
            <a:ext cx="4110648" cy="223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97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Structure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669660" cy="5181599"/>
          </a:xfrm>
        </p:spPr>
        <p:txBody>
          <a:bodyPr/>
          <a:lstStyle/>
          <a:p>
            <a:pPr marL="165100" marR="5080" indent="-152400" algn="just">
              <a:spcBef>
                <a:spcPts val="100"/>
              </a:spcBef>
            </a:pPr>
            <a:r>
              <a:rPr lang="en-US" spc="-5" dirty="0">
                <a:cs typeface="Arial"/>
              </a:rPr>
              <a:t>Web Structure </a:t>
            </a:r>
            <a:r>
              <a:rPr lang="en-US" dirty="0">
                <a:cs typeface="Arial"/>
              </a:rPr>
              <a:t>Mining </a:t>
            </a:r>
            <a:r>
              <a:rPr lang="en-US" spc="-5" dirty="0">
                <a:cs typeface="Arial"/>
              </a:rPr>
              <a:t>can be is </a:t>
            </a:r>
            <a:r>
              <a:rPr lang="en-US" dirty="0">
                <a:cs typeface="Arial"/>
              </a:rPr>
              <a:t>the </a:t>
            </a:r>
            <a:r>
              <a:rPr lang="en-US" spc="-5" dirty="0">
                <a:cs typeface="Arial"/>
              </a:rPr>
              <a:t>process</a:t>
            </a:r>
            <a:r>
              <a:rPr lang="en-US" spc="-35" dirty="0">
                <a:cs typeface="Arial"/>
              </a:rPr>
              <a:t> </a:t>
            </a:r>
            <a:r>
              <a:rPr lang="en-US" dirty="0">
                <a:cs typeface="Arial"/>
              </a:rPr>
              <a:t>of discovering </a:t>
            </a:r>
            <a:r>
              <a:rPr lang="en-US" spc="-5" dirty="0">
                <a:cs typeface="Arial"/>
              </a:rPr>
              <a:t>structure information from </a:t>
            </a:r>
            <a:r>
              <a:rPr lang="en-US" dirty="0">
                <a:cs typeface="Arial"/>
              </a:rPr>
              <a:t>the  </a:t>
            </a:r>
            <a:r>
              <a:rPr lang="en-US" spc="-5" dirty="0">
                <a:cs typeface="Arial"/>
              </a:rPr>
              <a:t>Web.</a:t>
            </a:r>
            <a:endParaRPr lang="en-US" sz="4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81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Structure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669660" cy="5181599"/>
          </a:xfrm>
        </p:spPr>
        <p:txBody>
          <a:bodyPr/>
          <a:lstStyle/>
          <a:p>
            <a:pPr marL="165100" marR="5080" indent="-152400" algn="just">
              <a:spcBef>
                <a:spcPts val="100"/>
              </a:spcBef>
            </a:pPr>
            <a:r>
              <a:rPr lang="en-US" spc="-5" dirty="0">
                <a:cs typeface="Arial"/>
              </a:rPr>
              <a:t>Web Structure </a:t>
            </a:r>
            <a:r>
              <a:rPr lang="en-US" dirty="0">
                <a:cs typeface="Arial"/>
              </a:rPr>
              <a:t>Mining </a:t>
            </a:r>
            <a:r>
              <a:rPr lang="en-US" spc="-5" dirty="0">
                <a:cs typeface="Arial"/>
              </a:rPr>
              <a:t>can be is </a:t>
            </a:r>
            <a:r>
              <a:rPr lang="en-US" dirty="0">
                <a:cs typeface="Arial"/>
              </a:rPr>
              <a:t>the </a:t>
            </a:r>
            <a:r>
              <a:rPr lang="en-US" spc="-5" dirty="0">
                <a:cs typeface="Arial"/>
              </a:rPr>
              <a:t>process</a:t>
            </a:r>
            <a:r>
              <a:rPr lang="en-US" spc="-35" dirty="0">
                <a:cs typeface="Arial"/>
              </a:rPr>
              <a:t> </a:t>
            </a:r>
            <a:r>
              <a:rPr lang="en-US" dirty="0">
                <a:cs typeface="Arial"/>
              </a:rPr>
              <a:t>of discovering </a:t>
            </a:r>
            <a:r>
              <a:rPr lang="en-US" spc="-5" dirty="0">
                <a:cs typeface="Arial"/>
              </a:rPr>
              <a:t>structure information from </a:t>
            </a:r>
            <a:r>
              <a:rPr lang="en-US" dirty="0">
                <a:cs typeface="Arial"/>
              </a:rPr>
              <a:t>the  </a:t>
            </a:r>
            <a:r>
              <a:rPr lang="en-US" spc="-5" dirty="0">
                <a:cs typeface="Arial"/>
              </a:rPr>
              <a:t>Web.</a:t>
            </a:r>
            <a:endParaRPr lang="en-US" sz="4000" dirty="0">
              <a:cs typeface="Arial"/>
            </a:endParaRPr>
          </a:p>
          <a:p>
            <a:pPr marL="165100" marR="297180" indent="-152400" algn="just">
              <a:tabLst>
                <a:tab pos="165100" algn="l"/>
              </a:tabLst>
            </a:pPr>
            <a:r>
              <a:rPr lang="en-US" dirty="0">
                <a:cs typeface="Arial"/>
              </a:rPr>
              <a:t>This type of mining </a:t>
            </a:r>
            <a:r>
              <a:rPr lang="en-US" spc="-5" dirty="0">
                <a:cs typeface="Arial"/>
              </a:rPr>
              <a:t>can be performed</a:t>
            </a:r>
            <a:r>
              <a:rPr lang="en-US" spc="-110" dirty="0">
                <a:cs typeface="Arial"/>
              </a:rPr>
              <a:t> </a:t>
            </a:r>
            <a:r>
              <a:rPr lang="en-US" dirty="0">
                <a:cs typeface="Arial"/>
              </a:rPr>
              <a:t>either  </a:t>
            </a:r>
            <a:r>
              <a:rPr lang="en-US" spc="-5" dirty="0">
                <a:cs typeface="Arial"/>
              </a:rPr>
              <a:t>at the (intra-page) document level or </a:t>
            </a:r>
            <a:r>
              <a:rPr lang="en-US" dirty="0">
                <a:cs typeface="Arial"/>
              </a:rPr>
              <a:t>at the  </a:t>
            </a:r>
            <a:r>
              <a:rPr lang="en-US" spc="-5" dirty="0">
                <a:cs typeface="Arial"/>
              </a:rPr>
              <a:t>(inter-page) hyperlink</a:t>
            </a:r>
            <a:r>
              <a:rPr lang="en-US" spc="-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level.</a:t>
            </a:r>
          </a:p>
        </p:txBody>
      </p:sp>
    </p:spTree>
    <p:extLst>
      <p:ext uri="{BB962C8B-B14F-4D97-AF65-F5344CB8AC3E}">
        <p14:creationId xmlns:p14="http://schemas.microsoft.com/office/powerpoint/2010/main" val="168614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Structure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669660" cy="5181599"/>
          </a:xfrm>
        </p:spPr>
        <p:txBody>
          <a:bodyPr/>
          <a:lstStyle/>
          <a:p>
            <a:pPr marL="165100" marR="5080" indent="-152400" algn="just">
              <a:spcBef>
                <a:spcPts val="100"/>
              </a:spcBef>
            </a:pPr>
            <a:r>
              <a:rPr lang="en-US" spc="-5" dirty="0">
                <a:cs typeface="Arial"/>
              </a:rPr>
              <a:t>Web Structure </a:t>
            </a:r>
            <a:r>
              <a:rPr lang="en-US" dirty="0">
                <a:cs typeface="Arial"/>
              </a:rPr>
              <a:t>Mining </a:t>
            </a:r>
            <a:r>
              <a:rPr lang="en-US" spc="-5" dirty="0">
                <a:cs typeface="Arial"/>
              </a:rPr>
              <a:t>can be is </a:t>
            </a:r>
            <a:r>
              <a:rPr lang="en-US" dirty="0">
                <a:cs typeface="Arial"/>
              </a:rPr>
              <a:t>the </a:t>
            </a:r>
            <a:r>
              <a:rPr lang="en-US" spc="-5" dirty="0">
                <a:cs typeface="Arial"/>
              </a:rPr>
              <a:t>process</a:t>
            </a:r>
            <a:r>
              <a:rPr lang="en-US" spc="-35" dirty="0">
                <a:cs typeface="Arial"/>
              </a:rPr>
              <a:t> </a:t>
            </a:r>
            <a:r>
              <a:rPr lang="en-US" dirty="0">
                <a:cs typeface="Arial"/>
              </a:rPr>
              <a:t>of discovering </a:t>
            </a:r>
            <a:r>
              <a:rPr lang="en-US" spc="-5" dirty="0">
                <a:cs typeface="Arial"/>
              </a:rPr>
              <a:t>structure information from </a:t>
            </a:r>
            <a:r>
              <a:rPr lang="en-US" dirty="0">
                <a:cs typeface="Arial"/>
              </a:rPr>
              <a:t>the  </a:t>
            </a:r>
            <a:r>
              <a:rPr lang="en-US" spc="-5" dirty="0">
                <a:cs typeface="Arial"/>
              </a:rPr>
              <a:t>Web.</a:t>
            </a:r>
            <a:endParaRPr lang="en-US" sz="4000" dirty="0">
              <a:cs typeface="Arial"/>
            </a:endParaRPr>
          </a:p>
          <a:p>
            <a:pPr marL="165100" marR="297180" indent="-152400" algn="just">
              <a:tabLst>
                <a:tab pos="165100" algn="l"/>
              </a:tabLst>
            </a:pPr>
            <a:r>
              <a:rPr lang="en-US" dirty="0">
                <a:cs typeface="Arial"/>
              </a:rPr>
              <a:t>This type of mining </a:t>
            </a:r>
            <a:r>
              <a:rPr lang="en-US" spc="-5" dirty="0">
                <a:cs typeface="Arial"/>
              </a:rPr>
              <a:t>can be performed</a:t>
            </a:r>
            <a:r>
              <a:rPr lang="en-US" spc="-110" dirty="0">
                <a:cs typeface="Arial"/>
              </a:rPr>
              <a:t> </a:t>
            </a:r>
            <a:r>
              <a:rPr lang="en-US" dirty="0">
                <a:cs typeface="Arial"/>
              </a:rPr>
              <a:t>either  </a:t>
            </a:r>
            <a:r>
              <a:rPr lang="en-US" spc="-5" dirty="0">
                <a:cs typeface="Arial"/>
              </a:rPr>
              <a:t>at the (intra-page) document level or </a:t>
            </a:r>
            <a:r>
              <a:rPr lang="en-US" dirty="0">
                <a:cs typeface="Arial"/>
              </a:rPr>
              <a:t>at the  </a:t>
            </a:r>
            <a:r>
              <a:rPr lang="en-US" spc="-5" dirty="0">
                <a:cs typeface="Arial"/>
              </a:rPr>
              <a:t>(inter-page) hyperlink</a:t>
            </a:r>
            <a:r>
              <a:rPr lang="en-US" spc="-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level.</a:t>
            </a:r>
          </a:p>
          <a:p>
            <a:pPr marL="165100" marR="297180" indent="-152400" algn="just">
              <a:tabLst>
                <a:tab pos="165100" algn="l"/>
              </a:tabLst>
            </a:pPr>
            <a:r>
              <a:rPr lang="en-US" dirty="0">
                <a:cs typeface="Arial"/>
              </a:rPr>
              <a:t>The </a:t>
            </a:r>
            <a:r>
              <a:rPr lang="en-US" spc="-5" dirty="0">
                <a:cs typeface="Arial"/>
              </a:rPr>
              <a:t>research </a:t>
            </a:r>
            <a:r>
              <a:rPr lang="en-US" dirty="0">
                <a:cs typeface="Arial"/>
              </a:rPr>
              <a:t>at </a:t>
            </a: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hyperlink level is</a:t>
            </a:r>
            <a:r>
              <a:rPr lang="en-US" spc="-125" dirty="0">
                <a:cs typeface="Arial"/>
              </a:rPr>
              <a:t> </a:t>
            </a:r>
            <a:r>
              <a:rPr lang="en-US" dirty="0">
                <a:cs typeface="Arial"/>
              </a:rPr>
              <a:t>also  called </a:t>
            </a:r>
            <a:r>
              <a:rPr lang="en-US" spc="-5" dirty="0">
                <a:solidFill>
                  <a:srgbClr val="FF0000"/>
                </a:solidFill>
                <a:cs typeface="Arial"/>
              </a:rPr>
              <a:t>Hyperlink</a:t>
            </a:r>
            <a:r>
              <a:rPr lang="en-US" spc="-4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Arial"/>
              </a:rPr>
              <a:t>Analysis.</a:t>
            </a:r>
            <a:endParaRPr lang="en-US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61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Web-Graph</a:t>
            </a:r>
          </a:p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5157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Web-Graph</a:t>
            </a:r>
          </a:p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Node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75763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Web-Graph</a:t>
            </a:r>
          </a:p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Node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Link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3549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Web-Graph</a:t>
            </a:r>
          </a:p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Node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Link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In-degree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22987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Web-Graph</a:t>
            </a:r>
          </a:p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Node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Link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In-degree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Out-degree</a:t>
            </a:r>
          </a:p>
        </p:txBody>
      </p:sp>
    </p:spTree>
    <p:extLst>
      <p:ext uri="{BB962C8B-B14F-4D97-AF65-F5344CB8AC3E}">
        <p14:creationId xmlns:p14="http://schemas.microsoft.com/office/powerpoint/2010/main" val="177808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7059206" cy="33660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US" sz="2600" dirty="0"/>
              <a:t>understand the concept and different types of web mining.</a:t>
            </a:r>
          </a:p>
          <a:p>
            <a:pPr marL="914400" lvl="1" indent="-457200"/>
            <a:r>
              <a:rPr lang="en-US" sz="2600" dirty="0"/>
              <a:t>learn the various applications of web mining.</a:t>
            </a:r>
          </a:p>
          <a:p>
            <a:pPr marL="914400" lvl="1" indent="-4572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Web-Graph</a:t>
            </a:r>
          </a:p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Node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Link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In-degree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Out-degree</a:t>
            </a:r>
          </a:p>
          <a:p>
            <a:pPr marL="165100" indent="-152400" algn="just">
              <a:spcBef>
                <a:spcPts val="95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Directed Path</a:t>
            </a:r>
          </a:p>
        </p:txBody>
      </p:sp>
    </p:spTree>
    <p:extLst>
      <p:ext uri="{BB962C8B-B14F-4D97-AF65-F5344CB8AC3E}">
        <p14:creationId xmlns:p14="http://schemas.microsoft.com/office/powerpoint/2010/main" val="218998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Web-Graph</a:t>
            </a:r>
          </a:p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Node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Link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In-degree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Out-degree</a:t>
            </a:r>
          </a:p>
          <a:p>
            <a:pPr marL="165100" indent="-152400" algn="just">
              <a:spcBef>
                <a:spcPts val="95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Directed Path</a:t>
            </a:r>
          </a:p>
          <a:p>
            <a:pPr marL="165100" indent="-152400" algn="just">
              <a:spcBef>
                <a:spcPts val="95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221081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Web Structure</a:t>
            </a:r>
            <a:r>
              <a:rPr lang="en-IN" spc="-20" dirty="0"/>
              <a:t> </a:t>
            </a:r>
            <a:r>
              <a:rPr lang="en-IN" spc="-5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Web-Graph</a:t>
            </a:r>
          </a:p>
          <a:p>
            <a:pPr marL="165100" indent="-152400" algn="just">
              <a:spcBef>
                <a:spcPts val="7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Node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Link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In-degree</a:t>
            </a:r>
          </a:p>
          <a:p>
            <a:pPr marL="165100" marR="17145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Out-degree</a:t>
            </a:r>
          </a:p>
          <a:p>
            <a:pPr marL="165100" indent="-152400" algn="just">
              <a:spcBef>
                <a:spcPts val="95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Directed Path</a:t>
            </a:r>
          </a:p>
          <a:p>
            <a:pPr marL="165100" indent="-152400" algn="just">
              <a:spcBef>
                <a:spcPts val="95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Shortest Path</a:t>
            </a:r>
          </a:p>
          <a:p>
            <a:pPr marL="165100" marR="5080" indent="-152400" algn="just">
              <a:spcBef>
                <a:spcPts val="600"/>
              </a:spcBef>
              <a:buFont typeface="Arial"/>
              <a:buChar char="•"/>
              <a:tabLst>
                <a:tab pos="165100" algn="l"/>
              </a:tabLst>
            </a:pPr>
            <a:r>
              <a:rPr lang="en-US" sz="2600" spc="-5" dirty="0">
                <a:cs typeface="Arial"/>
              </a:rPr>
              <a:t>Diameter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284604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Usage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/>
              <a:t>The process of extracting useful </a:t>
            </a:r>
            <a:r>
              <a:rPr lang="en-US" sz="2500" dirty="0">
                <a:solidFill>
                  <a:srgbClr val="FF0000"/>
                </a:solidFill>
              </a:rPr>
              <a:t>usage</a:t>
            </a:r>
            <a:r>
              <a:rPr lang="en-US" sz="2500" dirty="0"/>
              <a:t> patterns from the </a:t>
            </a:r>
            <a:r>
              <a:rPr lang="en-US" sz="2500" dirty="0">
                <a:solidFill>
                  <a:srgbClr val="FF0000"/>
                </a:solidFill>
              </a:rPr>
              <a:t>Web</a:t>
            </a:r>
            <a:r>
              <a:rPr lang="en-US" sz="2500" dirty="0"/>
              <a:t> data.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733132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Usage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/>
              <a:t>The process of extracting useful </a:t>
            </a:r>
            <a:r>
              <a:rPr lang="en-US" sz="2500" dirty="0">
                <a:solidFill>
                  <a:srgbClr val="FF0000"/>
                </a:solidFill>
              </a:rPr>
              <a:t>usage</a:t>
            </a:r>
            <a:r>
              <a:rPr lang="en-US" sz="2500" dirty="0"/>
              <a:t> patterns from the </a:t>
            </a:r>
            <a:r>
              <a:rPr lang="en-US" sz="2500" dirty="0">
                <a:solidFill>
                  <a:srgbClr val="FF0000"/>
                </a:solidFill>
              </a:rPr>
              <a:t>Web</a:t>
            </a:r>
            <a:r>
              <a:rPr lang="en-US" sz="2500" dirty="0"/>
              <a:t> data.</a:t>
            </a:r>
          </a:p>
          <a:p>
            <a:pPr algn="just"/>
            <a:r>
              <a:rPr lang="en-US" sz="2500" dirty="0"/>
              <a:t>Process of extracting useful knowledge from web server logs, database logs, user queries,  client-side cookies and user profiles in order to analyze web users’ behavior.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74475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Usage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/>
              <a:t>The process of extracting useful </a:t>
            </a:r>
            <a:r>
              <a:rPr lang="en-US" sz="2500" dirty="0">
                <a:solidFill>
                  <a:srgbClr val="FF0000"/>
                </a:solidFill>
              </a:rPr>
              <a:t>usage</a:t>
            </a:r>
            <a:r>
              <a:rPr lang="en-US" sz="2500" dirty="0"/>
              <a:t> patterns from the </a:t>
            </a:r>
            <a:r>
              <a:rPr lang="en-US" sz="2500" dirty="0">
                <a:solidFill>
                  <a:srgbClr val="FF0000"/>
                </a:solidFill>
              </a:rPr>
              <a:t>Web</a:t>
            </a:r>
            <a:r>
              <a:rPr lang="en-US" sz="2500" dirty="0"/>
              <a:t> data.</a:t>
            </a:r>
          </a:p>
          <a:p>
            <a:pPr algn="just"/>
            <a:r>
              <a:rPr lang="en-US" sz="2500" dirty="0"/>
              <a:t>Process of extracting useful knowledge from web server logs, database logs, user queries,  client-side cookies and user profiles in order to analyze web users’ behavior.</a:t>
            </a:r>
          </a:p>
          <a:p>
            <a:pPr algn="just"/>
            <a:r>
              <a:rPr lang="en-US" sz="2500" dirty="0"/>
              <a:t>Applies data mining techniques in log data to extract the behavior of users which is used in various applications.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022949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>
                <a:cs typeface="Carlito"/>
              </a:rPr>
              <a:t>Phases</a:t>
            </a:r>
            <a:r>
              <a:rPr lang="en-US" spc="-229" dirty="0">
                <a:cs typeface="Carlito"/>
              </a:rPr>
              <a:t> </a:t>
            </a:r>
            <a:r>
              <a:rPr lang="en-US" spc="-50" dirty="0">
                <a:cs typeface="Carlito"/>
              </a:rPr>
              <a:t>of</a:t>
            </a:r>
            <a:r>
              <a:rPr lang="en-US" spc="-225" dirty="0">
                <a:cs typeface="Carlito"/>
              </a:rPr>
              <a:t> </a:t>
            </a:r>
            <a:r>
              <a:rPr lang="en-US" spc="-105" dirty="0">
                <a:cs typeface="Carlito"/>
              </a:rPr>
              <a:t>Web</a:t>
            </a:r>
            <a:r>
              <a:rPr lang="en-US" spc="-215" dirty="0">
                <a:cs typeface="Carlito"/>
              </a:rPr>
              <a:t> </a:t>
            </a:r>
            <a:r>
              <a:rPr lang="en-US" spc="-80" dirty="0">
                <a:cs typeface="Carlito"/>
              </a:rPr>
              <a:t>Usage</a:t>
            </a:r>
            <a:r>
              <a:rPr lang="en-US" spc="-229" dirty="0">
                <a:cs typeface="Carlito"/>
              </a:rPr>
              <a:t> </a:t>
            </a:r>
            <a:r>
              <a:rPr lang="en-US" spc="-85" dirty="0">
                <a:cs typeface="Carlito"/>
              </a:rPr>
              <a:t>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pc="-10" dirty="0">
                <a:cs typeface="Carlito"/>
              </a:rPr>
              <a:t>Data</a:t>
            </a:r>
            <a:r>
              <a:rPr lang="en-IN" spc="-45" dirty="0">
                <a:cs typeface="Carlito"/>
              </a:rPr>
              <a:t> </a:t>
            </a:r>
            <a:r>
              <a:rPr lang="en-IN" spc="-5" dirty="0" err="1">
                <a:cs typeface="Carlito"/>
              </a:rPr>
              <a:t>Preprocessing</a:t>
            </a:r>
            <a:r>
              <a:rPr lang="en-IN" spc="-5" dirty="0">
                <a:cs typeface="Carlito"/>
              </a:rPr>
              <a:t>:</a:t>
            </a:r>
            <a:endParaRPr lang="en-IN" dirty="0">
              <a:cs typeface="Carlito"/>
            </a:endParaRPr>
          </a:p>
          <a:p>
            <a:r>
              <a:rPr lang="en-IN" spc="-10" dirty="0">
                <a:cs typeface="Carlito"/>
              </a:rPr>
              <a:t>Pattern</a:t>
            </a:r>
            <a:r>
              <a:rPr lang="en-IN" spc="5" dirty="0">
                <a:cs typeface="Carlito"/>
              </a:rPr>
              <a:t> </a:t>
            </a:r>
            <a:r>
              <a:rPr lang="en-IN" spc="-5" dirty="0">
                <a:cs typeface="Carlito"/>
              </a:rPr>
              <a:t>Discovery</a:t>
            </a:r>
          </a:p>
          <a:p>
            <a:r>
              <a:rPr lang="en-IN" spc="-10" dirty="0">
                <a:cs typeface="Carlito"/>
              </a:rPr>
              <a:t>Pattern</a:t>
            </a:r>
            <a:r>
              <a:rPr lang="en-IN" spc="5" dirty="0">
                <a:cs typeface="Carlito"/>
              </a:rPr>
              <a:t> </a:t>
            </a:r>
            <a:r>
              <a:rPr lang="en-IN" dirty="0">
                <a:cs typeface="Carlito"/>
              </a:rPr>
              <a:t>Analysis</a:t>
            </a:r>
          </a:p>
          <a:p>
            <a:endParaRPr lang="en-IN" dirty="0"/>
          </a:p>
        </p:txBody>
      </p:sp>
      <p:sp>
        <p:nvSpPr>
          <p:cNvPr id="4" name="object 2"/>
          <p:cNvSpPr/>
          <p:nvPr/>
        </p:nvSpPr>
        <p:spPr>
          <a:xfrm>
            <a:off x="4125722" y="1819746"/>
            <a:ext cx="4556551" cy="3642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7"/>
          <p:cNvGrpSpPr/>
          <p:nvPr/>
        </p:nvGrpSpPr>
        <p:grpSpPr>
          <a:xfrm>
            <a:off x="3649395" y="1227552"/>
            <a:ext cx="1388936" cy="1669862"/>
            <a:chOff x="5701791" y="824483"/>
            <a:chExt cx="1800860" cy="1714500"/>
          </a:xfrm>
        </p:grpSpPr>
        <p:sp>
          <p:nvSpPr>
            <p:cNvPr id="6" name="object 8"/>
            <p:cNvSpPr/>
            <p:nvPr/>
          </p:nvSpPr>
          <p:spPr>
            <a:xfrm>
              <a:off x="6862571" y="1645919"/>
              <a:ext cx="634365" cy="887094"/>
            </a:xfrm>
            <a:custGeom>
              <a:avLst/>
              <a:gdLst/>
              <a:ahLst/>
              <a:cxnLst/>
              <a:rect l="l" t="t" r="r" b="b"/>
              <a:pathLst>
                <a:path w="634365" h="887094">
                  <a:moveTo>
                    <a:pt x="475487" y="0"/>
                  </a:moveTo>
                  <a:lnTo>
                    <a:pt x="158496" y="0"/>
                  </a:lnTo>
                  <a:lnTo>
                    <a:pt x="158496" y="569976"/>
                  </a:lnTo>
                  <a:lnTo>
                    <a:pt x="0" y="569976"/>
                  </a:lnTo>
                  <a:lnTo>
                    <a:pt x="316992" y="886967"/>
                  </a:lnTo>
                  <a:lnTo>
                    <a:pt x="633983" y="569976"/>
                  </a:lnTo>
                  <a:lnTo>
                    <a:pt x="475487" y="569976"/>
                  </a:lnTo>
                  <a:lnTo>
                    <a:pt x="475487" y="0"/>
                  </a:lnTo>
                  <a:close/>
                </a:path>
              </a:pathLst>
            </a:custGeom>
            <a:solidFill>
              <a:srgbClr val="51C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6862571" y="1645919"/>
              <a:ext cx="634365" cy="887094"/>
            </a:xfrm>
            <a:custGeom>
              <a:avLst/>
              <a:gdLst/>
              <a:ahLst/>
              <a:cxnLst/>
              <a:rect l="l" t="t" r="r" b="b"/>
              <a:pathLst>
                <a:path w="634365" h="887094">
                  <a:moveTo>
                    <a:pt x="0" y="569976"/>
                  </a:moveTo>
                  <a:lnTo>
                    <a:pt x="158496" y="569976"/>
                  </a:lnTo>
                  <a:lnTo>
                    <a:pt x="158496" y="0"/>
                  </a:lnTo>
                  <a:lnTo>
                    <a:pt x="475487" y="0"/>
                  </a:lnTo>
                  <a:lnTo>
                    <a:pt x="475487" y="569976"/>
                  </a:lnTo>
                  <a:lnTo>
                    <a:pt x="633983" y="569976"/>
                  </a:lnTo>
                  <a:lnTo>
                    <a:pt x="316992" y="886967"/>
                  </a:lnTo>
                  <a:lnTo>
                    <a:pt x="0" y="569976"/>
                  </a:lnTo>
                  <a:close/>
                </a:path>
              </a:pathLst>
            </a:custGeom>
            <a:ln w="12192">
              <a:solidFill>
                <a:srgbClr val="398F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/>
            <p:cNvSpPr/>
            <p:nvPr/>
          </p:nvSpPr>
          <p:spPr>
            <a:xfrm>
              <a:off x="5708141" y="830833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5">
                  <a:moveTo>
                    <a:pt x="721360" y="0"/>
                  </a:moveTo>
                  <a:lnTo>
                    <a:pt x="212471" y="255396"/>
                  </a:lnTo>
                  <a:lnTo>
                    <a:pt x="141350" y="113537"/>
                  </a:lnTo>
                  <a:lnTo>
                    <a:pt x="0" y="539495"/>
                  </a:lnTo>
                  <a:lnTo>
                    <a:pt x="425958" y="680846"/>
                  </a:lnTo>
                  <a:lnTo>
                    <a:pt x="354838" y="538988"/>
                  </a:lnTo>
                  <a:lnTo>
                    <a:pt x="863600" y="283590"/>
                  </a:lnTo>
                  <a:lnTo>
                    <a:pt x="721360" y="0"/>
                  </a:lnTo>
                  <a:close/>
                </a:path>
              </a:pathLst>
            </a:custGeom>
            <a:solidFill>
              <a:srgbClr val="51C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5708141" y="830833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5">
                  <a:moveTo>
                    <a:pt x="141350" y="113537"/>
                  </a:moveTo>
                  <a:lnTo>
                    <a:pt x="212471" y="255396"/>
                  </a:lnTo>
                  <a:lnTo>
                    <a:pt x="721360" y="0"/>
                  </a:lnTo>
                  <a:lnTo>
                    <a:pt x="863600" y="283590"/>
                  </a:lnTo>
                  <a:lnTo>
                    <a:pt x="354838" y="538988"/>
                  </a:lnTo>
                  <a:lnTo>
                    <a:pt x="425958" y="680846"/>
                  </a:lnTo>
                  <a:lnTo>
                    <a:pt x="0" y="539495"/>
                  </a:lnTo>
                  <a:lnTo>
                    <a:pt x="141350" y="113537"/>
                  </a:lnTo>
                  <a:close/>
                </a:path>
              </a:pathLst>
            </a:custGeom>
            <a:ln w="12700">
              <a:solidFill>
                <a:srgbClr val="398F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2"/>
          <p:cNvSpPr txBox="1"/>
          <p:nvPr/>
        </p:nvSpPr>
        <p:spPr>
          <a:xfrm>
            <a:off x="4622777" y="1433465"/>
            <a:ext cx="83110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Our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Focus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89046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of Web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/>
              <a:t>Web mining helps to improve the power of web search engine by classifying the web documents and identifying the web pages.</a:t>
            </a:r>
          </a:p>
          <a:p>
            <a:pPr algn="just" fontAlgn="base"/>
            <a:r>
              <a:rPr lang="en-US" dirty="0"/>
              <a:t>It is used for Web Searching e.g., Google, Yahoo </a:t>
            </a:r>
            <a:r>
              <a:rPr lang="en-US" dirty="0" err="1"/>
              <a:t>etc</a:t>
            </a:r>
            <a:r>
              <a:rPr lang="en-US" dirty="0"/>
              <a:t> and Vertical Searching .</a:t>
            </a:r>
          </a:p>
          <a:p>
            <a:pPr algn="just" fontAlgn="base"/>
            <a:r>
              <a:rPr lang="en-US" dirty="0"/>
              <a:t>Web mining is used to predict user behavior.</a:t>
            </a:r>
          </a:p>
          <a:p>
            <a:pPr algn="just"/>
            <a:r>
              <a:rPr lang="en-IN" dirty="0"/>
              <a:t>Personalized Customer Experience in B2C E-commerce.</a:t>
            </a:r>
          </a:p>
        </p:txBody>
      </p:sp>
    </p:spTree>
    <p:extLst>
      <p:ext uri="{BB962C8B-B14F-4D97-AF65-F5344CB8AC3E}">
        <p14:creationId xmlns:p14="http://schemas.microsoft.com/office/powerpoint/2010/main" val="873364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Mining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Web Mining </a:t>
            </a:r>
            <a:r>
              <a:rPr lang="en-US" dirty="0"/>
              <a:t>is the process of Data Mining techniques to automatically discover and extract information from Web documents and services. </a:t>
            </a:r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Mining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Web Mining </a:t>
            </a:r>
            <a:r>
              <a:rPr lang="en-US" dirty="0"/>
              <a:t>is the process of Data Mining techniques to automatically discover and extract information from Web documents and services. </a:t>
            </a:r>
          </a:p>
          <a:p>
            <a:pPr algn="just"/>
            <a:r>
              <a:rPr lang="en-US" dirty="0"/>
              <a:t>The main purpose of web mining is discovering useful information from the World-Wide Web and its usage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71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Web Mining</a:t>
            </a:r>
          </a:p>
        </p:txBody>
      </p:sp>
      <p:grpSp>
        <p:nvGrpSpPr>
          <p:cNvPr id="6" name="object 2"/>
          <p:cNvGrpSpPr/>
          <p:nvPr/>
        </p:nvGrpSpPr>
        <p:grpSpPr>
          <a:xfrm>
            <a:off x="3134360" y="1796795"/>
            <a:ext cx="2875280" cy="2254885"/>
            <a:chOff x="3134360" y="1796795"/>
            <a:chExt cx="2875280" cy="2254885"/>
          </a:xfrm>
        </p:grpSpPr>
        <p:sp>
          <p:nvSpPr>
            <p:cNvPr id="7" name="object 3"/>
            <p:cNvSpPr/>
            <p:nvPr/>
          </p:nvSpPr>
          <p:spPr>
            <a:xfrm>
              <a:off x="3429000" y="28193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0" y="203200"/>
                  </a:moveTo>
                  <a:lnTo>
                    <a:pt x="5364" y="156594"/>
                  </a:lnTo>
                  <a:lnTo>
                    <a:pt x="20645" y="113818"/>
                  </a:lnTo>
                  <a:lnTo>
                    <a:pt x="44626" y="76090"/>
                  </a:lnTo>
                  <a:lnTo>
                    <a:pt x="76090" y="44626"/>
                  </a:lnTo>
                  <a:lnTo>
                    <a:pt x="113818" y="20645"/>
                  </a:lnTo>
                  <a:lnTo>
                    <a:pt x="156594" y="5364"/>
                  </a:lnTo>
                  <a:lnTo>
                    <a:pt x="203200" y="0"/>
                  </a:lnTo>
                  <a:lnTo>
                    <a:pt x="2082800" y="0"/>
                  </a:lnTo>
                  <a:lnTo>
                    <a:pt x="2129405" y="5364"/>
                  </a:lnTo>
                  <a:lnTo>
                    <a:pt x="2172181" y="20645"/>
                  </a:lnTo>
                  <a:lnTo>
                    <a:pt x="2209909" y="44626"/>
                  </a:lnTo>
                  <a:lnTo>
                    <a:pt x="2241373" y="76090"/>
                  </a:lnTo>
                  <a:lnTo>
                    <a:pt x="2265354" y="113818"/>
                  </a:lnTo>
                  <a:lnTo>
                    <a:pt x="2280635" y="156594"/>
                  </a:lnTo>
                  <a:lnTo>
                    <a:pt x="2286000" y="203200"/>
                  </a:lnTo>
                  <a:lnTo>
                    <a:pt x="2286000" y="1016000"/>
                  </a:lnTo>
                  <a:lnTo>
                    <a:pt x="2280635" y="1062605"/>
                  </a:lnTo>
                  <a:lnTo>
                    <a:pt x="2265354" y="1105381"/>
                  </a:lnTo>
                  <a:lnTo>
                    <a:pt x="2241373" y="1143109"/>
                  </a:lnTo>
                  <a:lnTo>
                    <a:pt x="2209909" y="1174573"/>
                  </a:lnTo>
                  <a:lnTo>
                    <a:pt x="2172181" y="1198554"/>
                  </a:lnTo>
                  <a:lnTo>
                    <a:pt x="2129405" y="1213835"/>
                  </a:lnTo>
                  <a:lnTo>
                    <a:pt x="2082800" y="1219200"/>
                  </a:lnTo>
                  <a:lnTo>
                    <a:pt x="203200" y="1219200"/>
                  </a:lnTo>
                  <a:lnTo>
                    <a:pt x="156594" y="1213835"/>
                  </a:lnTo>
                  <a:lnTo>
                    <a:pt x="113818" y="1198554"/>
                  </a:lnTo>
                  <a:lnTo>
                    <a:pt x="76090" y="1174573"/>
                  </a:lnTo>
                  <a:lnTo>
                    <a:pt x="44626" y="1143109"/>
                  </a:lnTo>
                  <a:lnTo>
                    <a:pt x="20645" y="1105381"/>
                  </a:lnTo>
                  <a:lnTo>
                    <a:pt x="5364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3143885" y="1806320"/>
              <a:ext cx="2856230" cy="690245"/>
            </a:xfrm>
            <a:custGeom>
              <a:avLst/>
              <a:gdLst/>
              <a:ahLst/>
              <a:cxnLst/>
              <a:rect l="l" t="t" r="r" b="b"/>
              <a:pathLst>
                <a:path w="2856229" h="690244">
                  <a:moveTo>
                    <a:pt x="2741167" y="0"/>
                  </a:moveTo>
                  <a:lnTo>
                    <a:pt x="115062" y="0"/>
                  </a:lnTo>
                  <a:lnTo>
                    <a:pt x="70240" y="9030"/>
                  </a:lnTo>
                  <a:lnTo>
                    <a:pt x="33670" y="33670"/>
                  </a:lnTo>
                  <a:lnTo>
                    <a:pt x="9030" y="70240"/>
                  </a:lnTo>
                  <a:lnTo>
                    <a:pt x="0" y="115062"/>
                  </a:lnTo>
                  <a:lnTo>
                    <a:pt x="0" y="575182"/>
                  </a:lnTo>
                  <a:lnTo>
                    <a:pt x="9030" y="619950"/>
                  </a:lnTo>
                  <a:lnTo>
                    <a:pt x="33670" y="656526"/>
                  </a:lnTo>
                  <a:lnTo>
                    <a:pt x="70240" y="681196"/>
                  </a:lnTo>
                  <a:lnTo>
                    <a:pt x="115062" y="690244"/>
                  </a:lnTo>
                  <a:lnTo>
                    <a:pt x="2741167" y="690244"/>
                  </a:lnTo>
                  <a:lnTo>
                    <a:pt x="2785989" y="681196"/>
                  </a:lnTo>
                  <a:lnTo>
                    <a:pt x="2822559" y="656526"/>
                  </a:lnTo>
                  <a:lnTo>
                    <a:pt x="2847199" y="619950"/>
                  </a:lnTo>
                  <a:lnTo>
                    <a:pt x="2856229" y="575182"/>
                  </a:lnTo>
                  <a:lnTo>
                    <a:pt x="2856229" y="115062"/>
                  </a:lnTo>
                  <a:lnTo>
                    <a:pt x="2847199" y="70240"/>
                  </a:lnTo>
                  <a:lnTo>
                    <a:pt x="2822559" y="33670"/>
                  </a:lnTo>
                  <a:lnTo>
                    <a:pt x="2785989" y="9030"/>
                  </a:lnTo>
                  <a:lnTo>
                    <a:pt x="2741167" y="0"/>
                  </a:lnTo>
                  <a:close/>
                </a:path>
              </a:pathLst>
            </a:custGeom>
            <a:solidFill>
              <a:srgbClr val="BAD6F8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3143885" y="1806320"/>
              <a:ext cx="2856230" cy="690245"/>
            </a:xfrm>
            <a:custGeom>
              <a:avLst/>
              <a:gdLst/>
              <a:ahLst/>
              <a:cxnLst/>
              <a:rect l="l" t="t" r="r" b="b"/>
              <a:pathLst>
                <a:path w="2856229" h="690244">
                  <a:moveTo>
                    <a:pt x="0" y="115062"/>
                  </a:moveTo>
                  <a:lnTo>
                    <a:pt x="9030" y="70240"/>
                  </a:lnTo>
                  <a:lnTo>
                    <a:pt x="33670" y="33670"/>
                  </a:lnTo>
                  <a:lnTo>
                    <a:pt x="70240" y="9030"/>
                  </a:lnTo>
                  <a:lnTo>
                    <a:pt x="115062" y="0"/>
                  </a:lnTo>
                  <a:lnTo>
                    <a:pt x="2741167" y="0"/>
                  </a:lnTo>
                  <a:lnTo>
                    <a:pt x="2785989" y="9030"/>
                  </a:lnTo>
                  <a:lnTo>
                    <a:pt x="2822559" y="33670"/>
                  </a:lnTo>
                  <a:lnTo>
                    <a:pt x="2847199" y="70240"/>
                  </a:lnTo>
                  <a:lnTo>
                    <a:pt x="2856229" y="115062"/>
                  </a:lnTo>
                  <a:lnTo>
                    <a:pt x="2856229" y="575182"/>
                  </a:lnTo>
                  <a:lnTo>
                    <a:pt x="2847199" y="619950"/>
                  </a:lnTo>
                  <a:lnTo>
                    <a:pt x="2822559" y="656526"/>
                  </a:lnTo>
                  <a:lnTo>
                    <a:pt x="2785989" y="681196"/>
                  </a:lnTo>
                  <a:lnTo>
                    <a:pt x="2741167" y="690244"/>
                  </a:lnTo>
                  <a:lnTo>
                    <a:pt x="115062" y="690244"/>
                  </a:lnTo>
                  <a:lnTo>
                    <a:pt x="70240" y="681196"/>
                  </a:lnTo>
                  <a:lnTo>
                    <a:pt x="33670" y="656526"/>
                  </a:lnTo>
                  <a:lnTo>
                    <a:pt x="9030" y="619950"/>
                  </a:lnTo>
                  <a:lnTo>
                    <a:pt x="0" y="575182"/>
                  </a:lnTo>
                  <a:lnTo>
                    <a:pt x="0" y="115062"/>
                  </a:ln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/>
          <p:cNvSpPr txBox="1"/>
          <p:nvPr/>
        </p:nvSpPr>
        <p:spPr>
          <a:xfrm>
            <a:off x="3491865" y="1899920"/>
            <a:ext cx="2161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Web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Mining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1" name="object 8"/>
          <p:cNvGrpSpPr/>
          <p:nvPr/>
        </p:nvGrpSpPr>
        <p:grpSpPr>
          <a:xfrm>
            <a:off x="1344930" y="2960497"/>
            <a:ext cx="1781810" cy="937260"/>
            <a:chOff x="1344930" y="2960497"/>
            <a:chExt cx="1781810" cy="937260"/>
          </a:xfrm>
        </p:grpSpPr>
        <p:sp>
          <p:nvSpPr>
            <p:cNvPr id="12" name="object 9"/>
            <p:cNvSpPr/>
            <p:nvPr/>
          </p:nvSpPr>
          <p:spPr>
            <a:xfrm>
              <a:off x="1354455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60" h="918210">
                  <a:moveTo>
                    <a:pt x="1609217" y="0"/>
                  </a:moveTo>
                  <a:lnTo>
                    <a:pt x="153034" y="0"/>
                  </a:lnTo>
                  <a:lnTo>
                    <a:pt x="104688" y="7795"/>
                  </a:lnTo>
                  <a:lnTo>
                    <a:pt x="62682" y="29508"/>
                  </a:lnTo>
                  <a:lnTo>
                    <a:pt x="29545" y="62627"/>
                  </a:lnTo>
                  <a:lnTo>
                    <a:pt x="7807" y="104639"/>
                  </a:lnTo>
                  <a:lnTo>
                    <a:pt x="0" y="153035"/>
                  </a:lnTo>
                  <a:lnTo>
                    <a:pt x="0" y="764920"/>
                  </a:lnTo>
                  <a:lnTo>
                    <a:pt x="7807" y="813316"/>
                  </a:lnTo>
                  <a:lnTo>
                    <a:pt x="29545" y="855328"/>
                  </a:lnTo>
                  <a:lnTo>
                    <a:pt x="62682" y="888447"/>
                  </a:lnTo>
                  <a:lnTo>
                    <a:pt x="104688" y="910160"/>
                  </a:lnTo>
                  <a:lnTo>
                    <a:pt x="153034" y="917955"/>
                  </a:lnTo>
                  <a:lnTo>
                    <a:pt x="1609217" y="917955"/>
                  </a:lnTo>
                  <a:lnTo>
                    <a:pt x="1657563" y="910160"/>
                  </a:lnTo>
                  <a:lnTo>
                    <a:pt x="1699569" y="888447"/>
                  </a:lnTo>
                  <a:lnTo>
                    <a:pt x="1732706" y="855328"/>
                  </a:lnTo>
                  <a:lnTo>
                    <a:pt x="1754444" y="813316"/>
                  </a:lnTo>
                  <a:lnTo>
                    <a:pt x="1762252" y="764920"/>
                  </a:lnTo>
                  <a:lnTo>
                    <a:pt x="1762252" y="153035"/>
                  </a:lnTo>
                  <a:lnTo>
                    <a:pt x="1754444" y="104639"/>
                  </a:lnTo>
                  <a:lnTo>
                    <a:pt x="1732706" y="62627"/>
                  </a:lnTo>
                  <a:lnTo>
                    <a:pt x="1699569" y="29508"/>
                  </a:lnTo>
                  <a:lnTo>
                    <a:pt x="1657563" y="7795"/>
                  </a:lnTo>
                  <a:lnTo>
                    <a:pt x="1609217" y="0"/>
                  </a:lnTo>
                  <a:close/>
                </a:path>
              </a:pathLst>
            </a:custGeom>
            <a:solidFill>
              <a:srgbClr val="BAD6F8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354455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60" h="918210">
                  <a:moveTo>
                    <a:pt x="0" y="153035"/>
                  </a:moveTo>
                  <a:lnTo>
                    <a:pt x="7807" y="104639"/>
                  </a:lnTo>
                  <a:lnTo>
                    <a:pt x="29545" y="62627"/>
                  </a:lnTo>
                  <a:lnTo>
                    <a:pt x="62682" y="29508"/>
                  </a:lnTo>
                  <a:lnTo>
                    <a:pt x="104688" y="7795"/>
                  </a:lnTo>
                  <a:lnTo>
                    <a:pt x="153034" y="0"/>
                  </a:lnTo>
                  <a:lnTo>
                    <a:pt x="1609217" y="0"/>
                  </a:lnTo>
                  <a:lnTo>
                    <a:pt x="1657563" y="7795"/>
                  </a:lnTo>
                  <a:lnTo>
                    <a:pt x="1699569" y="29508"/>
                  </a:lnTo>
                  <a:lnTo>
                    <a:pt x="1732706" y="62627"/>
                  </a:lnTo>
                  <a:lnTo>
                    <a:pt x="1754444" y="104639"/>
                  </a:lnTo>
                  <a:lnTo>
                    <a:pt x="1762252" y="153035"/>
                  </a:lnTo>
                  <a:lnTo>
                    <a:pt x="1762252" y="764920"/>
                  </a:lnTo>
                  <a:lnTo>
                    <a:pt x="1754444" y="813316"/>
                  </a:lnTo>
                  <a:lnTo>
                    <a:pt x="1732706" y="855328"/>
                  </a:lnTo>
                  <a:lnTo>
                    <a:pt x="1699569" y="888447"/>
                  </a:lnTo>
                  <a:lnTo>
                    <a:pt x="1657563" y="910160"/>
                  </a:lnTo>
                  <a:lnTo>
                    <a:pt x="1609217" y="917955"/>
                  </a:lnTo>
                  <a:lnTo>
                    <a:pt x="153034" y="917955"/>
                  </a:lnTo>
                  <a:lnTo>
                    <a:pt x="104688" y="910160"/>
                  </a:lnTo>
                  <a:lnTo>
                    <a:pt x="62682" y="888447"/>
                  </a:lnTo>
                  <a:lnTo>
                    <a:pt x="29545" y="855328"/>
                  </a:lnTo>
                  <a:lnTo>
                    <a:pt x="7807" y="813316"/>
                  </a:lnTo>
                  <a:lnTo>
                    <a:pt x="0" y="764920"/>
                  </a:lnTo>
                  <a:lnTo>
                    <a:pt x="0" y="153035"/>
                  </a:lnTo>
                  <a:close/>
                </a:path>
              </a:pathLst>
            </a:custGeom>
            <a:ln w="1904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/>
          <p:cNvSpPr txBox="1"/>
          <p:nvPr/>
        </p:nvSpPr>
        <p:spPr>
          <a:xfrm>
            <a:off x="1647825" y="3043554"/>
            <a:ext cx="1175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tent  </a:t>
            </a:r>
            <a:r>
              <a:rPr sz="2400" dirty="0">
                <a:latin typeface="Arial"/>
                <a:cs typeface="Arial"/>
              </a:rPr>
              <a:t>Mining</a:t>
            </a:r>
          </a:p>
        </p:txBody>
      </p:sp>
      <p:grpSp>
        <p:nvGrpSpPr>
          <p:cNvPr id="15" name="object 12"/>
          <p:cNvGrpSpPr/>
          <p:nvPr/>
        </p:nvGrpSpPr>
        <p:grpSpPr>
          <a:xfrm>
            <a:off x="2226055" y="2487041"/>
            <a:ext cx="3236595" cy="1410970"/>
            <a:chOff x="2226055" y="2487041"/>
            <a:chExt cx="3236595" cy="1410970"/>
          </a:xfrm>
        </p:grpSpPr>
        <p:sp>
          <p:nvSpPr>
            <p:cNvPr id="16" name="object 13"/>
            <p:cNvSpPr/>
            <p:nvPr/>
          </p:nvSpPr>
          <p:spPr>
            <a:xfrm>
              <a:off x="2235580" y="2496566"/>
              <a:ext cx="2336800" cy="473709"/>
            </a:xfrm>
            <a:custGeom>
              <a:avLst/>
              <a:gdLst/>
              <a:ahLst/>
              <a:cxnLst/>
              <a:rect l="l" t="t" r="r" b="b"/>
              <a:pathLst>
                <a:path w="2336800" h="473710">
                  <a:moveTo>
                    <a:pt x="2336419" y="0"/>
                  </a:moveTo>
                  <a:lnTo>
                    <a:pt x="0" y="47345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690873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60" h="918210">
                  <a:moveTo>
                    <a:pt x="1609216" y="0"/>
                  </a:moveTo>
                  <a:lnTo>
                    <a:pt x="153035" y="0"/>
                  </a:lnTo>
                  <a:lnTo>
                    <a:pt x="104688" y="7795"/>
                  </a:lnTo>
                  <a:lnTo>
                    <a:pt x="62682" y="29508"/>
                  </a:lnTo>
                  <a:lnTo>
                    <a:pt x="29545" y="62627"/>
                  </a:lnTo>
                  <a:lnTo>
                    <a:pt x="7807" y="104639"/>
                  </a:lnTo>
                  <a:lnTo>
                    <a:pt x="0" y="153035"/>
                  </a:lnTo>
                  <a:lnTo>
                    <a:pt x="0" y="764920"/>
                  </a:lnTo>
                  <a:lnTo>
                    <a:pt x="7807" y="813316"/>
                  </a:lnTo>
                  <a:lnTo>
                    <a:pt x="29545" y="855328"/>
                  </a:lnTo>
                  <a:lnTo>
                    <a:pt x="62682" y="888447"/>
                  </a:lnTo>
                  <a:lnTo>
                    <a:pt x="104688" y="910160"/>
                  </a:lnTo>
                  <a:lnTo>
                    <a:pt x="153035" y="917955"/>
                  </a:lnTo>
                  <a:lnTo>
                    <a:pt x="1609216" y="917955"/>
                  </a:lnTo>
                  <a:lnTo>
                    <a:pt x="1657563" y="910160"/>
                  </a:lnTo>
                  <a:lnTo>
                    <a:pt x="1699569" y="888447"/>
                  </a:lnTo>
                  <a:lnTo>
                    <a:pt x="1732706" y="855328"/>
                  </a:lnTo>
                  <a:lnTo>
                    <a:pt x="1754444" y="813316"/>
                  </a:lnTo>
                  <a:lnTo>
                    <a:pt x="1762252" y="764920"/>
                  </a:lnTo>
                  <a:lnTo>
                    <a:pt x="1762252" y="153035"/>
                  </a:lnTo>
                  <a:lnTo>
                    <a:pt x="1754444" y="104639"/>
                  </a:lnTo>
                  <a:lnTo>
                    <a:pt x="1732706" y="62627"/>
                  </a:lnTo>
                  <a:lnTo>
                    <a:pt x="1699569" y="29508"/>
                  </a:lnTo>
                  <a:lnTo>
                    <a:pt x="1657563" y="7795"/>
                  </a:lnTo>
                  <a:lnTo>
                    <a:pt x="1609216" y="0"/>
                  </a:lnTo>
                  <a:close/>
                </a:path>
              </a:pathLst>
            </a:custGeom>
            <a:solidFill>
              <a:srgbClr val="BAD6F8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3690873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60" h="918210">
                  <a:moveTo>
                    <a:pt x="0" y="153035"/>
                  </a:moveTo>
                  <a:lnTo>
                    <a:pt x="7807" y="104639"/>
                  </a:lnTo>
                  <a:lnTo>
                    <a:pt x="29545" y="62627"/>
                  </a:lnTo>
                  <a:lnTo>
                    <a:pt x="62682" y="29508"/>
                  </a:lnTo>
                  <a:lnTo>
                    <a:pt x="104688" y="7795"/>
                  </a:lnTo>
                  <a:lnTo>
                    <a:pt x="153035" y="0"/>
                  </a:lnTo>
                  <a:lnTo>
                    <a:pt x="1609216" y="0"/>
                  </a:lnTo>
                  <a:lnTo>
                    <a:pt x="1657563" y="7795"/>
                  </a:lnTo>
                  <a:lnTo>
                    <a:pt x="1699569" y="29508"/>
                  </a:lnTo>
                  <a:lnTo>
                    <a:pt x="1732706" y="62627"/>
                  </a:lnTo>
                  <a:lnTo>
                    <a:pt x="1754444" y="104639"/>
                  </a:lnTo>
                  <a:lnTo>
                    <a:pt x="1762252" y="153035"/>
                  </a:lnTo>
                  <a:lnTo>
                    <a:pt x="1762252" y="764920"/>
                  </a:lnTo>
                  <a:lnTo>
                    <a:pt x="1754444" y="813316"/>
                  </a:lnTo>
                  <a:lnTo>
                    <a:pt x="1732706" y="855328"/>
                  </a:lnTo>
                  <a:lnTo>
                    <a:pt x="1699569" y="888447"/>
                  </a:lnTo>
                  <a:lnTo>
                    <a:pt x="1657563" y="910160"/>
                  </a:lnTo>
                  <a:lnTo>
                    <a:pt x="1609216" y="917955"/>
                  </a:lnTo>
                  <a:lnTo>
                    <a:pt x="153035" y="917955"/>
                  </a:lnTo>
                  <a:lnTo>
                    <a:pt x="104688" y="910160"/>
                  </a:lnTo>
                  <a:lnTo>
                    <a:pt x="62682" y="888447"/>
                  </a:lnTo>
                  <a:lnTo>
                    <a:pt x="29545" y="855328"/>
                  </a:lnTo>
                  <a:lnTo>
                    <a:pt x="7807" y="813316"/>
                  </a:lnTo>
                  <a:lnTo>
                    <a:pt x="0" y="764920"/>
                  </a:lnTo>
                  <a:lnTo>
                    <a:pt x="0" y="153035"/>
                  </a:lnTo>
                  <a:close/>
                </a:path>
              </a:pathLst>
            </a:custGeom>
            <a:ln w="1904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6"/>
          <p:cNvSpPr txBox="1"/>
          <p:nvPr/>
        </p:nvSpPr>
        <p:spPr>
          <a:xfrm>
            <a:off x="3882390" y="3043554"/>
            <a:ext cx="138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Structure  Mining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0" name="object 17"/>
          <p:cNvGrpSpPr/>
          <p:nvPr/>
        </p:nvGrpSpPr>
        <p:grpSpPr>
          <a:xfrm>
            <a:off x="4562475" y="2487041"/>
            <a:ext cx="3236595" cy="1410970"/>
            <a:chOff x="4562475" y="2487041"/>
            <a:chExt cx="3236595" cy="1410970"/>
          </a:xfrm>
        </p:grpSpPr>
        <p:sp>
          <p:nvSpPr>
            <p:cNvPr id="21" name="object 18"/>
            <p:cNvSpPr/>
            <p:nvPr/>
          </p:nvSpPr>
          <p:spPr>
            <a:xfrm>
              <a:off x="4572000" y="2496566"/>
              <a:ext cx="0" cy="473709"/>
            </a:xfrm>
            <a:custGeom>
              <a:avLst/>
              <a:gdLst/>
              <a:ahLst/>
              <a:cxnLst/>
              <a:rect l="l" t="t" r="r" b="b"/>
              <a:pathLst>
                <a:path h="473710">
                  <a:moveTo>
                    <a:pt x="0" y="0"/>
                  </a:moveTo>
                  <a:lnTo>
                    <a:pt x="0" y="47345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6027292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59" h="918210">
                  <a:moveTo>
                    <a:pt x="1609216" y="0"/>
                  </a:moveTo>
                  <a:lnTo>
                    <a:pt x="153035" y="0"/>
                  </a:lnTo>
                  <a:lnTo>
                    <a:pt x="104688" y="7795"/>
                  </a:lnTo>
                  <a:lnTo>
                    <a:pt x="62682" y="29508"/>
                  </a:lnTo>
                  <a:lnTo>
                    <a:pt x="29545" y="62627"/>
                  </a:lnTo>
                  <a:lnTo>
                    <a:pt x="7807" y="104639"/>
                  </a:lnTo>
                  <a:lnTo>
                    <a:pt x="0" y="153035"/>
                  </a:lnTo>
                  <a:lnTo>
                    <a:pt x="0" y="764920"/>
                  </a:lnTo>
                  <a:lnTo>
                    <a:pt x="7807" y="813316"/>
                  </a:lnTo>
                  <a:lnTo>
                    <a:pt x="29545" y="855328"/>
                  </a:lnTo>
                  <a:lnTo>
                    <a:pt x="62682" y="888447"/>
                  </a:lnTo>
                  <a:lnTo>
                    <a:pt x="104688" y="910160"/>
                  </a:lnTo>
                  <a:lnTo>
                    <a:pt x="153035" y="917955"/>
                  </a:lnTo>
                  <a:lnTo>
                    <a:pt x="1609216" y="917955"/>
                  </a:lnTo>
                  <a:lnTo>
                    <a:pt x="1657563" y="910160"/>
                  </a:lnTo>
                  <a:lnTo>
                    <a:pt x="1699569" y="888447"/>
                  </a:lnTo>
                  <a:lnTo>
                    <a:pt x="1732706" y="855328"/>
                  </a:lnTo>
                  <a:lnTo>
                    <a:pt x="1754444" y="813316"/>
                  </a:lnTo>
                  <a:lnTo>
                    <a:pt x="1762252" y="764920"/>
                  </a:lnTo>
                  <a:lnTo>
                    <a:pt x="1762252" y="153035"/>
                  </a:lnTo>
                  <a:lnTo>
                    <a:pt x="1754444" y="104639"/>
                  </a:lnTo>
                  <a:lnTo>
                    <a:pt x="1732706" y="62627"/>
                  </a:lnTo>
                  <a:lnTo>
                    <a:pt x="1699569" y="29508"/>
                  </a:lnTo>
                  <a:lnTo>
                    <a:pt x="1657563" y="7795"/>
                  </a:lnTo>
                  <a:lnTo>
                    <a:pt x="1609216" y="0"/>
                  </a:lnTo>
                  <a:close/>
                </a:path>
              </a:pathLst>
            </a:custGeom>
            <a:solidFill>
              <a:srgbClr val="BAD6F8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6027292" y="2970022"/>
              <a:ext cx="1762760" cy="918210"/>
            </a:xfrm>
            <a:custGeom>
              <a:avLst/>
              <a:gdLst/>
              <a:ahLst/>
              <a:cxnLst/>
              <a:rect l="l" t="t" r="r" b="b"/>
              <a:pathLst>
                <a:path w="1762759" h="918210">
                  <a:moveTo>
                    <a:pt x="0" y="153035"/>
                  </a:moveTo>
                  <a:lnTo>
                    <a:pt x="7807" y="104639"/>
                  </a:lnTo>
                  <a:lnTo>
                    <a:pt x="29545" y="62627"/>
                  </a:lnTo>
                  <a:lnTo>
                    <a:pt x="62682" y="29508"/>
                  </a:lnTo>
                  <a:lnTo>
                    <a:pt x="104688" y="7795"/>
                  </a:lnTo>
                  <a:lnTo>
                    <a:pt x="153035" y="0"/>
                  </a:lnTo>
                  <a:lnTo>
                    <a:pt x="1609216" y="0"/>
                  </a:lnTo>
                  <a:lnTo>
                    <a:pt x="1657563" y="7795"/>
                  </a:lnTo>
                  <a:lnTo>
                    <a:pt x="1699569" y="29508"/>
                  </a:lnTo>
                  <a:lnTo>
                    <a:pt x="1732706" y="62627"/>
                  </a:lnTo>
                  <a:lnTo>
                    <a:pt x="1754444" y="104639"/>
                  </a:lnTo>
                  <a:lnTo>
                    <a:pt x="1762252" y="153035"/>
                  </a:lnTo>
                  <a:lnTo>
                    <a:pt x="1762252" y="764920"/>
                  </a:lnTo>
                  <a:lnTo>
                    <a:pt x="1754444" y="813316"/>
                  </a:lnTo>
                  <a:lnTo>
                    <a:pt x="1732706" y="855328"/>
                  </a:lnTo>
                  <a:lnTo>
                    <a:pt x="1699569" y="888447"/>
                  </a:lnTo>
                  <a:lnTo>
                    <a:pt x="1657563" y="910160"/>
                  </a:lnTo>
                  <a:lnTo>
                    <a:pt x="1609216" y="917955"/>
                  </a:lnTo>
                  <a:lnTo>
                    <a:pt x="153035" y="917955"/>
                  </a:lnTo>
                  <a:lnTo>
                    <a:pt x="104688" y="910160"/>
                  </a:lnTo>
                  <a:lnTo>
                    <a:pt x="62682" y="888447"/>
                  </a:lnTo>
                  <a:lnTo>
                    <a:pt x="29545" y="855328"/>
                  </a:lnTo>
                  <a:lnTo>
                    <a:pt x="7807" y="813316"/>
                  </a:lnTo>
                  <a:lnTo>
                    <a:pt x="0" y="764920"/>
                  </a:lnTo>
                  <a:lnTo>
                    <a:pt x="0" y="153035"/>
                  </a:lnTo>
                  <a:close/>
                </a:path>
              </a:pathLst>
            </a:custGeom>
            <a:ln w="1904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1"/>
          <p:cNvSpPr txBox="1"/>
          <p:nvPr/>
        </p:nvSpPr>
        <p:spPr>
          <a:xfrm>
            <a:off x="6405117" y="3043554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Usage 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2"/>
          <p:cNvGrpSpPr/>
          <p:nvPr/>
        </p:nvGrpSpPr>
        <p:grpSpPr>
          <a:xfrm>
            <a:off x="237172" y="2487041"/>
            <a:ext cx="6680834" cy="3288665"/>
            <a:chOff x="237172" y="2487041"/>
            <a:chExt cx="6680834" cy="3288665"/>
          </a:xfrm>
        </p:grpSpPr>
        <p:sp>
          <p:nvSpPr>
            <p:cNvPr id="26" name="object 23"/>
            <p:cNvSpPr/>
            <p:nvPr/>
          </p:nvSpPr>
          <p:spPr>
            <a:xfrm>
              <a:off x="4572000" y="2496566"/>
              <a:ext cx="2336800" cy="473709"/>
            </a:xfrm>
            <a:custGeom>
              <a:avLst/>
              <a:gdLst/>
              <a:ahLst/>
              <a:cxnLst/>
              <a:rect l="l" t="t" r="r" b="b"/>
              <a:pathLst>
                <a:path w="2336800" h="473710">
                  <a:moveTo>
                    <a:pt x="0" y="0"/>
                  </a:moveTo>
                  <a:lnTo>
                    <a:pt x="2336419" y="47345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246697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60" h="1469389">
                  <a:moveTo>
                    <a:pt x="1517459" y="0"/>
                  </a:moveTo>
                  <a:lnTo>
                    <a:pt x="244805" y="0"/>
                  </a:lnTo>
                  <a:lnTo>
                    <a:pt x="195467" y="4973"/>
                  </a:lnTo>
                  <a:lnTo>
                    <a:pt x="149515" y="19238"/>
                  </a:lnTo>
                  <a:lnTo>
                    <a:pt x="107931" y="41811"/>
                  </a:lnTo>
                  <a:lnTo>
                    <a:pt x="71701" y="71707"/>
                  </a:lnTo>
                  <a:lnTo>
                    <a:pt x="41808" y="107943"/>
                  </a:lnTo>
                  <a:lnTo>
                    <a:pt x="19237" y="149536"/>
                  </a:lnTo>
                  <a:lnTo>
                    <a:pt x="4973" y="195501"/>
                  </a:lnTo>
                  <a:lnTo>
                    <a:pt x="0" y="244855"/>
                  </a:lnTo>
                  <a:lnTo>
                    <a:pt x="0" y="1224025"/>
                  </a:lnTo>
                  <a:lnTo>
                    <a:pt x="4973" y="1273363"/>
                  </a:lnTo>
                  <a:lnTo>
                    <a:pt x="19237" y="1319316"/>
                  </a:lnTo>
                  <a:lnTo>
                    <a:pt x="41808" y="1360899"/>
                  </a:lnTo>
                  <a:lnTo>
                    <a:pt x="71701" y="1397130"/>
                  </a:lnTo>
                  <a:lnTo>
                    <a:pt x="107931" y="1427022"/>
                  </a:lnTo>
                  <a:lnTo>
                    <a:pt x="149515" y="1449593"/>
                  </a:lnTo>
                  <a:lnTo>
                    <a:pt x="195467" y="1463857"/>
                  </a:lnTo>
                  <a:lnTo>
                    <a:pt x="244805" y="1468831"/>
                  </a:lnTo>
                  <a:lnTo>
                    <a:pt x="1517459" y="1468831"/>
                  </a:lnTo>
                  <a:lnTo>
                    <a:pt x="1566771" y="1463857"/>
                  </a:lnTo>
                  <a:lnTo>
                    <a:pt x="1612705" y="1449593"/>
                  </a:lnTo>
                  <a:lnTo>
                    <a:pt x="1654275" y="1427022"/>
                  </a:lnTo>
                  <a:lnTo>
                    <a:pt x="1690496" y="1397130"/>
                  </a:lnTo>
                  <a:lnTo>
                    <a:pt x="1720384" y="1360899"/>
                  </a:lnTo>
                  <a:lnTo>
                    <a:pt x="1742951" y="1319316"/>
                  </a:lnTo>
                  <a:lnTo>
                    <a:pt x="1757215" y="1273363"/>
                  </a:lnTo>
                  <a:lnTo>
                    <a:pt x="1762188" y="1224025"/>
                  </a:lnTo>
                  <a:lnTo>
                    <a:pt x="1762188" y="244855"/>
                  </a:lnTo>
                  <a:lnTo>
                    <a:pt x="1757215" y="195501"/>
                  </a:lnTo>
                  <a:lnTo>
                    <a:pt x="1742951" y="149536"/>
                  </a:lnTo>
                  <a:lnTo>
                    <a:pt x="1720384" y="107943"/>
                  </a:lnTo>
                  <a:lnTo>
                    <a:pt x="1690497" y="71707"/>
                  </a:lnTo>
                  <a:lnTo>
                    <a:pt x="1654275" y="41811"/>
                  </a:lnTo>
                  <a:lnTo>
                    <a:pt x="1612705" y="19238"/>
                  </a:lnTo>
                  <a:lnTo>
                    <a:pt x="1566771" y="4973"/>
                  </a:lnTo>
                  <a:lnTo>
                    <a:pt x="1517459" y="0"/>
                  </a:lnTo>
                  <a:close/>
                </a:path>
              </a:pathLst>
            </a:custGeom>
            <a:solidFill>
              <a:srgbClr val="BAD6F8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246697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60" h="1469389">
                  <a:moveTo>
                    <a:pt x="0" y="244855"/>
                  </a:moveTo>
                  <a:lnTo>
                    <a:pt x="4973" y="195501"/>
                  </a:lnTo>
                  <a:lnTo>
                    <a:pt x="19237" y="149536"/>
                  </a:lnTo>
                  <a:lnTo>
                    <a:pt x="41808" y="107943"/>
                  </a:lnTo>
                  <a:lnTo>
                    <a:pt x="71701" y="71707"/>
                  </a:lnTo>
                  <a:lnTo>
                    <a:pt x="107931" y="41811"/>
                  </a:lnTo>
                  <a:lnTo>
                    <a:pt x="149515" y="19238"/>
                  </a:lnTo>
                  <a:lnTo>
                    <a:pt x="195467" y="4973"/>
                  </a:lnTo>
                  <a:lnTo>
                    <a:pt x="244805" y="0"/>
                  </a:lnTo>
                  <a:lnTo>
                    <a:pt x="1517459" y="0"/>
                  </a:lnTo>
                  <a:lnTo>
                    <a:pt x="1566771" y="4973"/>
                  </a:lnTo>
                  <a:lnTo>
                    <a:pt x="1612705" y="19238"/>
                  </a:lnTo>
                  <a:lnTo>
                    <a:pt x="1654275" y="41811"/>
                  </a:lnTo>
                  <a:lnTo>
                    <a:pt x="1690496" y="71707"/>
                  </a:lnTo>
                  <a:lnTo>
                    <a:pt x="1720384" y="107943"/>
                  </a:lnTo>
                  <a:lnTo>
                    <a:pt x="1742951" y="149536"/>
                  </a:lnTo>
                  <a:lnTo>
                    <a:pt x="1757215" y="195501"/>
                  </a:lnTo>
                  <a:lnTo>
                    <a:pt x="1762188" y="244855"/>
                  </a:lnTo>
                  <a:lnTo>
                    <a:pt x="1762188" y="1224025"/>
                  </a:lnTo>
                  <a:lnTo>
                    <a:pt x="1757215" y="1273363"/>
                  </a:lnTo>
                  <a:lnTo>
                    <a:pt x="1742951" y="1319316"/>
                  </a:lnTo>
                  <a:lnTo>
                    <a:pt x="1720384" y="1360899"/>
                  </a:lnTo>
                  <a:lnTo>
                    <a:pt x="1690496" y="1397130"/>
                  </a:lnTo>
                  <a:lnTo>
                    <a:pt x="1654275" y="1427022"/>
                  </a:lnTo>
                  <a:lnTo>
                    <a:pt x="1612705" y="1449593"/>
                  </a:lnTo>
                  <a:lnTo>
                    <a:pt x="1566771" y="1463857"/>
                  </a:lnTo>
                  <a:lnTo>
                    <a:pt x="1517459" y="1468831"/>
                  </a:lnTo>
                  <a:lnTo>
                    <a:pt x="244805" y="1468831"/>
                  </a:lnTo>
                  <a:lnTo>
                    <a:pt x="195467" y="1463857"/>
                  </a:lnTo>
                  <a:lnTo>
                    <a:pt x="149515" y="1449593"/>
                  </a:lnTo>
                  <a:lnTo>
                    <a:pt x="107931" y="1427022"/>
                  </a:lnTo>
                  <a:lnTo>
                    <a:pt x="71701" y="1397130"/>
                  </a:lnTo>
                  <a:lnTo>
                    <a:pt x="41808" y="1360899"/>
                  </a:lnTo>
                  <a:lnTo>
                    <a:pt x="19237" y="1319316"/>
                  </a:lnTo>
                  <a:lnTo>
                    <a:pt x="4973" y="1273363"/>
                  </a:lnTo>
                  <a:lnTo>
                    <a:pt x="0" y="1224025"/>
                  </a:lnTo>
                  <a:lnTo>
                    <a:pt x="0" y="244855"/>
                  </a:ln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6"/>
          <p:cNvSpPr txBox="1"/>
          <p:nvPr/>
        </p:nvSpPr>
        <p:spPr>
          <a:xfrm>
            <a:off x="565200" y="4280661"/>
            <a:ext cx="11252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Web  </a:t>
            </a:r>
            <a:r>
              <a:rPr sz="2400" spc="-10" dirty="0">
                <a:latin typeface="Arial"/>
                <a:cs typeface="Arial"/>
              </a:rPr>
              <a:t>page  </a:t>
            </a:r>
            <a:r>
              <a:rPr sz="2400" spc="-5" dirty="0">
                <a:latin typeface="Arial"/>
                <a:cs typeface="Arial"/>
              </a:rPr>
              <a:t>co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tent  </a:t>
            </a:r>
            <a:r>
              <a:rPr sz="2400" dirty="0">
                <a:latin typeface="Arial"/>
                <a:cs typeface="Arial"/>
              </a:rPr>
              <a:t>Mining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27"/>
          <p:cNvGrpSpPr/>
          <p:nvPr/>
        </p:nvGrpSpPr>
        <p:grpSpPr>
          <a:xfrm>
            <a:off x="1118273" y="3878453"/>
            <a:ext cx="2965450" cy="1897380"/>
            <a:chOff x="1118273" y="3878453"/>
            <a:chExt cx="2965450" cy="1897380"/>
          </a:xfrm>
        </p:grpSpPr>
        <p:sp>
          <p:nvSpPr>
            <p:cNvPr id="31" name="object 28"/>
            <p:cNvSpPr/>
            <p:nvPr/>
          </p:nvSpPr>
          <p:spPr>
            <a:xfrm>
              <a:off x="1127798" y="3887978"/>
              <a:ext cx="1108075" cy="409575"/>
            </a:xfrm>
            <a:custGeom>
              <a:avLst/>
              <a:gdLst/>
              <a:ahLst/>
              <a:cxnLst/>
              <a:rect l="l" t="t" r="r" b="b"/>
              <a:pathLst>
                <a:path w="1108075" h="409575">
                  <a:moveTo>
                    <a:pt x="1107782" y="0"/>
                  </a:moveTo>
                  <a:lnTo>
                    <a:pt x="0" y="409194"/>
                  </a:lnTo>
                </a:path>
              </a:pathLst>
            </a:custGeom>
            <a:ln w="1904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/>
            <p:cNvSpPr/>
            <p:nvPr/>
          </p:nvSpPr>
          <p:spPr>
            <a:xfrm>
              <a:off x="2311780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60" h="1469389">
                  <a:moveTo>
                    <a:pt x="1517395" y="0"/>
                  </a:moveTo>
                  <a:lnTo>
                    <a:pt x="244856" y="0"/>
                  </a:lnTo>
                  <a:lnTo>
                    <a:pt x="195501" y="4973"/>
                  </a:lnTo>
                  <a:lnTo>
                    <a:pt x="149536" y="19238"/>
                  </a:lnTo>
                  <a:lnTo>
                    <a:pt x="107943" y="41811"/>
                  </a:lnTo>
                  <a:lnTo>
                    <a:pt x="71707" y="71707"/>
                  </a:lnTo>
                  <a:lnTo>
                    <a:pt x="41811" y="107943"/>
                  </a:lnTo>
                  <a:lnTo>
                    <a:pt x="19238" y="149536"/>
                  </a:lnTo>
                  <a:lnTo>
                    <a:pt x="4973" y="195501"/>
                  </a:lnTo>
                  <a:lnTo>
                    <a:pt x="0" y="244855"/>
                  </a:lnTo>
                  <a:lnTo>
                    <a:pt x="0" y="1224025"/>
                  </a:lnTo>
                  <a:lnTo>
                    <a:pt x="4973" y="1273363"/>
                  </a:lnTo>
                  <a:lnTo>
                    <a:pt x="19238" y="1319316"/>
                  </a:lnTo>
                  <a:lnTo>
                    <a:pt x="41811" y="1360899"/>
                  </a:lnTo>
                  <a:lnTo>
                    <a:pt x="71707" y="1397130"/>
                  </a:lnTo>
                  <a:lnTo>
                    <a:pt x="107943" y="1427022"/>
                  </a:lnTo>
                  <a:lnTo>
                    <a:pt x="149536" y="1449593"/>
                  </a:lnTo>
                  <a:lnTo>
                    <a:pt x="195501" y="1463857"/>
                  </a:lnTo>
                  <a:lnTo>
                    <a:pt x="244856" y="1468831"/>
                  </a:lnTo>
                  <a:lnTo>
                    <a:pt x="1517395" y="1468831"/>
                  </a:lnTo>
                  <a:lnTo>
                    <a:pt x="1566750" y="1463857"/>
                  </a:lnTo>
                  <a:lnTo>
                    <a:pt x="1612715" y="1449593"/>
                  </a:lnTo>
                  <a:lnTo>
                    <a:pt x="1654308" y="1427022"/>
                  </a:lnTo>
                  <a:lnTo>
                    <a:pt x="1690544" y="1397130"/>
                  </a:lnTo>
                  <a:lnTo>
                    <a:pt x="1720440" y="1360899"/>
                  </a:lnTo>
                  <a:lnTo>
                    <a:pt x="1743013" y="1319316"/>
                  </a:lnTo>
                  <a:lnTo>
                    <a:pt x="1757278" y="1273363"/>
                  </a:lnTo>
                  <a:lnTo>
                    <a:pt x="1762252" y="1224025"/>
                  </a:lnTo>
                  <a:lnTo>
                    <a:pt x="1762252" y="244855"/>
                  </a:lnTo>
                  <a:lnTo>
                    <a:pt x="1757278" y="195501"/>
                  </a:lnTo>
                  <a:lnTo>
                    <a:pt x="1743013" y="149536"/>
                  </a:lnTo>
                  <a:lnTo>
                    <a:pt x="1720440" y="107943"/>
                  </a:lnTo>
                  <a:lnTo>
                    <a:pt x="1690544" y="71707"/>
                  </a:lnTo>
                  <a:lnTo>
                    <a:pt x="1654308" y="41811"/>
                  </a:lnTo>
                  <a:lnTo>
                    <a:pt x="1612715" y="19238"/>
                  </a:lnTo>
                  <a:lnTo>
                    <a:pt x="1566750" y="4973"/>
                  </a:lnTo>
                  <a:lnTo>
                    <a:pt x="1517395" y="0"/>
                  </a:lnTo>
                  <a:close/>
                </a:path>
              </a:pathLst>
            </a:custGeom>
            <a:solidFill>
              <a:srgbClr val="BAD6F8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2311780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60" h="1469389">
                  <a:moveTo>
                    <a:pt x="0" y="244855"/>
                  </a:moveTo>
                  <a:lnTo>
                    <a:pt x="4973" y="195501"/>
                  </a:lnTo>
                  <a:lnTo>
                    <a:pt x="19238" y="149536"/>
                  </a:lnTo>
                  <a:lnTo>
                    <a:pt x="41811" y="107943"/>
                  </a:lnTo>
                  <a:lnTo>
                    <a:pt x="71707" y="71707"/>
                  </a:lnTo>
                  <a:lnTo>
                    <a:pt x="107943" y="41811"/>
                  </a:lnTo>
                  <a:lnTo>
                    <a:pt x="149536" y="19238"/>
                  </a:lnTo>
                  <a:lnTo>
                    <a:pt x="195501" y="4973"/>
                  </a:lnTo>
                  <a:lnTo>
                    <a:pt x="244856" y="0"/>
                  </a:lnTo>
                  <a:lnTo>
                    <a:pt x="1517395" y="0"/>
                  </a:lnTo>
                  <a:lnTo>
                    <a:pt x="1566750" y="4973"/>
                  </a:lnTo>
                  <a:lnTo>
                    <a:pt x="1612715" y="19238"/>
                  </a:lnTo>
                  <a:lnTo>
                    <a:pt x="1654308" y="41811"/>
                  </a:lnTo>
                  <a:lnTo>
                    <a:pt x="1690544" y="71707"/>
                  </a:lnTo>
                  <a:lnTo>
                    <a:pt x="1720440" y="107943"/>
                  </a:lnTo>
                  <a:lnTo>
                    <a:pt x="1743013" y="149536"/>
                  </a:lnTo>
                  <a:lnTo>
                    <a:pt x="1757278" y="195501"/>
                  </a:lnTo>
                  <a:lnTo>
                    <a:pt x="1762252" y="244855"/>
                  </a:lnTo>
                  <a:lnTo>
                    <a:pt x="1762252" y="1224025"/>
                  </a:lnTo>
                  <a:lnTo>
                    <a:pt x="1757278" y="1273363"/>
                  </a:lnTo>
                  <a:lnTo>
                    <a:pt x="1743013" y="1319316"/>
                  </a:lnTo>
                  <a:lnTo>
                    <a:pt x="1720440" y="1360899"/>
                  </a:lnTo>
                  <a:lnTo>
                    <a:pt x="1690544" y="1397130"/>
                  </a:lnTo>
                  <a:lnTo>
                    <a:pt x="1654308" y="1427022"/>
                  </a:lnTo>
                  <a:lnTo>
                    <a:pt x="1612715" y="1449593"/>
                  </a:lnTo>
                  <a:lnTo>
                    <a:pt x="1566750" y="1463857"/>
                  </a:lnTo>
                  <a:lnTo>
                    <a:pt x="1517395" y="1468831"/>
                  </a:lnTo>
                  <a:lnTo>
                    <a:pt x="244856" y="1468831"/>
                  </a:lnTo>
                  <a:lnTo>
                    <a:pt x="195501" y="1463857"/>
                  </a:lnTo>
                  <a:lnTo>
                    <a:pt x="149536" y="1449593"/>
                  </a:lnTo>
                  <a:lnTo>
                    <a:pt x="107943" y="1427022"/>
                  </a:lnTo>
                  <a:lnTo>
                    <a:pt x="71707" y="1397130"/>
                  </a:lnTo>
                  <a:lnTo>
                    <a:pt x="41811" y="1360899"/>
                  </a:lnTo>
                  <a:lnTo>
                    <a:pt x="19238" y="1319316"/>
                  </a:lnTo>
                  <a:lnTo>
                    <a:pt x="4973" y="1273363"/>
                  </a:lnTo>
                  <a:lnTo>
                    <a:pt x="0" y="1224025"/>
                  </a:lnTo>
                  <a:lnTo>
                    <a:pt x="0" y="244855"/>
                  </a:ln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1"/>
          <p:cNvSpPr txBox="1"/>
          <p:nvPr/>
        </p:nvSpPr>
        <p:spPr>
          <a:xfrm>
            <a:off x="2673476" y="4463542"/>
            <a:ext cx="1042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Search  result  m</a:t>
            </a:r>
            <a:r>
              <a:rPr sz="2400" dirty="0">
                <a:latin typeface="Arial"/>
                <a:cs typeface="Arial"/>
              </a:rPr>
              <a:t>ining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2"/>
          <p:cNvGrpSpPr/>
          <p:nvPr/>
        </p:nvGrpSpPr>
        <p:grpSpPr>
          <a:xfrm>
            <a:off x="2226055" y="3878453"/>
            <a:ext cx="4456430" cy="1897380"/>
            <a:chOff x="2226055" y="3878453"/>
            <a:chExt cx="4456430" cy="1897380"/>
          </a:xfrm>
        </p:grpSpPr>
        <p:sp>
          <p:nvSpPr>
            <p:cNvPr id="36" name="object 33"/>
            <p:cNvSpPr/>
            <p:nvPr/>
          </p:nvSpPr>
          <p:spPr>
            <a:xfrm>
              <a:off x="2235580" y="3887978"/>
              <a:ext cx="957580" cy="409575"/>
            </a:xfrm>
            <a:custGeom>
              <a:avLst/>
              <a:gdLst/>
              <a:ahLst/>
              <a:cxnLst/>
              <a:rect l="l" t="t" r="r" b="b"/>
              <a:pathLst>
                <a:path w="957580" h="409575">
                  <a:moveTo>
                    <a:pt x="0" y="0"/>
                  </a:moveTo>
                  <a:lnTo>
                    <a:pt x="957326" y="409194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/>
            <p:cNvSpPr/>
            <p:nvPr/>
          </p:nvSpPr>
          <p:spPr>
            <a:xfrm>
              <a:off x="4910201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59" h="1469389">
                  <a:moveTo>
                    <a:pt x="1517396" y="0"/>
                  </a:moveTo>
                  <a:lnTo>
                    <a:pt x="244856" y="0"/>
                  </a:lnTo>
                  <a:lnTo>
                    <a:pt x="195501" y="4973"/>
                  </a:lnTo>
                  <a:lnTo>
                    <a:pt x="149536" y="19238"/>
                  </a:lnTo>
                  <a:lnTo>
                    <a:pt x="107943" y="41811"/>
                  </a:lnTo>
                  <a:lnTo>
                    <a:pt x="71707" y="71707"/>
                  </a:lnTo>
                  <a:lnTo>
                    <a:pt x="41811" y="107943"/>
                  </a:lnTo>
                  <a:lnTo>
                    <a:pt x="19238" y="149536"/>
                  </a:lnTo>
                  <a:lnTo>
                    <a:pt x="4973" y="195501"/>
                  </a:lnTo>
                  <a:lnTo>
                    <a:pt x="0" y="244855"/>
                  </a:lnTo>
                  <a:lnTo>
                    <a:pt x="0" y="1224025"/>
                  </a:lnTo>
                  <a:lnTo>
                    <a:pt x="4973" y="1273363"/>
                  </a:lnTo>
                  <a:lnTo>
                    <a:pt x="19238" y="1319316"/>
                  </a:lnTo>
                  <a:lnTo>
                    <a:pt x="41811" y="1360899"/>
                  </a:lnTo>
                  <a:lnTo>
                    <a:pt x="71707" y="1397130"/>
                  </a:lnTo>
                  <a:lnTo>
                    <a:pt x="107943" y="1427022"/>
                  </a:lnTo>
                  <a:lnTo>
                    <a:pt x="149536" y="1449593"/>
                  </a:lnTo>
                  <a:lnTo>
                    <a:pt x="195501" y="1463857"/>
                  </a:lnTo>
                  <a:lnTo>
                    <a:pt x="244856" y="1468831"/>
                  </a:lnTo>
                  <a:lnTo>
                    <a:pt x="1517396" y="1468831"/>
                  </a:lnTo>
                  <a:lnTo>
                    <a:pt x="1566750" y="1463857"/>
                  </a:lnTo>
                  <a:lnTo>
                    <a:pt x="1612715" y="1449593"/>
                  </a:lnTo>
                  <a:lnTo>
                    <a:pt x="1654308" y="1427022"/>
                  </a:lnTo>
                  <a:lnTo>
                    <a:pt x="1690544" y="1397130"/>
                  </a:lnTo>
                  <a:lnTo>
                    <a:pt x="1720440" y="1360899"/>
                  </a:lnTo>
                  <a:lnTo>
                    <a:pt x="1743013" y="1319316"/>
                  </a:lnTo>
                  <a:lnTo>
                    <a:pt x="1757278" y="1273363"/>
                  </a:lnTo>
                  <a:lnTo>
                    <a:pt x="1762252" y="1224025"/>
                  </a:lnTo>
                  <a:lnTo>
                    <a:pt x="1762252" y="244855"/>
                  </a:lnTo>
                  <a:lnTo>
                    <a:pt x="1757278" y="195501"/>
                  </a:lnTo>
                  <a:lnTo>
                    <a:pt x="1743013" y="149536"/>
                  </a:lnTo>
                  <a:lnTo>
                    <a:pt x="1720440" y="107943"/>
                  </a:lnTo>
                  <a:lnTo>
                    <a:pt x="1690544" y="71707"/>
                  </a:lnTo>
                  <a:lnTo>
                    <a:pt x="1654308" y="41811"/>
                  </a:lnTo>
                  <a:lnTo>
                    <a:pt x="1612715" y="19238"/>
                  </a:lnTo>
                  <a:lnTo>
                    <a:pt x="1566750" y="4973"/>
                  </a:lnTo>
                  <a:lnTo>
                    <a:pt x="1517396" y="0"/>
                  </a:lnTo>
                  <a:close/>
                </a:path>
              </a:pathLst>
            </a:custGeom>
            <a:solidFill>
              <a:srgbClr val="BAD6F8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/>
            <p:cNvSpPr/>
            <p:nvPr/>
          </p:nvSpPr>
          <p:spPr>
            <a:xfrm>
              <a:off x="4910201" y="4297172"/>
              <a:ext cx="1762760" cy="1469390"/>
            </a:xfrm>
            <a:custGeom>
              <a:avLst/>
              <a:gdLst/>
              <a:ahLst/>
              <a:cxnLst/>
              <a:rect l="l" t="t" r="r" b="b"/>
              <a:pathLst>
                <a:path w="1762759" h="1469389">
                  <a:moveTo>
                    <a:pt x="0" y="244855"/>
                  </a:moveTo>
                  <a:lnTo>
                    <a:pt x="4973" y="195501"/>
                  </a:lnTo>
                  <a:lnTo>
                    <a:pt x="19238" y="149536"/>
                  </a:lnTo>
                  <a:lnTo>
                    <a:pt x="41811" y="107943"/>
                  </a:lnTo>
                  <a:lnTo>
                    <a:pt x="71707" y="71707"/>
                  </a:lnTo>
                  <a:lnTo>
                    <a:pt x="107943" y="41811"/>
                  </a:lnTo>
                  <a:lnTo>
                    <a:pt x="149536" y="19238"/>
                  </a:lnTo>
                  <a:lnTo>
                    <a:pt x="195501" y="4973"/>
                  </a:lnTo>
                  <a:lnTo>
                    <a:pt x="244856" y="0"/>
                  </a:lnTo>
                  <a:lnTo>
                    <a:pt x="1517396" y="0"/>
                  </a:lnTo>
                  <a:lnTo>
                    <a:pt x="1566750" y="4973"/>
                  </a:lnTo>
                  <a:lnTo>
                    <a:pt x="1612715" y="19238"/>
                  </a:lnTo>
                  <a:lnTo>
                    <a:pt x="1654308" y="41811"/>
                  </a:lnTo>
                  <a:lnTo>
                    <a:pt x="1690544" y="71707"/>
                  </a:lnTo>
                  <a:lnTo>
                    <a:pt x="1720440" y="107943"/>
                  </a:lnTo>
                  <a:lnTo>
                    <a:pt x="1743013" y="149536"/>
                  </a:lnTo>
                  <a:lnTo>
                    <a:pt x="1757278" y="195501"/>
                  </a:lnTo>
                  <a:lnTo>
                    <a:pt x="1762252" y="244855"/>
                  </a:lnTo>
                  <a:lnTo>
                    <a:pt x="1762252" y="1224025"/>
                  </a:lnTo>
                  <a:lnTo>
                    <a:pt x="1757278" y="1273363"/>
                  </a:lnTo>
                  <a:lnTo>
                    <a:pt x="1743013" y="1319316"/>
                  </a:lnTo>
                  <a:lnTo>
                    <a:pt x="1720440" y="1360899"/>
                  </a:lnTo>
                  <a:lnTo>
                    <a:pt x="1690544" y="1397130"/>
                  </a:lnTo>
                  <a:lnTo>
                    <a:pt x="1654308" y="1427022"/>
                  </a:lnTo>
                  <a:lnTo>
                    <a:pt x="1612715" y="1449593"/>
                  </a:lnTo>
                  <a:lnTo>
                    <a:pt x="1566750" y="1463857"/>
                  </a:lnTo>
                  <a:lnTo>
                    <a:pt x="1517396" y="1468831"/>
                  </a:lnTo>
                  <a:lnTo>
                    <a:pt x="244856" y="1468831"/>
                  </a:lnTo>
                  <a:lnTo>
                    <a:pt x="195501" y="1463857"/>
                  </a:lnTo>
                  <a:lnTo>
                    <a:pt x="149536" y="1449593"/>
                  </a:lnTo>
                  <a:lnTo>
                    <a:pt x="107943" y="1427022"/>
                  </a:lnTo>
                  <a:lnTo>
                    <a:pt x="71707" y="1397130"/>
                  </a:lnTo>
                  <a:lnTo>
                    <a:pt x="41811" y="1360899"/>
                  </a:lnTo>
                  <a:lnTo>
                    <a:pt x="19238" y="1319316"/>
                  </a:lnTo>
                  <a:lnTo>
                    <a:pt x="4973" y="1273363"/>
                  </a:lnTo>
                  <a:lnTo>
                    <a:pt x="0" y="1224025"/>
                  </a:lnTo>
                  <a:lnTo>
                    <a:pt x="0" y="244855"/>
                  </a:ln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6"/>
          <p:cNvSpPr txBox="1"/>
          <p:nvPr/>
        </p:nvSpPr>
        <p:spPr>
          <a:xfrm>
            <a:off x="5144261" y="4280661"/>
            <a:ext cx="1296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General  Access  Pattern  </a:t>
            </a:r>
            <a:r>
              <a:rPr sz="2400" dirty="0">
                <a:latin typeface="Arial"/>
                <a:cs typeface="Arial"/>
              </a:rPr>
              <a:t>Tra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king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37"/>
          <p:cNvGrpSpPr/>
          <p:nvPr/>
        </p:nvGrpSpPr>
        <p:grpSpPr>
          <a:xfrm>
            <a:off x="5781802" y="3878453"/>
            <a:ext cx="3202940" cy="1897380"/>
            <a:chOff x="5781802" y="3878453"/>
            <a:chExt cx="3202940" cy="1897380"/>
          </a:xfrm>
        </p:grpSpPr>
        <p:sp>
          <p:nvSpPr>
            <p:cNvPr id="41" name="object 38"/>
            <p:cNvSpPr/>
            <p:nvPr/>
          </p:nvSpPr>
          <p:spPr>
            <a:xfrm>
              <a:off x="5791327" y="3887978"/>
              <a:ext cx="1117600" cy="409575"/>
            </a:xfrm>
            <a:custGeom>
              <a:avLst/>
              <a:gdLst/>
              <a:ahLst/>
              <a:cxnLst/>
              <a:rect l="l" t="t" r="r" b="b"/>
              <a:pathLst>
                <a:path w="1117600" h="409575">
                  <a:moveTo>
                    <a:pt x="1117092" y="0"/>
                  </a:moveTo>
                  <a:lnTo>
                    <a:pt x="0" y="409194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6794500" y="4297172"/>
              <a:ext cx="2181225" cy="1469390"/>
            </a:xfrm>
            <a:custGeom>
              <a:avLst/>
              <a:gdLst/>
              <a:ahLst/>
              <a:cxnLst/>
              <a:rect l="l" t="t" r="r" b="b"/>
              <a:pathLst>
                <a:path w="2181225" h="1469389">
                  <a:moveTo>
                    <a:pt x="1935860" y="0"/>
                  </a:moveTo>
                  <a:lnTo>
                    <a:pt x="244855" y="0"/>
                  </a:lnTo>
                  <a:lnTo>
                    <a:pt x="195501" y="4973"/>
                  </a:lnTo>
                  <a:lnTo>
                    <a:pt x="149536" y="19238"/>
                  </a:lnTo>
                  <a:lnTo>
                    <a:pt x="107943" y="41811"/>
                  </a:lnTo>
                  <a:lnTo>
                    <a:pt x="71707" y="71707"/>
                  </a:lnTo>
                  <a:lnTo>
                    <a:pt x="41811" y="107943"/>
                  </a:lnTo>
                  <a:lnTo>
                    <a:pt x="19238" y="149536"/>
                  </a:lnTo>
                  <a:lnTo>
                    <a:pt x="4973" y="195501"/>
                  </a:lnTo>
                  <a:lnTo>
                    <a:pt x="0" y="244855"/>
                  </a:lnTo>
                  <a:lnTo>
                    <a:pt x="0" y="1224025"/>
                  </a:lnTo>
                  <a:lnTo>
                    <a:pt x="4973" y="1273363"/>
                  </a:lnTo>
                  <a:lnTo>
                    <a:pt x="19238" y="1319316"/>
                  </a:lnTo>
                  <a:lnTo>
                    <a:pt x="41811" y="1360899"/>
                  </a:lnTo>
                  <a:lnTo>
                    <a:pt x="71707" y="1397130"/>
                  </a:lnTo>
                  <a:lnTo>
                    <a:pt x="107943" y="1427022"/>
                  </a:lnTo>
                  <a:lnTo>
                    <a:pt x="149536" y="1449593"/>
                  </a:lnTo>
                  <a:lnTo>
                    <a:pt x="195501" y="1463857"/>
                  </a:lnTo>
                  <a:lnTo>
                    <a:pt x="244855" y="1468831"/>
                  </a:lnTo>
                  <a:lnTo>
                    <a:pt x="1935860" y="1468831"/>
                  </a:lnTo>
                  <a:lnTo>
                    <a:pt x="1985215" y="1463857"/>
                  </a:lnTo>
                  <a:lnTo>
                    <a:pt x="2031180" y="1449593"/>
                  </a:lnTo>
                  <a:lnTo>
                    <a:pt x="2072773" y="1427022"/>
                  </a:lnTo>
                  <a:lnTo>
                    <a:pt x="2109009" y="1397130"/>
                  </a:lnTo>
                  <a:lnTo>
                    <a:pt x="2138905" y="1360899"/>
                  </a:lnTo>
                  <a:lnTo>
                    <a:pt x="2161478" y="1319316"/>
                  </a:lnTo>
                  <a:lnTo>
                    <a:pt x="2175743" y="1273363"/>
                  </a:lnTo>
                  <a:lnTo>
                    <a:pt x="2180717" y="1224025"/>
                  </a:lnTo>
                  <a:lnTo>
                    <a:pt x="2180717" y="244855"/>
                  </a:lnTo>
                  <a:lnTo>
                    <a:pt x="2175743" y="195501"/>
                  </a:lnTo>
                  <a:lnTo>
                    <a:pt x="2161478" y="149536"/>
                  </a:lnTo>
                  <a:lnTo>
                    <a:pt x="2138905" y="107943"/>
                  </a:lnTo>
                  <a:lnTo>
                    <a:pt x="2109009" y="71707"/>
                  </a:lnTo>
                  <a:lnTo>
                    <a:pt x="2072773" y="41811"/>
                  </a:lnTo>
                  <a:lnTo>
                    <a:pt x="2031180" y="19238"/>
                  </a:lnTo>
                  <a:lnTo>
                    <a:pt x="1985215" y="4973"/>
                  </a:lnTo>
                  <a:lnTo>
                    <a:pt x="1935860" y="0"/>
                  </a:lnTo>
                  <a:close/>
                </a:path>
              </a:pathLst>
            </a:custGeom>
            <a:solidFill>
              <a:srgbClr val="BAD6F8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/>
            <p:cNvSpPr/>
            <p:nvPr/>
          </p:nvSpPr>
          <p:spPr>
            <a:xfrm>
              <a:off x="6794500" y="4297172"/>
              <a:ext cx="2181225" cy="1469390"/>
            </a:xfrm>
            <a:custGeom>
              <a:avLst/>
              <a:gdLst/>
              <a:ahLst/>
              <a:cxnLst/>
              <a:rect l="l" t="t" r="r" b="b"/>
              <a:pathLst>
                <a:path w="2181225" h="1469389">
                  <a:moveTo>
                    <a:pt x="0" y="244855"/>
                  </a:moveTo>
                  <a:lnTo>
                    <a:pt x="4973" y="195501"/>
                  </a:lnTo>
                  <a:lnTo>
                    <a:pt x="19238" y="149536"/>
                  </a:lnTo>
                  <a:lnTo>
                    <a:pt x="41811" y="107943"/>
                  </a:lnTo>
                  <a:lnTo>
                    <a:pt x="71707" y="71707"/>
                  </a:lnTo>
                  <a:lnTo>
                    <a:pt x="107943" y="41811"/>
                  </a:lnTo>
                  <a:lnTo>
                    <a:pt x="149536" y="19238"/>
                  </a:lnTo>
                  <a:lnTo>
                    <a:pt x="195501" y="4973"/>
                  </a:lnTo>
                  <a:lnTo>
                    <a:pt x="244855" y="0"/>
                  </a:lnTo>
                  <a:lnTo>
                    <a:pt x="1935860" y="0"/>
                  </a:lnTo>
                  <a:lnTo>
                    <a:pt x="1985215" y="4973"/>
                  </a:lnTo>
                  <a:lnTo>
                    <a:pt x="2031180" y="19238"/>
                  </a:lnTo>
                  <a:lnTo>
                    <a:pt x="2072773" y="41811"/>
                  </a:lnTo>
                  <a:lnTo>
                    <a:pt x="2109009" y="71707"/>
                  </a:lnTo>
                  <a:lnTo>
                    <a:pt x="2138905" y="107943"/>
                  </a:lnTo>
                  <a:lnTo>
                    <a:pt x="2161478" y="149536"/>
                  </a:lnTo>
                  <a:lnTo>
                    <a:pt x="2175743" y="195501"/>
                  </a:lnTo>
                  <a:lnTo>
                    <a:pt x="2180717" y="244855"/>
                  </a:lnTo>
                  <a:lnTo>
                    <a:pt x="2180717" y="1224025"/>
                  </a:lnTo>
                  <a:lnTo>
                    <a:pt x="2175743" y="1273363"/>
                  </a:lnTo>
                  <a:lnTo>
                    <a:pt x="2161478" y="1319316"/>
                  </a:lnTo>
                  <a:lnTo>
                    <a:pt x="2138905" y="1360899"/>
                  </a:lnTo>
                  <a:lnTo>
                    <a:pt x="2109009" y="1397130"/>
                  </a:lnTo>
                  <a:lnTo>
                    <a:pt x="2072773" y="1427022"/>
                  </a:lnTo>
                  <a:lnTo>
                    <a:pt x="2031180" y="1449593"/>
                  </a:lnTo>
                  <a:lnTo>
                    <a:pt x="1985215" y="1463857"/>
                  </a:lnTo>
                  <a:lnTo>
                    <a:pt x="1935860" y="1468831"/>
                  </a:lnTo>
                  <a:lnTo>
                    <a:pt x="244855" y="1468831"/>
                  </a:lnTo>
                  <a:lnTo>
                    <a:pt x="195501" y="1463857"/>
                  </a:lnTo>
                  <a:lnTo>
                    <a:pt x="149536" y="1449593"/>
                  </a:lnTo>
                  <a:lnTo>
                    <a:pt x="107943" y="1427022"/>
                  </a:lnTo>
                  <a:lnTo>
                    <a:pt x="71707" y="1397130"/>
                  </a:lnTo>
                  <a:lnTo>
                    <a:pt x="41811" y="1360899"/>
                  </a:lnTo>
                  <a:lnTo>
                    <a:pt x="19238" y="1319316"/>
                  </a:lnTo>
                  <a:lnTo>
                    <a:pt x="4973" y="1273363"/>
                  </a:lnTo>
                  <a:lnTo>
                    <a:pt x="0" y="1224025"/>
                  </a:lnTo>
                  <a:lnTo>
                    <a:pt x="0" y="244855"/>
                  </a:ln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1"/>
          <p:cNvSpPr txBox="1"/>
          <p:nvPr/>
        </p:nvSpPr>
        <p:spPr>
          <a:xfrm>
            <a:off x="7010145" y="4463542"/>
            <a:ext cx="175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Cu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tom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zed  </a:t>
            </a:r>
            <a:r>
              <a:rPr sz="2400" spc="-10" dirty="0">
                <a:latin typeface="Arial"/>
                <a:cs typeface="Arial"/>
              </a:rPr>
              <a:t>usage  </a:t>
            </a:r>
            <a:r>
              <a:rPr sz="2400" spc="-5" dirty="0">
                <a:latin typeface="Arial"/>
                <a:cs typeface="Arial"/>
              </a:rPr>
              <a:t>Tracking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2"/>
          <p:cNvSpPr/>
          <p:nvPr/>
        </p:nvSpPr>
        <p:spPr>
          <a:xfrm>
            <a:off x="6908418" y="3887978"/>
            <a:ext cx="976630" cy="409575"/>
          </a:xfrm>
          <a:custGeom>
            <a:avLst/>
            <a:gdLst/>
            <a:ahLst/>
            <a:cxnLst/>
            <a:rect l="l" t="t" r="r" b="b"/>
            <a:pathLst>
              <a:path w="976629" h="409575">
                <a:moveTo>
                  <a:pt x="0" y="0"/>
                </a:moveTo>
                <a:lnTo>
                  <a:pt x="976376" y="409194"/>
                </a:lnTo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38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Content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Web Content Mining can be used for the mining of useful data, information, and knowledge from web page content. </a:t>
            </a:r>
          </a:p>
        </p:txBody>
      </p:sp>
    </p:spTree>
    <p:extLst>
      <p:ext uri="{BB962C8B-B14F-4D97-AF65-F5344CB8AC3E}">
        <p14:creationId xmlns:p14="http://schemas.microsoft.com/office/powerpoint/2010/main" val="25755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Content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Web Content Mining can be used for the mining of useful data, information, and knowledge from web page content. </a:t>
            </a:r>
          </a:p>
          <a:p>
            <a:pPr algn="just"/>
            <a:r>
              <a:rPr lang="en-US" dirty="0"/>
              <a:t>Web content mining performs scanning and mining of the text, images, and group of web pages according to the content of the input, by displaying the list in search engines.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43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Content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dirty="0"/>
              <a:t>There are two approaches that are used for Web Content Mining :</a:t>
            </a:r>
          </a:p>
          <a:p>
            <a:pPr lvl="1" algn="just" fontAlgn="base"/>
            <a:r>
              <a:rPr lang="en-US" sz="2600" dirty="0"/>
              <a:t>Agent-based approach</a:t>
            </a:r>
          </a:p>
          <a:p>
            <a:pPr lvl="1" algn="just" fontAlgn="base"/>
            <a:r>
              <a:rPr lang="en-IN" sz="2600" dirty="0"/>
              <a:t>Data-based approach</a:t>
            </a:r>
            <a:endParaRPr lang="en-US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40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Structure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Web structure mining</a:t>
            </a:r>
            <a:r>
              <a:rPr lang="en-US" dirty="0"/>
              <a:t>, one of three categories of </a:t>
            </a:r>
            <a:r>
              <a:rPr lang="en-US" dirty="0">
                <a:solidFill>
                  <a:srgbClr val="FF0000"/>
                </a:solidFill>
              </a:rPr>
              <a:t>web mining </a:t>
            </a:r>
            <a:r>
              <a:rPr lang="en-US" dirty="0"/>
              <a:t>for data, is a tool used to identify the relationship between </a:t>
            </a:r>
            <a:r>
              <a:rPr lang="en-US" dirty="0">
                <a:solidFill>
                  <a:srgbClr val="FF0000"/>
                </a:solidFill>
              </a:rPr>
              <a:t>Web</a:t>
            </a:r>
            <a:r>
              <a:rPr lang="en-US" dirty="0"/>
              <a:t> pages linked by information or direct link connection. </a:t>
            </a:r>
          </a:p>
        </p:txBody>
      </p:sp>
    </p:spTree>
    <p:extLst>
      <p:ext uri="{BB962C8B-B14F-4D97-AF65-F5344CB8AC3E}">
        <p14:creationId xmlns:p14="http://schemas.microsoft.com/office/powerpoint/2010/main" val="352755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716</Words>
  <Application>Microsoft Office PowerPoint</Application>
  <PresentationFormat>On-screen Show (4:3)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Bahnschrift</vt:lpstr>
      <vt:lpstr>Bahnschrift SemiBold</vt:lpstr>
      <vt:lpstr>Calibri</vt:lpstr>
      <vt:lpstr>Calibri Light</vt:lpstr>
      <vt:lpstr>Carlito</vt:lpstr>
      <vt:lpstr>Office Theme</vt:lpstr>
      <vt:lpstr>PowerPoint Presentation</vt:lpstr>
      <vt:lpstr>PowerPoint Presentation</vt:lpstr>
      <vt:lpstr>Web Mining</vt:lpstr>
      <vt:lpstr>Web Mining</vt:lpstr>
      <vt:lpstr>Types of Web Mining</vt:lpstr>
      <vt:lpstr>Web Content Mining</vt:lpstr>
      <vt:lpstr>Web Content Mining</vt:lpstr>
      <vt:lpstr>Web Content Mining</vt:lpstr>
      <vt:lpstr>Web Structure Mining</vt:lpstr>
      <vt:lpstr>Web Structure Mining</vt:lpstr>
      <vt:lpstr>Web Structure Mining</vt:lpstr>
      <vt:lpstr>Web Structure Mining</vt:lpstr>
      <vt:lpstr>Web Structure Mining</vt:lpstr>
      <vt:lpstr>Web Structure Mining</vt:lpstr>
      <vt:lpstr>Web Structure Terminology</vt:lpstr>
      <vt:lpstr>Web Structure Terminology</vt:lpstr>
      <vt:lpstr>Web Structure Terminology</vt:lpstr>
      <vt:lpstr>Web Structure Terminology</vt:lpstr>
      <vt:lpstr>Web Structure Terminology</vt:lpstr>
      <vt:lpstr>Web Structure Terminology</vt:lpstr>
      <vt:lpstr>Web Structure Terminology</vt:lpstr>
      <vt:lpstr>Web Structure Terminology</vt:lpstr>
      <vt:lpstr>Web Usage Mining</vt:lpstr>
      <vt:lpstr>Web Usage Mining</vt:lpstr>
      <vt:lpstr>Web Usage Mining</vt:lpstr>
      <vt:lpstr>Phases of Web Usage Mining</vt:lpstr>
      <vt:lpstr>Applications of Web Mining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63</cp:revision>
  <dcterms:created xsi:type="dcterms:W3CDTF">2020-12-02T17:41:12Z</dcterms:created>
  <dcterms:modified xsi:type="dcterms:W3CDTF">2021-02-01T05:49:16Z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265982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