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34" r:id="rId7"/>
    <p:sldId id="335" r:id="rId8"/>
    <p:sldId id="323" r:id="rId9"/>
    <p:sldId id="333" r:id="rId10"/>
    <p:sldId id="336" r:id="rId11"/>
    <p:sldId id="337" r:id="rId12"/>
    <p:sldId id="338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9" r:id="rId21"/>
    <p:sldId id="340" r:id="rId22"/>
    <p:sldId id="341" r:id="rId23"/>
    <p:sldId id="342" r:id="rId24"/>
    <p:sldId id="343" r:id="rId25"/>
    <p:sldId id="345" r:id="rId26"/>
    <p:sldId id="332" r:id="rId27"/>
    <p:sldId id="31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E3A42"/>
    <a:srgbClr val="01161E"/>
    <a:srgbClr val="00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25D99-EE89-4755-B8B5-4384D7144E44}" type="datetimeFigureOut">
              <a:rPr lang="en-US"/>
              <a:pPr>
                <a:defRPr/>
              </a:pPr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D83CB-7545-443F-B174-252B66B25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5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IN" b="1" dirty="0"/>
              <a:t>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11889" cy="5181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Clustering is grouping of similar objects, keeping in mind that: -</a:t>
            </a:r>
          </a:p>
          <a:p>
            <a:pPr lvl="1" algn="just"/>
            <a:r>
              <a:rPr lang="en-US" sz="2800" dirty="0"/>
              <a:t>objects of one cluster are similar to one another.</a:t>
            </a:r>
          </a:p>
          <a:p>
            <a:pPr lvl="1" algn="just"/>
            <a:r>
              <a:rPr lang="en-US" sz="2800" dirty="0"/>
              <a:t>objects of two different clusters differ from each other.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085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Methods </a:t>
            </a:r>
            <a:endParaRPr lang="en-IN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EB5F528-F8CA-4207-A021-39D42DFD1FCD}"/>
              </a:ext>
            </a:extLst>
          </p:cNvPr>
          <p:cNvSpPr/>
          <p:nvPr/>
        </p:nvSpPr>
        <p:spPr>
          <a:xfrm>
            <a:off x="3268794" y="4080074"/>
            <a:ext cx="517600" cy="16692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258800" y="0"/>
                </a:lnTo>
                <a:lnTo>
                  <a:pt x="258800" y="1669262"/>
                </a:lnTo>
                <a:lnTo>
                  <a:pt x="517600" y="1669262"/>
                </a:lnTo>
              </a:path>
            </a:pathLst>
          </a:custGeom>
          <a:noFill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0145C4D-96C9-4BB7-B846-2511E56EE085}"/>
              </a:ext>
            </a:extLst>
          </p:cNvPr>
          <p:cNvSpPr/>
          <p:nvPr/>
        </p:nvSpPr>
        <p:spPr>
          <a:xfrm>
            <a:off x="3268794" y="4080074"/>
            <a:ext cx="517600" cy="55642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258800" y="0"/>
                </a:lnTo>
                <a:lnTo>
                  <a:pt x="258800" y="556420"/>
                </a:lnTo>
                <a:lnTo>
                  <a:pt x="517600" y="556420"/>
                </a:lnTo>
              </a:path>
            </a:pathLst>
          </a:custGeom>
          <a:noFill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E9F9918-E865-42D7-889E-7CE10708E3EC}"/>
              </a:ext>
            </a:extLst>
          </p:cNvPr>
          <p:cNvSpPr/>
          <p:nvPr/>
        </p:nvSpPr>
        <p:spPr>
          <a:xfrm>
            <a:off x="3268794" y="3523653"/>
            <a:ext cx="517600" cy="55642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556420"/>
                </a:moveTo>
                <a:lnTo>
                  <a:pt x="258800" y="556420"/>
                </a:lnTo>
                <a:lnTo>
                  <a:pt x="258800" y="0"/>
                </a:lnTo>
                <a:lnTo>
                  <a:pt x="517600" y="0"/>
                </a:lnTo>
              </a:path>
            </a:pathLst>
          </a:custGeom>
          <a:noFill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D1D5883-A90C-4C42-8350-EBC613819D23}"/>
              </a:ext>
            </a:extLst>
          </p:cNvPr>
          <p:cNvSpPr/>
          <p:nvPr/>
        </p:nvSpPr>
        <p:spPr>
          <a:xfrm>
            <a:off x="3268794" y="2410811"/>
            <a:ext cx="517600" cy="16692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669262"/>
                </a:moveTo>
                <a:lnTo>
                  <a:pt x="258800" y="1669262"/>
                </a:lnTo>
                <a:lnTo>
                  <a:pt x="258800" y="0"/>
                </a:lnTo>
                <a:lnTo>
                  <a:pt x="517600" y="0"/>
                </a:lnTo>
              </a:path>
            </a:pathLst>
          </a:custGeom>
          <a:noFill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A96C3AD-1EBE-41CD-800D-7F799975A85B}"/>
              </a:ext>
            </a:extLst>
          </p:cNvPr>
          <p:cNvSpPr/>
          <p:nvPr/>
        </p:nvSpPr>
        <p:spPr>
          <a:xfrm>
            <a:off x="680790" y="3602522"/>
            <a:ext cx="2588003" cy="955103"/>
          </a:xfrm>
          <a:custGeom>
            <a:avLst/>
            <a:gdLst>
              <a:gd name="connsiteX0" fmla="*/ 0 w 2588003"/>
              <a:gd name="connsiteY0" fmla="*/ 0 h 789341"/>
              <a:gd name="connsiteX1" fmla="*/ 2588003 w 2588003"/>
              <a:gd name="connsiteY1" fmla="*/ 0 h 789341"/>
              <a:gd name="connsiteX2" fmla="*/ 2588003 w 2588003"/>
              <a:gd name="connsiteY2" fmla="*/ 789341 h 789341"/>
              <a:gd name="connsiteX3" fmla="*/ 0 w 2588003"/>
              <a:gd name="connsiteY3" fmla="*/ 789341 h 789341"/>
              <a:gd name="connsiteX4" fmla="*/ 0 w 2588003"/>
              <a:gd name="connsiteY4" fmla="*/ 0 h 78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8003" h="789341">
                <a:moveTo>
                  <a:pt x="0" y="0"/>
                </a:moveTo>
                <a:lnTo>
                  <a:pt x="2588003" y="0"/>
                </a:lnTo>
                <a:lnTo>
                  <a:pt x="2588003" y="789341"/>
                </a:lnTo>
                <a:lnTo>
                  <a:pt x="0" y="789341"/>
                </a:lnTo>
                <a:lnTo>
                  <a:pt x="0" y="0"/>
                </a:lnTo>
                <a:close/>
              </a:path>
            </a:pathLst>
          </a:custGeom>
          <a:solidFill>
            <a:srgbClr val="1E3A4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kern="1200">
                <a:latin typeface="Bahnschrift" panose="020B0502040204020203" pitchFamily="34" charset="0"/>
              </a:rPr>
              <a:t>Clustering Methods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2259E1-E4F3-44F5-B2E3-A7FE93557E24}"/>
              </a:ext>
            </a:extLst>
          </p:cNvPr>
          <p:cNvSpPr/>
          <p:nvPr/>
        </p:nvSpPr>
        <p:spPr>
          <a:xfrm>
            <a:off x="3786395" y="2016141"/>
            <a:ext cx="2588003" cy="789341"/>
          </a:xfrm>
          <a:custGeom>
            <a:avLst/>
            <a:gdLst>
              <a:gd name="connsiteX0" fmla="*/ 0 w 2588003"/>
              <a:gd name="connsiteY0" fmla="*/ 0 h 789341"/>
              <a:gd name="connsiteX1" fmla="*/ 2588003 w 2588003"/>
              <a:gd name="connsiteY1" fmla="*/ 0 h 789341"/>
              <a:gd name="connsiteX2" fmla="*/ 2588003 w 2588003"/>
              <a:gd name="connsiteY2" fmla="*/ 789341 h 789341"/>
              <a:gd name="connsiteX3" fmla="*/ 0 w 2588003"/>
              <a:gd name="connsiteY3" fmla="*/ 789341 h 789341"/>
              <a:gd name="connsiteX4" fmla="*/ 0 w 2588003"/>
              <a:gd name="connsiteY4" fmla="*/ 0 h 78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8003" h="789341">
                <a:moveTo>
                  <a:pt x="0" y="0"/>
                </a:moveTo>
                <a:lnTo>
                  <a:pt x="2588003" y="0"/>
                </a:lnTo>
                <a:lnTo>
                  <a:pt x="2588003" y="789341"/>
                </a:lnTo>
                <a:lnTo>
                  <a:pt x="0" y="789341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hueOff val="0"/>
              <a:satOff val="0"/>
              <a:lumOff val="0"/>
              <a:alpha val="32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700" kern="120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Hierarchical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219844B-C32A-4625-B709-C9717FFAF0B1}"/>
              </a:ext>
            </a:extLst>
          </p:cNvPr>
          <p:cNvSpPr/>
          <p:nvPr/>
        </p:nvSpPr>
        <p:spPr>
          <a:xfrm>
            <a:off x="3786395" y="3128983"/>
            <a:ext cx="2588003" cy="789341"/>
          </a:xfrm>
          <a:custGeom>
            <a:avLst/>
            <a:gdLst>
              <a:gd name="connsiteX0" fmla="*/ 0 w 2588003"/>
              <a:gd name="connsiteY0" fmla="*/ 0 h 789341"/>
              <a:gd name="connsiteX1" fmla="*/ 2588003 w 2588003"/>
              <a:gd name="connsiteY1" fmla="*/ 0 h 789341"/>
              <a:gd name="connsiteX2" fmla="*/ 2588003 w 2588003"/>
              <a:gd name="connsiteY2" fmla="*/ 789341 h 789341"/>
              <a:gd name="connsiteX3" fmla="*/ 0 w 2588003"/>
              <a:gd name="connsiteY3" fmla="*/ 789341 h 789341"/>
              <a:gd name="connsiteX4" fmla="*/ 0 w 2588003"/>
              <a:gd name="connsiteY4" fmla="*/ 0 h 78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8003" h="789341">
                <a:moveTo>
                  <a:pt x="0" y="0"/>
                </a:moveTo>
                <a:lnTo>
                  <a:pt x="2588003" y="0"/>
                </a:lnTo>
                <a:lnTo>
                  <a:pt x="2588003" y="789341"/>
                </a:lnTo>
                <a:lnTo>
                  <a:pt x="0" y="789341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hueOff val="0"/>
              <a:satOff val="0"/>
              <a:lumOff val="0"/>
              <a:alpha val="32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700" kern="120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Partitional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17A8D1-D30F-4F0A-AC2F-A09CD4797CF9}"/>
              </a:ext>
            </a:extLst>
          </p:cNvPr>
          <p:cNvSpPr/>
          <p:nvPr/>
        </p:nvSpPr>
        <p:spPr>
          <a:xfrm>
            <a:off x="3786395" y="4241824"/>
            <a:ext cx="2588003" cy="789341"/>
          </a:xfrm>
          <a:custGeom>
            <a:avLst/>
            <a:gdLst>
              <a:gd name="connsiteX0" fmla="*/ 0 w 2588003"/>
              <a:gd name="connsiteY0" fmla="*/ 0 h 789341"/>
              <a:gd name="connsiteX1" fmla="*/ 2588003 w 2588003"/>
              <a:gd name="connsiteY1" fmla="*/ 0 h 789341"/>
              <a:gd name="connsiteX2" fmla="*/ 2588003 w 2588003"/>
              <a:gd name="connsiteY2" fmla="*/ 789341 h 789341"/>
              <a:gd name="connsiteX3" fmla="*/ 0 w 2588003"/>
              <a:gd name="connsiteY3" fmla="*/ 789341 h 789341"/>
              <a:gd name="connsiteX4" fmla="*/ 0 w 2588003"/>
              <a:gd name="connsiteY4" fmla="*/ 0 h 78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8003" h="789341">
                <a:moveTo>
                  <a:pt x="0" y="0"/>
                </a:moveTo>
                <a:lnTo>
                  <a:pt x="2588003" y="0"/>
                </a:lnTo>
                <a:lnTo>
                  <a:pt x="2588003" y="789341"/>
                </a:lnTo>
                <a:lnTo>
                  <a:pt x="0" y="789341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hueOff val="0"/>
              <a:satOff val="0"/>
              <a:lumOff val="0"/>
              <a:alpha val="32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700" kern="120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Density-Based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E17C7DA-DC10-46B7-A3DA-B889349906B6}"/>
              </a:ext>
            </a:extLst>
          </p:cNvPr>
          <p:cNvSpPr/>
          <p:nvPr/>
        </p:nvSpPr>
        <p:spPr>
          <a:xfrm>
            <a:off x="3786395" y="5354666"/>
            <a:ext cx="2588003" cy="789341"/>
          </a:xfrm>
          <a:custGeom>
            <a:avLst/>
            <a:gdLst>
              <a:gd name="connsiteX0" fmla="*/ 0 w 2588003"/>
              <a:gd name="connsiteY0" fmla="*/ 0 h 789341"/>
              <a:gd name="connsiteX1" fmla="*/ 2588003 w 2588003"/>
              <a:gd name="connsiteY1" fmla="*/ 0 h 789341"/>
              <a:gd name="connsiteX2" fmla="*/ 2588003 w 2588003"/>
              <a:gd name="connsiteY2" fmla="*/ 789341 h 789341"/>
              <a:gd name="connsiteX3" fmla="*/ 0 w 2588003"/>
              <a:gd name="connsiteY3" fmla="*/ 789341 h 789341"/>
              <a:gd name="connsiteX4" fmla="*/ 0 w 2588003"/>
              <a:gd name="connsiteY4" fmla="*/ 0 h 78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8003" h="789341">
                <a:moveTo>
                  <a:pt x="0" y="0"/>
                </a:moveTo>
                <a:lnTo>
                  <a:pt x="2588003" y="0"/>
                </a:lnTo>
                <a:lnTo>
                  <a:pt x="2588003" y="789341"/>
                </a:lnTo>
                <a:lnTo>
                  <a:pt x="0" y="789341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hueOff val="0"/>
              <a:satOff val="0"/>
              <a:lumOff val="0"/>
              <a:alpha val="32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700" kern="120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Grid Based</a:t>
            </a:r>
          </a:p>
        </p:txBody>
      </p:sp>
    </p:spTree>
    <p:extLst>
      <p:ext uri="{BB962C8B-B14F-4D97-AF65-F5344CB8AC3E}">
        <p14:creationId xmlns:p14="http://schemas.microsoft.com/office/powerpoint/2010/main" val="336158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dirty="0">
                <a:solidFill>
                  <a:srgbClr val="FF0000"/>
                </a:solidFill>
              </a:rPr>
              <a:t>Hierarchical Based Methods</a:t>
            </a:r>
            <a:r>
              <a:rPr lang="en-US" dirty="0"/>
              <a:t> </a:t>
            </a:r>
          </a:p>
          <a:p>
            <a:pPr algn="just" fontAlgn="base"/>
            <a:r>
              <a:rPr lang="en-US" dirty="0"/>
              <a:t>The clusters formed in this method forms a tree-type structure based on the hierarchy. New clusters are formed using the previously formed one. It is divided into two categories:</a:t>
            </a:r>
          </a:p>
          <a:p>
            <a:pPr lvl="1" algn="just" fontAlgn="base"/>
            <a:r>
              <a:rPr lang="en-US" dirty="0">
                <a:solidFill>
                  <a:srgbClr val="FF0000"/>
                </a:solidFill>
              </a:rPr>
              <a:t>Agglomerative</a:t>
            </a:r>
            <a:r>
              <a:rPr lang="en-US" dirty="0"/>
              <a:t> (bottom-up approach)</a:t>
            </a:r>
          </a:p>
          <a:p>
            <a:pPr lvl="1" algn="just" fontAlgn="base"/>
            <a:r>
              <a:rPr lang="en-US" dirty="0">
                <a:solidFill>
                  <a:srgbClr val="FF0000"/>
                </a:solidFill>
              </a:rPr>
              <a:t>Divisive</a:t>
            </a:r>
            <a:r>
              <a:rPr lang="en-US" dirty="0"/>
              <a:t> (top-down approach)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27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Density-Based Methods</a:t>
            </a:r>
          </a:p>
          <a:p>
            <a:pPr lvl="1"/>
            <a:r>
              <a:rPr lang="en-US" dirty="0"/>
              <a:t>These methods consider the clusters as the dense region having some similarity and different from the lower dense region of the space. </a:t>
            </a:r>
          </a:p>
          <a:p>
            <a:pPr lvl="1"/>
            <a:r>
              <a:rPr lang="en-US" dirty="0"/>
              <a:t>These methods have good accuracy and ability to merge two clusters.</a:t>
            </a:r>
          </a:p>
          <a:p>
            <a:pPr lvl="1"/>
            <a:r>
              <a:rPr lang="en-US" dirty="0"/>
              <a:t>Example DBSCAN  , OPTICS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89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Partitioning Methods </a:t>
            </a:r>
          </a:p>
          <a:p>
            <a:pPr lvl="1" algn="just"/>
            <a:r>
              <a:rPr lang="en-US" sz="2600" dirty="0"/>
              <a:t>These methods partition the objects into k clusters and each partition forms one cluster. </a:t>
            </a:r>
          </a:p>
          <a:p>
            <a:pPr lvl="1" algn="just"/>
            <a:r>
              <a:rPr lang="en-US" sz="2600" dirty="0"/>
              <a:t>This method is used to optimize an objective criterion similarity function such as when the distance is a major parameter example </a:t>
            </a:r>
            <a:r>
              <a:rPr lang="en-US" sz="2600" i="1" dirty="0"/>
              <a:t>K-means, CLARANS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79700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Grid-based Methods</a:t>
            </a:r>
          </a:p>
          <a:p>
            <a:pPr lvl="1" algn="just"/>
            <a:r>
              <a:rPr lang="en-US" sz="2600" dirty="0"/>
              <a:t>In this method the data space is formulated into a finite number of cells that form a grid-like structure. </a:t>
            </a:r>
          </a:p>
          <a:p>
            <a:pPr lvl="1" algn="just"/>
            <a:r>
              <a:rPr lang="en-US" sz="2600" dirty="0"/>
              <a:t>All the clustering operation done on these grids are fast and independent of the number of data objects example STING, wave cluster, CLIQUE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05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ck Arc 6">
            <a:extLst>
              <a:ext uri="{FF2B5EF4-FFF2-40B4-BE49-F238E27FC236}">
                <a16:creationId xmlns:a16="http://schemas.microsoft.com/office/drawing/2014/main" id="{70D2CA21-9A3D-436F-AB5A-C4DAB5ADDE2E}"/>
              </a:ext>
            </a:extLst>
          </p:cNvPr>
          <p:cNvSpPr/>
          <p:nvPr/>
        </p:nvSpPr>
        <p:spPr>
          <a:xfrm>
            <a:off x="-1627293" y="149284"/>
            <a:ext cx="6559429" cy="6559429"/>
          </a:xfrm>
          <a:prstGeom prst="blockArc">
            <a:avLst>
              <a:gd name="adj1" fmla="val 18900000"/>
              <a:gd name="adj2" fmla="val 2700000"/>
              <a:gd name="adj3" fmla="val 329"/>
            </a:avLst>
          </a:prstGeom>
          <a:ln>
            <a:solidFill>
              <a:srgbClr val="1E3A42"/>
            </a:solidFill>
          </a:ln>
        </p:spPr>
        <p:style>
          <a:lnRef idx="1">
            <a:schemeClr val="accent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2151DA5-CE0F-4E80-B564-90696F33F03E}"/>
              </a:ext>
            </a:extLst>
          </p:cNvPr>
          <p:cNvSpPr/>
          <p:nvPr/>
        </p:nvSpPr>
        <p:spPr>
          <a:xfrm>
            <a:off x="4273275" y="1249337"/>
            <a:ext cx="4086489" cy="512975"/>
          </a:xfrm>
          <a:custGeom>
            <a:avLst/>
            <a:gdLst>
              <a:gd name="connsiteX0" fmla="*/ 0 w 4086489"/>
              <a:gd name="connsiteY0" fmla="*/ 0 h 512975"/>
              <a:gd name="connsiteX1" fmla="*/ 4086489 w 4086489"/>
              <a:gd name="connsiteY1" fmla="*/ 0 h 512975"/>
              <a:gd name="connsiteX2" fmla="*/ 4086489 w 4086489"/>
              <a:gd name="connsiteY2" fmla="*/ 512975 h 512975"/>
              <a:gd name="connsiteX3" fmla="*/ 0 w 4086489"/>
              <a:gd name="connsiteY3" fmla="*/ 512975 h 512975"/>
              <a:gd name="connsiteX4" fmla="*/ 0 w 4086489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489" h="512975">
                <a:moveTo>
                  <a:pt x="0" y="0"/>
                </a:moveTo>
                <a:lnTo>
                  <a:pt x="4086489" y="0"/>
                </a:lnTo>
                <a:lnTo>
                  <a:pt x="4086489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rgbClr val="1E3A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Marketing 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1C85F-09F8-432C-B814-BD8C77C8872A}"/>
              </a:ext>
            </a:extLst>
          </p:cNvPr>
          <p:cNvSpPr/>
          <p:nvPr/>
        </p:nvSpPr>
        <p:spPr>
          <a:xfrm>
            <a:off x="3952665" y="1185215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D456C6-4FAE-4EF2-B15A-A9F21A25C796}"/>
              </a:ext>
            </a:extLst>
          </p:cNvPr>
          <p:cNvSpPr/>
          <p:nvPr/>
        </p:nvSpPr>
        <p:spPr>
          <a:xfrm>
            <a:off x="4695232" y="2018703"/>
            <a:ext cx="3664531" cy="512975"/>
          </a:xfrm>
          <a:custGeom>
            <a:avLst/>
            <a:gdLst>
              <a:gd name="connsiteX0" fmla="*/ 0 w 3664531"/>
              <a:gd name="connsiteY0" fmla="*/ 0 h 512975"/>
              <a:gd name="connsiteX1" fmla="*/ 3664531 w 3664531"/>
              <a:gd name="connsiteY1" fmla="*/ 0 h 512975"/>
              <a:gd name="connsiteX2" fmla="*/ 3664531 w 3664531"/>
              <a:gd name="connsiteY2" fmla="*/ 512975 h 512975"/>
              <a:gd name="connsiteX3" fmla="*/ 0 w 3664531"/>
              <a:gd name="connsiteY3" fmla="*/ 512975 h 512975"/>
              <a:gd name="connsiteX4" fmla="*/ 0 w 3664531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4531" h="512975">
                <a:moveTo>
                  <a:pt x="0" y="0"/>
                </a:moveTo>
                <a:lnTo>
                  <a:pt x="3664531" y="0"/>
                </a:lnTo>
                <a:lnTo>
                  <a:pt x="3664531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Biology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5AB5AC-F434-4576-BE62-BA3CD99E1858}"/>
              </a:ext>
            </a:extLst>
          </p:cNvPr>
          <p:cNvSpPr/>
          <p:nvPr/>
        </p:nvSpPr>
        <p:spPr>
          <a:xfrm>
            <a:off x="4374622" y="1954581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8C3294-7E93-4300-B428-272D2EC3CEBE}"/>
              </a:ext>
            </a:extLst>
          </p:cNvPr>
          <p:cNvSpPr/>
          <p:nvPr/>
        </p:nvSpPr>
        <p:spPr>
          <a:xfrm>
            <a:off x="4888183" y="2788070"/>
            <a:ext cx="3471580" cy="512975"/>
          </a:xfrm>
          <a:custGeom>
            <a:avLst/>
            <a:gdLst>
              <a:gd name="connsiteX0" fmla="*/ 0 w 3471580"/>
              <a:gd name="connsiteY0" fmla="*/ 0 h 512975"/>
              <a:gd name="connsiteX1" fmla="*/ 3471580 w 3471580"/>
              <a:gd name="connsiteY1" fmla="*/ 0 h 512975"/>
              <a:gd name="connsiteX2" fmla="*/ 3471580 w 3471580"/>
              <a:gd name="connsiteY2" fmla="*/ 512975 h 512975"/>
              <a:gd name="connsiteX3" fmla="*/ 0 w 3471580"/>
              <a:gd name="connsiteY3" fmla="*/ 512975 h 512975"/>
              <a:gd name="connsiteX4" fmla="*/ 0 w 3471580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1580" h="512975">
                <a:moveTo>
                  <a:pt x="0" y="0"/>
                </a:moveTo>
                <a:lnTo>
                  <a:pt x="3471580" y="0"/>
                </a:lnTo>
                <a:lnTo>
                  <a:pt x="3471580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Libraries 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107FF0-A12C-4804-9A2B-23C5781C45E7}"/>
              </a:ext>
            </a:extLst>
          </p:cNvPr>
          <p:cNvSpPr/>
          <p:nvPr/>
        </p:nvSpPr>
        <p:spPr>
          <a:xfrm>
            <a:off x="4567573" y="2723948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3B8AF7-7FE1-4290-9C5E-A7321341AB75}"/>
              </a:ext>
            </a:extLst>
          </p:cNvPr>
          <p:cNvSpPr/>
          <p:nvPr/>
        </p:nvSpPr>
        <p:spPr>
          <a:xfrm>
            <a:off x="4888183" y="3556949"/>
            <a:ext cx="3471580" cy="512975"/>
          </a:xfrm>
          <a:custGeom>
            <a:avLst/>
            <a:gdLst>
              <a:gd name="connsiteX0" fmla="*/ 0 w 3471580"/>
              <a:gd name="connsiteY0" fmla="*/ 0 h 512975"/>
              <a:gd name="connsiteX1" fmla="*/ 3471580 w 3471580"/>
              <a:gd name="connsiteY1" fmla="*/ 0 h 512975"/>
              <a:gd name="connsiteX2" fmla="*/ 3471580 w 3471580"/>
              <a:gd name="connsiteY2" fmla="*/ 512975 h 512975"/>
              <a:gd name="connsiteX3" fmla="*/ 0 w 3471580"/>
              <a:gd name="connsiteY3" fmla="*/ 512975 h 512975"/>
              <a:gd name="connsiteX4" fmla="*/ 0 w 3471580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1580" h="512975">
                <a:moveTo>
                  <a:pt x="0" y="0"/>
                </a:moveTo>
                <a:lnTo>
                  <a:pt x="3471580" y="0"/>
                </a:lnTo>
                <a:lnTo>
                  <a:pt x="3471580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Insurance 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EED2FB-C87C-4D50-98D7-18F55FB872E1}"/>
              </a:ext>
            </a:extLst>
          </p:cNvPr>
          <p:cNvSpPr/>
          <p:nvPr/>
        </p:nvSpPr>
        <p:spPr>
          <a:xfrm>
            <a:off x="4567573" y="3492827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F750944-7D61-4F8E-8C77-375B64D16041}"/>
              </a:ext>
            </a:extLst>
          </p:cNvPr>
          <p:cNvSpPr/>
          <p:nvPr/>
        </p:nvSpPr>
        <p:spPr>
          <a:xfrm>
            <a:off x="4695232" y="4326316"/>
            <a:ext cx="3664531" cy="512975"/>
          </a:xfrm>
          <a:custGeom>
            <a:avLst/>
            <a:gdLst>
              <a:gd name="connsiteX0" fmla="*/ 0 w 3664531"/>
              <a:gd name="connsiteY0" fmla="*/ 0 h 512975"/>
              <a:gd name="connsiteX1" fmla="*/ 3664531 w 3664531"/>
              <a:gd name="connsiteY1" fmla="*/ 0 h 512975"/>
              <a:gd name="connsiteX2" fmla="*/ 3664531 w 3664531"/>
              <a:gd name="connsiteY2" fmla="*/ 512975 h 512975"/>
              <a:gd name="connsiteX3" fmla="*/ 0 w 3664531"/>
              <a:gd name="connsiteY3" fmla="*/ 512975 h 512975"/>
              <a:gd name="connsiteX4" fmla="*/ 0 w 3664531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4531" h="512975">
                <a:moveTo>
                  <a:pt x="0" y="0"/>
                </a:moveTo>
                <a:lnTo>
                  <a:pt x="3664531" y="0"/>
                </a:lnTo>
                <a:lnTo>
                  <a:pt x="3664531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City Planning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461A9D-7A60-4E6B-980A-1752DC1DCF16}"/>
              </a:ext>
            </a:extLst>
          </p:cNvPr>
          <p:cNvSpPr/>
          <p:nvPr/>
        </p:nvSpPr>
        <p:spPr>
          <a:xfrm>
            <a:off x="4374622" y="4262194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AC3CC74-21A7-46CE-9D35-35D5F154E852}"/>
              </a:ext>
            </a:extLst>
          </p:cNvPr>
          <p:cNvSpPr/>
          <p:nvPr/>
        </p:nvSpPr>
        <p:spPr>
          <a:xfrm>
            <a:off x="4273275" y="5095682"/>
            <a:ext cx="4086489" cy="512975"/>
          </a:xfrm>
          <a:custGeom>
            <a:avLst/>
            <a:gdLst>
              <a:gd name="connsiteX0" fmla="*/ 0 w 4086489"/>
              <a:gd name="connsiteY0" fmla="*/ 0 h 512975"/>
              <a:gd name="connsiteX1" fmla="*/ 4086489 w 4086489"/>
              <a:gd name="connsiteY1" fmla="*/ 0 h 512975"/>
              <a:gd name="connsiteX2" fmla="*/ 4086489 w 4086489"/>
              <a:gd name="connsiteY2" fmla="*/ 512975 h 512975"/>
              <a:gd name="connsiteX3" fmla="*/ 0 w 4086489"/>
              <a:gd name="connsiteY3" fmla="*/ 512975 h 512975"/>
              <a:gd name="connsiteX4" fmla="*/ 0 w 4086489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489" h="512975">
                <a:moveTo>
                  <a:pt x="0" y="0"/>
                </a:moveTo>
                <a:lnTo>
                  <a:pt x="4086489" y="0"/>
                </a:lnTo>
                <a:lnTo>
                  <a:pt x="4086489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Earthquake studies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3899AF-CF82-4476-92BC-0D56DDAF66E2}"/>
              </a:ext>
            </a:extLst>
          </p:cNvPr>
          <p:cNvSpPr/>
          <p:nvPr/>
        </p:nvSpPr>
        <p:spPr>
          <a:xfrm>
            <a:off x="3952665" y="5031560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1868D3-42F8-4F7D-99E6-752C4E8C0AC6}"/>
              </a:ext>
            </a:extLst>
          </p:cNvPr>
          <p:cNvSpPr/>
          <p:nvPr/>
        </p:nvSpPr>
        <p:spPr>
          <a:xfrm>
            <a:off x="409866" y="1515403"/>
            <a:ext cx="3863408" cy="3863408"/>
          </a:xfrm>
          <a:prstGeom prst="ellipse">
            <a:avLst/>
          </a:prstGeom>
          <a:solidFill>
            <a:srgbClr val="1E3A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Bahnschrift" panose="020B0502040204020203" pitchFamily="34" charset="0"/>
              </a:rPr>
              <a:t>Applications of Clustering</a:t>
            </a:r>
          </a:p>
        </p:txBody>
      </p:sp>
    </p:spTree>
    <p:extLst>
      <p:ext uri="{BB962C8B-B14F-4D97-AF65-F5344CB8AC3E}">
        <p14:creationId xmlns:p14="http://schemas.microsoft.com/office/powerpoint/2010/main" val="286152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ck Arc 6">
            <a:extLst>
              <a:ext uri="{FF2B5EF4-FFF2-40B4-BE49-F238E27FC236}">
                <a16:creationId xmlns:a16="http://schemas.microsoft.com/office/drawing/2014/main" id="{70D2CA21-9A3D-436F-AB5A-C4DAB5ADDE2E}"/>
              </a:ext>
            </a:extLst>
          </p:cNvPr>
          <p:cNvSpPr/>
          <p:nvPr/>
        </p:nvSpPr>
        <p:spPr>
          <a:xfrm>
            <a:off x="-1627293" y="149284"/>
            <a:ext cx="6559429" cy="6559429"/>
          </a:xfrm>
          <a:prstGeom prst="blockArc">
            <a:avLst>
              <a:gd name="adj1" fmla="val 18900000"/>
              <a:gd name="adj2" fmla="val 2700000"/>
              <a:gd name="adj3" fmla="val 329"/>
            </a:avLst>
          </a:prstGeom>
          <a:ln>
            <a:solidFill>
              <a:srgbClr val="1E3A42"/>
            </a:solidFill>
          </a:ln>
        </p:spPr>
        <p:style>
          <a:lnRef idx="1">
            <a:schemeClr val="accent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2151DA5-CE0F-4E80-B564-90696F33F03E}"/>
              </a:ext>
            </a:extLst>
          </p:cNvPr>
          <p:cNvSpPr/>
          <p:nvPr/>
        </p:nvSpPr>
        <p:spPr>
          <a:xfrm>
            <a:off x="4273275" y="1249337"/>
            <a:ext cx="4086489" cy="512975"/>
          </a:xfrm>
          <a:custGeom>
            <a:avLst/>
            <a:gdLst>
              <a:gd name="connsiteX0" fmla="*/ 0 w 4086489"/>
              <a:gd name="connsiteY0" fmla="*/ 0 h 512975"/>
              <a:gd name="connsiteX1" fmla="*/ 4086489 w 4086489"/>
              <a:gd name="connsiteY1" fmla="*/ 0 h 512975"/>
              <a:gd name="connsiteX2" fmla="*/ 4086489 w 4086489"/>
              <a:gd name="connsiteY2" fmla="*/ 512975 h 512975"/>
              <a:gd name="connsiteX3" fmla="*/ 0 w 4086489"/>
              <a:gd name="connsiteY3" fmla="*/ 512975 h 512975"/>
              <a:gd name="connsiteX4" fmla="*/ 0 w 4086489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489" h="512975">
                <a:moveTo>
                  <a:pt x="0" y="0"/>
                </a:moveTo>
                <a:lnTo>
                  <a:pt x="4086489" y="0"/>
                </a:lnTo>
                <a:lnTo>
                  <a:pt x="4086489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Marketing 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1C85F-09F8-432C-B814-BD8C77C8872A}"/>
              </a:ext>
            </a:extLst>
          </p:cNvPr>
          <p:cNvSpPr/>
          <p:nvPr/>
        </p:nvSpPr>
        <p:spPr>
          <a:xfrm>
            <a:off x="3952665" y="1185215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D456C6-4FAE-4EF2-B15A-A9F21A25C796}"/>
              </a:ext>
            </a:extLst>
          </p:cNvPr>
          <p:cNvSpPr/>
          <p:nvPr/>
        </p:nvSpPr>
        <p:spPr>
          <a:xfrm>
            <a:off x="4695232" y="2018703"/>
            <a:ext cx="3664531" cy="512975"/>
          </a:xfrm>
          <a:custGeom>
            <a:avLst/>
            <a:gdLst>
              <a:gd name="connsiteX0" fmla="*/ 0 w 3664531"/>
              <a:gd name="connsiteY0" fmla="*/ 0 h 512975"/>
              <a:gd name="connsiteX1" fmla="*/ 3664531 w 3664531"/>
              <a:gd name="connsiteY1" fmla="*/ 0 h 512975"/>
              <a:gd name="connsiteX2" fmla="*/ 3664531 w 3664531"/>
              <a:gd name="connsiteY2" fmla="*/ 512975 h 512975"/>
              <a:gd name="connsiteX3" fmla="*/ 0 w 3664531"/>
              <a:gd name="connsiteY3" fmla="*/ 512975 h 512975"/>
              <a:gd name="connsiteX4" fmla="*/ 0 w 3664531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4531" h="512975">
                <a:moveTo>
                  <a:pt x="0" y="0"/>
                </a:moveTo>
                <a:lnTo>
                  <a:pt x="3664531" y="0"/>
                </a:lnTo>
                <a:lnTo>
                  <a:pt x="3664531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rgbClr val="1E3A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>
                <a:latin typeface="Bahnschrift" panose="020B0502040204020203" pitchFamily="34" charset="0"/>
              </a:rPr>
              <a:t>Biology</a:t>
            </a:r>
            <a:endParaRPr lang="en-IN" sz="2800">
              <a:latin typeface="Bahnschrift" panose="020B05020402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5AB5AC-F434-4576-BE62-BA3CD99E1858}"/>
              </a:ext>
            </a:extLst>
          </p:cNvPr>
          <p:cNvSpPr/>
          <p:nvPr/>
        </p:nvSpPr>
        <p:spPr>
          <a:xfrm>
            <a:off x="4374622" y="1954581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8C3294-7E93-4300-B428-272D2EC3CEBE}"/>
              </a:ext>
            </a:extLst>
          </p:cNvPr>
          <p:cNvSpPr/>
          <p:nvPr/>
        </p:nvSpPr>
        <p:spPr>
          <a:xfrm>
            <a:off x="4888183" y="2788070"/>
            <a:ext cx="3471580" cy="512975"/>
          </a:xfrm>
          <a:custGeom>
            <a:avLst/>
            <a:gdLst>
              <a:gd name="connsiteX0" fmla="*/ 0 w 3471580"/>
              <a:gd name="connsiteY0" fmla="*/ 0 h 512975"/>
              <a:gd name="connsiteX1" fmla="*/ 3471580 w 3471580"/>
              <a:gd name="connsiteY1" fmla="*/ 0 h 512975"/>
              <a:gd name="connsiteX2" fmla="*/ 3471580 w 3471580"/>
              <a:gd name="connsiteY2" fmla="*/ 512975 h 512975"/>
              <a:gd name="connsiteX3" fmla="*/ 0 w 3471580"/>
              <a:gd name="connsiteY3" fmla="*/ 512975 h 512975"/>
              <a:gd name="connsiteX4" fmla="*/ 0 w 3471580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1580" h="512975">
                <a:moveTo>
                  <a:pt x="0" y="0"/>
                </a:moveTo>
                <a:lnTo>
                  <a:pt x="3471580" y="0"/>
                </a:lnTo>
                <a:lnTo>
                  <a:pt x="3471580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Libraries 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107FF0-A12C-4804-9A2B-23C5781C45E7}"/>
              </a:ext>
            </a:extLst>
          </p:cNvPr>
          <p:cNvSpPr/>
          <p:nvPr/>
        </p:nvSpPr>
        <p:spPr>
          <a:xfrm>
            <a:off x="4567573" y="2723948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3B8AF7-7FE1-4290-9C5E-A7321341AB75}"/>
              </a:ext>
            </a:extLst>
          </p:cNvPr>
          <p:cNvSpPr/>
          <p:nvPr/>
        </p:nvSpPr>
        <p:spPr>
          <a:xfrm>
            <a:off x="4888183" y="3556949"/>
            <a:ext cx="3471580" cy="512975"/>
          </a:xfrm>
          <a:custGeom>
            <a:avLst/>
            <a:gdLst>
              <a:gd name="connsiteX0" fmla="*/ 0 w 3471580"/>
              <a:gd name="connsiteY0" fmla="*/ 0 h 512975"/>
              <a:gd name="connsiteX1" fmla="*/ 3471580 w 3471580"/>
              <a:gd name="connsiteY1" fmla="*/ 0 h 512975"/>
              <a:gd name="connsiteX2" fmla="*/ 3471580 w 3471580"/>
              <a:gd name="connsiteY2" fmla="*/ 512975 h 512975"/>
              <a:gd name="connsiteX3" fmla="*/ 0 w 3471580"/>
              <a:gd name="connsiteY3" fmla="*/ 512975 h 512975"/>
              <a:gd name="connsiteX4" fmla="*/ 0 w 3471580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1580" h="512975">
                <a:moveTo>
                  <a:pt x="0" y="0"/>
                </a:moveTo>
                <a:lnTo>
                  <a:pt x="3471580" y="0"/>
                </a:lnTo>
                <a:lnTo>
                  <a:pt x="3471580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Insurance 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EED2FB-C87C-4D50-98D7-18F55FB872E1}"/>
              </a:ext>
            </a:extLst>
          </p:cNvPr>
          <p:cNvSpPr/>
          <p:nvPr/>
        </p:nvSpPr>
        <p:spPr>
          <a:xfrm>
            <a:off x="4567573" y="3492827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F750944-7D61-4F8E-8C77-375B64D16041}"/>
              </a:ext>
            </a:extLst>
          </p:cNvPr>
          <p:cNvSpPr/>
          <p:nvPr/>
        </p:nvSpPr>
        <p:spPr>
          <a:xfrm>
            <a:off x="4695232" y="4326316"/>
            <a:ext cx="3664531" cy="512975"/>
          </a:xfrm>
          <a:custGeom>
            <a:avLst/>
            <a:gdLst>
              <a:gd name="connsiteX0" fmla="*/ 0 w 3664531"/>
              <a:gd name="connsiteY0" fmla="*/ 0 h 512975"/>
              <a:gd name="connsiteX1" fmla="*/ 3664531 w 3664531"/>
              <a:gd name="connsiteY1" fmla="*/ 0 h 512975"/>
              <a:gd name="connsiteX2" fmla="*/ 3664531 w 3664531"/>
              <a:gd name="connsiteY2" fmla="*/ 512975 h 512975"/>
              <a:gd name="connsiteX3" fmla="*/ 0 w 3664531"/>
              <a:gd name="connsiteY3" fmla="*/ 512975 h 512975"/>
              <a:gd name="connsiteX4" fmla="*/ 0 w 3664531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4531" h="512975">
                <a:moveTo>
                  <a:pt x="0" y="0"/>
                </a:moveTo>
                <a:lnTo>
                  <a:pt x="3664531" y="0"/>
                </a:lnTo>
                <a:lnTo>
                  <a:pt x="3664531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City Planning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461A9D-7A60-4E6B-980A-1752DC1DCF16}"/>
              </a:ext>
            </a:extLst>
          </p:cNvPr>
          <p:cNvSpPr/>
          <p:nvPr/>
        </p:nvSpPr>
        <p:spPr>
          <a:xfrm>
            <a:off x="4374622" y="4262194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AC3CC74-21A7-46CE-9D35-35D5F154E852}"/>
              </a:ext>
            </a:extLst>
          </p:cNvPr>
          <p:cNvSpPr/>
          <p:nvPr/>
        </p:nvSpPr>
        <p:spPr>
          <a:xfrm>
            <a:off x="4273275" y="5095682"/>
            <a:ext cx="4086489" cy="512975"/>
          </a:xfrm>
          <a:custGeom>
            <a:avLst/>
            <a:gdLst>
              <a:gd name="connsiteX0" fmla="*/ 0 w 4086489"/>
              <a:gd name="connsiteY0" fmla="*/ 0 h 512975"/>
              <a:gd name="connsiteX1" fmla="*/ 4086489 w 4086489"/>
              <a:gd name="connsiteY1" fmla="*/ 0 h 512975"/>
              <a:gd name="connsiteX2" fmla="*/ 4086489 w 4086489"/>
              <a:gd name="connsiteY2" fmla="*/ 512975 h 512975"/>
              <a:gd name="connsiteX3" fmla="*/ 0 w 4086489"/>
              <a:gd name="connsiteY3" fmla="*/ 512975 h 512975"/>
              <a:gd name="connsiteX4" fmla="*/ 0 w 4086489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489" h="512975">
                <a:moveTo>
                  <a:pt x="0" y="0"/>
                </a:moveTo>
                <a:lnTo>
                  <a:pt x="4086489" y="0"/>
                </a:lnTo>
                <a:lnTo>
                  <a:pt x="4086489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Earthquake studies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3899AF-CF82-4476-92BC-0D56DDAF66E2}"/>
              </a:ext>
            </a:extLst>
          </p:cNvPr>
          <p:cNvSpPr/>
          <p:nvPr/>
        </p:nvSpPr>
        <p:spPr>
          <a:xfrm>
            <a:off x="3952665" y="5031560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1868D3-42F8-4F7D-99E6-752C4E8C0AC6}"/>
              </a:ext>
            </a:extLst>
          </p:cNvPr>
          <p:cNvSpPr/>
          <p:nvPr/>
        </p:nvSpPr>
        <p:spPr>
          <a:xfrm>
            <a:off x="409866" y="1515403"/>
            <a:ext cx="3863408" cy="3863408"/>
          </a:xfrm>
          <a:prstGeom prst="ellipse">
            <a:avLst/>
          </a:prstGeom>
          <a:solidFill>
            <a:srgbClr val="1E3A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Bahnschrift" panose="020B0502040204020203" pitchFamily="34" charset="0"/>
              </a:rPr>
              <a:t>Applications of Clustering</a:t>
            </a:r>
          </a:p>
        </p:txBody>
      </p:sp>
    </p:spTree>
    <p:extLst>
      <p:ext uri="{BB962C8B-B14F-4D97-AF65-F5344CB8AC3E}">
        <p14:creationId xmlns:p14="http://schemas.microsoft.com/office/powerpoint/2010/main" val="4266655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ck Arc 6">
            <a:extLst>
              <a:ext uri="{FF2B5EF4-FFF2-40B4-BE49-F238E27FC236}">
                <a16:creationId xmlns:a16="http://schemas.microsoft.com/office/drawing/2014/main" id="{70D2CA21-9A3D-436F-AB5A-C4DAB5ADDE2E}"/>
              </a:ext>
            </a:extLst>
          </p:cNvPr>
          <p:cNvSpPr/>
          <p:nvPr/>
        </p:nvSpPr>
        <p:spPr>
          <a:xfrm>
            <a:off x="-1627293" y="149284"/>
            <a:ext cx="6559429" cy="6559429"/>
          </a:xfrm>
          <a:prstGeom prst="blockArc">
            <a:avLst>
              <a:gd name="adj1" fmla="val 18900000"/>
              <a:gd name="adj2" fmla="val 2700000"/>
              <a:gd name="adj3" fmla="val 329"/>
            </a:avLst>
          </a:prstGeom>
          <a:ln>
            <a:solidFill>
              <a:srgbClr val="1E3A42"/>
            </a:solidFill>
          </a:ln>
        </p:spPr>
        <p:style>
          <a:lnRef idx="1">
            <a:schemeClr val="accent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2151DA5-CE0F-4E80-B564-90696F33F03E}"/>
              </a:ext>
            </a:extLst>
          </p:cNvPr>
          <p:cNvSpPr/>
          <p:nvPr/>
        </p:nvSpPr>
        <p:spPr>
          <a:xfrm>
            <a:off x="4273275" y="1249337"/>
            <a:ext cx="4086489" cy="512975"/>
          </a:xfrm>
          <a:custGeom>
            <a:avLst/>
            <a:gdLst>
              <a:gd name="connsiteX0" fmla="*/ 0 w 4086489"/>
              <a:gd name="connsiteY0" fmla="*/ 0 h 512975"/>
              <a:gd name="connsiteX1" fmla="*/ 4086489 w 4086489"/>
              <a:gd name="connsiteY1" fmla="*/ 0 h 512975"/>
              <a:gd name="connsiteX2" fmla="*/ 4086489 w 4086489"/>
              <a:gd name="connsiteY2" fmla="*/ 512975 h 512975"/>
              <a:gd name="connsiteX3" fmla="*/ 0 w 4086489"/>
              <a:gd name="connsiteY3" fmla="*/ 512975 h 512975"/>
              <a:gd name="connsiteX4" fmla="*/ 0 w 4086489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489" h="512975">
                <a:moveTo>
                  <a:pt x="0" y="0"/>
                </a:moveTo>
                <a:lnTo>
                  <a:pt x="4086489" y="0"/>
                </a:lnTo>
                <a:lnTo>
                  <a:pt x="4086489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Marketing 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1C85F-09F8-432C-B814-BD8C77C8872A}"/>
              </a:ext>
            </a:extLst>
          </p:cNvPr>
          <p:cNvSpPr/>
          <p:nvPr/>
        </p:nvSpPr>
        <p:spPr>
          <a:xfrm>
            <a:off x="3952665" y="1185215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D456C6-4FAE-4EF2-B15A-A9F21A25C796}"/>
              </a:ext>
            </a:extLst>
          </p:cNvPr>
          <p:cNvSpPr/>
          <p:nvPr/>
        </p:nvSpPr>
        <p:spPr>
          <a:xfrm>
            <a:off x="4695232" y="2018703"/>
            <a:ext cx="3664531" cy="512975"/>
          </a:xfrm>
          <a:custGeom>
            <a:avLst/>
            <a:gdLst>
              <a:gd name="connsiteX0" fmla="*/ 0 w 3664531"/>
              <a:gd name="connsiteY0" fmla="*/ 0 h 512975"/>
              <a:gd name="connsiteX1" fmla="*/ 3664531 w 3664531"/>
              <a:gd name="connsiteY1" fmla="*/ 0 h 512975"/>
              <a:gd name="connsiteX2" fmla="*/ 3664531 w 3664531"/>
              <a:gd name="connsiteY2" fmla="*/ 512975 h 512975"/>
              <a:gd name="connsiteX3" fmla="*/ 0 w 3664531"/>
              <a:gd name="connsiteY3" fmla="*/ 512975 h 512975"/>
              <a:gd name="connsiteX4" fmla="*/ 0 w 3664531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4531" h="512975">
                <a:moveTo>
                  <a:pt x="0" y="0"/>
                </a:moveTo>
                <a:lnTo>
                  <a:pt x="3664531" y="0"/>
                </a:lnTo>
                <a:lnTo>
                  <a:pt x="3664531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Biology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5AB5AC-F434-4576-BE62-BA3CD99E1858}"/>
              </a:ext>
            </a:extLst>
          </p:cNvPr>
          <p:cNvSpPr/>
          <p:nvPr/>
        </p:nvSpPr>
        <p:spPr>
          <a:xfrm>
            <a:off x="4374622" y="1954581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8C3294-7E93-4300-B428-272D2EC3CEBE}"/>
              </a:ext>
            </a:extLst>
          </p:cNvPr>
          <p:cNvSpPr/>
          <p:nvPr/>
        </p:nvSpPr>
        <p:spPr>
          <a:xfrm>
            <a:off x="4888183" y="2788070"/>
            <a:ext cx="3471580" cy="512975"/>
          </a:xfrm>
          <a:custGeom>
            <a:avLst/>
            <a:gdLst>
              <a:gd name="connsiteX0" fmla="*/ 0 w 3471580"/>
              <a:gd name="connsiteY0" fmla="*/ 0 h 512975"/>
              <a:gd name="connsiteX1" fmla="*/ 3471580 w 3471580"/>
              <a:gd name="connsiteY1" fmla="*/ 0 h 512975"/>
              <a:gd name="connsiteX2" fmla="*/ 3471580 w 3471580"/>
              <a:gd name="connsiteY2" fmla="*/ 512975 h 512975"/>
              <a:gd name="connsiteX3" fmla="*/ 0 w 3471580"/>
              <a:gd name="connsiteY3" fmla="*/ 512975 h 512975"/>
              <a:gd name="connsiteX4" fmla="*/ 0 w 3471580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1580" h="512975">
                <a:moveTo>
                  <a:pt x="0" y="0"/>
                </a:moveTo>
                <a:lnTo>
                  <a:pt x="3471580" y="0"/>
                </a:lnTo>
                <a:lnTo>
                  <a:pt x="3471580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rgbClr val="1E3A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>
                <a:latin typeface="Bahnschrift" panose="020B0502040204020203" pitchFamily="34" charset="0"/>
              </a:rPr>
              <a:t>Libraries </a:t>
            </a:r>
            <a:endParaRPr lang="en-IN" sz="2800">
              <a:latin typeface="Bahnschrift" panose="020B05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107FF0-A12C-4804-9A2B-23C5781C45E7}"/>
              </a:ext>
            </a:extLst>
          </p:cNvPr>
          <p:cNvSpPr/>
          <p:nvPr/>
        </p:nvSpPr>
        <p:spPr>
          <a:xfrm>
            <a:off x="4567573" y="2723948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3B8AF7-7FE1-4290-9C5E-A7321341AB75}"/>
              </a:ext>
            </a:extLst>
          </p:cNvPr>
          <p:cNvSpPr/>
          <p:nvPr/>
        </p:nvSpPr>
        <p:spPr>
          <a:xfrm>
            <a:off x="4888183" y="3556949"/>
            <a:ext cx="3471580" cy="512975"/>
          </a:xfrm>
          <a:custGeom>
            <a:avLst/>
            <a:gdLst>
              <a:gd name="connsiteX0" fmla="*/ 0 w 3471580"/>
              <a:gd name="connsiteY0" fmla="*/ 0 h 512975"/>
              <a:gd name="connsiteX1" fmla="*/ 3471580 w 3471580"/>
              <a:gd name="connsiteY1" fmla="*/ 0 h 512975"/>
              <a:gd name="connsiteX2" fmla="*/ 3471580 w 3471580"/>
              <a:gd name="connsiteY2" fmla="*/ 512975 h 512975"/>
              <a:gd name="connsiteX3" fmla="*/ 0 w 3471580"/>
              <a:gd name="connsiteY3" fmla="*/ 512975 h 512975"/>
              <a:gd name="connsiteX4" fmla="*/ 0 w 3471580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1580" h="512975">
                <a:moveTo>
                  <a:pt x="0" y="0"/>
                </a:moveTo>
                <a:lnTo>
                  <a:pt x="3471580" y="0"/>
                </a:lnTo>
                <a:lnTo>
                  <a:pt x="3471580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Insurance 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EED2FB-C87C-4D50-98D7-18F55FB872E1}"/>
              </a:ext>
            </a:extLst>
          </p:cNvPr>
          <p:cNvSpPr/>
          <p:nvPr/>
        </p:nvSpPr>
        <p:spPr>
          <a:xfrm>
            <a:off x="4567573" y="3492827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F750944-7D61-4F8E-8C77-375B64D16041}"/>
              </a:ext>
            </a:extLst>
          </p:cNvPr>
          <p:cNvSpPr/>
          <p:nvPr/>
        </p:nvSpPr>
        <p:spPr>
          <a:xfrm>
            <a:off x="4695232" y="4326316"/>
            <a:ext cx="3664531" cy="512975"/>
          </a:xfrm>
          <a:custGeom>
            <a:avLst/>
            <a:gdLst>
              <a:gd name="connsiteX0" fmla="*/ 0 w 3664531"/>
              <a:gd name="connsiteY0" fmla="*/ 0 h 512975"/>
              <a:gd name="connsiteX1" fmla="*/ 3664531 w 3664531"/>
              <a:gd name="connsiteY1" fmla="*/ 0 h 512975"/>
              <a:gd name="connsiteX2" fmla="*/ 3664531 w 3664531"/>
              <a:gd name="connsiteY2" fmla="*/ 512975 h 512975"/>
              <a:gd name="connsiteX3" fmla="*/ 0 w 3664531"/>
              <a:gd name="connsiteY3" fmla="*/ 512975 h 512975"/>
              <a:gd name="connsiteX4" fmla="*/ 0 w 3664531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4531" h="512975">
                <a:moveTo>
                  <a:pt x="0" y="0"/>
                </a:moveTo>
                <a:lnTo>
                  <a:pt x="3664531" y="0"/>
                </a:lnTo>
                <a:lnTo>
                  <a:pt x="3664531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City Planning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461A9D-7A60-4E6B-980A-1752DC1DCF16}"/>
              </a:ext>
            </a:extLst>
          </p:cNvPr>
          <p:cNvSpPr/>
          <p:nvPr/>
        </p:nvSpPr>
        <p:spPr>
          <a:xfrm>
            <a:off x="4374622" y="4262194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AC3CC74-21A7-46CE-9D35-35D5F154E852}"/>
              </a:ext>
            </a:extLst>
          </p:cNvPr>
          <p:cNvSpPr/>
          <p:nvPr/>
        </p:nvSpPr>
        <p:spPr>
          <a:xfrm>
            <a:off x="4273275" y="5095682"/>
            <a:ext cx="4086489" cy="512975"/>
          </a:xfrm>
          <a:custGeom>
            <a:avLst/>
            <a:gdLst>
              <a:gd name="connsiteX0" fmla="*/ 0 w 4086489"/>
              <a:gd name="connsiteY0" fmla="*/ 0 h 512975"/>
              <a:gd name="connsiteX1" fmla="*/ 4086489 w 4086489"/>
              <a:gd name="connsiteY1" fmla="*/ 0 h 512975"/>
              <a:gd name="connsiteX2" fmla="*/ 4086489 w 4086489"/>
              <a:gd name="connsiteY2" fmla="*/ 512975 h 512975"/>
              <a:gd name="connsiteX3" fmla="*/ 0 w 4086489"/>
              <a:gd name="connsiteY3" fmla="*/ 512975 h 512975"/>
              <a:gd name="connsiteX4" fmla="*/ 0 w 4086489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489" h="512975">
                <a:moveTo>
                  <a:pt x="0" y="0"/>
                </a:moveTo>
                <a:lnTo>
                  <a:pt x="4086489" y="0"/>
                </a:lnTo>
                <a:lnTo>
                  <a:pt x="4086489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Earthquake studies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3899AF-CF82-4476-92BC-0D56DDAF66E2}"/>
              </a:ext>
            </a:extLst>
          </p:cNvPr>
          <p:cNvSpPr/>
          <p:nvPr/>
        </p:nvSpPr>
        <p:spPr>
          <a:xfrm>
            <a:off x="3952665" y="5031560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1868D3-42F8-4F7D-99E6-752C4E8C0AC6}"/>
              </a:ext>
            </a:extLst>
          </p:cNvPr>
          <p:cNvSpPr/>
          <p:nvPr/>
        </p:nvSpPr>
        <p:spPr>
          <a:xfrm>
            <a:off x="409866" y="1515403"/>
            <a:ext cx="3863408" cy="3863408"/>
          </a:xfrm>
          <a:prstGeom prst="ellipse">
            <a:avLst/>
          </a:prstGeom>
          <a:solidFill>
            <a:srgbClr val="1E3A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Bahnschrift" panose="020B0502040204020203" pitchFamily="34" charset="0"/>
              </a:rPr>
              <a:t>Applications of Clustering</a:t>
            </a:r>
          </a:p>
        </p:txBody>
      </p:sp>
    </p:spTree>
    <p:extLst>
      <p:ext uri="{BB962C8B-B14F-4D97-AF65-F5344CB8AC3E}">
        <p14:creationId xmlns:p14="http://schemas.microsoft.com/office/powerpoint/2010/main" val="419991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ck Arc 6">
            <a:extLst>
              <a:ext uri="{FF2B5EF4-FFF2-40B4-BE49-F238E27FC236}">
                <a16:creationId xmlns:a16="http://schemas.microsoft.com/office/drawing/2014/main" id="{70D2CA21-9A3D-436F-AB5A-C4DAB5ADDE2E}"/>
              </a:ext>
            </a:extLst>
          </p:cNvPr>
          <p:cNvSpPr/>
          <p:nvPr/>
        </p:nvSpPr>
        <p:spPr>
          <a:xfrm>
            <a:off x="-1627293" y="149284"/>
            <a:ext cx="6559429" cy="6559429"/>
          </a:xfrm>
          <a:prstGeom prst="blockArc">
            <a:avLst>
              <a:gd name="adj1" fmla="val 18900000"/>
              <a:gd name="adj2" fmla="val 2700000"/>
              <a:gd name="adj3" fmla="val 329"/>
            </a:avLst>
          </a:prstGeom>
          <a:ln>
            <a:solidFill>
              <a:srgbClr val="1E3A42"/>
            </a:solidFill>
          </a:ln>
        </p:spPr>
        <p:style>
          <a:lnRef idx="1">
            <a:schemeClr val="accent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2151DA5-CE0F-4E80-B564-90696F33F03E}"/>
              </a:ext>
            </a:extLst>
          </p:cNvPr>
          <p:cNvSpPr/>
          <p:nvPr/>
        </p:nvSpPr>
        <p:spPr>
          <a:xfrm>
            <a:off x="4273275" y="1249337"/>
            <a:ext cx="4086489" cy="512975"/>
          </a:xfrm>
          <a:custGeom>
            <a:avLst/>
            <a:gdLst>
              <a:gd name="connsiteX0" fmla="*/ 0 w 4086489"/>
              <a:gd name="connsiteY0" fmla="*/ 0 h 512975"/>
              <a:gd name="connsiteX1" fmla="*/ 4086489 w 4086489"/>
              <a:gd name="connsiteY1" fmla="*/ 0 h 512975"/>
              <a:gd name="connsiteX2" fmla="*/ 4086489 w 4086489"/>
              <a:gd name="connsiteY2" fmla="*/ 512975 h 512975"/>
              <a:gd name="connsiteX3" fmla="*/ 0 w 4086489"/>
              <a:gd name="connsiteY3" fmla="*/ 512975 h 512975"/>
              <a:gd name="connsiteX4" fmla="*/ 0 w 4086489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489" h="512975">
                <a:moveTo>
                  <a:pt x="0" y="0"/>
                </a:moveTo>
                <a:lnTo>
                  <a:pt x="4086489" y="0"/>
                </a:lnTo>
                <a:lnTo>
                  <a:pt x="4086489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Marketing 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1C85F-09F8-432C-B814-BD8C77C8872A}"/>
              </a:ext>
            </a:extLst>
          </p:cNvPr>
          <p:cNvSpPr/>
          <p:nvPr/>
        </p:nvSpPr>
        <p:spPr>
          <a:xfrm>
            <a:off x="3952665" y="1185215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D456C6-4FAE-4EF2-B15A-A9F21A25C796}"/>
              </a:ext>
            </a:extLst>
          </p:cNvPr>
          <p:cNvSpPr/>
          <p:nvPr/>
        </p:nvSpPr>
        <p:spPr>
          <a:xfrm>
            <a:off x="4695232" y="2018703"/>
            <a:ext cx="3664531" cy="512975"/>
          </a:xfrm>
          <a:custGeom>
            <a:avLst/>
            <a:gdLst>
              <a:gd name="connsiteX0" fmla="*/ 0 w 3664531"/>
              <a:gd name="connsiteY0" fmla="*/ 0 h 512975"/>
              <a:gd name="connsiteX1" fmla="*/ 3664531 w 3664531"/>
              <a:gd name="connsiteY1" fmla="*/ 0 h 512975"/>
              <a:gd name="connsiteX2" fmla="*/ 3664531 w 3664531"/>
              <a:gd name="connsiteY2" fmla="*/ 512975 h 512975"/>
              <a:gd name="connsiteX3" fmla="*/ 0 w 3664531"/>
              <a:gd name="connsiteY3" fmla="*/ 512975 h 512975"/>
              <a:gd name="connsiteX4" fmla="*/ 0 w 3664531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4531" h="512975">
                <a:moveTo>
                  <a:pt x="0" y="0"/>
                </a:moveTo>
                <a:lnTo>
                  <a:pt x="3664531" y="0"/>
                </a:lnTo>
                <a:lnTo>
                  <a:pt x="3664531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Biology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5AB5AC-F434-4576-BE62-BA3CD99E1858}"/>
              </a:ext>
            </a:extLst>
          </p:cNvPr>
          <p:cNvSpPr/>
          <p:nvPr/>
        </p:nvSpPr>
        <p:spPr>
          <a:xfrm>
            <a:off x="4374622" y="1954581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8C3294-7E93-4300-B428-272D2EC3CEBE}"/>
              </a:ext>
            </a:extLst>
          </p:cNvPr>
          <p:cNvSpPr/>
          <p:nvPr/>
        </p:nvSpPr>
        <p:spPr>
          <a:xfrm>
            <a:off x="4888183" y="2788070"/>
            <a:ext cx="3471580" cy="512975"/>
          </a:xfrm>
          <a:custGeom>
            <a:avLst/>
            <a:gdLst>
              <a:gd name="connsiteX0" fmla="*/ 0 w 3471580"/>
              <a:gd name="connsiteY0" fmla="*/ 0 h 512975"/>
              <a:gd name="connsiteX1" fmla="*/ 3471580 w 3471580"/>
              <a:gd name="connsiteY1" fmla="*/ 0 h 512975"/>
              <a:gd name="connsiteX2" fmla="*/ 3471580 w 3471580"/>
              <a:gd name="connsiteY2" fmla="*/ 512975 h 512975"/>
              <a:gd name="connsiteX3" fmla="*/ 0 w 3471580"/>
              <a:gd name="connsiteY3" fmla="*/ 512975 h 512975"/>
              <a:gd name="connsiteX4" fmla="*/ 0 w 3471580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1580" h="512975">
                <a:moveTo>
                  <a:pt x="0" y="0"/>
                </a:moveTo>
                <a:lnTo>
                  <a:pt x="3471580" y="0"/>
                </a:lnTo>
                <a:lnTo>
                  <a:pt x="3471580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Libraries 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107FF0-A12C-4804-9A2B-23C5781C45E7}"/>
              </a:ext>
            </a:extLst>
          </p:cNvPr>
          <p:cNvSpPr/>
          <p:nvPr/>
        </p:nvSpPr>
        <p:spPr>
          <a:xfrm>
            <a:off x="4567573" y="2723948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3B8AF7-7FE1-4290-9C5E-A7321341AB75}"/>
              </a:ext>
            </a:extLst>
          </p:cNvPr>
          <p:cNvSpPr/>
          <p:nvPr/>
        </p:nvSpPr>
        <p:spPr>
          <a:xfrm>
            <a:off x="4888183" y="3556949"/>
            <a:ext cx="3471580" cy="512975"/>
          </a:xfrm>
          <a:custGeom>
            <a:avLst/>
            <a:gdLst>
              <a:gd name="connsiteX0" fmla="*/ 0 w 3471580"/>
              <a:gd name="connsiteY0" fmla="*/ 0 h 512975"/>
              <a:gd name="connsiteX1" fmla="*/ 3471580 w 3471580"/>
              <a:gd name="connsiteY1" fmla="*/ 0 h 512975"/>
              <a:gd name="connsiteX2" fmla="*/ 3471580 w 3471580"/>
              <a:gd name="connsiteY2" fmla="*/ 512975 h 512975"/>
              <a:gd name="connsiteX3" fmla="*/ 0 w 3471580"/>
              <a:gd name="connsiteY3" fmla="*/ 512975 h 512975"/>
              <a:gd name="connsiteX4" fmla="*/ 0 w 3471580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1580" h="512975">
                <a:moveTo>
                  <a:pt x="0" y="0"/>
                </a:moveTo>
                <a:lnTo>
                  <a:pt x="3471580" y="0"/>
                </a:lnTo>
                <a:lnTo>
                  <a:pt x="3471580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rgbClr val="1E3A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Bahnschrift" panose="020B0502040204020203" pitchFamily="34" charset="0"/>
              </a:rPr>
              <a:t>Insurance 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EED2FB-C87C-4D50-98D7-18F55FB872E1}"/>
              </a:ext>
            </a:extLst>
          </p:cNvPr>
          <p:cNvSpPr/>
          <p:nvPr/>
        </p:nvSpPr>
        <p:spPr>
          <a:xfrm>
            <a:off x="4567573" y="3492827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F750944-7D61-4F8E-8C77-375B64D16041}"/>
              </a:ext>
            </a:extLst>
          </p:cNvPr>
          <p:cNvSpPr/>
          <p:nvPr/>
        </p:nvSpPr>
        <p:spPr>
          <a:xfrm>
            <a:off x="4695232" y="4326316"/>
            <a:ext cx="3664531" cy="512975"/>
          </a:xfrm>
          <a:custGeom>
            <a:avLst/>
            <a:gdLst>
              <a:gd name="connsiteX0" fmla="*/ 0 w 3664531"/>
              <a:gd name="connsiteY0" fmla="*/ 0 h 512975"/>
              <a:gd name="connsiteX1" fmla="*/ 3664531 w 3664531"/>
              <a:gd name="connsiteY1" fmla="*/ 0 h 512975"/>
              <a:gd name="connsiteX2" fmla="*/ 3664531 w 3664531"/>
              <a:gd name="connsiteY2" fmla="*/ 512975 h 512975"/>
              <a:gd name="connsiteX3" fmla="*/ 0 w 3664531"/>
              <a:gd name="connsiteY3" fmla="*/ 512975 h 512975"/>
              <a:gd name="connsiteX4" fmla="*/ 0 w 3664531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4531" h="512975">
                <a:moveTo>
                  <a:pt x="0" y="0"/>
                </a:moveTo>
                <a:lnTo>
                  <a:pt x="3664531" y="0"/>
                </a:lnTo>
                <a:lnTo>
                  <a:pt x="3664531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City Planning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461A9D-7A60-4E6B-980A-1752DC1DCF16}"/>
              </a:ext>
            </a:extLst>
          </p:cNvPr>
          <p:cNvSpPr/>
          <p:nvPr/>
        </p:nvSpPr>
        <p:spPr>
          <a:xfrm>
            <a:off x="4374622" y="4262194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AC3CC74-21A7-46CE-9D35-35D5F154E852}"/>
              </a:ext>
            </a:extLst>
          </p:cNvPr>
          <p:cNvSpPr/>
          <p:nvPr/>
        </p:nvSpPr>
        <p:spPr>
          <a:xfrm>
            <a:off x="4273275" y="5095682"/>
            <a:ext cx="4086489" cy="512975"/>
          </a:xfrm>
          <a:custGeom>
            <a:avLst/>
            <a:gdLst>
              <a:gd name="connsiteX0" fmla="*/ 0 w 4086489"/>
              <a:gd name="connsiteY0" fmla="*/ 0 h 512975"/>
              <a:gd name="connsiteX1" fmla="*/ 4086489 w 4086489"/>
              <a:gd name="connsiteY1" fmla="*/ 0 h 512975"/>
              <a:gd name="connsiteX2" fmla="*/ 4086489 w 4086489"/>
              <a:gd name="connsiteY2" fmla="*/ 512975 h 512975"/>
              <a:gd name="connsiteX3" fmla="*/ 0 w 4086489"/>
              <a:gd name="connsiteY3" fmla="*/ 512975 h 512975"/>
              <a:gd name="connsiteX4" fmla="*/ 0 w 4086489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489" h="512975">
                <a:moveTo>
                  <a:pt x="0" y="0"/>
                </a:moveTo>
                <a:lnTo>
                  <a:pt x="4086489" y="0"/>
                </a:lnTo>
                <a:lnTo>
                  <a:pt x="4086489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Earthquake studies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3899AF-CF82-4476-92BC-0D56DDAF66E2}"/>
              </a:ext>
            </a:extLst>
          </p:cNvPr>
          <p:cNvSpPr/>
          <p:nvPr/>
        </p:nvSpPr>
        <p:spPr>
          <a:xfrm>
            <a:off x="3952665" y="5031560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1868D3-42F8-4F7D-99E6-752C4E8C0AC6}"/>
              </a:ext>
            </a:extLst>
          </p:cNvPr>
          <p:cNvSpPr/>
          <p:nvPr/>
        </p:nvSpPr>
        <p:spPr>
          <a:xfrm>
            <a:off x="409866" y="1515403"/>
            <a:ext cx="3863408" cy="3863408"/>
          </a:xfrm>
          <a:prstGeom prst="ellipse">
            <a:avLst/>
          </a:prstGeom>
          <a:solidFill>
            <a:srgbClr val="1E3A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Bahnschrift" panose="020B0502040204020203" pitchFamily="34" charset="0"/>
              </a:rPr>
              <a:t>Applications of Clustering</a:t>
            </a:r>
          </a:p>
        </p:txBody>
      </p:sp>
    </p:spTree>
    <p:extLst>
      <p:ext uri="{BB962C8B-B14F-4D97-AF65-F5344CB8AC3E}">
        <p14:creationId xmlns:p14="http://schemas.microsoft.com/office/powerpoint/2010/main" val="68499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marL="914400" lvl="1" indent="-457200"/>
            <a:r>
              <a:rPr lang="en-IN" dirty="0"/>
              <a:t>understand the concept un-supervised learning.</a:t>
            </a:r>
          </a:p>
          <a:p>
            <a:pPr marL="914400" lvl="1" indent="-457200"/>
            <a:r>
              <a:rPr lang="en-IN" dirty="0"/>
              <a:t>learn the various clustering algorithms.</a:t>
            </a:r>
          </a:p>
          <a:p>
            <a:pPr marL="914400" lvl="1" indent="-457200"/>
            <a:r>
              <a:rPr lang="en-IN" dirty="0"/>
              <a:t>know the difference in clustering and classification.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ck Arc 6">
            <a:extLst>
              <a:ext uri="{FF2B5EF4-FFF2-40B4-BE49-F238E27FC236}">
                <a16:creationId xmlns:a16="http://schemas.microsoft.com/office/drawing/2014/main" id="{70D2CA21-9A3D-436F-AB5A-C4DAB5ADDE2E}"/>
              </a:ext>
            </a:extLst>
          </p:cNvPr>
          <p:cNvSpPr/>
          <p:nvPr/>
        </p:nvSpPr>
        <p:spPr>
          <a:xfrm>
            <a:off x="-1627293" y="149284"/>
            <a:ext cx="6559429" cy="6559429"/>
          </a:xfrm>
          <a:prstGeom prst="blockArc">
            <a:avLst>
              <a:gd name="adj1" fmla="val 18900000"/>
              <a:gd name="adj2" fmla="val 2700000"/>
              <a:gd name="adj3" fmla="val 329"/>
            </a:avLst>
          </a:prstGeom>
          <a:ln>
            <a:solidFill>
              <a:srgbClr val="1E3A42"/>
            </a:solidFill>
          </a:ln>
        </p:spPr>
        <p:style>
          <a:lnRef idx="1">
            <a:schemeClr val="accent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2151DA5-CE0F-4E80-B564-90696F33F03E}"/>
              </a:ext>
            </a:extLst>
          </p:cNvPr>
          <p:cNvSpPr/>
          <p:nvPr/>
        </p:nvSpPr>
        <p:spPr>
          <a:xfrm>
            <a:off x="4273275" y="1249337"/>
            <a:ext cx="4086489" cy="512975"/>
          </a:xfrm>
          <a:custGeom>
            <a:avLst/>
            <a:gdLst>
              <a:gd name="connsiteX0" fmla="*/ 0 w 4086489"/>
              <a:gd name="connsiteY0" fmla="*/ 0 h 512975"/>
              <a:gd name="connsiteX1" fmla="*/ 4086489 w 4086489"/>
              <a:gd name="connsiteY1" fmla="*/ 0 h 512975"/>
              <a:gd name="connsiteX2" fmla="*/ 4086489 w 4086489"/>
              <a:gd name="connsiteY2" fmla="*/ 512975 h 512975"/>
              <a:gd name="connsiteX3" fmla="*/ 0 w 4086489"/>
              <a:gd name="connsiteY3" fmla="*/ 512975 h 512975"/>
              <a:gd name="connsiteX4" fmla="*/ 0 w 4086489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489" h="512975">
                <a:moveTo>
                  <a:pt x="0" y="0"/>
                </a:moveTo>
                <a:lnTo>
                  <a:pt x="4086489" y="0"/>
                </a:lnTo>
                <a:lnTo>
                  <a:pt x="4086489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Marketing 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1C85F-09F8-432C-B814-BD8C77C8872A}"/>
              </a:ext>
            </a:extLst>
          </p:cNvPr>
          <p:cNvSpPr/>
          <p:nvPr/>
        </p:nvSpPr>
        <p:spPr>
          <a:xfrm>
            <a:off x="3952665" y="1185215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D456C6-4FAE-4EF2-B15A-A9F21A25C796}"/>
              </a:ext>
            </a:extLst>
          </p:cNvPr>
          <p:cNvSpPr/>
          <p:nvPr/>
        </p:nvSpPr>
        <p:spPr>
          <a:xfrm>
            <a:off x="4695232" y="2018703"/>
            <a:ext cx="3664531" cy="512975"/>
          </a:xfrm>
          <a:custGeom>
            <a:avLst/>
            <a:gdLst>
              <a:gd name="connsiteX0" fmla="*/ 0 w 3664531"/>
              <a:gd name="connsiteY0" fmla="*/ 0 h 512975"/>
              <a:gd name="connsiteX1" fmla="*/ 3664531 w 3664531"/>
              <a:gd name="connsiteY1" fmla="*/ 0 h 512975"/>
              <a:gd name="connsiteX2" fmla="*/ 3664531 w 3664531"/>
              <a:gd name="connsiteY2" fmla="*/ 512975 h 512975"/>
              <a:gd name="connsiteX3" fmla="*/ 0 w 3664531"/>
              <a:gd name="connsiteY3" fmla="*/ 512975 h 512975"/>
              <a:gd name="connsiteX4" fmla="*/ 0 w 3664531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4531" h="512975">
                <a:moveTo>
                  <a:pt x="0" y="0"/>
                </a:moveTo>
                <a:lnTo>
                  <a:pt x="3664531" y="0"/>
                </a:lnTo>
                <a:lnTo>
                  <a:pt x="3664531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Biology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5AB5AC-F434-4576-BE62-BA3CD99E1858}"/>
              </a:ext>
            </a:extLst>
          </p:cNvPr>
          <p:cNvSpPr/>
          <p:nvPr/>
        </p:nvSpPr>
        <p:spPr>
          <a:xfrm>
            <a:off x="4374622" y="1954581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8C3294-7E93-4300-B428-272D2EC3CEBE}"/>
              </a:ext>
            </a:extLst>
          </p:cNvPr>
          <p:cNvSpPr/>
          <p:nvPr/>
        </p:nvSpPr>
        <p:spPr>
          <a:xfrm>
            <a:off x="4888183" y="2788070"/>
            <a:ext cx="3471580" cy="512975"/>
          </a:xfrm>
          <a:custGeom>
            <a:avLst/>
            <a:gdLst>
              <a:gd name="connsiteX0" fmla="*/ 0 w 3471580"/>
              <a:gd name="connsiteY0" fmla="*/ 0 h 512975"/>
              <a:gd name="connsiteX1" fmla="*/ 3471580 w 3471580"/>
              <a:gd name="connsiteY1" fmla="*/ 0 h 512975"/>
              <a:gd name="connsiteX2" fmla="*/ 3471580 w 3471580"/>
              <a:gd name="connsiteY2" fmla="*/ 512975 h 512975"/>
              <a:gd name="connsiteX3" fmla="*/ 0 w 3471580"/>
              <a:gd name="connsiteY3" fmla="*/ 512975 h 512975"/>
              <a:gd name="connsiteX4" fmla="*/ 0 w 3471580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1580" h="512975">
                <a:moveTo>
                  <a:pt x="0" y="0"/>
                </a:moveTo>
                <a:lnTo>
                  <a:pt x="3471580" y="0"/>
                </a:lnTo>
                <a:lnTo>
                  <a:pt x="3471580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Libraries 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107FF0-A12C-4804-9A2B-23C5781C45E7}"/>
              </a:ext>
            </a:extLst>
          </p:cNvPr>
          <p:cNvSpPr/>
          <p:nvPr/>
        </p:nvSpPr>
        <p:spPr>
          <a:xfrm>
            <a:off x="4567573" y="2723948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3B8AF7-7FE1-4290-9C5E-A7321341AB75}"/>
              </a:ext>
            </a:extLst>
          </p:cNvPr>
          <p:cNvSpPr/>
          <p:nvPr/>
        </p:nvSpPr>
        <p:spPr>
          <a:xfrm>
            <a:off x="4888183" y="3556949"/>
            <a:ext cx="3471580" cy="512975"/>
          </a:xfrm>
          <a:custGeom>
            <a:avLst/>
            <a:gdLst>
              <a:gd name="connsiteX0" fmla="*/ 0 w 3471580"/>
              <a:gd name="connsiteY0" fmla="*/ 0 h 512975"/>
              <a:gd name="connsiteX1" fmla="*/ 3471580 w 3471580"/>
              <a:gd name="connsiteY1" fmla="*/ 0 h 512975"/>
              <a:gd name="connsiteX2" fmla="*/ 3471580 w 3471580"/>
              <a:gd name="connsiteY2" fmla="*/ 512975 h 512975"/>
              <a:gd name="connsiteX3" fmla="*/ 0 w 3471580"/>
              <a:gd name="connsiteY3" fmla="*/ 512975 h 512975"/>
              <a:gd name="connsiteX4" fmla="*/ 0 w 3471580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1580" h="512975">
                <a:moveTo>
                  <a:pt x="0" y="0"/>
                </a:moveTo>
                <a:lnTo>
                  <a:pt x="3471580" y="0"/>
                </a:lnTo>
                <a:lnTo>
                  <a:pt x="3471580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Insurance 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EED2FB-C87C-4D50-98D7-18F55FB872E1}"/>
              </a:ext>
            </a:extLst>
          </p:cNvPr>
          <p:cNvSpPr/>
          <p:nvPr/>
        </p:nvSpPr>
        <p:spPr>
          <a:xfrm>
            <a:off x="4567573" y="3492827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F750944-7D61-4F8E-8C77-375B64D16041}"/>
              </a:ext>
            </a:extLst>
          </p:cNvPr>
          <p:cNvSpPr/>
          <p:nvPr/>
        </p:nvSpPr>
        <p:spPr>
          <a:xfrm>
            <a:off x="4695232" y="4326316"/>
            <a:ext cx="3664531" cy="512975"/>
          </a:xfrm>
          <a:custGeom>
            <a:avLst/>
            <a:gdLst>
              <a:gd name="connsiteX0" fmla="*/ 0 w 3664531"/>
              <a:gd name="connsiteY0" fmla="*/ 0 h 512975"/>
              <a:gd name="connsiteX1" fmla="*/ 3664531 w 3664531"/>
              <a:gd name="connsiteY1" fmla="*/ 0 h 512975"/>
              <a:gd name="connsiteX2" fmla="*/ 3664531 w 3664531"/>
              <a:gd name="connsiteY2" fmla="*/ 512975 h 512975"/>
              <a:gd name="connsiteX3" fmla="*/ 0 w 3664531"/>
              <a:gd name="connsiteY3" fmla="*/ 512975 h 512975"/>
              <a:gd name="connsiteX4" fmla="*/ 0 w 3664531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4531" h="512975">
                <a:moveTo>
                  <a:pt x="0" y="0"/>
                </a:moveTo>
                <a:lnTo>
                  <a:pt x="3664531" y="0"/>
                </a:lnTo>
                <a:lnTo>
                  <a:pt x="3664531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rgbClr val="1E3A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Bahnschrift" panose="020B0502040204020203" pitchFamily="34" charset="0"/>
              </a:rPr>
              <a:t>City Planning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461A9D-7A60-4E6B-980A-1752DC1DCF16}"/>
              </a:ext>
            </a:extLst>
          </p:cNvPr>
          <p:cNvSpPr/>
          <p:nvPr/>
        </p:nvSpPr>
        <p:spPr>
          <a:xfrm>
            <a:off x="4374622" y="4262194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AC3CC74-21A7-46CE-9D35-35D5F154E852}"/>
              </a:ext>
            </a:extLst>
          </p:cNvPr>
          <p:cNvSpPr/>
          <p:nvPr/>
        </p:nvSpPr>
        <p:spPr>
          <a:xfrm>
            <a:off x="4273275" y="5095682"/>
            <a:ext cx="4086489" cy="512975"/>
          </a:xfrm>
          <a:custGeom>
            <a:avLst/>
            <a:gdLst>
              <a:gd name="connsiteX0" fmla="*/ 0 w 4086489"/>
              <a:gd name="connsiteY0" fmla="*/ 0 h 512975"/>
              <a:gd name="connsiteX1" fmla="*/ 4086489 w 4086489"/>
              <a:gd name="connsiteY1" fmla="*/ 0 h 512975"/>
              <a:gd name="connsiteX2" fmla="*/ 4086489 w 4086489"/>
              <a:gd name="connsiteY2" fmla="*/ 512975 h 512975"/>
              <a:gd name="connsiteX3" fmla="*/ 0 w 4086489"/>
              <a:gd name="connsiteY3" fmla="*/ 512975 h 512975"/>
              <a:gd name="connsiteX4" fmla="*/ 0 w 4086489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489" h="512975">
                <a:moveTo>
                  <a:pt x="0" y="0"/>
                </a:moveTo>
                <a:lnTo>
                  <a:pt x="4086489" y="0"/>
                </a:lnTo>
                <a:lnTo>
                  <a:pt x="4086489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Earthquake studies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3899AF-CF82-4476-92BC-0D56DDAF66E2}"/>
              </a:ext>
            </a:extLst>
          </p:cNvPr>
          <p:cNvSpPr/>
          <p:nvPr/>
        </p:nvSpPr>
        <p:spPr>
          <a:xfrm>
            <a:off x="3952665" y="5031560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1868D3-42F8-4F7D-99E6-752C4E8C0AC6}"/>
              </a:ext>
            </a:extLst>
          </p:cNvPr>
          <p:cNvSpPr/>
          <p:nvPr/>
        </p:nvSpPr>
        <p:spPr>
          <a:xfrm>
            <a:off x="409866" y="1515403"/>
            <a:ext cx="3863408" cy="3863408"/>
          </a:xfrm>
          <a:prstGeom prst="ellipse">
            <a:avLst/>
          </a:prstGeom>
          <a:solidFill>
            <a:srgbClr val="1E3A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Bahnschrift" panose="020B0502040204020203" pitchFamily="34" charset="0"/>
              </a:rPr>
              <a:t>Applications of Clustering</a:t>
            </a:r>
          </a:p>
        </p:txBody>
      </p:sp>
    </p:spTree>
    <p:extLst>
      <p:ext uri="{BB962C8B-B14F-4D97-AF65-F5344CB8AC3E}">
        <p14:creationId xmlns:p14="http://schemas.microsoft.com/office/powerpoint/2010/main" val="4294170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ck Arc 6">
            <a:extLst>
              <a:ext uri="{FF2B5EF4-FFF2-40B4-BE49-F238E27FC236}">
                <a16:creationId xmlns:a16="http://schemas.microsoft.com/office/drawing/2014/main" id="{70D2CA21-9A3D-436F-AB5A-C4DAB5ADDE2E}"/>
              </a:ext>
            </a:extLst>
          </p:cNvPr>
          <p:cNvSpPr/>
          <p:nvPr/>
        </p:nvSpPr>
        <p:spPr>
          <a:xfrm>
            <a:off x="-1627293" y="149284"/>
            <a:ext cx="6559429" cy="6559429"/>
          </a:xfrm>
          <a:prstGeom prst="blockArc">
            <a:avLst>
              <a:gd name="adj1" fmla="val 18900000"/>
              <a:gd name="adj2" fmla="val 2700000"/>
              <a:gd name="adj3" fmla="val 329"/>
            </a:avLst>
          </a:prstGeom>
          <a:ln>
            <a:solidFill>
              <a:srgbClr val="1E3A42"/>
            </a:solidFill>
          </a:ln>
        </p:spPr>
        <p:style>
          <a:lnRef idx="1">
            <a:schemeClr val="accent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2151DA5-CE0F-4E80-B564-90696F33F03E}"/>
              </a:ext>
            </a:extLst>
          </p:cNvPr>
          <p:cNvSpPr/>
          <p:nvPr/>
        </p:nvSpPr>
        <p:spPr>
          <a:xfrm>
            <a:off x="4273275" y="1249337"/>
            <a:ext cx="4086489" cy="512975"/>
          </a:xfrm>
          <a:custGeom>
            <a:avLst/>
            <a:gdLst>
              <a:gd name="connsiteX0" fmla="*/ 0 w 4086489"/>
              <a:gd name="connsiteY0" fmla="*/ 0 h 512975"/>
              <a:gd name="connsiteX1" fmla="*/ 4086489 w 4086489"/>
              <a:gd name="connsiteY1" fmla="*/ 0 h 512975"/>
              <a:gd name="connsiteX2" fmla="*/ 4086489 w 4086489"/>
              <a:gd name="connsiteY2" fmla="*/ 512975 h 512975"/>
              <a:gd name="connsiteX3" fmla="*/ 0 w 4086489"/>
              <a:gd name="connsiteY3" fmla="*/ 512975 h 512975"/>
              <a:gd name="connsiteX4" fmla="*/ 0 w 4086489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489" h="512975">
                <a:moveTo>
                  <a:pt x="0" y="0"/>
                </a:moveTo>
                <a:lnTo>
                  <a:pt x="4086489" y="0"/>
                </a:lnTo>
                <a:lnTo>
                  <a:pt x="4086489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Marketing 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1C85F-09F8-432C-B814-BD8C77C8872A}"/>
              </a:ext>
            </a:extLst>
          </p:cNvPr>
          <p:cNvSpPr/>
          <p:nvPr/>
        </p:nvSpPr>
        <p:spPr>
          <a:xfrm>
            <a:off x="3952665" y="1185215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D456C6-4FAE-4EF2-B15A-A9F21A25C796}"/>
              </a:ext>
            </a:extLst>
          </p:cNvPr>
          <p:cNvSpPr/>
          <p:nvPr/>
        </p:nvSpPr>
        <p:spPr>
          <a:xfrm>
            <a:off x="4695232" y="2018703"/>
            <a:ext cx="3664531" cy="512975"/>
          </a:xfrm>
          <a:custGeom>
            <a:avLst/>
            <a:gdLst>
              <a:gd name="connsiteX0" fmla="*/ 0 w 3664531"/>
              <a:gd name="connsiteY0" fmla="*/ 0 h 512975"/>
              <a:gd name="connsiteX1" fmla="*/ 3664531 w 3664531"/>
              <a:gd name="connsiteY1" fmla="*/ 0 h 512975"/>
              <a:gd name="connsiteX2" fmla="*/ 3664531 w 3664531"/>
              <a:gd name="connsiteY2" fmla="*/ 512975 h 512975"/>
              <a:gd name="connsiteX3" fmla="*/ 0 w 3664531"/>
              <a:gd name="connsiteY3" fmla="*/ 512975 h 512975"/>
              <a:gd name="connsiteX4" fmla="*/ 0 w 3664531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4531" h="512975">
                <a:moveTo>
                  <a:pt x="0" y="0"/>
                </a:moveTo>
                <a:lnTo>
                  <a:pt x="3664531" y="0"/>
                </a:lnTo>
                <a:lnTo>
                  <a:pt x="3664531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Biology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5AB5AC-F434-4576-BE62-BA3CD99E1858}"/>
              </a:ext>
            </a:extLst>
          </p:cNvPr>
          <p:cNvSpPr/>
          <p:nvPr/>
        </p:nvSpPr>
        <p:spPr>
          <a:xfrm>
            <a:off x="4374622" y="1954581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8C3294-7E93-4300-B428-272D2EC3CEBE}"/>
              </a:ext>
            </a:extLst>
          </p:cNvPr>
          <p:cNvSpPr/>
          <p:nvPr/>
        </p:nvSpPr>
        <p:spPr>
          <a:xfrm>
            <a:off x="4888183" y="2788070"/>
            <a:ext cx="3471580" cy="512975"/>
          </a:xfrm>
          <a:custGeom>
            <a:avLst/>
            <a:gdLst>
              <a:gd name="connsiteX0" fmla="*/ 0 w 3471580"/>
              <a:gd name="connsiteY0" fmla="*/ 0 h 512975"/>
              <a:gd name="connsiteX1" fmla="*/ 3471580 w 3471580"/>
              <a:gd name="connsiteY1" fmla="*/ 0 h 512975"/>
              <a:gd name="connsiteX2" fmla="*/ 3471580 w 3471580"/>
              <a:gd name="connsiteY2" fmla="*/ 512975 h 512975"/>
              <a:gd name="connsiteX3" fmla="*/ 0 w 3471580"/>
              <a:gd name="connsiteY3" fmla="*/ 512975 h 512975"/>
              <a:gd name="connsiteX4" fmla="*/ 0 w 3471580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1580" h="512975">
                <a:moveTo>
                  <a:pt x="0" y="0"/>
                </a:moveTo>
                <a:lnTo>
                  <a:pt x="3471580" y="0"/>
                </a:lnTo>
                <a:lnTo>
                  <a:pt x="3471580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Libraries 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107FF0-A12C-4804-9A2B-23C5781C45E7}"/>
              </a:ext>
            </a:extLst>
          </p:cNvPr>
          <p:cNvSpPr/>
          <p:nvPr/>
        </p:nvSpPr>
        <p:spPr>
          <a:xfrm>
            <a:off x="4567573" y="2723948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3B8AF7-7FE1-4290-9C5E-A7321341AB75}"/>
              </a:ext>
            </a:extLst>
          </p:cNvPr>
          <p:cNvSpPr/>
          <p:nvPr/>
        </p:nvSpPr>
        <p:spPr>
          <a:xfrm>
            <a:off x="4888183" y="3556949"/>
            <a:ext cx="3471580" cy="512975"/>
          </a:xfrm>
          <a:custGeom>
            <a:avLst/>
            <a:gdLst>
              <a:gd name="connsiteX0" fmla="*/ 0 w 3471580"/>
              <a:gd name="connsiteY0" fmla="*/ 0 h 512975"/>
              <a:gd name="connsiteX1" fmla="*/ 3471580 w 3471580"/>
              <a:gd name="connsiteY1" fmla="*/ 0 h 512975"/>
              <a:gd name="connsiteX2" fmla="*/ 3471580 w 3471580"/>
              <a:gd name="connsiteY2" fmla="*/ 512975 h 512975"/>
              <a:gd name="connsiteX3" fmla="*/ 0 w 3471580"/>
              <a:gd name="connsiteY3" fmla="*/ 512975 h 512975"/>
              <a:gd name="connsiteX4" fmla="*/ 0 w 3471580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1580" h="512975">
                <a:moveTo>
                  <a:pt x="0" y="0"/>
                </a:moveTo>
                <a:lnTo>
                  <a:pt x="3471580" y="0"/>
                </a:lnTo>
                <a:lnTo>
                  <a:pt x="3471580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Insurance 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EED2FB-C87C-4D50-98D7-18F55FB872E1}"/>
              </a:ext>
            </a:extLst>
          </p:cNvPr>
          <p:cNvSpPr/>
          <p:nvPr/>
        </p:nvSpPr>
        <p:spPr>
          <a:xfrm>
            <a:off x="4567573" y="3492827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F750944-7D61-4F8E-8C77-375B64D16041}"/>
              </a:ext>
            </a:extLst>
          </p:cNvPr>
          <p:cNvSpPr/>
          <p:nvPr/>
        </p:nvSpPr>
        <p:spPr>
          <a:xfrm>
            <a:off x="4695232" y="4326316"/>
            <a:ext cx="3664531" cy="512975"/>
          </a:xfrm>
          <a:custGeom>
            <a:avLst/>
            <a:gdLst>
              <a:gd name="connsiteX0" fmla="*/ 0 w 3664531"/>
              <a:gd name="connsiteY0" fmla="*/ 0 h 512975"/>
              <a:gd name="connsiteX1" fmla="*/ 3664531 w 3664531"/>
              <a:gd name="connsiteY1" fmla="*/ 0 h 512975"/>
              <a:gd name="connsiteX2" fmla="*/ 3664531 w 3664531"/>
              <a:gd name="connsiteY2" fmla="*/ 512975 h 512975"/>
              <a:gd name="connsiteX3" fmla="*/ 0 w 3664531"/>
              <a:gd name="connsiteY3" fmla="*/ 512975 h 512975"/>
              <a:gd name="connsiteX4" fmla="*/ 0 w 3664531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4531" h="512975">
                <a:moveTo>
                  <a:pt x="0" y="0"/>
                </a:moveTo>
                <a:lnTo>
                  <a:pt x="3664531" y="0"/>
                </a:lnTo>
                <a:lnTo>
                  <a:pt x="3664531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latin typeface="Bahnschrift" panose="020B0502040204020203" pitchFamily="34" charset="0"/>
              </a:rPr>
              <a:t>City Planning</a:t>
            </a:r>
            <a:endParaRPr lang="en-IN" sz="2800" kern="1200">
              <a:latin typeface="Bahnschrift" panose="020B050204020402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461A9D-7A60-4E6B-980A-1752DC1DCF16}"/>
              </a:ext>
            </a:extLst>
          </p:cNvPr>
          <p:cNvSpPr/>
          <p:nvPr/>
        </p:nvSpPr>
        <p:spPr>
          <a:xfrm>
            <a:off x="4374622" y="4262194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AC3CC74-21A7-46CE-9D35-35D5F154E852}"/>
              </a:ext>
            </a:extLst>
          </p:cNvPr>
          <p:cNvSpPr/>
          <p:nvPr/>
        </p:nvSpPr>
        <p:spPr>
          <a:xfrm>
            <a:off x="4273275" y="5095682"/>
            <a:ext cx="4086489" cy="512975"/>
          </a:xfrm>
          <a:custGeom>
            <a:avLst/>
            <a:gdLst>
              <a:gd name="connsiteX0" fmla="*/ 0 w 4086489"/>
              <a:gd name="connsiteY0" fmla="*/ 0 h 512975"/>
              <a:gd name="connsiteX1" fmla="*/ 4086489 w 4086489"/>
              <a:gd name="connsiteY1" fmla="*/ 0 h 512975"/>
              <a:gd name="connsiteX2" fmla="*/ 4086489 w 4086489"/>
              <a:gd name="connsiteY2" fmla="*/ 512975 h 512975"/>
              <a:gd name="connsiteX3" fmla="*/ 0 w 4086489"/>
              <a:gd name="connsiteY3" fmla="*/ 512975 h 512975"/>
              <a:gd name="connsiteX4" fmla="*/ 0 w 4086489"/>
              <a:gd name="connsiteY4" fmla="*/ 0 h 51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489" h="512975">
                <a:moveTo>
                  <a:pt x="0" y="0"/>
                </a:moveTo>
                <a:lnTo>
                  <a:pt x="4086489" y="0"/>
                </a:lnTo>
                <a:lnTo>
                  <a:pt x="4086489" y="512975"/>
                </a:lnTo>
                <a:lnTo>
                  <a:pt x="0" y="512975"/>
                </a:lnTo>
                <a:lnTo>
                  <a:pt x="0" y="0"/>
                </a:lnTo>
                <a:close/>
              </a:path>
            </a:pathLst>
          </a:custGeom>
          <a:solidFill>
            <a:srgbClr val="1E3A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7175" tIns="71120" rIns="71120" bIns="7112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>
                <a:latin typeface="Bahnschrift" panose="020B0502040204020203" pitchFamily="34" charset="0"/>
              </a:rPr>
              <a:t>Earthquake studies</a:t>
            </a:r>
            <a:endParaRPr lang="en-IN" sz="2800">
              <a:latin typeface="Bahnschrift" panose="020B050204020402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3899AF-CF82-4476-92BC-0D56DDAF66E2}"/>
              </a:ext>
            </a:extLst>
          </p:cNvPr>
          <p:cNvSpPr/>
          <p:nvPr/>
        </p:nvSpPr>
        <p:spPr>
          <a:xfrm>
            <a:off x="3952665" y="5031560"/>
            <a:ext cx="641219" cy="641219"/>
          </a:xfrm>
          <a:prstGeom prst="ellipse">
            <a:avLst/>
          </a:prstGeom>
          <a:ln>
            <a:solidFill>
              <a:srgbClr val="1E3A4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1868D3-42F8-4F7D-99E6-752C4E8C0AC6}"/>
              </a:ext>
            </a:extLst>
          </p:cNvPr>
          <p:cNvSpPr/>
          <p:nvPr/>
        </p:nvSpPr>
        <p:spPr>
          <a:xfrm>
            <a:off x="409866" y="1515403"/>
            <a:ext cx="3863408" cy="3863408"/>
          </a:xfrm>
          <a:prstGeom prst="ellipse">
            <a:avLst/>
          </a:prstGeom>
          <a:solidFill>
            <a:srgbClr val="1E3A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Bahnschrift" panose="020B0502040204020203" pitchFamily="34" charset="0"/>
              </a:rPr>
              <a:t>Applications of Clustering</a:t>
            </a:r>
          </a:p>
        </p:txBody>
      </p:sp>
    </p:spTree>
    <p:extLst>
      <p:ext uri="{BB962C8B-B14F-4D97-AF65-F5344CB8AC3E}">
        <p14:creationId xmlns:p14="http://schemas.microsoft.com/office/powerpoint/2010/main" val="3471859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classification and clustering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932139"/>
              </p:ext>
            </p:extLst>
          </p:nvPr>
        </p:nvGraphicFramePr>
        <p:xfrm>
          <a:off x="414885" y="1432752"/>
          <a:ext cx="8314230" cy="530555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978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97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Parameter</a:t>
                      </a:r>
                    </a:p>
                  </a:txBody>
                  <a:tcPr marL="48553" marR="48553" marT="48553" marB="48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42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Classification</a:t>
                      </a:r>
                    </a:p>
                  </a:txBody>
                  <a:tcPr marL="48553" marR="48553" marT="48553" marB="48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42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Clustering</a:t>
                      </a:r>
                    </a:p>
                  </a:txBody>
                  <a:tcPr marL="48553" marR="48553" marT="48553" marB="48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42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72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 dirty="0">
                          <a:effectLst/>
                          <a:latin typeface="Bahnschrift" panose="020B0502040204020203" pitchFamily="34" charset="0"/>
                        </a:rPr>
                        <a:t>Type</a:t>
                      </a:r>
                    </a:p>
                  </a:txBody>
                  <a:tcPr marL="48553" marR="48553" marT="67975" marB="67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b="0" dirty="0">
                          <a:effectLst/>
                          <a:latin typeface="Bahnschrift" panose="020B0502040204020203" pitchFamily="34" charset="0"/>
                        </a:rPr>
                        <a:t>used for supervised learning</a:t>
                      </a:r>
                    </a:p>
                  </a:txBody>
                  <a:tcPr marL="48553" marR="48553" marT="67975" marB="67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b="0" dirty="0">
                          <a:effectLst/>
                          <a:latin typeface="Bahnschrift" panose="020B0502040204020203" pitchFamily="34" charset="0"/>
                        </a:rPr>
                        <a:t>used for unsupervised learning</a:t>
                      </a:r>
                    </a:p>
                  </a:txBody>
                  <a:tcPr marL="48553" marR="48553" marT="67975" marB="67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438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 dirty="0">
                          <a:effectLst/>
                          <a:latin typeface="Bahnschrift" panose="020B0502040204020203" pitchFamily="34" charset="0"/>
                        </a:rPr>
                        <a:t>Basic</a:t>
                      </a:r>
                    </a:p>
                  </a:txBody>
                  <a:tcPr marL="48553" marR="48553" marT="67975" marB="67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  <a:latin typeface="Bahnschrift" panose="020B0502040204020203" pitchFamily="34" charset="0"/>
                        </a:rPr>
                        <a:t>process of classifying the input instances based on their corresponding class labels</a:t>
                      </a:r>
                    </a:p>
                  </a:txBody>
                  <a:tcPr marL="48553" marR="48553" marT="67975" marB="67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  <a:latin typeface="Bahnschrift" panose="020B0502040204020203" pitchFamily="34" charset="0"/>
                        </a:rPr>
                        <a:t>grouping the instances based on their similarity without the help of class labels</a:t>
                      </a:r>
                    </a:p>
                  </a:txBody>
                  <a:tcPr marL="48553" marR="48553" marT="67975" marB="67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022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 dirty="0">
                          <a:effectLst/>
                          <a:latin typeface="Bahnschrift" panose="020B0502040204020203" pitchFamily="34" charset="0"/>
                        </a:rPr>
                        <a:t>Need</a:t>
                      </a:r>
                    </a:p>
                  </a:txBody>
                  <a:tcPr marL="48553" marR="48553" marT="67975" marB="67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>
                          <a:effectLst/>
                          <a:latin typeface="Bahnschrift" panose="020B0502040204020203" pitchFamily="34" charset="0"/>
                        </a:rPr>
                        <a:t>it has labels so there is need of training and testing dataset for verifying the model created</a:t>
                      </a:r>
                    </a:p>
                  </a:txBody>
                  <a:tcPr marL="48553" marR="48553" marT="67975" marB="67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  <a:latin typeface="Bahnschrift" panose="020B0502040204020203" pitchFamily="34" charset="0"/>
                        </a:rPr>
                        <a:t>there is no need of training and testing dataset</a:t>
                      </a:r>
                    </a:p>
                  </a:txBody>
                  <a:tcPr marL="48553" marR="48553" marT="67975" marB="67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834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classification and clustering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412469"/>
              </p:ext>
            </p:extLst>
          </p:nvPr>
        </p:nvGraphicFramePr>
        <p:xfrm>
          <a:off x="414885" y="1966152"/>
          <a:ext cx="8314230" cy="420948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978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97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Parameter</a:t>
                      </a:r>
                    </a:p>
                  </a:txBody>
                  <a:tcPr marL="48553" marR="48553" marT="48553" marB="48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42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Classification</a:t>
                      </a:r>
                    </a:p>
                  </a:txBody>
                  <a:tcPr marL="48553" marR="48553" marT="48553" marB="48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42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Clustering</a:t>
                      </a:r>
                    </a:p>
                  </a:txBody>
                  <a:tcPr marL="48553" marR="48553" marT="48553" marB="48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42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72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500" b="0" dirty="0">
                          <a:effectLst/>
                          <a:latin typeface="Bahnschrift" panose="020B0502040204020203" pitchFamily="34" charset="0"/>
                        </a:rPr>
                        <a:t>Complexity</a:t>
                      </a:r>
                    </a:p>
                  </a:txBody>
                  <a:tcPr marL="48553" marR="48553" marT="67975" marB="67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500" b="0" dirty="0">
                          <a:effectLst/>
                          <a:latin typeface="Bahnschrift" panose="020B0502040204020203" pitchFamily="34" charset="0"/>
                        </a:rPr>
                        <a:t>more complex as compared to clustering</a:t>
                      </a:r>
                    </a:p>
                  </a:txBody>
                  <a:tcPr marL="48553" marR="48553" marT="67975" marB="67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500" b="0" dirty="0">
                          <a:effectLst/>
                          <a:latin typeface="Bahnschrift" panose="020B0502040204020203" pitchFamily="34" charset="0"/>
                        </a:rPr>
                        <a:t>less complex as compared to classification</a:t>
                      </a:r>
                    </a:p>
                  </a:txBody>
                  <a:tcPr marL="48553" marR="48553" marT="67975" marB="67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271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500" b="0" dirty="0">
                          <a:effectLst/>
                          <a:latin typeface="Bahnschrift" panose="020B0502040204020203" pitchFamily="34" charset="0"/>
                        </a:rPr>
                        <a:t>Example Algorithms</a:t>
                      </a:r>
                    </a:p>
                  </a:txBody>
                  <a:tcPr marL="48553" marR="48553" marT="67975" marB="67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2500" b="0" dirty="0" err="1">
                          <a:effectLst/>
                          <a:latin typeface="Bahnschrift" panose="020B0502040204020203" pitchFamily="34" charset="0"/>
                        </a:rPr>
                        <a:t>Logistic</a:t>
                      </a:r>
                      <a:r>
                        <a:rPr lang="fr-FR" sz="2500" b="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fr-FR" sz="2500" b="0" dirty="0" err="1">
                          <a:effectLst/>
                          <a:latin typeface="Bahnschrift" panose="020B0502040204020203" pitchFamily="34" charset="0"/>
                        </a:rPr>
                        <a:t>regression</a:t>
                      </a:r>
                      <a:r>
                        <a:rPr lang="fr-FR" sz="2500" b="0" dirty="0">
                          <a:effectLst/>
                          <a:latin typeface="Bahnschrift" panose="020B0502040204020203" pitchFamily="34" charset="0"/>
                        </a:rPr>
                        <a:t>, </a:t>
                      </a:r>
                      <a:r>
                        <a:rPr lang="fr-FR" sz="2500" b="0" dirty="0" err="1">
                          <a:effectLst/>
                          <a:latin typeface="Bahnschrift" panose="020B0502040204020203" pitchFamily="34" charset="0"/>
                        </a:rPr>
                        <a:t>Naive</a:t>
                      </a:r>
                      <a:r>
                        <a:rPr lang="fr-FR" sz="2500" b="0" dirty="0">
                          <a:effectLst/>
                          <a:latin typeface="Bahnschrift" panose="020B0502040204020203" pitchFamily="34" charset="0"/>
                        </a:rPr>
                        <a:t> Bayes classifier, Support </a:t>
                      </a:r>
                      <a:r>
                        <a:rPr lang="fr-FR" sz="2500" b="0" dirty="0" err="1">
                          <a:effectLst/>
                          <a:latin typeface="Bahnschrift" panose="020B0502040204020203" pitchFamily="34" charset="0"/>
                        </a:rPr>
                        <a:t>vector</a:t>
                      </a:r>
                      <a:r>
                        <a:rPr lang="fr-FR" sz="2500" b="0" dirty="0">
                          <a:effectLst/>
                          <a:latin typeface="Bahnschrift" panose="020B0502040204020203" pitchFamily="34" charset="0"/>
                        </a:rPr>
                        <a:t> machines etc.</a:t>
                      </a:r>
                    </a:p>
                  </a:txBody>
                  <a:tcPr marL="48553" marR="48553" marT="67975" marB="67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500" b="0" dirty="0">
                          <a:effectLst/>
                          <a:latin typeface="Bahnschrift" panose="020B0502040204020203" pitchFamily="34" charset="0"/>
                        </a:rPr>
                        <a:t>k-means clustering algorithm, Fuzzy c-means clustering algorithm, Gaussian (EM) clustering algorithm etc.</a:t>
                      </a:r>
                    </a:p>
                  </a:txBody>
                  <a:tcPr marL="48553" marR="48553" marT="67975" marB="67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64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Unsupervised Learning, as clearly defined through its name, uses no classification or labelled information as input to the algorithm.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130" y="4085577"/>
            <a:ext cx="5587738" cy="2429055"/>
          </a:xfrm>
          <a:prstGeom prst="rect">
            <a:avLst/>
          </a:prstGeom>
          <a:noFill/>
          <a:ln>
            <a:solidFill>
              <a:srgbClr val="1E3A4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4922775"/>
            <a:ext cx="8504809" cy="1570623"/>
          </a:xfrm>
        </p:spPr>
        <p:txBody>
          <a:bodyPr>
            <a:normAutofit/>
          </a:bodyPr>
          <a:lstStyle/>
          <a:p>
            <a:r>
              <a:rPr lang="en-US" dirty="0"/>
              <a:t>In unsupervised learning “The outcome or output for the given inputs is unknown” </a:t>
            </a: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130" y="1935225"/>
            <a:ext cx="5587738" cy="2429055"/>
          </a:xfrm>
          <a:prstGeom prst="rect">
            <a:avLst/>
          </a:prstGeom>
          <a:noFill/>
          <a:ln>
            <a:solidFill>
              <a:srgbClr val="1E3A4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97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20" b="16266"/>
          <a:stretch/>
        </p:blipFill>
        <p:spPr>
          <a:xfrm>
            <a:off x="1327818" y="2599890"/>
            <a:ext cx="6488364" cy="25589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EB22A7-9B5A-4008-BEF3-81AF06E30DF5}"/>
              </a:ext>
            </a:extLst>
          </p:cNvPr>
          <p:cNvSpPr/>
          <p:nvPr/>
        </p:nvSpPr>
        <p:spPr>
          <a:xfrm>
            <a:off x="1381509" y="5338747"/>
            <a:ext cx="1566672" cy="529197"/>
          </a:xfrm>
          <a:prstGeom prst="roundRect">
            <a:avLst>
              <a:gd name="adj" fmla="val 4667"/>
            </a:avLst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Bahnschrift" panose="020B0502040204020203" pitchFamily="34" charset="0"/>
              </a:rPr>
              <a:t>Raw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26D383-B995-4AEF-93E1-B55826EE45F5}"/>
              </a:ext>
            </a:extLst>
          </p:cNvPr>
          <p:cNvSpPr/>
          <p:nvPr/>
        </p:nvSpPr>
        <p:spPr>
          <a:xfrm>
            <a:off x="3469506" y="5225407"/>
            <a:ext cx="2293764" cy="1031257"/>
          </a:xfrm>
          <a:prstGeom prst="roundRect">
            <a:avLst>
              <a:gd name="adj" fmla="val 4667"/>
            </a:avLst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Bahnschrift" panose="020B0502040204020203" pitchFamily="34" charset="0"/>
              </a:rPr>
              <a:t>Unsupervised Learning Algorithm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EF55AB-D377-40BF-825C-3270ADDA043A}"/>
              </a:ext>
            </a:extLst>
          </p:cNvPr>
          <p:cNvSpPr/>
          <p:nvPr/>
        </p:nvSpPr>
        <p:spPr>
          <a:xfrm>
            <a:off x="6249510" y="5338747"/>
            <a:ext cx="1566672" cy="529197"/>
          </a:xfrm>
          <a:prstGeom prst="roundRect">
            <a:avLst>
              <a:gd name="adj" fmla="val 4667"/>
            </a:avLst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Bahnschrift" panose="020B0502040204020203" pitchFamily="34" charset="0"/>
              </a:rPr>
              <a:t>Clusters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BEE04261-1C7A-4086-86ED-E388C0531B1E}"/>
              </a:ext>
            </a:extLst>
          </p:cNvPr>
          <p:cNvSpPr/>
          <p:nvPr/>
        </p:nvSpPr>
        <p:spPr>
          <a:xfrm>
            <a:off x="1429679" y="1791244"/>
            <a:ext cx="1518502" cy="717207"/>
          </a:xfrm>
          <a:prstGeom prst="notchedRightArrow">
            <a:avLst>
              <a:gd name="adj1" fmla="val 50000"/>
              <a:gd name="adj2" fmla="val 56455"/>
            </a:avLst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200" dirty="0">
                <a:latin typeface="Bahnschrift" panose="020B0502040204020203" pitchFamily="34" charset="0"/>
              </a:rPr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16C507-BDEC-40FC-8F64-72DB93B3FF14}"/>
              </a:ext>
            </a:extLst>
          </p:cNvPr>
          <p:cNvSpPr/>
          <p:nvPr/>
        </p:nvSpPr>
        <p:spPr>
          <a:xfrm>
            <a:off x="1645920" y="2609995"/>
            <a:ext cx="1302261" cy="12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93719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13" y="0"/>
            <a:ext cx="8738885" cy="1217034"/>
          </a:xfrm>
        </p:spPr>
        <p:txBody>
          <a:bodyPr/>
          <a:lstStyle/>
          <a:p>
            <a:r>
              <a:rPr lang="en-US" dirty="0"/>
              <a:t>Key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3000" dirty="0"/>
              <a:t>It is used for Clustering problems(grouping), Anomaly Detection (in banks for unusual transactions) where there is a need for finding relationships among the data given.</a:t>
            </a:r>
          </a:p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Unlabeled data is used in unsupervised learning.</a:t>
            </a:r>
          </a:p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Popular Algorithms: k-means clustering, Association rule.</a:t>
            </a:r>
          </a:p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 is mainly used in Descriptive Modelling.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13" y="0"/>
            <a:ext cx="8738885" cy="1217034"/>
          </a:xfrm>
        </p:spPr>
        <p:txBody>
          <a:bodyPr/>
          <a:lstStyle/>
          <a:p>
            <a:r>
              <a:rPr lang="en-US" dirty="0"/>
              <a:t>Key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 is used for Clustering problems(grouping), Anomaly Detection (in banks for unusual transactions) where there is a need for finding relationships among the data given.</a:t>
            </a:r>
          </a:p>
          <a:p>
            <a:pPr algn="just">
              <a:lnSpc>
                <a:spcPct val="170000"/>
              </a:lnSpc>
            </a:pPr>
            <a:r>
              <a:rPr lang="en-US" sz="3000" dirty="0"/>
              <a:t>Unlabeled data is used in unsupervised learning.</a:t>
            </a:r>
          </a:p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Popular Algorithms: k-means clustering, Association rule.</a:t>
            </a:r>
          </a:p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 is mainly used in Descriptive Modelling.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4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13" y="0"/>
            <a:ext cx="8738885" cy="1217034"/>
          </a:xfrm>
        </p:spPr>
        <p:txBody>
          <a:bodyPr/>
          <a:lstStyle/>
          <a:p>
            <a:r>
              <a:rPr lang="en-US" dirty="0"/>
              <a:t>Key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 is used for Clustering problems(grouping), Anomaly Detection (in banks for unusual transactions) where there is a need for finding relationships among the data given.</a:t>
            </a:r>
          </a:p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Unlabeled data is used in unsupervised learning.</a:t>
            </a:r>
          </a:p>
          <a:p>
            <a:pPr algn="just">
              <a:lnSpc>
                <a:spcPct val="170000"/>
              </a:lnSpc>
            </a:pPr>
            <a:r>
              <a:rPr lang="en-US" sz="3000" dirty="0"/>
              <a:t>Popular Algorithms: k-means clustering, Association rule.</a:t>
            </a:r>
          </a:p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 is mainly used in Descriptive Modelling.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2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13" y="0"/>
            <a:ext cx="8738885" cy="1217034"/>
          </a:xfrm>
        </p:spPr>
        <p:txBody>
          <a:bodyPr/>
          <a:lstStyle/>
          <a:p>
            <a:r>
              <a:rPr lang="en-US" dirty="0"/>
              <a:t>Key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 is used for Clustering problems(grouping), Anomaly Detection (in banks for unusual transactions) where there is a need for finding relationships among the data given.</a:t>
            </a:r>
          </a:p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Unlabeled data is used in unsupervised learning.</a:t>
            </a:r>
          </a:p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Popular Algorithms: k-means clustering, Association rule.</a:t>
            </a:r>
          </a:p>
          <a:p>
            <a:pPr algn="just">
              <a:lnSpc>
                <a:spcPct val="170000"/>
              </a:lnSpc>
            </a:pPr>
            <a:r>
              <a:rPr lang="en-US" sz="3000" dirty="0"/>
              <a:t>It is mainly used in Descriptive Modelling.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14278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340439-14DE-40A4-AF5D-A2ABB32CB2B8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725</Words>
  <Application>Microsoft Office PowerPoint</Application>
  <PresentationFormat>On-screen Show (4:3)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Unsupervised Learning</vt:lpstr>
      <vt:lpstr>Unsupervised Learning</vt:lpstr>
      <vt:lpstr>Example</vt:lpstr>
      <vt:lpstr>Key Points</vt:lpstr>
      <vt:lpstr>Key Points</vt:lpstr>
      <vt:lpstr>Key Points</vt:lpstr>
      <vt:lpstr>Key Points</vt:lpstr>
      <vt:lpstr>Clustering</vt:lpstr>
      <vt:lpstr>Clustering Methods </vt:lpstr>
      <vt:lpstr>Clustering methods</vt:lpstr>
      <vt:lpstr>Clustering methods</vt:lpstr>
      <vt:lpstr>Clustering methods</vt:lpstr>
      <vt:lpstr>Clustering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classification and clustering</vt:lpstr>
      <vt:lpstr>Difference between classification and clustering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56</cp:revision>
  <dcterms:created xsi:type="dcterms:W3CDTF">2020-12-02T17:41:12Z</dcterms:created>
  <dcterms:modified xsi:type="dcterms:W3CDTF">2021-02-04T09:55:08Z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267354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