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35" r:id="rId7"/>
    <p:sldId id="352" r:id="rId8"/>
    <p:sldId id="353" r:id="rId9"/>
    <p:sldId id="334" r:id="rId10"/>
    <p:sldId id="354" r:id="rId11"/>
    <p:sldId id="355" r:id="rId12"/>
    <p:sldId id="356" r:id="rId13"/>
    <p:sldId id="320" r:id="rId14"/>
    <p:sldId id="336" r:id="rId15"/>
    <p:sldId id="321" r:id="rId16"/>
    <p:sldId id="339" r:id="rId17"/>
    <p:sldId id="340" r:id="rId18"/>
    <p:sldId id="322" r:id="rId19"/>
    <p:sldId id="341" r:id="rId20"/>
    <p:sldId id="323" r:id="rId21"/>
    <p:sldId id="324" r:id="rId22"/>
    <p:sldId id="357" r:id="rId23"/>
    <p:sldId id="358" r:id="rId24"/>
    <p:sldId id="359" r:id="rId25"/>
    <p:sldId id="342" r:id="rId26"/>
    <p:sldId id="361" r:id="rId27"/>
    <p:sldId id="362" r:id="rId28"/>
    <p:sldId id="325" r:id="rId29"/>
    <p:sldId id="343" r:id="rId30"/>
    <p:sldId id="364" r:id="rId31"/>
    <p:sldId id="344" r:id="rId32"/>
    <p:sldId id="326" r:id="rId33"/>
    <p:sldId id="345" r:id="rId34"/>
    <p:sldId id="346" r:id="rId35"/>
    <p:sldId id="327" r:id="rId36"/>
    <p:sldId id="365" r:id="rId37"/>
    <p:sldId id="347" r:id="rId38"/>
    <p:sldId id="366" r:id="rId39"/>
    <p:sldId id="328" r:id="rId40"/>
    <p:sldId id="367" r:id="rId41"/>
    <p:sldId id="368" r:id="rId42"/>
    <p:sldId id="369" r:id="rId43"/>
    <p:sldId id="370" r:id="rId44"/>
    <p:sldId id="329" r:id="rId45"/>
    <p:sldId id="371" r:id="rId46"/>
    <p:sldId id="348" r:id="rId47"/>
    <p:sldId id="330" r:id="rId48"/>
    <p:sldId id="372" r:id="rId49"/>
    <p:sldId id="349" r:id="rId50"/>
    <p:sldId id="331" r:id="rId51"/>
    <p:sldId id="373" r:id="rId52"/>
    <p:sldId id="350" r:id="rId53"/>
    <p:sldId id="332" r:id="rId54"/>
    <p:sldId id="333" r:id="rId55"/>
    <p:sldId id="351" r:id="rId56"/>
    <p:sldId id="31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61E"/>
    <a:srgbClr val="1E3A42"/>
    <a:srgbClr val="0013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cstate="print"/>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D25D99-EE89-4755-B8B5-4384D7144E44}" type="datetimeFigureOut">
              <a:rPr lang="en-US"/>
              <a:pPr>
                <a:defRPr/>
              </a:pPr>
              <a:t>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CD83CB-7545-443F-B174-252B66B25669}" type="slidenum">
              <a:rPr lang="en-US"/>
              <a:pPr>
                <a:defRPr/>
              </a:pPr>
              <a:t>‹#›</a:t>
            </a:fld>
            <a:endParaRPr lang="en-US"/>
          </a:p>
        </p:txBody>
      </p:sp>
    </p:spTree>
    <p:extLst>
      <p:ext uri="{BB962C8B-B14F-4D97-AF65-F5344CB8AC3E}">
        <p14:creationId xmlns:p14="http://schemas.microsoft.com/office/powerpoint/2010/main" val="355291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477672" y="0"/>
            <a:ext cx="4230808"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77672" y="2283495"/>
            <a:ext cx="8229600"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477671" y="0"/>
            <a:ext cx="8666327"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464024" y="1494778"/>
            <a:ext cx="8243248"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pPr/>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pPr/>
              <a:t>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pPr/>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Challenge</a:t>
            </a:r>
          </a:p>
        </p:txBody>
      </p:sp>
      <p:sp>
        <p:nvSpPr>
          <p:cNvPr id="3" name="Content Placeholder 2"/>
          <p:cNvSpPr>
            <a:spLocks noGrp="1"/>
          </p:cNvSpPr>
          <p:nvPr>
            <p:ph idx="1"/>
          </p:nvPr>
        </p:nvSpPr>
        <p:spPr>
          <a:xfrm>
            <a:off x="1288059" y="2575432"/>
            <a:ext cx="6567468" cy="2190532"/>
          </a:xfrm>
        </p:spPr>
        <p:txBody>
          <a:bodyPr>
            <a:normAutofit/>
          </a:bodyPr>
          <a:lstStyle/>
          <a:p>
            <a:pPr marL="0" indent="6350" algn="ctr">
              <a:buNone/>
            </a:pPr>
            <a:r>
              <a:rPr lang="en-US" dirty="0"/>
              <a:t>The client’s IT group was struggling to keep their governance and planning efforts moving at the pace of business.</a:t>
            </a:r>
          </a:p>
        </p:txBody>
      </p:sp>
      <p:sp>
        <p:nvSpPr>
          <p:cNvPr id="4" name="Rectangle 41">
            <a:extLst>
              <a:ext uri="{FF2B5EF4-FFF2-40B4-BE49-F238E27FC236}">
                <a16:creationId xmlns:a16="http://schemas.microsoft.com/office/drawing/2014/main" id="{B6D52DCA-2BB1-4A45-826F-8B775AC601A6}"/>
              </a:ext>
            </a:extLst>
          </p:cNvPr>
          <p:cNvSpPr/>
          <p:nvPr/>
        </p:nvSpPr>
        <p:spPr>
          <a:xfrm>
            <a:off x="1219209" y="2587326"/>
            <a:ext cx="6594752" cy="2040088"/>
          </a:xfrm>
          <a:custGeom>
            <a:avLst/>
            <a:gdLst>
              <a:gd name="connsiteX0" fmla="*/ 0 w 6594752"/>
              <a:gd name="connsiteY0" fmla="*/ 0 h 2040088"/>
              <a:gd name="connsiteX1" fmla="*/ 665470 w 6594752"/>
              <a:gd name="connsiteY1" fmla="*/ 0 h 2040088"/>
              <a:gd name="connsiteX2" fmla="*/ 1199046 w 6594752"/>
              <a:gd name="connsiteY2" fmla="*/ 0 h 2040088"/>
              <a:gd name="connsiteX3" fmla="*/ 1864516 w 6594752"/>
              <a:gd name="connsiteY3" fmla="*/ 0 h 2040088"/>
              <a:gd name="connsiteX4" fmla="*/ 2398092 w 6594752"/>
              <a:gd name="connsiteY4" fmla="*/ 0 h 2040088"/>
              <a:gd name="connsiteX5" fmla="*/ 2799772 w 6594752"/>
              <a:gd name="connsiteY5" fmla="*/ 0 h 2040088"/>
              <a:gd name="connsiteX6" fmla="*/ 3399295 w 6594752"/>
              <a:gd name="connsiteY6" fmla="*/ 0 h 2040088"/>
              <a:gd name="connsiteX7" fmla="*/ 4130713 w 6594752"/>
              <a:gd name="connsiteY7" fmla="*/ 0 h 2040088"/>
              <a:gd name="connsiteX8" fmla="*/ 4598341 w 6594752"/>
              <a:gd name="connsiteY8" fmla="*/ 0 h 2040088"/>
              <a:gd name="connsiteX9" fmla="*/ 5065969 w 6594752"/>
              <a:gd name="connsiteY9" fmla="*/ 0 h 2040088"/>
              <a:gd name="connsiteX10" fmla="*/ 5467649 w 6594752"/>
              <a:gd name="connsiteY10" fmla="*/ 0 h 2040088"/>
              <a:gd name="connsiteX11" fmla="*/ 5935277 w 6594752"/>
              <a:gd name="connsiteY11" fmla="*/ 0 h 2040088"/>
              <a:gd name="connsiteX12" fmla="*/ 6594752 w 6594752"/>
              <a:gd name="connsiteY12" fmla="*/ 0 h 2040088"/>
              <a:gd name="connsiteX13" fmla="*/ 6594752 w 6594752"/>
              <a:gd name="connsiteY13" fmla="*/ 530423 h 2040088"/>
              <a:gd name="connsiteX14" fmla="*/ 6594752 w 6594752"/>
              <a:gd name="connsiteY14" fmla="*/ 979242 h 2040088"/>
              <a:gd name="connsiteX15" fmla="*/ 6594752 w 6594752"/>
              <a:gd name="connsiteY15" fmla="*/ 1489264 h 2040088"/>
              <a:gd name="connsiteX16" fmla="*/ 6594752 w 6594752"/>
              <a:gd name="connsiteY16" fmla="*/ 2040088 h 2040088"/>
              <a:gd name="connsiteX17" fmla="*/ 5995229 w 6594752"/>
              <a:gd name="connsiteY17" fmla="*/ 2040088 h 2040088"/>
              <a:gd name="connsiteX18" fmla="*/ 5593549 w 6594752"/>
              <a:gd name="connsiteY18" fmla="*/ 2040088 h 2040088"/>
              <a:gd name="connsiteX19" fmla="*/ 4862131 w 6594752"/>
              <a:gd name="connsiteY19" fmla="*/ 2040088 h 2040088"/>
              <a:gd name="connsiteX20" fmla="*/ 4460450 w 6594752"/>
              <a:gd name="connsiteY20" fmla="*/ 2040088 h 2040088"/>
              <a:gd name="connsiteX21" fmla="*/ 3860928 w 6594752"/>
              <a:gd name="connsiteY21" fmla="*/ 2040088 h 2040088"/>
              <a:gd name="connsiteX22" fmla="*/ 3327352 w 6594752"/>
              <a:gd name="connsiteY22" fmla="*/ 2040088 h 2040088"/>
              <a:gd name="connsiteX23" fmla="*/ 2661882 w 6594752"/>
              <a:gd name="connsiteY23" fmla="*/ 2040088 h 2040088"/>
              <a:gd name="connsiteX24" fmla="*/ 2260201 w 6594752"/>
              <a:gd name="connsiteY24" fmla="*/ 2040088 h 2040088"/>
              <a:gd name="connsiteX25" fmla="*/ 1792573 w 6594752"/>
              <a:gd name="connsiteY25" fmla="*/ 2040088 h 2040088"/>
              <a:gd name="connsiteX26" fmla="*/ 1061156 w 6594752"/>
              <a:gd name="connsiteY26" fmla="*/ 2040088 h 2040088"/>
              <a:gd name="connsiteX27" fmla="*/ 527580 w 6594752"/>
              <a:gd name="connsiteY27" fmla="*/ 2040088 h 2040088"/>
              <a:gd name="connsiteX28" fmla="*/ 0 w 6594752"/>
              <a:gd name="connsiteY28" fmla="*/ 2040088 h 2040088"/>
              <a:gd name="connsiteX29" fmla="*/ 0 w 6594752"/>
              <a:gd name="connsiteY29" fmla="*/ 1570868 h 2040088"/>
              <a:gd name="connsiteX30" fmla="*/ 0 w 6594752"/>
              <a:gd name="connsiteY30" fmla="*/ 1040445 h 2040088"/>
              <a:gd name="connsiteX31" fmla="*/ 0 w 6594752"/>
              <a:gd name="connsiteY31" fmla="*/ 571225 h 2040088"/>
              <a:gd name="connsiteX32" fmla="*/ 0 w 6594752"/>
              <a:gd name="connsiteY32" fmla="*/ 0 h 204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594752" h="2040088" extrusionOk="0">
                <a:moveTo>
                  <a:pt x="0" y="0"/>
                </a:moveTo>
                <a:cubicBezTo>
                  <a:pt x="169791" y="-43926"/>
                  <a:pt x="472270" y="78185"/>
                  <a:pt x="665470" y="0"/>
                </a:cubicBezTo>
                <a:cubicBezTo>
                  <a:pt x="858670" y="-78185"/>
                  <a:pt x="1059627" y="45082"/>
                  <a:pt x="1199046" y="0"/>
                </a:cubicBezTo>
                <a:cubicBezTo>
                  <a:pt x="1338465" y="-45082"/>
                  <a:pt x="1570908" y="31055"/>
                  <a:pt x="1864516" y="0"/>
                </a:cubicBezTo>
                <a:cubicBezTo>
                  <a:pt x="2158124" y="-31055"/>
                  <a:pt x="2155261" y="51107"/>
                  <a:pt x="2398092" y="0"/>
                </a:cubicBezTo>
                <a:cubicBezTo>
                  <a:pt x="2640923" y="-51107"/>
                  <a:pt x="2619491" y="41912"/>
                  <a:pt x="2799772" y="0"/>
                </a:cubicBezTo>
                <a:cubicBezTo>
                  <a:pt x="2980053" y="-41912"/>
                  <a:pt x="3100575" y="28862"/>
                  <a:pt x="3399295" y="0"/>
                </a:cubicBezTo>
                <a:cubicBezTo>
                  <a:pt x="3698015" y="-28862"/>
                  <a:pt x="3936077" y="34515"/>
                  <a:pt x="4130713" y="0"/>
                </a:cubicBezTo>
                <a:cubicBezTo>
                  <a:pt x="4325349" y="-34515"/>
                  <a:pt x="4447416" y="43723"/>
                  <a:pt x="4598341" y="0"/>
                </a:cubicBezTo>
                <a:cubicBezTo>
                  <a:pt x="4749266" y="-43723"/>
                  <a:pt x="4910844" y="18736"/>
                  <a:pt x="5065969" y="0"/>
                </a:cubicBezTo>
                <a:cubicBezTo>
                  <a:pt x="5221094" y="-18736"/>
                  <a:pt x="5298859" y="10784"/>
                  <a:pt x="5467649" y="0"/>
                </a:cubicBezTo>
                <a:cubicBezTo>
                  <a:pt x="5636439" y="-10784"/>
                  <a:pt x="5738473" y="37754"/>
                  <a:pt x="5935277" y="0"/>
                </a:cubicBezTo>
                <a:cubicBezTo>
                  <a:pt x="6132081" y="-37754"/>
                  <a:pt x="6404501" y="65289"/>
                  <a:pt x="6594752" y="0"/>
                </a:cubicBezTo>
                <a:cubicBezTo>
                  <a:pt x="6638244" y="132605"/>
                  <a:pt x="6575707" y="363900"/>
                  <a:pt x="6594752" y="530423"/>
                </a:cubicBezTo>
                <a:cubicBezTo>
                  <a:pt x="6613797" y="696946"/>
                  <a:pt x="6574205" y="878079"/>
                  <a:pt x="6594752" y="979242"/>
                </a:cubicBezTo>
                <a:cubicBezTo>
                  <a:pt x="6615299" y="1080405"/>
                  <a:pt x="6546034" y="1357807"/>
                  <a:pt x="6594752" y="1489264"/>
                </a:cubicBezTo>
                <a:cubicBezTo>
                  <a:pt x="6643470" y="1620721"/>
                  <a:pt x="6576602" y="1793768"/>
                  <a:pt x="6594752" y="2040088"/>
                </a:cubicBezTo>
                <a:cubicBezTo>
                  <a:pt x="6355365" y="2106561"/>
                  <a:pt x="6272031" y="1992123"/>
                  <a:pt x="5995229" y="2040088"/>
                </a:cubicBezTo>
                <a:cubicBezTo>
                  <a:pt x="5718427" y="2088053"/>
                  <a:pt x="5711854" y="2006110"/>
                  <a:pt x="5593549" y="2040088"/>
                </a:cubicBezTo>
                <a:cubicBezTo>
                  <a:pt x="5475244" y="2074066"/>
                  <a:pt x="5015225" y="2036880"/>
                  <a:pt x="4862131" y="2040088"/>
                </a:cubicBezTo>
                <a:cubicBezTo>
                  <a:pt x="4709037" y="2043296"/>
                  <a:pt x="4566075" y="2000522"/>
                  <a:pt x="4460450" y="2040088"/>
                </a:cubicBezTo>
                <a:cubicBezTo>
                  <a:pt x="4354825" y="2079654"/>
                  <a:pt x="4132856" y="1987663"/>
                  <a:pt x="3860928" y="2040088"/>
                </a:cubicBezTo>
                <a:cubicBezTo>
                  <a:pt x="3589000" y="2092513"/>
                  <a:pt x="3441843" y="2034399"/>
                  <a:pt x="3327352" y="2040088"/>
                </a:cubicBezTo>
                <a:cubicBezTo>
                  <a:pt x="3212861" y="2045777"/>
                  <a:pt x="2978557" y="1985811"/>
                  <a:pt x="2661882" y="2040088"/>
                </a:cubicBezTo>
                <a:cubicBezTo>
                  <a:pt x="2345207" y="2094365"/>
                  <a:pt x="2459970" y="2003237"/>
                  <a:pt x="2260201" y="2040088"/>
                </a:cubicBezTo>
                <a:cubicBezTo>
                  <a:pt x="2060432" y="2076939"/>
                  <a:pt x="1922549" y="2002168"/>
                  <a:pt x="1792573" y="2040088"/>
                </a:cubicBezTo>
                <a:cubicBezTo>
                  <a:pt x="1662597" y="2078008"/>
                  <a:pt x="1348227" y="1993641"/>
                  <a:pt x="1061156" y="2040088"/>
                </a:cubicBezTo>
                <a:cubicBezTo>
                  <a:pt x="774085" y="2086535"/>
                  <a:pt x="709100" y="1992322"/>
                  <a:pt x="527580" y="2040088"/>
                </a:cubicBezTo>
                <a:cubicBezTo>
                  <a:pt x="346060" y="2087854"/>
                  <a:pt x="201679" y="2005153"/>
                  <a:pt x="0" y="2040088"/>
                </a:cubicBezTo>
                <a:cubicBezTo>
                  <a:pt x="-35951" y="1924365"/>
                  <a:pt x="9963" y="1758400"/>
                  <a:pt x="0" y="1570868"/>
                </a:cubicBezTo>
                <a:cubicBezTo>
                  <a:pt x="-9963" y="1383336"/>
                  <a:pt x="20116" y="1216997"/>
                  <a:pt x="0" y="1040445"/>
                </a:cubicBezTo>
                <a:cubicBezTo>
                  <a:pt x="-20116" y="863893"/>
                  <a:pt x="5245" y="683175"/>
                  <a:pt x="0" y="571225"/>
                </a:cubicBezTo>
                <a:cubicBezTo>
                  <a:pt x="-5245" y="459275"/>
                  <a:pt x="4501" y="171920"/>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31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Challenge</a:t>
            </a:r>
          </a:p>
        </p:txBody>
      </p:sp>
      <p:sp>
        <p:nvSpPr>
          <p:cNvPr id="3" name="Content Placeholder 2"/>
          <p:cNvSpPr>
            <a:spLocks noGrp="1"/>
          </p:cNvSpPr>
          <p:nvPr>
            <p:ph idx="1"/>
          </p:nvPr>
        </p:nvSpPr>
        <p:spPr>
          <a:xfrm>
            <a:off x="1107951" y="1799589"/>
            <a:ext cx="7024254" cy="4324124"/>
          </a:xfrm>
        </p:spPr>
        <p:txBody>
          <a:bodyPr>
            <a:normAutofit fontScale="92500"/>
          </a:bodyPr>
          <a:lstStyle/>
          <a:p>
            <a:pPr marL="0" indent="6350" algn="ctr">
              <a:buNone/>
            </a:pPr>
            <a:r>
              <a:rPr lang="en-US" dirty="0"/>
              <a:t>They had taken steps to centralize the many data sources they needed to deal with and get the ball rolling toward accurate, actionable reporting on those assets, but their infrastructure was becoming outdated and was no longer capable of managing the increased information demands.</a:t>
            </a:r>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1080655" y="1856510"/>
            <a:ext cx="7024254" cy="4294908"/>
          </a:xfrm>
          <a:custGeom>
            <a:avLst/>
            <a:gdLst>
              <a:gd name="connsiteX0" fmla="*/ 0 w 7024254"/>
              <a:gd name="connsiteY0" fmla="*/ 0 h 4294908"/>
              <a:gd name="connsiteX1" fmla="*/ 655597 w 7024254"/>
              <a:gd name="connsiteY1" fmla="*/ 0 h 4294908"/>
              <a:gd name="connsiteX2" fmla="*/ 1170709 w 7024254"/>
              <a:gd name="connsiteY2" fmla="*/ 0 h 4294908"/>
              <a:gd name="connsiteX3" fmla="*/ 1826306 w 7024254"/>
              <a:gd name="connsiteY3" fmla="*/ 0 h 4294908"/>
              <a:gd name="connsiteX4" fmla="*/ 2341418 w 7024254"/>
              <a:gd name="connsiteY4" fmla="*/ 0 h 4294908"/>
              <a:gd name="connsiteX5" fmla="*/ 2716045 w 7024254"/>
              <a:gd name="connsiteY5" fmla="*/ 0 h 4294908"/>
              <a:gd name="connsiteX6" fmla="*/ 3301399 w 7024254"/>
              <a:gd name="connsiteY6" fmla="*/ 0 h 4294908"/>
              <a:gd name="connsiteX7" fmla="*/ 4027239 w 7024254"/>
              <a:gd name="connsiteY7" fmla="*/ 0 h 4294908"/>
              <a:gd name="connsiteX8" fmla="*/ 4472108 w 7024254"/>
              <a:gd name="connsiteY8" fmla="*/ 0 h 4294908"/>
              <a:gd name="connsiteX9" fmla="*/ 4916978 w 7024254"/>
              <a:gd name="connsiteY9" fmla="*/ 0 h 4294908"/>
              <a:gd name="connsiteX10" fmla="*/ 5291605 w 7024254"/>
              <a:gd name="connsiteY10" fmla="*/ 0 h 4294908"/>
              <a:gd name="connsiteX11" fmla="*/ 5736474 w 7024254"/>
              <a:gd name="connsiteY11" fmla="*/ 0 h 4294908"/>
              <a:gd name="connsiteX12" fmla="*/ 6392071 w 7024254"/>
              <a:gd name="connsiteY12" fmla="*/ 0 h 4294908"/>
              <a:gd name="connsiteX13" fmla="*/ 7024254 w 7024254"/>
              <a:gd name="connsiteY13" fmla="*/ 0 h 4294908"/>
              <a:gd name="connsiteX14" fmla="*/ 7024254 w 7024254"/>
              <a:gd name="connsiteY14" fmla="*/ 493914 h 4294908"/>
              <a:gd name="connsiteX15" fmla="*/ 7024254 w 7024254"/>
              <a:gd name="connsiteY15" fmla="*/ 1030778 h 4294908"/>
              <a:gd name="connsiteX16" fmla="*/ 7024254 w 7024254"/>
              <a:gd name="connsiteY16" fmla="*/ 1567641 h 4294908"/>
              <a:gd name="connsiteX17" fmla="*/ 7024254 w 7024254"/>
              <a:gd name="connsiteY17" fmla="*/ 2104505 h 4294908"/>
              <a:gd name="connsiteX18" fmla="*/ 7024254 w 7024254"/>
              <a:gd name="connsiteY18" fmla="*/ 2684318 h 4294908"/>
              <a:gd name="connsiteX19" fmla="*/ 7024254 w 7024254"/>
              <a:gd name="connsiteY19" fmla="*/ 3307079 h 4294908"/>
              <a:gd name="connsiteX20" fmla="*/ 7024254 w 7024254"/>
              <a:gd name="connsiteY20" fmla="*/ 3715095 h 4294908"/>
              <a:gd name="connsiteX21" fmla="*/ 7024254 w 7024254"/>
              <a:gd name="connsiteY21" fmla="*/ 4294908 h 4294908"/>
              <a:gd name="connsiteX22" fmla="*/ 6509142 w 7024254"/>
              <a:gd name="connsiteY22" fmla="*/ 4294908 h 4294908"/>
              <a:gd name="connsiteX23" fmla="*/ 5853545 w 7024254"/>
              <a:gd name="connsiteY23" fmla="*/ 4294908 h 4294908"/>
              <a:gd name="connsiteX24" fmla="*/ 5478918 w 7024254"/>
              <a:gd name="connsiteY24" fmla="*/ 4294908 h 4294908"/>
              <a:gd name="connsiteX25" fmla="*/ 5034049 w 7024254"/>
              <a:gd name="connsiteY25" fmla="*/ 4294908 h 4294908"/>
              <a:gd name="connsiteX26" fmla="*/ 4308209 w 7024254"/>
              <a:gd name="connsiteY26" fmla="*/ 4294908 h 4294908"/>
              <a:gd name="connsiteX27" fmla="*/ 3793097 w 7024254"/>
              <a:gd name="connsiteY27" fmla="*/ 4294908 h 4294908"/>
              <a:gd name="connsiteX28" fmla="*/ 3277985 w 7024254"/>
              <a:gd name="connsiteY28" fmla="*/ 4294908 h 4294908"/>
              <a:gd name="connsiteX29" fmla="*/ 2833116 w 7024254"/>
              <a:gd name="connsiteY29" fmla="*/ 4294908 h 4294908"/>
              <a:gd name="connsiteX30" fmla="*/ 2318004 w 7024254"/>
              <a:gd name="connsiteY30" fmla="*/ 4294908 h 4294908"/>
              <a:gd name="connsiteX31" fmla="*/ 1592164 w 7024254"/>
              <a:gd name="connsiteY31" fmla="*/ 4294908 h 4294908"/>
              <a:gd name="connsiteX32" fmla="*/ 936567 w 7024254"/>
              <a:gd name="connsiteY32" fmla="*/ 4294908 h 4294908"/>
              <a:gd name="connsiteX33" fmla="*/ 0 w 7024254"/>
              <a:gd name="connsiteY33" fmla="*/ 4294908 h 4294908"/>
              <a:gd name="connsiteX34" fmla="*/ 0 w 7024254"/>
              <a:gd name="connsiteY34" fmla="*/ 3672146 h 4294908"/>
              <a:gd name="connsiteX35" fmla="*/ 0 w 7024254"/>
              <a:gd name="connsiteY35" fmla="*/ 3049385 h 4294908"/>
              <a:gd name="connsiteX36" fmla="*/ 0 w 7024254"/>
              <a:gd name="connsiteY36" fmla="*/ 2512521 h 4294908"/>
              <a:gd name="connsiteX37" fmla="*/ 0 w 7024254"/>
              <a:gd name="connsiteY37" fmla="*/ 2061556 h 4294908"/>
              <a:gd name="connsiteX38" fmla="*/ 0 w 7024254"/>
              <a:gd name="connsiteY38" fmla="*/ 1524692 h 4294908"/>
              <a:gd name="connsiteX39" fmla="*/ 0 w 7024254"/>
              <a:gd name="connsiteY39" fmla="*/ 1030778 h 4294908"/>
              <a:gd name="connsiteX40" fmla="*/ 0 w 7024254"/>
              <a:gd name="connsiteY40" fmla="*/ 622762 h 4294908"/>
              <a:gd name="connsiteX41" fmla="*/ 0 w 7024254"/>
              <a:gd name="connsiteY41" fmla="*/ 0 h 429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24254" h="4294908" extrusionOk="0">
                <a:moveTo>
                  <a:pt x="0" y="0"/>
                </a:moveTo>
                <a:cubicBezTo>
                  <a:pt x="230195" y="-54362"/>
                  <a:pt x="399090" y="25802"/>
                  <a:pt x="655597" y="0"/>
                </a:cubicBezTo>
                <a:cubicBezTo>
                  <a:pt x="912104" y="-25802"/>
                  <a:pt x="1018492" y="21977"/>
                  <a:pt x="1170709" y="0"/>
                </a:cubicBezTo>
                <a:cubicBezTo>
                  <a:pt x="1322926" y="-21977"/>
                  <a:pt x="1634807" y="67699"/>
                  <a:pt x="1826306" y="0"/>
                </a:cubicBezTo>
                <a:cubicBezTo>
                  <a:pt x="2017805" y="-67699"/>
                  <a:pt x="2209595" y="3490"/>
                  <a:pt x="2341418" y="0"/>
                </a:cubicBezTo>
                <a:cubicBezTo>
                  <a:pt x="2473241" y="-3490"/>
                  <a:pt x="2623489" y="38276"/>
                  <a:pt x="2716045" y="0"/>
                </a:cubicBezTo>
                <a:cubicBezTo>
                  <a:pt x="2808601" y="-38276"/>
                  <a:pt x="3151303" y="38363"/>
                  <a:pt x="3301399" y="0"/>
                </a:cubicBezTo>
                <a:cubicBezTo>
                  <a:pt x="3451495" y="-38363"/>
                  <a:pt x="3725988" y="77093"/>
                  <a:pt x="4027239" y="0"/>
                </a:cubicBezTo>
                <a:cubicBezTo>
                  <a:pt x="4328490" y="-77093"/>
                  <a:pt x="4272304" y="24529"/>
                  <a:pt x="4472108" y="0"/>
                </a:cubicBezTo>
                <a:cubicBezTo>
                  <a:pt x="4671912" y="-24529"/>
                  <a:pt x="4797149" y="25494"/>
                  <a:pt x="4916978" y="0"/>
                </a:cubicBezTo>
                <a:cubicBezTo>
                  <a:pt x="5036807" y="-25494"/>
                  <a:pt x="5138674" y="27498"/>
                  <a:pt x="5291605" y="0"/>
                </a:cubicBezTo>
                <a:cubicBezTo>
                  <a:pt x="5444536" y="-27498"/>
                  <a:pt x="5568352" y="7372"/>
                  <a:pt x="5736474" y="0"/>
                </a:cubicBezTo>
                <a:cubicBezTo>
                  <a:pt x="5904596" y="-7372"/>
                  <a:pt x="6139628" y="23077"/>
                  <a:pt x="6392071" y="0"/>
                </a:cubicBezTo>
                <a:cubicBezTo>
                  <a:pt x="6644514" y="-23077"/>
                  <a:pt x="6762526" y="65112"/>
                  <a:pt x="7024254" y="0"/>
                </a:cubicBezTo>
                <a:cubicBezTo>
                  <a:pt x="7042849" y="158909"/>
                  <a:pt x="6995770" y="372821"/>
                  <a:pt x="7024254" y="493914"/>
                </a:cubicBezTo>
                <a:cubicBezTo>
                  <a:pt x="7052738" y="615007"/>
                  <a:pt x="6964744" y="793738"/>
                  <a:pt x="7024254" y="1030778"/>
                </a:cubicBezTo>
                <a:cubicBezTo>
                  <a:pt x="7083764" y="1267818"/>
                  <a:pt x="6960067" y="1427240"/>
                  <a:pt x="7024254" y="1567641"/>
                </a:cubicBezTo>
                <a:cubicBezTo>
                  <a:pt x="7088441" y="1708042"/>
                  <a:pt x="6975069" y="1843782"/>
                  <a:pt x="7024254" y="2104505"/>
                </a:cubicBezTo>
                <a:cubicBezTo>
                  <a:pt x="7073439" y="2365228"/>
                  <a:pt x="7009966" y="2542602"/>
                  <a:pt x="7024254" y="2684318"/>
                </a:cubicBezTo>
                <a:cubicBezTo>
                  <a:pt x="7038542" y="2826034"/>
                  <a:pt x="6988978" y="3098448"/>
                  <a:pt x="7024254" y="3307079"/>
                </a:cubicBezTo>
                <a:cubicBezTo>
                  <a:pt x="7059530" y="3515710"/>
                  <a:pt x="6981770" y="3593969"/>
                  <a:pt x="7024254" y="3715095"/>
                </a:cubicBezTo>
                <a:cubicBezTo>
                  <a:pt x="7066738" y="3836221"/>
                  <a:pt x="6994388" y="4110232"/>
                  <a:pt x="7024254" y="4294908"/>
                </a:cubicBezTo>
                <a:cubicBezTo>
                  <a:pt x="6906321" y="4334115"/>
                  <a:pt x="6655428" y="4272456"/>
                  <a:pt x="6509142" y="4294908"/>
                </a:cubicBezTo>
                <a:cubicBezTo>
                  <a:pt x="6362856" y="4317360"/>
                  <a:pt x="6021365" y="4225719"/>
                  <a:pt x="5853545" y="4294908"/>
                </a:cubicBezTo>
                <a:cubicBezTo>
                  <a:pt x="5685725" y="4364097"/>
                  <a:pt x="5573133" y="4272942"/>
                  <a:pt x="5478918" y="4294908"/>
                </a:cubicBezTo>
                <a:cubicBezTo>
                  <a:pt x="5384703" y="4316874"/>
                  <a:pt x="5228482" y="4260777"/>
                  <a:pt x="5034049" y="4294908"/>
                </a:cubicBezTo>
                <a:cubicBezTo>
                  <a:pt x="4839616" y="4329039"/>
                  <a:pt x="4556587" y="4237893"/>
                  <a:pt x="4308209" y="4294908"/>
                </a:cubicBezTo>
                <a:cubicBezTo>
                  <a:pt x="4059831" y="4351923"/>
                  <a:pt x="3986889" y="4254824"/>
                  <a:pt x="3793097" y="4294908"/>
                </a:cubicBezTo>
                <a:cubicBezTo>
                  <a:pt x="3599305" y="4334992"/>
                  <a:pt x="3446208" y="4272568"/>
                  <a:pt x="3277985" y="4294908"/>
                </a:cubicBezTo>
                <a:cubicBezTo>
                  <a:pt x="3109762" y="4317248"/>
                  <a:pt x="2991874" y="4293454"/>
                  <a:pt x="2833116" y="4294908"/>
                </a:cubicBezTo>
                <a:cubicBezTo>
                  <a:pt x="2674358" y="4296362"/>
                  <a:pt x="2554909" y="4262606"/>
                  <a:pt x="2318004" y="4294908"/>
                </a:cubicBezTo>
                <a:cubicBezTo>
                  <a:pt x="2081099" y="4327210"/>
                  <a:pt x="1922419" y="4248341"/>
                  <a:pt x="1592164" y="4294908"/>
                </a:cubicBezTo>
                <a:cubicBezTo>
                  <a:pt x="1261909" y="4341475"/>
                  <a:pt x="1183950" y="4243280"/>
                  <a:pt x="936567" y="4294908"/>
                </a:cubicBezTo>
                <a:cubicBezTo>
                  <a:pt x="689184" y="4346536"/>
                  <a:pt x="438341" y="4256346"/>
                  <a:pt x="0" y="4294908"/>
                </a:cubicBezTo>
                <a:cubicBezTo>
                  <a:pt x="-42209" y="4034624"/>
                  <a:pt x="7552" y="3957465"/>
                  <a:pt x="0" y="3672146"/>
                </a:cubicBezTo>
                <a:cubicBezTo>
                  <a:pt x="-7552" y="3386827"/>
                  <a:pt x="24105" y="3199160"/>
                  <a:pt x="0" y="3049385"/>
                </a:cubicBezTo>
                <a:cubicBezTo>
                  <a:pt x="-24105" y="2899610"/>
                  <a:pt x="39352" y="2773540"/>
                  <a:pt x="0" y="2512521"/>
                </a:cubicBezTo>
                <a:cubicBezTo>
                  <a:pt x="-39352" y="2251502"/>
                  <a:pt x="16105" y="2183129"/>
                  <a:pt x="0" y="2061556"/>
                </a:cubicBezTo>
                <a:cubicBezTo>
                  <a:pt x="-16105" y="1939984"/>
                  <a:pt x="53357" y="1665109"/>
                  <a:pt x="0" y="1524692"/>
                </a:cubicBezTo>
                <a:cubicBezTo>
                  <a:pt x="-53357" y="1384275"/>
                  <a:pt x="29311" y="1190915"/>
                  <a:pt x="0" y="1030778"/>
                </a:cubicBezTo>
                <a:cubicBezTo>
                  <a:pt x="-29311" y="870641"/>
                  <a:pt x="38751" y="714762"/>
                  <a:pt x="0" y="622762"/>
                </a:cubicBezTo>
                <a:cubicBezTo>
                  <a:pt x="-38751" y="530762"/>
                  <a:pt x="27892" y="269389"/>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31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Challenge</a:t>
            </a:r>
          </a:p>
        </p:txBody>
      </p:sp>
      <p:sp>
        <p:nvSpPr>
          <p:cNvPr id="3" name="Content Placeholder 2"/>
          <p:cNvSpPr>
            <a:spLocks noGrp="1"/>
          </p:cNvSpPr>
          <p:nvPr>
            <p:ph idx="1"/>
          </p:nvPr>
        </p:nvSpPr>
        <p:spPr>
          <a:xfrm>
            <a:off x="1329625" y="3822341"/>
            <a:ext cx="6484338" cy="1414677"/>
          </a:xfrm>
        </p:spPr>
        <p:txBody>
          <a:bodyPr>
            <a:normAutofit/>
          </a:bodyPr>
          <a:lstStyle/>
          <a:p>
            <a:pPr marL="0" indent="6350" algn="ctr" fontAlgn="base">
              <a:buNone/>
            </a:pPr>
            <a:r>
              <a:rPr lang="en-US" dirty="0"/>
              <a:t>Move warehousing infrastructure out of the current obsolete environment.</a:t>
            </a:r>
          </a:p>
          <a:p>
            <a:endParaRPr lang="en-IN" dirty="0"/>
          </a:p>
        </p:txBody>
      </p:sp>
      <p:sp>
        <p:nvSpPr>
          <p:cNvPr id="4" name="Rectangle 3"/>
          <p:cNvSpPr/>
          <p:nvPr/>
        </p:nvSpPr>
        <p:spPr>
          <a:xfrm>
            <a:off x="900545" y="1387959"/>
            <a:ext cx="7342910" cy="1811458"/>
          </a:xfrm>
          <a:prstGeom prst="rect">
            <a:avLst/>
          </a:prstGeom>
        </p:spPr>
        <p:txBody>
          <a:bodyPr wrap="square">
            <a:spAutoFit/>
          </a:bodyPr>
          <a:lstStyle/>
          <a:p>
            <a:pPr algn="ctr" fontAlgn="base">
              <a:lnSpc>
                <a:spcPct val="150000"/>
              </a:lnSpc>
              <a:spcBef>
                <a:spcPts val="1000"/>
              </a:spcBef>
            </a:pPr>
            <a:r>
              <a:rPr lang="en-US" sz="2600" dirty="0">
                <a:latin typeface="Bahnschrift" pitchFamily="34" charset="0"/>
              </a:rPr>
              <a:t>The organization engaged to move their existing data warehouse to a more modern solution that would address three key department goals</a:t>
            </a:r>
          </a:p>
        </p:txBody>
      </p:sp>
      <p:sp>
        <p:nvSpPr>
          <p:cNvPr id="5" name="Rectangle 41">
            <a:extLst>
              <a:ext uri="{FF2B5EF4-FFF2-40B4-BE49-F238E27FC236}">
                <a16:creationId xmlns:a16="http://schemas.microsoft.com/office/drawing/2014/main" id="{B6D52DCA-2BB1-4A45-826F-8B775AC601A6}"/>
              </a:ext>
            </a:extLst>
          </p:cNvPr>
          <p:cNvSpPr/>
          <p:nvPr/>
        </p:nvSpPr>
        <p:spPr>
          <a:xfrm>
            <a:off x="1163793" y="3893127"/>
            <a:ext cx="6747152" cy="1330037"/>
          </a:xfrm>
          <a:custGeom>
            <a:avLst/>
            <a:gdLst>
              <a:gd name="connsiteX0" fmla="*/ 0 w 6747152"/>
              <a:gd name="connsiteY0" fmla="*/ 0 h 1330037"/>
              <a:gd name="connsiteX1" fmla="*/ 629734 w 6747152"/>
              <a:gd name="connsiteY1" fmla="*/ 0 h 1330037"/>
              <a:gd name="connsiteX2" fmla="*/ 1124525 w 6747152"/>
              <a:gd name="connsiteY2" fmla="*/ 0 h 1330037"/>
              <a:gd name="connsiteX3" fmla="*/ 1754260 w 6747152"/>
              <a:gd name="connsiteY3" fmla="*/ 0 h 1330037"/>
              <a:gd name="connsiteX4" fmla="*/ 2249051 w 6747152"/>
              <a:gd name="connsiteY4" fmla="*/ 0 h 1330037"/>
              <a:gd name="connsiteX5" fmla="*/ 2608899 w 6747152"/>
              <a:gd name="connsiteY5" fmla="*/ 0 h 1330037"/>
              <a:gd name="connsiteX6" fmla="*/ 3171161 w 6747152"/>
              <a:gd name="connsiteY6" fmla="*/ 0 h 1330037"/>
              <a:gd name="connsiteX7" fmla="*/ 3868367 w 6747152"/>
              <a:gd name="connsiteY7" fmla="*/ 0 h 1330037"/>
              <a:gd name="connsiteX8" fmla="*/ 4295687 w 6747152"/>
              <a:gd name="connsiteY8" fmla="*/ 0 h 1330037"/>
              <a:gd name="connsiteX9" fmla="*/ 4723006 w 6747152"/>
              <a:gd name="connsiteY9" fmla="*/ 0 h 1330037"/>
              <a:gd name="connsiteX10" fmla="*/ 5082855 w 6747152"/>
              <a:gd name="connsiteY10" fmla="*/ 0 h 1330037"/>
              <a:gd name="connsiteX11" fmla="*/ 5510174 w 6747152"/>
              <a:gd name="connsiteY11" fmla="*/ 0 h 1330037"/>
              <a:gd name="connsiteX12" fmla="*/ 6139908 w 6747152"/>
              <a:gd name="connsiteY12" fmla="*/ 0 h 1330037"/>
              <a:gd name="connsiteX13" fmla="*/ 6747152 w 6747152"/>
              <a:gd name="connsiteY13" fmla="*/ 0 h 1330037"/>
              <a:gd name="connsiteX14" fmla="*/ 6747152 w 6747152"/>
              <a:gd name="connsiteY14" fmla="*/ 430045 h 1330037"/>
              <a:gd name="connsiteX15" fmla="*/ 6747152 w 6747152"/>
              <a:gd name="connsiteY15" fmla="*/ 873391 h 1330037"/>
              <a:gd name="connsiteX16" fmla="*/ 6747152 w 6747152"/>
              <a:gd name="connsiteY16" fmla="*/ 1330037 h 1330037"/>
              <a:gd name="connsiteX17" fmla="*/ 6184889 w 6747152"/>
              <a:gd name="connsiteY17" fmla="*/ 1330037 h 1330037"/>
              <a:gd name="connsiteX18" fmla="*/ 5825041 w 6747152"/>
              <a:gd name="connsiteY18" fmla="*/ 1330037 h 1330037"/>
              <a:gd name="connsiteX19" fmla="*/ 5127836 w 6747152"/>
              <a:gd name="connsiteY19" fmla="*/ 1330037 h 1330037"/>
              <a:gd name="connsiteX20" fmla="*/ 4767987 w 6747152"/>
              <a:gd name="connsiteY20" fmla="*/ 1330037 h 1330037"/>
              <a:gd name="connsiteX21" fmla="*/ 4205725 w 6747152"/>
              <a:gd name="connsiteY21" fmla="*/ 1330037 h 1330037"/>
              <a:gd name="connsiteX22" fmla="*/ 3710934 w 6747152"/>
              <a:gd name="connsiteY22" fmla="*/ 1330037 h 1330037"/>
              <a:gd name="connsiteX23" fmla="*/ 3081199 w 6747152"/>
              <a:gd name="connsiteY23" fmla="*/ 1330037 h 1330037"/>
              <a:gd name="connsiteX24" fmla="*/ 2721351 w 6747152"/>
              <a:gd name="connsiteY24" fmla="*/ 1330037 h 1330037"/>
              <a:gd name="connsiteX25" fmla="*/ 2294032 w 6747152"/>
              <a:gd name="connsiteY25" fmla="*/ 1330037 h 1330037"/>
              <a:gd name="connsiteX26" fmla="*/ 1596826 w 6747152"/>
              <a:gd name="connsiteY26" fmla="*/ 1330037 h 1330037"/>
              <a:gd name="connsiteX27" fmla="*/ 1102035 w 6747152"/>
              <a:gd name="connsiteY27" fmla="*/ 1330037 h 1330037"/>
              <a:gd name="connsiteX28" fmla="*/ 607244 w 6747152"/>
              <a:gd name="connsiteY28" fmla="*/ 1330037 h 1330037"/>
              <a:gd name="connsiteX29" fmla="*/ 0 w 6747152"/>
              <a:gd name="connsiteY29" fmla="*/ 1330037 h 1330037"/>
              <a:gd name="connsiteX30" fmla="*/ 0 w 6747152"/>
              <a:gd name="connsiteY30" fmla="*/ 899992 h 1330037"/>
              <a:gd name="connsiteX31" fmla="*/ 0 w 6747152"/>
              <a:gd name="connsiteY31" fmla="*/ 483247 h 1330037"/>
              <a:gd name="connsiteX32" fmla="*/ 0 w 6747152"/>
              <a:gd name="connsiteY32" fmla="*/ 0 h 13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7152" h="1330037" extrusionOk="0">
                <a:moveTo>
                  <a:pt x="0" y="0"/>
                </a:moveTo>
                <a:cubicBezTo>
                  <a:pt x="218828" y="-5572"/>
                  <a:pt x="424451" y="17209"/>
                  <a:pt x="629734" y="0"/>
                </a:cubicBezTo>
                <a:cubicBezTo>
                  <a:pt x="835017" y="-17209"/>
                  <a:pt x="926004" y="16010"/>
                  <a:pt x="1124525" y="0"/>
                </a:cubicBezTo>
                <a:cubicBezTo>
                  <a:pt x="1323046" y="-16010"/>
                  <a:pt x="1616558" y="59409"/>
                  <a:pt x="1754260" y="0"/>
                </a:cubicBezTo>
                <a:cubicBezTo>
                  <a:pt x="1891963" y="-59409"/>
                  <a:pt x="2088768" y="6553"/>
                  <a:pt x="2249051" y="0"/>
                </a:cubicBezTo>
                <a:cubicBezTo>
                  <a:pt x="2409334" y="-6553"/>
                  <a:pt x="2444484" y="118"/>
                  <a:pt x="2608899" y="0"/>
                </a:cubicBezTo>
                <a:cubicBezTo>
                  <a:pt x="2773314" y="-118"/>
                  <a:pt x="2987570" y="10182"/>
                  <a:pt x="3171161" y="0"/>
                </a:cubicBezTo>
                <a:cubicBezTo>
                  <a:pt x="3354752" y="-10182"/>
                  <a:pt x="3679902" y="15229"/>
                  <a:pt x="3868367" y="0"/>
                </a:cubicBezTo>
                <a:cubicBezTo>
                  <a:pt x="4056832" y="-15229"/>
                  <a:pt x="4138800" y="10979"/>
                  <a:pt x="4295687" y="0"/>
                </a:cubicBezTo>
                <a:cubicBezTo>
                  <a:pt x="4452574" y="-10979"/>
                  <a:pt x="4557166" y="20052"/>
                  <a:pt x="4723006" y="0"/>
                </a:cubicBezTo>
                <a:cubicBezTo>
                  <a:pt x="4888846" y="-20052"/>
                  <a:pt x="4965841" y="21243"/>
                  <a:pt x="5082855" y="0"/>
                </a:cubicBezTo>
                <a:cubicBezTo>
                  <a:pt x="5199869" y="-21243"/>
                  <a:pt x="5395559" y="33367"/>
                  <a:pt x="5510174" y="0"/>
                </a:cubicBezTo>
                <a:cubicBezTo>
                  <a:pt x="5624789" y="-33367"/>
                  <a:pt x="5955515" y="49852"/>
                  <a:pt x="6139908" y="0"/>
                </a:cubicBezTo>
                <a:cubicBezTo>
                  <a:pt x="6324301" y="-49852"/>
                  <a:pt x="6482057" y="37324"/>
                  <a:pt x="6747152" y="0"/>
                </a:cubicBezTo>
                <a:cubicBezTo>
                  <a:pt x="6789928" y="118945"/>
                  <a:pt x="6723735" y="253744"/>
                  <a:pt x="6747152" y="430045"/>
                </a:cubicBezTo>
                <a:cubicBezTo>
                  <a:pt x="6770569" y="606346"/>
                  <a:pt x="6718248" y="651944"/>
                  <a:pt x="6747152" y="873391"/>
                </a:cubicBezTo>
                <a:cubicBezTo>
                  <a:pt x="6776056" y="1094838"/>
                  <a:pt x="6723915" y="1176669"/>
                  <a:pt x="6747152" y="1330037"/>
                </a:cubicBezTo>
                <a:cubicBezTo>
                  <a:pt x="6492866" y="1340573"/>
                  <a:pt x="6300931" y="1316071"/>
                  <a:pt x="6184889" y="1330037"/>
                </a:cubicBezTo>
                <a:cubicBezTo>
                  <a:pt x="6068847" y="1344003"/>
                  <a:pt x="5904416" y="1327210"/>
                  <a:pt x="5825041" y="1330037"/>
                </a:cubicBezTo>
                <a:cubicBezTo>
                  <a:pt x="5745666" y="1332864"/>
                  <a:pt x="5316881" y="1323051"/>
                  <a:pt x="5127836" y="1330037"/>
                </a:cubicBezTo>
                <a:cubicBezTo>
                  <a:pt x="4938792" y="1337023"/>
                  <a:pt x="4904897" y="1315069"/>
                  <a:pt x="4767987" y="1330037"/>
                </a:cubicBezTo>
                <a:cubicBezTo>
                  <a:pt x="4631077" y="1345005"/>
                  <a:pt x="4341306" y="1291673"/>
                  <a:pt x="4205725" y="1330037"/>
                </a:cubicBezTo>
                <a:cubicBezTo>
                  <a:pt x="4070144" y="1368401"/>
                  <a:pt x="3858466" y="1285077"/>
                  <a:pt x="3710934" y="1330037"/>
                </a:cubicBezTo>
                <a:cubicBezTo>
                  <a:pt x="3563402" y="1374997"/>
                  <a:pt x="3387814" y="1290892"/>
                  <a:pt x="3081199" y="1330037"/>
                </a:cubicBezTo>
                <a:cubicBezTo>
                  <a:pt x="2774584" y="1369182"/>
                  <a:pt x="2861447" y="1319567"/>
                  <a:pt x="2721351" y="1330037"/>
                </a:cubicBezTo>
                <a:cubicBezTo>
                  <a:pt x="2581255" y="1340507"/>
                  <a:pt x="2438631" y="1325298"/>
                  <a:pt x="2294032" y="1330037"/>
                </a:cubicBezTo>
                <a:cubicBezTo>
                  <a:pt x="2149433" y="1334776"/>
                  <a:pt x="1820496" y="1259069"/>
                  <a:pt x="1596826" y="1330037"/>
                </a:cubicBezTo>
                <a:cubicBezTo>
                  <a:pt x="1373156" y="1401005"/>
                  <a:pt x="1306755" y="1326047"/>
                  <a:pt x="1102035" y="1330037"/>
                </a:cubicBezTo>
                <a:cubicBezTo>
                  <a:pt x="897315" y="1334027"/>
                  <a:pt x="837960" y="1307260"/>
                  <a:pt x="607244" y="1330037"/>
                </a:cubicBezTo>
                <a:cubicBezTo>
                  <a:pt x="376528" y="1352814"/>
                  <a:pt x="236020" y="1263798"/>
                  <a:pt x="0" y="1330037"/>
                </a:cubicBezTo>
                <a:cubicBezTo>
                  <a:pt x="-48989" y="1216759"/>
                  <a:pt x="4033" y="1103624"/>
                  <a:pt x="0" y="899992"/>
                </a:cubicBezTo>
                <a:cubicBezTo>
                  <a:pt x="-4033" y="696361"/>
                  <a:pt x="15035" y="680864"/>
                  <a:pt x="0" y="483247"/>
                </a:cubicBezTo>
                <a:cubicBezTo>
                  <a:pt x="-15035" y="285631"/>
                  <a:pt x="19500" y="124391"/>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4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Challenge</a:t>
            </a:r>
          </a:p>
        </p:txBody>
      </p:sp>
      <p:sp>
        <p:nvSpPr>
          <p:cNvPr id="3" name="Content Placeholder 2"/>
          <p:cNvSpPr>
            <a:spLocks noGrp="1"/>
          </p:cNvSpPr>
          <p:nvPr>
            <p:ph idx="1"/>
          </p:nvPr>
        </p:nvSpPr>
        <p:spPr>
          <a:xfrm>
            <a:off x="1329625" y="3822341"/>
            <a:ext cx="6484338" cy="1414677"/>
          </a:xfrm>
        </p:spPr>
        <p:txBody>
          <a:bodyPr>
            <a:normAutofit fontScale="92500"/>
          </a:bodyPr>
          <a:lstStyle/>
          <a:p>
            <a:pPr marL="0" indent="6350" algn="ctr" fontAlgn="base">
              <a:buNone/>
            </a:pPr>
            <a:r>
              <a:rPr lang="en-US" dirty="0"/>
              <a:t>Store historical point-in-time data for more accurate referencing of past events.</a:t>
            </a:r>
          </a:p>
          <a:p>
            <a:pPr marL="0" indent="6350"/>
            <a:endParaRPr lang="en-IN" dirty="0"/>
          </a:p>
        </p:txBody>
      </p:sp>
      <p:sp>
        <p:nvSpPr>
          <p:cNvPr id="4" name="Rectangle 3"/>
          <p:cNvSpPr/>
          <p:nvPr/>
        </p:nvSpPr>
        <p:spPr>
          <a:xfrm>
            <a:off x="900545" y="1387959"/>
            <a:ext cx="7342910" cy="1811458"/>
          </a:xfrm>
          <a:prstGeom prst="rect">
            <a:avLst/>
          </a:prstGeom>
        </p:spPr>
        <p:txBody>
          <a:bodyPr wrap="square">
            <a:spAutoFit/>
          </a:bodyPr>
          <a:lstStyle/>
          <a:p>
            <a:pPr algn="ctr" fontAlgn="base">
              <a:lnSpc>
                <a:spcPct val="150000"/>
              </a:lnSpc>
              <a:spcBef>
                <a:spcPts val="1000"/>
              </a:spcBef>
            </a:pPr>
            <a:r>
              <a:rPr lang="en-US" sz="2600" dirty="0">
                <a:latin typeface="Bahnschrift" pitchFamily="34" charset="0"/>
              </a:rPr>
              <a:t>The organization engaged to move their existing data warehouse to a more modern solution that would address three key department goals</a:t>
            </a:r>
          </a:p>
        </p:txBody>
      </p:sp>
      <p:sp>
        <p:nvSpPr>
          <p:cNvPr id="5" name="Rectangle 41">
            <a:extLst>
              <a:ext uri="{FF2B5EF4-FFF2-40B4-BE49-F238E27FC236}">
                <a16:creationId xmlns:a16="http://schemas.microsoft.com/office/drawing/2014/main" id="{B6D52DCA-2BB1-4A45-826F-8B775AC601A6}"/>
              </a:ext>
            </a:extLst>
          </p:cNvPr>
          <p:cNvSpPr/>
          <p:nvPr/>
        </p:nvSpPr>
        <p:spPr>
          <a:xfrm>
            <a:off x="1316193" y="3834232"/>
            <a:ext cx="6594752" cy="1319659"/>
          </a:xfrm>
          <a:custGeom>
            <a:avLst/>
            <a:gdLst>
              <a:gd name="connsiteX0" fmla="*/ 0 w 6594752"/>
              <a:gd name="connsiteY0" fmla="*/ 0 h 1319659"/>
              <a:gd name="connsiteX1" fmla="*/ 665470 w 6594752"/>
              <a:gd name="connsiteY1" fmla="*/ 0 h 1319659"/>
              <a:gd name="connsiteX2" fmla="*/ 1199046 w 6594752"/>
              <a:gd name="connsiteY2" fmla="*/ 0 h 1319659"/>
              <a:gd name="connsiteX3" fmla="*/ 1864516 w 6594752"/>
              <a:gd name="connsiteY3" fmla="*/ 0 h 1319659"/>
              <a:gd name="connsiteX4" fmla="*/ 2398092 w 6594752"/>
              <a:gd name="connsiteY4" fmla="*/ 0 h 1319659"/>
              <a:gd name="connsiteX5" fmla="*/ 2799772 w 6594752"/>
              <a:gd name="connsiteY5" fmla="*/ 0 h 1319659"/>
              <a:gd name="connsiteX6" fmla="*/ 3399295 w 6594752"/>
              <a:gd name="connsiteY6" fmla="*/ 0 h 1319659"/>
              <a:gd name="connsiteX7" fmla="*/ 4130713 w 6594752"/>
              <a:gd name="connsiteY7" fmla="*/ 0 h 1319659"/>
              <a:gd name="connsiteX8" fmla="*/ 4598341 w 6594752"/>
              <a:gd name="connsiteY8" fmla="*/ 0 h 1319659"/>
              <a:gd name="connsiteX9" fmla="*/ 5065969 w 6594752"/>
              <a:gd name="connsiteY9" fmla="*/ 0 h 1319659"/>
              <a:gd name="connsiteX10" fmla="*/ 5467649 w 6594752"/>
              <a:gd name="connsiteY10" fmla="*/ 0 h 1319659"/>
              <a:gd name="connsiteX11" fmla="*/ 5935277 w 6594752"/>
              <a:gd name="connsiteY11" fmla="*/ 0 h 1319659"/>
              <a:gd name="connsiteX12" fmla="*/ 6594752 w 6594752"/>
              <a:gd name="connsiteY12" fmla="*/ 0 h 1319659"/>
              <a:gd name="connsiteX13" fmla="*/ 6594752 w 6594752"/>
              <a:gd name="connsiteY13" fmla="*/ 453083 h 1319659"/>
              <a:gd name="connsiteX14" fmla="*/ 6594752 w 6594752"/>
              <a:gd name="connsiteY14" fmla="*/ 853379 h 1319659"/>
              <a:gd name="connsiteX15" fmla="*/ 6594752 w 6594752"/>
              <a:gd name="connsiteY15" fmla="*/ 1319659 h 1319659"/>
              <a:gd name="connsiteX16" fmla="*/ 5995229 w 6594752"/>
              <a:gd name="connsiteY16" fmla="*/ 1319659 h 1319659"/>
              <a:gd name="connsiteX17" fmla="*/ 5263811 w 6594752"/>
              <a:gd name="connsiteY17" fmla="*/ 1319659 h 1319659"/>
              <a:gd name="connsiteX18" fmla="*/ 4862131 w 6594752"/>
              <a:gd name="connsiteY18" fmla="*/ 1319659 h 1319659"/>
              <a:gd name="connsiteX19" fmla="*/ 4130713 w 6594752"/>
              <a:gd name="connsiteY19" fmla="*/ 1319659 h 1319659"/>
              <a:gd name="connsiteX20" fmla="*/ 3729032 w 6594752"/>
              <a:gd name="connsiteY20" fmla="*/ 1319659 h 1319659"/>
              <a:gd name="connsiteX21" fmla="*/ 3129510 w 6594752"/>
              <a:gd name="connsiteY21" fmla="*/ 1319659 h 1319659"/>
              <a:gd name="connsiteX22" fmla="*/ 2595934 w 6594752"/>
              <a:gd name="connsiteY22" fmla="*/ 1319659 h 1319659"/>
              <a:gd name="connsiteX23" fmla="*/ 1930464 w 6594752"/>
              <a:gd name="connsiteY23" fmla="*/ 1319659 h 1319659"/>
              <a:gd name="connsiteX24" fmla="*/ 1528783 w 6594752"/>
              <a:gd name="connsiteY24" fmla="*/ 1319659 h 1319659"/>
              <a:gd name="connsiteX25" fmla="*/ 1061156 w 6594752"/>
              <a:gd name="connsiteY25" fmla="*/ 1319659 h 1319659"/>
              <a:gd name="connsiteX26" fmla="*/ 0 w 6594752"/>
              <a:gd name="connsiteY26" fmla="*/ 1319659 h 1319659"/>
              <a:gd name="connsiteX27" fmla="*/ 0 w 6594752"/>
              <a:gd name="connsiteY27" fmla="*/ 892969 h 1319659"/>
              <a:gd name="connsiteX28" fmla="*/ 0 w 6594752"/>
              <a:gd name="connsiteY28" fmla="*/ 479476 h 1319659"/>
              <a:gd name="connsiteX29" fmla="*/ 0 w 6594752"/>
              <a:gd name="connsiteY29" fmla="*/ 0 h 131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94752" h="1319659" extrusionOk="0">
                <a:moveTo>
                  <a:pt x="0" y="0"/>
                </a:moveTo>
                <a:cubicBezTo>
                  <a:pt x="169791" y="-43926"/>
                  <a:pt x="472270" y="78185"/>
                  <a:pt x="665470" y="0"/>
                </a:cubicBezTo>
                <a:cubicBezTo>
                  <a:pt x="858670" y="-78185"/>
                  <a:pt x="1059627" y="45082"/>
                  <a:pt x="1199046" y="0"/>
                </a:cubicBezTo>
                <a:cubicBezTo>
                  <a:pt x="1338465" y="-45082"/>
                  <a:pt x="1570908" y="31055"/>
                  <a:pt x="1864516" y="0"/>
                </a:cubicBezTo>
                <a:cubicBezTo>
                  <a:pt x="2158124" y="-31055"/>
                  <a:pt x="2155261" y="51107"/>
                  <a:pt x="2398092" y="0"/>
                </a:cubicBezTo>
                <a:cubicBezTo>
                  <a:pt x="2640923" y="-51107"/>
                  <a:pt x="2619491" y="41912"/>
                  <a:pt x="2799772" y="0"/>
                </a:cubicBezTo>
                <a:cubicBezTo>
                  <a:pt x="2980053" y="-41912"/>
                  <a:pt x="3100575" y="28862"/>
                  <a:pt x="3399295" y="0"/>
                </a:cubicBezTo>
                <a:cubicBezTo>
                  <a:pt x="3698015" y="-28862"/>
                  <a:pt x="3936077" y="34515"/>
                  <a:pt x="4130713" y="0"/>
                </a:cubicBezTo>
                <a:cubicBezTo>
                  <a:pt x="4325349" y="-34515"/>
                  <a:pt x="4447416" y="43723"/>
                  <a:pt x="4598341" y="0"/>
                </a:cubicBezTo>
                <a:cubicBezTo>
                  <a:pt x="4749266" y="-43723"/>
                  <a:pt x="4910844" y="18736"/>
                  <a:pt x="5065969" y="0"/>
                </a:cubicBezTo>
                <a:cubicBezTo>
                  <a:pt x="5221094" y="-18736"/>
                  <a:pt x="5298859" y="10784"/>
                  <a:pt x="5467649" y="0"/>
                </a:cubicBezTo>
                <a:cubicBezTo>
                  <a:pt x="5636439" y="-10784"/>
                  <a:pt x="5738473" y="37754"/>
                  <a:pt x="5935277" y="0"/>
                </a:cubicBezTo>
                <a:cubicBezTo>
                  <a:pt x="6132081" y="-37754"/>
                  <a:pt x="6404501" y="65289"/>
                  <a:pt x="6594752" y="0"/>
                </a:cubicBezTo>
                <a:cubicBezTo>
                  <a:pt x="6616908" y="168152"/>
                  <a:pt x="6566414" y="286718"/>
                  <a:pt x="6594752" y="453083"/>
                </a:cubicBezTo>
                <a:cubicBezTo>
                  <a:pt x="6623090" y="619448"/>
                  <a:pt x="6574173" y="716819"/>
                  <a:pt x="6594752" y="853379"/>
                </a:cubicBezTo>
                <a:cubicBezTo>
                  <a:pt x="6615331" y="989939"/>
                  <a:pt x="6591157" y="1161644"/>
                  <a:pt x="6594752" y="1319659"/>
                </a:cubicBezTo>
                <a:cubicBezTo>
                  <a:pt x="6411635" y="1352615"/>
                  <a:pt x="6138501" y="1295896"/>
                  <a:pt x="5995229" y="1319659"/>
                </a:cubicBezTo>
                <a:cubicBezTo>
                  <a:pt x="5851957" y="1343422"/>
                  <a:pt x="5627252" y="1249834"/>
                  <a:pt x="5263811" y="1319659"/>
                </a:cubicBezTo>
                <a:cubicBezTo>
                  <a:pt x="4900370" y="1389484"/>
                  <a:pt x="4980436" y="1285681"/>
                  <a:pt x="4862131" y="1319659"/>
                </a:cubicBezTo>
                <a:cubicBezTo>
                  <a:pt x="4743826" y="1353637"/>
                  <a:pt x="4283807" y="1316451"/>
                  <a:pt x="4130713" y="1319659"/>
                </a:cubicBezTo>
                <a:cubicBezTo>
                  <a:pt x="3977619" y="1322867"/>
                  <a:pt x="3834657" y="1280093"/>
                  <a:pt x="3729032" y="1319659"/>
                </a:cubicBezTo>
                <a:cubicBezTo>
                  <a:pt x="3623407" y="1359225"/>
                  <a:pt x="3401438" y="1267234"/>
                  <a:pt x="3129510" y="1319659"/>
                </a:cubicBezTo>
                <a:cubicBezTo>
                  <a:pt x="2857582" y="1372084"/>
                  <a:pt x="2710425" y="1313970"/>
                  <a:pt x="2595934" y="1319659"/>
                </a:cubicBezTo>
                <a:cubicBezTo>
                  <a:pt x="2481443" y="1325348"/>
                  <a:pt x="2247139" y="1265382"/>
                  <a:pt x="1930464" y="1319659"/>
                </a:cubicBezTo>
                <a:cubicBezTo>
                  <a:pt x="1613789" y="1373936"/>
                  <a:pt x="1728552" y="1282808"/>
                  <a:pt x="1528783" y="1319659"/>
                </a:cubicBezTo>
                <a:cubicBezTo>
                  <a:pt x="1329014" y="1356510"/>
                  <a:pt x="1183277" y="1278847"/>
                  <a:pt x="1061156" y="1319659"/>
                </a:cubicBezTo>
                <a:cubicBezTo>
                  <a:pt x="939035" y="1360471"/>
                  <a:pt x="334146" y="1193327"/>
                  <a:pt x="0" y="1319659"/>
                </a:cubicBezTo>
                <a:cubicBezTo>
                  <a:pt x="-34467" y="1229207"/>
                  <a:pt x="27122" y="1070874"/>
                  <a:pt x="0" y="892969"/>
                </a:cubicBezTo>
                <a:cubicBezTo>
                  <a:pt x="-27122" y="715064"/>
                  <a:pt x="49336" y="587260"/>
                  <a:pt x="0" y="479476"/>
                </a:cubicBezTo>
                <a:cubicBezTo>
                  <a:pt x="-49336" y="371692"/>
                  <a:pt x="52841" y="149693"/>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4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Challenge</a:t>
            </a:r>
          </a:p>
        </p:txBody>
      </p:sp>
      <p:sp>
        <p:nvSpPr>
          <p:cNvPr id="3" name="Content Placeholder 2"/>
          <p:cNvSpPr>
            <a:spLocks noGrp="1"/>
          </p:cNvSpPr>
          <p:nvPr>
            <p:ph idx="1"/>
          </p:nvPr>
        </p:nvSpPr>
        <p:spPr>
          <a:xfrm>
            <a:off x="1329624" y="3822341"/>
            <a:ext cx="6595163" cy="2426059"/>
          </a:xfrm>
        </p:spPr>
        <p:txBody>
          <a:bodyPr>
            <a:normAutofit fontScale="70000" lnSpcReduction="20000"/>
          </a:bodyPr>
          <a:lstStyle/>
          <a:p>
            <a:pPr marL="0" indent="6350" algn="ctr" fontAlgn="base">
              <a:buNone/>
            </a:pPr>
            <a:r>
              <a:rPr lang="en-US" sz="3700" dirty="0"/>
              <a:t>Address the pain points occurring between the data warehouse and the </a:t>
            </a:r>
            <a:r>
              <a:rPr lang="en-US" sz="3700" dirty="0" err="1"/>
              <a:t>Cognos</a:t>
            </a:r>
            <a:r>
              <a:rPr lang="en-US" sz="3700" dirty="0"/>
              <a:t> BI reporting layer, increasing query efficiency and enabling more timely analytics.</a:t>
            </a:r>
          </a:p>
          <a:p>
            <a:pPr marL="0" indent="6350"/>
            <a:endParaRPr lang="en-IN" dirty="0"/>
          </a:p>
        </p:txBody>
      </p:sp>
      <p:sp>
        <p:nvSpPr>
          <p:cNvPr id="4" name="Rectangle 3"/>
          <p:cNvSpPr/>
          <p:nvPr/>
        </p:nvSpPr>
        <p:spPr>
          <a:xfrm>
            <a:off x="900545" y="1387959"/>
            <a:ext cx="7342910" cy="1811458"/>
          </a:xfrm>
          <a:prstGeom prst="rect">
            <a:avLst/>
          </a:prstGeom>
        </p:spPr>
        <p:txBody>
          <a:bodyPr wrap="square">
            <a:spAutoFit/>
          </a:bodyPr>
          <a:lstStyle/>
          <a:p>
            <a:pPr algn="ctr" fontAlgn="base">
              <a:lnSpc>
                <a:spcPct val="150000"/>
              </a:lnSpc>
              <a:spcBef>
                <a:spcPts val="1000"/>
              </a:spcBef>
            </a:pPr>
            <a:r>
              <a:rPr lang="en-US" sz="2600" dirty="0">
                <a:latin typeface="Bahnschrift" pitchFamily="34" charset="0"/>
              </a:rPr>
              <a:t>The organization engaged to move their existing data warehouse to a more modern solution that would address three key department goals</a:t>
            </a:r>
          </a:p>
        </p:txBody>
      </p:sp>
      <p:sp>
        <p:nvSpPr>
          <p:cNvPr id="5" name="Rectangle 41">
            <a:extLst>
              <a:ext uri="{FF2B5EF4-FFF2-40B4-BE49-F238E27FC236}">
                <a16:creationId xmlns:a16="http://schemas.microsoft.com/office/drawing/2014/main" id="{B6D52DCA-2BB1-4A45-826F-8B775AC601A6}"/>
              </a:ext>
            </a:extLst>
          </p:cNvPr>
          <p:cNvSpPr/>
          <p:nvPr/>
        </p:nvSpPr>
        <p:spPr>
          <a:xfrm>
            <a:off x="1219212" y="3782291"/>
            <a:ext cx="6911914" cy="2230581"/>
          </a:xfrm>
          <a:custGeom>
            <a:avLst/>
            <a:gdLst>
              <a:gd name="connsiteX0" fmla="*/ 0 w 6911914"/>
              <a:gd name="connsiteY0" fmla="*/ 0 h 2230581"/>
              <a:gd name="connsiteX1" fmla="*/ 645112 w 6911914"/>
              <a:gd name="connsiteY1" fmla="*/ 0 h 2230581"/>
              <a:gd name="connsiteX2" fmla="*/ 1151986 w 6911914"/>
              <a:gd name="connsiteY2" fmla="*/ 0 h 2230581"/>
              <a:gd name="connsiteX3" fmla="*/ 1797098 w 6911914"/>
              <a:gd name="connsiteY3" fmla="*/ 0 h 2230581"/>
              <a:gd name="connsiteX4" fmla="*/ 2303971 w 6911914"/>
              <a:gd name="connsiteY4" fmla="*/ 0 h 2230581"/>
              <a:gd name="connsiteX5" fmla="*/ 2672607 w 6911914"/>
              <a:gd name="connsiteY5" fmla="*/ 0 h 2230581"/>
              <a:gd name="connsiteX6" fmla="*/ 3248600 w 6911914"/>
              <a:gd name="connsiteY6" fmla="*/ 0 h 2230581"/>
              <a:gd name="connsiteX7" fmla="*/ 3962831 w 6911914"/>
              <a:gd name="connsiteY7" fmla="*/ 0 h 2230581"/>
              <a:gd name="connsiteX8" fmla="*/ 4400585 w 6911914"/>
              <a:gd name="connsiteY8" fmla="*/ 0 h 2230581"/>
              <a:gd name="connsiteX9" fmla="*/ 4838340 w 6911914"/>
              <a:gd name="connsiteY9" fmla="*/ 0 h 2230581"/>
              <a:gd name="connsiteX10" fmla="*/ 5206975 w 6911914"/>
              <a:gd name="connsiteY10" fmla="*/ 0 h 2230581"/>
              <a:gd name="connsiteX11" fmla="*/ 5644730 w 6911914"/>
              <a:gd name="connsiteY11" fmla="*/ 0 h 2230581"/>
              <a:gd name="connsiteX12" fmla="*/ 6289842 w 6911914"/>
              <a:gd name="connsiteY12" fmla="*/ 0 h 2230581"/>
              <a:gd name="connsiteX13" fmla="*/ 6911914 w 6911914"/>
              <a:gd name="connsiteY13" fmla="*/ 0 h 2230581"/>
              <a:gd name="connsiteX14" fmla="*/ 6911914 w 6911914"/>
              <a:gd name="connsiteY14" fmla="*/ 535339 h 2230581"/>
              <a:gd name="connsiteX15" fmla="*/ 6911914 w 6911914"/>
              <a:gd name="connsiteY15" fmla="*/ 1092985 h 2230581"/>
              <a:gd name="connsiteX16" fmla="*/ 6911914 w 6911914"/>
              <a:gd name="connsiteY16" fmla="*/ 1650630 h 2230581"/>
              <a:gd name="connsiteX17" fmla="*/ 6911914 w 6911914"/>
              <a:gd name="connsiteY17" fmla="*/ 2230581 h 2230581"/>
              <a:gd name="connsiteX18" fmla="*/ 6266802 w 6911914"/>
              <a:gd name="connsiteY18" fmla="*/ 2230581 h 2230581"/>
              <a:gd name="connsiteX19" fmla="*/ 5552571 w 6911914"/>
              <a:gd name="connsiteY19" fmla="*/ 2230581 h 2230581"/>
              <a:gd name="connsiteX20" fmla="*/ 5183936 w 6911914"/>
              <a:gd name="connsiteY20" fmla="*/ 2230581 h 2230581"/>
              <a:gd name="connsiteX21" fmla="*/ 4607943 w 6911914"/>
              <a:gd name="connsiteY21" fmla="*/ 2230581 h 2230581"/>
              <a:gd name="connsiteX22" fmla="*/ 4101069 w 6911914"/>
              <a:gd name="connsiteY22" fmla="*/ 2230581 h 2230581"/>
              <a:gd name="connsiteX23" fmla="*/ 3455957 w 6911914"/>
              <a:gd name="connsiteY23" fmla="*/ 2230581 h 2230581"/>
              <a:gd name="connsiteX24" fmla="*/ 3087322 w 6911914"/>
              <a:gd name="connsiteY24" fmla="*/ 2230581 h 2230581"/>
              <a:gd name="connsiteX25" fmla="*/ 2649567 w 6911914"/>
              <a:gd name="connsiteY25" fmla="*/ 2230581 h 2230581"/>
              <a:gd name="connsiteX26" fmla="*/ 1935336 w 6911914"/>
              <a:gd name="connsiteY26" fmla="*/ 2230581 h 2230581"/>
              <a:gd name="connsiteX27" fmla="*/ 1428462 w 6911914"/>
              <a:gd name="connsiteY27" fmla="*/ 2230581 h 2230581"/>
              <a:gd name="connsiteX28" fmla="*/ 921589 w 6911914"/>
              <a:gd name="connsiteY28" fmla="*/ 2230581 h 2230581"/>
              <a:gd name="connsiteX29" fmla="*/ 0 w 6911914"/>
              <a:gd name="connsiteY29" fmla="*/ 2230581 h 2230581"/>
              <a:gd name="connsiteX30" fmla="*/ 0 w 6911914"/>
              <a:gd name="connsiteY30" fmla="*/ 1695242 h 2230581"/>
              <a:gd name="connsiteX31" fmla="*/ 0 w 6911914"/>
              <a:gd name="connsiteY31" fmla="*/ 1182208 h 2230581"/>
              <a:gd name="connsiteX32" fmla="*/ 0 w 6911914"/>
              <a:gd name="connsiteY32" fmla="*/ 669174 h 2230581"/>
              <a:gd name="connsiteX33" fmla="*/ 0 w 6911914"/>
              <a:gd name="connsiteY33" fmla="*/ 0 h 223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911914" h="2230581" extrusionOk="0">
                <a:moveTo>
                  <a:pt x="0" y="0"/>
                </a:moveTo>
                <a:cubicBezTo>
                  <a:pt x="244053" y="-19805"/>
                  <a:pt x="438494" y="822"/>
                  <a:pt x="645112" y="0"/>
                </a:cubicBezTo>
                <a:cubicBezTo>
                  <a:pt x="851730" y="-822"/>
                  <a:pt x="997569" y="40079"/>
                  <a:pt x="1151986" y="0"/>
                </a:cubicBezTo>
                <a:cubicBezTo>
                  <a:pt x="1306403" y="-40079"/>
                  <a:pt x="1554092" y="14999"/>
                  <a:pt x="1797098" y="0"/>
                </a:cubicBezTo>
                <a:cubicBezTo>
                  <a:pt x="2040104" y="-14999"/>
                  <a:pt x="2072348" y="3448"/>
                  <a:pt x="2303971" y="0"/>
                </a:cubicBezTo>
                <a:cubicBezTo>
                  <a:pt x="2535594" y="-3448"/>
                  <a:pt x="2542836" y="18477"/>
                  <a:pt x="2672607" y="0"/>
                </a:cubicBezTo>
                <a:cubicBezTo>
                  <a:pt x="2802378" y="-18477"/>
                  <a:pt x="3088690" y="13075"/>
                  <a:pt x="3248600" y="0"/>
                </a:cubicBezTo>
                <a:cubicBezTo>
                  <a:pt x="3408510" y="-13075"/>
                  <a:pt x="3738359" y="82122"/>
                  <a:pt x="3962831" y="0"/>
                </a:cubicBezTo>
                <a:cubicBezTo>
                  <a:pt x="4187303" y="-82122"/>
                  <a:pt x="4190422" y="31133"/>
                  <a:pt x="4400585" y="0"/>
                </a:cubicBezTo>
                <a:cubicBezTo>
                  <a:pt x="4610748" y="-31133"/>
                  <a:pt x="4625985" y="8816"/>
                  <a:pt x="4838340" y="0"/>
                </a:cubicBezTo>
                <a:cubicBezTo>
                  <a:pt x="5050695" y="-8816"/>
                  <a:pt x="5028348" y="19193"/>
                  <a:pt x="5206975" y="0"/>
                </a:cubicBezTo>
                <a:cubicBezTo>
                  <a:pt x="5385602" y="-19193"/>
                  <a:pt x="5543111" y="47433"/>
                  <a:pt x="5644730" y="0"/>
                </a:cubicBezTo>
                <a:cubicBezTo>
                  <a:pt x="5746350" y="-47433"/>
                  <a:pt x="5969067" y="19887"/>
                  <a:pt x="6289842" y="0"/>
                </a:cubicBezTo>
                <a:cubicBezTo>
                  <a:pt x="6610617" y="-19887"/>
                  <a:pt x="6733295" y="54536"/>
                  <a:pt x="6911914" y="0"/>
                </a:cubicBezTo>
                <a:cubicBezTo>
                  <a:pt x="6913823" y="136274"/>
                  <a:pt x="6910555" y="312806"/>
                  <a:pt x="6911914" y="535339"/>
                </a:cubicBezTo>
                <a:cubicBezTo>
                  <a:pt x="6913273" y="757872"/>
                  <a:pt x="6882889" y="954543"/>
                  <a:pt x="6911914" y="1092985"/>
                </a:cubicBezTo>
                <a:cubicBezTo>
                  <a:pt x="6940939" y="1231427"/>
                  <a:pt x="6890899" y="1414561"/>
                  <a:pt x="6911914" y="1650630"/>
                </a:cubicBezTo>
                <a:cubicBezTo>
                  <a:pt x="6932929" y="1886700"/>
                  <a:pt x="6907511" y="1981894"/>
                  <a:pt x="6911914" y="2230581"/>
                </a:cubicBezTo>
                <a:cubicBezTo>
                  <a:pt x="6763408" y="2247869"/>
                  <a:pt x="6417035" y="2210297"/>
                  <a:pt x="6266802" y="2230581"/>
                </a:cubicBezTo>
                <a:cubicBezTo>
                  <a:pt x="6116569" y="2250865"/>
                  <a:pt x="5791839" y="2220588"/>
                  <a:pt x="5552571" y="2230581"/>
                </a:cubicBezTo>
                <a:cubicBezTo>
                  <a:pt x="5313303" y="2240574"/>
                  <a:pt x="5331405" y="2215154"/>
                  <a:pt x="5183936" y="2230581"/>
                </a:cubicBezTo>
                <a:cubicBezTo>
                  <a:pt x="5036467" y="2246008"/>
                  <a:pt x="4790684" y="2206349"/>
                  <a:pt x="4607943" y="2230581"/>
                </a:cubicBezTo>
                <a:cubicBezTo>
                  <a:pt x="4425202" y="2254813"/>
                  <a:pt x="4319391" y="2196102"/>
                  <a:pt x="4101069" y="2230581"/>
                </a:cubicBezTo>
                <a:cubicBezTo>
                  <a:pt x="3882747" y="2265060"/>
                  <a:pt x="3708454" y="2216140"/>
                  <a:pt x="3455957" y="2230581"/>
                </a:cubicBezTo>
                <a:cubicBezTo>
                  <a:pt x="3203460" y="2245022"/>
                  <a:pt x="3256706" y="2213445"/>
                  <a:pt x="3087322" y="2230581"/>
                </a:cubicBezTo>
                <a:cubicBezTo>
                  <a:pt x="2917939" y="2247717"/>
                  <a:pt x="2806383" y="2212782"/>
                  <a:pt x="2649567" y="2230581"/>
                </a:cubicBezTo>
                <a:cubicBezTo>
                  <a:pt x="2492751" y="2248380"/>
                  <a:pt x="2168751" y="2185118"/>
                  <a:pt x="1935336" y="2230581"/>
                </a:cubicBezTo>
                <a:cubicBezTo>
                  <a:pt x="1701921" y="2276044"/>
                  <a:pt x="1640848" y="2186858"/>
                  <a:pt x="1428462" y="2230581"/>
                </a:cubicBezTo>
                <a:cubicBezTo>
                  <a:pt x="1216076" y="2274304"/>
                  <a:pt x="1152856" y="2187841"/>
                  <a:pt x="921589" y="2230581"/>
                </a:cubicBezTo>
                <a:cubicBezTo>
                  <a:pt x="690322" y="2273321"/>
                  <a:pt x="274358" y="2184972"/>
                  <a:pt x="0" y="2230581"/>
                </a:cubicBezTo>
                <a:cubicBezTo>
                  <a:pt x="-43183" y="2109113"/>
                  <a:pt x="20766" y="1933668"/>
                  <a:pt x="0" y="1695242"/>
                </a:cubicBezTo>
                <a:cubicBezTo>
                  <a:pt x="-20766" y="1456816"/>
                  <a:pt x="42524" y="1414877"/>
                  <a:pt x="0" y="1182208"/>
                </a:cubicBezTo>
                <a:cubicBezTo>
                  <a:pt x="-42524" y="949539"/>
                  <a:pt x="36351" y="789924"/>
                  <a:pt x="0" y="669174"/>
                </a:cubicBezTo>
                <a:cubicBezTo>
                  <a:pt x="-36351" y="548424"/>
                  <a:pt x="59148" y="246981"/>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4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941696" y="2312224"/>
            <a:ext cx="7287904" cy="2772422"/>
          </a:xfrm>
        </p:spPr>
        <p:txBody>
          <a:bodyPr>
            <a:normAutofit/>
          </a:bodyPr>
          <a:lstStyle/>
          <a:p>
            <a:pPr marL="0" indent="6350" algn="ctr">
              <a:buNone/>
            </a:pPr>
            <a:r>
              <a:rPr lang="en-US" dirty="0"/>
              <a:t>The </a:t>
            </a:r>
            <a:r>
              <a:rPr lang="en-US" dirty="0" err="1"/>
              <a:t>Ironside</a:t>
            </a:r>
            <a:r>
              <a:rPr lang="en-US" dirty="0"/>
              <a:t> Information Management team signed on to work hand in hand with the client’s database engineers to transition to a modern data warehouse. </a:t>
            </a:r>
          </a:p>
        </p:txBody>
      </p:sp>
      <p:sp>
        <p:nvSpPr>
          <p:cNvPr id="4" name="Rectangle 41">
            <a:extLst>
              <a:ext uri="{FF2B5EF4-FFF2-40B4-BE49-F238E27FC236}">
                <a16:creationId xmlns:a16="http://schemas.microsoft.com/office/drawing/2014/main" id="{B6D52DCA-2BB1-4A45-826F-8B775AC601A6}"/>
              </a:ext>
            </a:extLst>
          </p:cNvPr>
          <p:cNvSpPr/>
          <p:nvPr/>
        </p:nvSpPr>
        <p:spPr>
          <a:xfrm>
            <a:off x="942110" y="2313709"/>
            <a:ext cx="7273636" cy="2715491"/>
          </a:xfrm>
          <a:custGeom>
            <a:avLst/>
            <a:gdLst>
              <a:gd name="connsiteX0" fmla="*/ 0 w 7273636"/>
              <a:gd name="connsiteY0" fmla="*/ 0 h 2715491"/>
              <a:gd name="connsiteX1" fmla="*/ 632247 w 7273636"/>
              <a:gd name="connsiteY1" fmla="*/ 0 h 2715491"/>
              <a:gd name="connsiteX2" fmla="*/ 1119021 w 7273636"/>
              <a:gd name="connsiteY2" fmla="*/ 0 h 2715491"/>
              <a:gd name="connsiteX3" fmla="*/ 1751268 w 7273636"/>
              <a:gd name="connsiteY3" fmla="*/ 0 h 2715491"/>
              <a:gd name="connsiteX4" fmla="*/ 2238042 w 7273636"/>
              <a:gd name="connsiteY4" fmla="*/ 0 h 2715491"/>
              <a:gd name="connsiteX5" fmla="*/ 2579343 w 7273636"/>
              <a:gd name="connsiteY5" fmla="*/ 0 h 2715491"/>
              <a:gd name="connsiteX6" fmla="*/ 3138854 w 7273636"/>
              <a:gd name="connsiteY6" fmla="*/ 0 h 2715491"/>
              <a:gd name="connsiteX7" fmla="*/ 3843837 w 7273636"/>
              <a:gd name="connsiteY7" fmla="*/ 0 h 2715491"/>
              <a:gd name="connsiteX8" fmla="*/ 4257875 w 7273636"/>
              <a:gd name="connsiteY8" fmla="*/ 0 h 2715491"/>
              <a:gd name="connsiteX9" fmla="*/ 4671912 w 7273636"/>
              <a:gd name="connsiteY9" fmla="*/ 0 h 2715491"/>
              <a:gd name="connsiteX10" fmla="*/ 5013214 w 7273636"/>
              <a:gd name="connsiteY10" fmla="*/ 0 h 2715491"/>
              <a:gd name="connsiteX11" fmla="*/ 5427251 w 7273636"/>
              <a:gd name="connsiteY11" fmla="*/ 0 h 2715491"/>
              <a:gd name="connsiteX12" fmla="*/ 6059498 w 7273636"/>
              <a:gd name="connsiteY12" fmla="*/ 0 h 2715491"/>
              <a:gd name="connsiteX13" fmla="*/ 6691745 w 7273636"/>
              <a:gd name="connsiteY13" fmla="*/ 0 h 2715491"/>
              <a:gd name="connsiteX14" fmla="*/ 7273636 w 7273636"/>
              <a:gd name="connsiteY14" fmla="*/ 0 h 2715491"/>
              <a:gd name="connsiteX15" fmla="*/ 7273636 w 7273636"/>
              <a:gd name="connsiteY15" fmla="*/ 543098 h 2715491"/>
              <a:gd name="connsiteX16" fmla="*/ 7273636 w 7273636"/>
              <a:gd name="connsiteY16" fmla="*/ 1086196 h 2715491"/>
              <a:gd name="connsiteX17" fmla="*/ 7273636 w 7273636"/>
              <a:gd name="connsiteY17" fmla="*/ 1629295 h 2715491"/>
              <a:gd name="connsiteX18" fmla="*/ 7273636 w 7273636"/>
              <a:gd name="connsiteY18" fmla="*/ 2199548 h 2715491"/>
              <a:gd name="connsiteX19" fmla="*/ 7273636 w 7273636"/>
              <a:gd name="connsiteY19" fmla="*/ 2715491 h 2715491"/>
              <a:gd name="connsiteX20" fmla="*/ 6932335 w 7273636"/>
              <a:gd name="connsiteY20" fmla="*/ 2715491 h 2715491"/>
              <a:gd name="connsiteX21" fmla="*/ 6372824 w 7273636"/>
              <a:gd name="connsiteY21" fmla="*/ 2715491 h 2715491"/>
              <a:gd name="connsiteX22" fmla="*/ 5886050 w 7273636"/>
              <a:gd name="connsiteY22" fmla="*/ 2715491 h 2715491"/>
              <a:gd name="connsiteX23" fmla="*/ 5253803 w 7273636"/>
              <a:gd name="connsiteY23" fmla="*/ 2715491 h 2715491"/>
              <a:gd name="connsiteX24" fmla="*/ 4912502 w 7273636"/>
              <a:gd name="connsiteY24" fmla="*/ 2715491 h 2715491"/>
              <a:gd name="connsiteX25" fmla="*/ 4498464 w 7273636"/>
              <a:gd name="connsiteY25" fmla="*/ 2715491 h 2715491"/>
              <a:gd name="connsiteX26" fmla="*/ 3793481 w 7273636"/>
              <a:gd name="connsiteY26" fmla="*/ 2715491 h 2715491"/>
              <a:gd name="connsiteX27" fmla="*/ 3306707 w 7273636"/>
              <a:gd name="connsiteY27" fmla="*/ 2715491 h 2715491"/>
              <a:gd name="connsiteX28" fmla="*/ 2819933 w 7273636"/>
              <a:gd name="connsiteY28" fmla="*/ 2715491 h 2715491"/>
              <a:gd name="connsiteX29" fmla="*/ 2405895 w 7273636"/>
              <a:gd name="connsiteY29" fmla="*/ 2715491 h 2715491"/>
              <a:gd name="connsiteX30" fmla="*/ 1919121 w 7273636"/>
              <a:gd name="connsiteY30" fmla="*/ 2715491 h 2715491"/>
              <a:gd name="connsiteX31" fmla="*/ 1214138 w 7273636"/>
              <a:gd name="connsiteY31" fmla="*/ 2715491 h 2715491"/>
              <a:gd name="connsiteX32" fmla="*/ 581891 w 7273636"/>
              <a:gd name="connsiteY32" fmla="*/ 2715491 h 2715491"/>
              <a:gd name="connsiteX33" fmla="*/ 0 w 7273636"/>
              <a:gd name="connsiteY33" fmla="*/ 2715491 h 2715491"/>
              <a:gd name="connsiteX34" fmla="*/ 0 w 7273636"/>
              <a:gd name="connsiteY34" fmla="*/ 2118083 h 2715491"/>
              <a:gd name="connsiteX35" fmla="*/ 0 w 7273636"/>
              <a:gd name="connsiteY35" fmla="*/ 1520675 h 2715491"/>
              <a:gd name="connsiteX36" fmla="*/ 0 w 7273636"/>
              <a:gd name="connsiteY36" fmla="*/ 977577 h 2715491"/>
              <a:gd name="connsiteX37" fmla="*/ 0 w 7273636"/>
              <a:gd name="connsiteY37" fmla="*/ 488788 h 2715491"/>
              <a:gd name="connsiteX38" fmla="*/ 0 w 7273636"/>
              <a:gd name="connsiteY38" fmla="*/ 0 h 271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73636" h="2715491" extrusionOk="0">
                <a:moveTo>
                  <a:pt x="0" y="0"/>
                </a:moveTo>
                <a:cubicBezTo>
                  <a:pt x="184775" y="-21186"/>
                  <a:pt x="356273" y="59490"/>
                  <a:pt x="632247" y="0"/>
                </a:cubicBezTo>
                <a:cubicBezTo>
                  <a:pt x="908221" y="-59490"/>
                  <a:pt x="895031" y="11244"/>
                  <a:pt x="1119021" y="0"/>
                </a:cubicBezTo>
                <a:cubicBezTo>
                  <a:pt x="1343011" y="-11244"/>
                  <a:pt x="1469234" y="75700"/>
                  <a:pt x="1751268" y="0"/>
                </a:cubicBezTo>
                <a:cubicBezTo>
                  <a:pt x="2033302" y="-75700"/>
                  <a:pt x="2029212" y="12869"/>
                  <a:pt x="2238042" y="0"/>
                </a:cubicBezTo>
                <a:cubicBezTo>
                  <a:pt x="2446872" y="-12869"/>
                  <a:pt x="2436470" y="34501"/>
                  <a:pt x="2579343" y="0"/>
                </a:cubicBezTo>
                <a:cubicBezTo>
                  <a:pt x="2722216" y="-34501"/>
                  <a:pt x="2887673" y="53354"/>
                  <a:pt x="3138854" y="0"/>
                </a:cubicBezTo>
                <a:cubicBezTo>
                  <a:pt x="3390035" y="-53354"/>
                  <a:pt x="3701880" y="65425"/>
                  <a:pt x="3843837" y="0"/>
                </a:cubicBezTo>
                <a:cubicBezTo>
                  <a:pt x="3985794" y="-65425"/>
                  <a:pt x="4091301" y="24585"/>
                  <a:pt x="4257875" y="0"/>
                </a:cubicBezTo>
                <a:cubicBezTo>
                  <a:pt x="4424449" y="-24585"/>
                  <a:pt x="4475453" y="39493"/>
                  <a:pt x="4671912" y="0"/>
                </a:cubicBezTo>
                <a:cubicBezTo>
                  <a:pt x="4868371" y="-39493"/>
                  <a:pt x="4909192" y="31425"/>
                  <a:pt x="5013214" y="0"/>
                </a:cubicBezTo>
                <a:cubicBezTo>
                  <a:pt x="5117236" y="-31425"/>
                  <a:pt x="5260099" y="29744"/>
                  <a:pt x="5427251" y="0"/>
                </a:cubicBezTo>
                <a:cubicBezTo>
                  <a:pt x="5594403" y="-29744"/>
                  <a:pt x="5910699" y="67401"/>
                  <a:pt x="6059498" y="0"/>
                </a:cubicBezTo>
                <a:cubicBezTo>
                  <a:pt x="6208297" y="-67401"/>
                  <a:pt x="6483991" y="12184"/>
                  <a:pt x="6691745" y="0"/>
                </a:cubicBezTo>
                <a:cubicBezTo>
                  <a:pt x="6899499" y="-12184"/>
                  <a:pt x="7136710" y="41681"/>
                  <a:pt x="7273636" y="0"/>
                </a:cubicBezTo>
                <a:cubicBezTo>
                  <a:pt x="7282831" y="217787"/>
                  <a:pt x="7243982" y="303295"/>
                  <a:pt x="7273636" y="543098"/>
                </a:cubicBezTo>
                <a:cubicBezTo>
                  <a:pt x="7303290" y="782901"/>
                  <a:pt x="7225742" y="859981"/>
                  <a:pt x="7273636" y="1086196"/>
                </a:cubicBezTo>
                <a:cubicBezTo>
                  <a:pt x="7321530" y="1312411"/>
                  <a:pt x="7271217" y="1471235"/>
                  <a:pt x="7273636" y="1629295"/>
                </a:cubicBezTo>
                <a:cubicBezTo>
                  <a:pt x="7276055" y="1787355"/>
                  <a:pt x="7267850" y="1957558"/>
                  <a:pt x="7273636" y="2199548"/>
                </a:cubicBezTo>
                <a:cubicBezTo>
                  <a:pt x="7279422" y="2441538"/>
                  <a:pt x="7268997" y="2489266"/>
                  <a:pt x="7273636" y="2715491"/>
                </a:cubicBezTo>
                <a:cubicBezTo>
                  <a:pt x="7131293" y="2739906"/>
                  <a:pt x="7005120" y="2707055"/>
                  <a:pt x="6932335" y="2715491"/>
                </a:cubicBezTo>
                <a:cubicBezTo>
                  <a:pt x="6859550" y="2723927"/>
                  <a:pt x="6605882" y="2667095"/>
                  <a:pt x="6372824" y="2715491"/>
                </a:cubicBezTo>
                <a:cubicBezTo>
                  <a:pt x="6139766" y="2763887"/>
                  <a:pt x="6008991" y="2699468"/>
                  <a:pt x="5886050" y="2715491"/>
                </a:cubicBezTo>
                <a:cubicBezTo>
                  <a:pt x="5763109" y="2731514"/>
                  <a:pt x="5395263" y="2655871"/>
                  <a:pt x="5253803" y="2715491"/>
                </a:cubicBezTo>
                <a:cubicBezTo>
                  <a:pt x="5112343" y="2775111"/>
                  <a:pt x="5052882" y="2707859"/>
                  <a:pt x="4912502" y="2715491"/>
                </a:cubicBezTo>
                <a:cubicBezTo>
                  <a:pt x="4772122" y="2723123"/>
                  <a:pt x="4629454" y="2711118"/>
                  <a:pt x="4498464" y="2715491"/>
                </a:cubicBezTo>
                <a:cubicBezTo>
                  <a:pt x="4367474" y="2719864"/>
                  <a:pt x="3997531" y="2635717"/>
                  <a:pt x="3793481" y="2715491"/>
                </a:cubicBezTo>
                <a:cubicBezTo>
                  <a:pt x="3589431" y="2795265"/>
                  <a:pt x="3542597" y="2701645"/>
                  <a:pt x="3306707" y="2715491"/>
                </a:cubicBezTo>
                <a:cubicBezTo>
                  <a:pt x="3070817" y="2729337"/>
                  <a:pt x="3013355" y="2676884"/>
                  <a:pt x="2819933" y="2715491"/>
                </a:cubicBezTo>
                <a:cubicBezTo>
                  <a:pt x="2626511" y="2754098"/>
                  <a:pt x="2558346" y="2695750"/>
                  <a:pt x="2405895" y="2715491"/>
                </a:cubicBezTo>
                <a:cubicBezTo>
                  <a:pt x="2253444" y="2735232"/>
                  <a:pt x="2101605" y="2660036"/>
                  <a:pt x="1919121" y="2715491"/>
                </a:cubicBezTo>
                <a:cubicBezTo>
                  <a:pt x="1736637" y="2770946"/>
                  <a:pt x="1373115" y="2704876"/>
                  <a:pt x="1214138" y="2715491"/>
                </a:cubicBezTo>
                <a:cubicBezTo>
                  <a:pt x="1055161" y="2726106"/>
                  <a:pt x="709674" y="2659099"/>
                  <a:pt x="581891" y="2715491"/>
                </a:cubicBezTo>
                <a:cubicBezTo>
                  <a:pt x="454108" y="2771883"/>
                  <a:pt x="128692" y="2655429"/>
                  <a:pt x="0" y="2715491"/>
                </a:cubicBezTo>
                <a:cubicBezTo>
                  <a:pt x="-3037" y="2576778"/>
                  <a:pt x="70623" y="2256856"/>
                  <a:pt x="0" y="2118083"/>
                </a:cubicBezTo>
                <a:cubicBezTo>
                  <a:pt x="-70623" y="1979310"/>
                  <a:pt x="36308" y="1763027"/>
                  <a:pt x="0" y="1520675"/>
                </a:cubicBezTo>
                <a:cubicBezTo>
                  <a:pt x="-36308" y="1278323"/>
                  <a:pt x="22945" y="1236656"/>
                  <a:pt x="0" y="977577"/>
                </a:cubicBezTo>
                <a:cubicBezTo>
                  <a:pt x="-22945" y="718498"/>
                  <a:pt x="1806" y="620751"/>
                  <a:pt x="0" y="488788"/>
                </a:cubicBezTo>
                <a:cubicBezTo>
                  <a:pt x="-1806" y="356825"/>
                  <a:pt x="14326" y="209155"/>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85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927841" y="1979704"/>
            <a:ext cx="7315614" cy="3936204"/>
          </a:xfrm>
        </p:spPr>
        <p:txBody>
          <a:bodyPr>
            <a:normAutofit/>
          </a:bodyPr>
          <a:lstStyle/>
          <a:p>
            <a:pPr marL="0" indent="6350" algn="ctr">
              <a:buNone/>
            </a:pPr>
            <a:r>
              <a:rPr lang="en-US" dirty="0"/>
              <a:t>Through discovery conversations with IT leadership, the </a:t>
            </a:r>
            <a:r>
              <a:rPr lang="en-US" dirty="0" err="1"/>
              <a:t>Ironside</a:t>
            </a:r>
            <a:r>
              <a:rPr lang="en-US" dirty="0"/>
              <a:t> resources assigned to the project outlined a full-scale migration and redesign plan that would bring approximately 20 tables from an array of data sources.</a:t>
            </a:r>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886691" y="1967346"/>
            <a:ext cx="7329054" cy="3920836"/>
          </a:xfrm>
          <a:custGeom>
            <a:avLst/>
            <a:gdLst>
              <a:gd name="connsiteX0" fmla="*/ 0 w 7329054"/>
              <a:gd name="connsiteY0" fmla="*/ 0 h 3920836"/>
              <a:gd name="connsiteX1" fmla="*/ 637064 w 7329054"/>
              <a:gd name="connsiteY1" fmla="*/ 0 h 3920836"/>
              <a:gd name="connsiteX2" fmla="*/ 1127547 w 7329054"/>
              <a:gd name="connsiteY2" fmla="*/ 0 h 3920836"/>
              <a:gd name="connsiteX3" fmla="*/ 1764611 w 7329054"/>
              <a:gd name="connsiteY3" fmla="*/ 0 h 3920836"/>
              <a:gd name="connsiteX4" fmla="*/ 2255094 w 7329054"/>
              <a:gd name="connsiteY4" fmla="*/ 0 h 3920836"/>
              <a:gd name="connsiteX5" fmla="*/ 2598995 w 7329054"/>
              <a:gd name="connsiteY5" fmla="*/ 0 h 3920836"/>
              <a:gd name="connsiteX6" fmla="*/ 3162769 w 7329054"/>
              <a:gd name="connsiteY6" fmla="*/ 0 h 3920836"/>
              <a:gd name="connsiteX7" fmla="*/ 3873123 w 7329054"/>
              <a:gd name="connsiteY7" fmla="*/ 0 h 3920836"/>
              <a:gd name="connsiteX8" fmla="*/ 4290315 w 7329054"/>
              <a:gd name="connsiteY8" fmla="*/ 0 h 3920836"/>
              <a:gd name="connsiteX9" fmla="*/ 4707508 w 7329054"/>
              <a:gd name="connsiteY9" fmla="*/ 0 h 3920836"/>
              <a:gd name="connsiteX10" fmla="*/ 5051410 w 7329054"/>
              <a:gd name="connsiteY10" fmla="*/ 0 h 3920836"/>
              <a:gd name="connsiteX11" fmla="*/ 5468602 w 7329054"/>
              <a:gd name="connsiteY11" fmla="*/ 0 h 3920836"/>
              <a:gd name="connsiteX12" fmla="*/ 6105666 w 7329054"/>
              <a:gd name="connsiteY12" fmla="*/ 0 h 3920836"/>
              <a:gd name="connsiteX13" fmla="*/ 6742730 w 7329054"/>
              <a:gd name="connsiteY13" fmla="*/ 0 h 3920836"/>
              <a:gd name="connsiteX14" fmla="*/ 7329054 w 7329054"/>
              <a:gd name="connsiteY14" fmla="*/ 0 h 3920836"/>
              <a:gd name="connsiteX15" fmla="*/ 7329054 w 7329054"/>
              <a:gd name="connsiteY15" fmla="*/ 560119 h 3920836"/>
              <a:gd name="connsiteX16" fmla="*/ 7329054 w 7329054"/>
              <a:gd name="connsiteY16" fmla="*/ 1120239 h 3920836"/>
              <a:gd name="connsiteX17" fmla="*/ 7329054 w 7329054"/>
              <a:gd name="connsiteY17" fmla="*/ 1680358 h 3920836"/>
              <a:gd name="connsiteX18" fmla="*/ 7329054 w 7329054"/>
              <a:gd name="connsiteY18" fmla="*/ 2279686 h 3920836"/>
              <a:gd name="connsiteX19" fmla="*/ 7329054 w 7329054"/>
              <a:gd name="connsiteY19" fmla="*/ 2918222 h 3920836"/>
              <a:gd name="connsiteX20" fmla="*/ 7329054 w 7329054"/>
              <a:gd name="connsiteY20" fmla="*/ 3360717 h 3920836"/>
              <a:gd name="connsiteX21" fmla="*/ 7329054 w 7329054"/>
              <a:gd name="connsiteY21" fmla="*/ 3920836 h 3920836"/>
              <a:gd name="connsiteX22" fmla="*/ 6838571 w 7329054"/>
              <a:gd name="connsiteY22" fmla="*/ 3920836 h 3920836"/>
              <a:gd name="connsiteX23" fmla="*/ 6201507 w 7329054"/>
              <a:gd name="connsiteY23" fmla="*/ 3920836 h 3920836"/>
              <a:gd name="connsiteX24" fmla="*/ 5857605 w 7329054"/>
              <a:gd name="connsiteY24" fmla="*/ 3920836 h 3920836"/>
              <a:gd name="connsiteX25" fmla="*/ 5440413 w 7329054"/>
              <a:gd name="connsiteY25" fmla="*/ 3920836 h 3920836"/>
              <a:gd name="connsiteX26" fmla="*/ 4730059 w 7329054"/>
              <a:gd name="connsiteY26" fmla="*/ 3920836 h 3920836"/>
              <a:gd name="connsiteX27" fmla="*/ 4239576 w 7329054"/>
              <a:gd name="connsiteY27" fmla="*/ 3920836 h 3920836"/>
              <a:gd name="connsiteX28" fmla="*/ 3749093 w 7329054"/>
              <a:gd name="connsiteY28" fmla="*/ 3920836 h 3920836"/>
              <a:gd name="connsiteX29" fmla="*/ 3331901 w 7329054"/>
              <a:gd name="connsiteY29" fmla="*/ 3920836 h 3920836"/>
              <a:gd name="connsiteX30" fmla="*/ 2841418 w 7329054"/>
              <a:gd name="connsiteY30" fmla="*/ 3920836 h 3920836"/>
              <a:gd name="connsiteX31" fmla="*/ 2131063 w 7329054"/>
              <a:gd name="connsiteY31" fmla="*/ 3920836 h 3920836"/>
              <a:gd name="connsiteX32" fmla="*/ 1493999 w 7329054"/>
              <a:gd name="connsiteY32" fmla="*/ 3920836 h 3920836"/>
              <a:gd name="connsiteX33" fmla="*/ 783645 w 7329054"/>
              <a:gd name="connsiteY33" fmla="*/ 3920836 h 3920836"/>
              <a:gd name="connsiteX34" fmla="*/ 0 w 7329054"/>
              <a:gd name="connsiteY34" fmla="*/ 3920836 h 3920836"/>
              <a:gd name="connsiteX35" fmla="*/ 0 w 7329054"/>
              <a:gd name="connsiteY35" fmla="*/ 3360717 h 3920836"/>
              <a:gd name="connsiteX36" fmla="*/ 0 w 7329054"/>
              <a:gd name="connsiteY36" fmla="*/ 2800597 h 3920836"/>
              <a:gd name="connsiteX37" fmla="*/ 0 w 7329054"/>
              <a:gd name="connsiteY37" fmla="*/ 2318894 h 3920836"/>
              <a:gd name="connsiteX38" fmla="*/ 0 w 7329054"/>
              <a:gd name="connsiteY38" fmla="*/ 1758775 h 3920836"/>
              <a:gd name="connsiteX39" fmla="*/ 0 w 7329054"/>
              <a:gd name="connsiteY39" fmla="*/ 1237864 h 3920836"/>
              <a:gd name="connsiteX40" fmla="*/ 0 w 7329054"/>
              <a:gd name="connsiteY40" fmla="*/ 795370 h 3920836"/>
              <a:gd name="connsiteX41" fmla="*/ 0 w 7329054"/>
              <a:gd name="connsiteY41" fmla="*/ 0 h 392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329054" h="3920836" extrusionOk="0">
                <a:moveTo>
                  <a:pt x="0" y="0"/>
                </a:moveTo>
                <a:cubicBezTo>
                  <a:pt x="159129" y="-51176"/>
                  <a:pt x="426095" y="39424"/>
                  <a:pt x="637064" y="0"/>
                </a:cubicBezTo>
                <a:cubicBezTo>
                  <a:pt x="848033" y="-39424"/>
                  <a:pt x="962113" y="20570"/>
                  <a:pt x="1127547" y="0"/>
                </a:cubicBezTo>
                <a:cubicBezTo>
                  <a:pt x="1292981" y="-20570"/>
                  <a:pt x="1462460" y="25727"/>
                  <a:pt x="1764611" y="0"/>
                </a:cubicBezTo>
                <a:cubicBezTo>
                  <a:pt x="2066762" y="-25727"/>
                  <a:pt x="2116094" y="13866"/>
                  <a:pt x="2255094" y="0"/>
                </a:cubicBezTo>
                <a:cubicBezTo>
                  <a:pt x="2394094" y="-13866"/>
                  <a:pt x="2465428" y="5161"/>
                  <a:pt x="2598995" y="0"/>
                </a:cubicBezTo>
                <a:cubicBezTo>
                  <a:pt x="2732562" y="-5161"/>
                  <a:pt x="2939333" y="17083"/>
                  <a:pt x="3162769" y="0"/>
                </a:cubicBezTo>
                <a:cubicBezTo>
                  <a:pt x="3386205" y="-17083"/>
                  <a:pt x="3611687" y="35200"/>
                  <a:pt x="3873123" y="0"/>
                </a:cubicBezTo>
                <a:cubicBezTo>
                  <a:pt x="4134559" y="-35200"/>
                  <a:pt x="4129497" y="22894"/>
                  <a:pt x="4290315" y="0"/>
                </a:cubicBezTo>
                <a:cubicBezTo>
                  <a:pt x="4451133" y="-22894"/>
                  <a:pt x="4549277" y="18548"/>
                  <a:pt x="4707508" y="0"/>
                </a:cubicBezTo>
                <a:cubicBezTo>
                  <a:pt x="4865739" y="-18548"/>
                  <a:pt x="4925004" y="38277"/>
                  <a:pt x="5051410" y="0"/>
                </a:cubicBezTo>
                <a:cubicBezTo>
                  <a:pt x="5177816" y="-38277"/>
                  <a:pt x="5269560" y="10751"/>
                  <a:pt x="5468602" y="0"/>
                </a:cubicBezTo>
                <a:cubicBezTo>
                  <a:pt x="5667644" y="-10751"/>
                  <a:pt x="5974298" y="20304"/>
                  <a:pt x="6105666" y="0"/>
                </a:cubicBezTo>
                <a:cubicBezTo>
                  <a:pt x="6237034" y="-20304"/>
                  <a:pt x="6511624" y="46227"/>
                  <a:pt x="6742730" y="0"/>
                </a:cubicBezTo>
                <a:cubicBezTo>
                  <a:pt x="6973836" y="-46227"/>
                  <a:pt x="7049775" y="14800"/>
                  <a:pt x="7329054" y="0"/>
                </a:cubicBezTo>
                <a:cubicBezTo>
                  <a:pt x="7342532" y="261657"/>
                  <a:pt x="7276348" y="409893"/>
                  <a:pt x="7329054" y="560119"/>
                </a:cubicBezTo>
                <a:cubicBezTo>
                  <a:pt x="7381760" y="710345"/>
                  <a:pt x="7279164" y="961915"/>
                  <a:pt x="7329054" y="1120239"/>
                </a:cubicBezTo>
                <a:cubicBezTo>
                  <a:pt x="7378944" y="1278563"/>
                  <a:pt x="7267795" y="1503826"/>
                  <a:pt x="7329054" y="1680358"/>
                </a:cubicBezTo>
                <a:cubicBezTo>
                  <a:pt x="7390313" y="1856890"/>
                  <a:pt x="7293454" y="2139772"/>
                  <a:pt x="7329054" y="2279686"/>
                </a:cubicBezTo>
                <a:cubicBezTo>
                  <a:pt x="7364654" y="2419600"/>
                  <a:pt x="7264134" y="2667423"/>
                  <a:pt x="7329054" y="2918222"/>
                </a:cubicBezTo>
                <a:cubicBezTo>
                  <a:pt x="7393974" y="3169021"/>
                  <a:pt x="7277572" y="3145368"/>
                  <a:pt x="7329054" y="3360717"/>
                </a:cubicBezTo>
                <a:cubicBezTo>
                  <a:pt x="7380536" y="3576066"/>
                  <a:pt x="7328674" y="3747714"/>
                  <a:pt x="7329054" y="3920836"/>
                </a:cubicBezTo>
                <a:cubicBezTo>
                  <a:pt x="7091842" y="3974401"/>
                  <a:pt x="6974595" y="3877012"/>
                  <a:pt x="6838571" y="3920836"/>
                </a:cubicBezTo>
                <a:cubicBezTo>
                  <a:pt x="6702547" y="3964660"/>
                  <a:pt x="6431533" y="3912183"/>
                  <a:pt x="6201507" y="3920836"/>
                </a:cubicBezTo>
                <a:cubicBezTo>
                  <a:pt x="5971481" y="3929489"/>
                  <a:pt x="6007697" y="3887836"/>
                  <a:pt x="5857605" y="3920836"/>
                </a:cubicBezTo>
                <a:cubicBezTo>
                  <a:pt x="5707513" y="3953836"/>
                  <a:pt x="5642693" y="3905703"/>
                  <a:pt x="5440413" y="3920836"/>
                </a:cubicBezTo>
                <a:cubicBezTo>
                  <a:pt x="5238133" y="3935969"/>
                  <a:pt x="5010366" y="3913889"/>
                  <a:pt x="4730059" y="3920836"/>
                </a:cubicBezTo>
                <a:cubicBezTo>
                  <a:pt x="4449752" y="3927783"/>
                  <a:pt x="4345940" y="3873757"/>
                  <a:pt x="4239576" y="3920836"/>
                </a:cubicBezTo>
                <a:cubicBezTo>
                  <a:pt x="4133212" y="3967915"/>
                  <a:pt x="3883003" y="3884241"/>
                  <a:pt x="3749093" y="3920836"/>
                </a:cubicBezTo>
                <a:cubicBezTo>
                  <a:pt x="3615183" y="3957431"/>
                  <a:pt x="3536528" y="3909225"/>
                  <a:pt x="3331901" y="3920836"/>
                </a:cubicBezTo>
                <a:cubicBezTo>
                  <a:pt x="3127274" y="3932447"/>
                  <a:pt x="2961661" y="3905383"/>
                  <a:pt x="2841418" y="3920836"/>
                </a:cubicBezTo>
                <a:cubicBezTo>
                  <a:pt x="2721175" y="3936289"/>
                  <a:pt x="2458861" y="3901319"/>
                  <a:pt x="2131063" y="3920836"/>
                </a:cubicBezTo>
                <a:cubicBezTo>
                  <a:pt x="1803265" y="3940353"/>
                  <a:pt x="1639353" y="3909492"/>
                  <a:pt x="1493999" y="3920836"/>
                </a:cubicBezTo>
                <a:cubicBezTo>
                  <a:pt x="1348645" y="3932180"/>
                  <a:pt x="968236" y="3873752"/>
                  <a:pt x="783645" y="3920836"/>
                </a:cubicBezTo>
                <a:cubicBezTo>
                  <a:pt x="599054" y="3967920"/>
                  <a:pt x="195507" y="3865069"/>
                  <a:pt x="0" y="3920836"/>
                </a:cubicBezTo>
                <a:cubicBezTo>
                  <a:pt x="-19384" y="3667795"/>
                  <a:pt x="60869" y="3513912"/>
                  <a:pt x="0" y="3360717"/>
                </a:cubicBezTo>
                <a:cubicBezTo>
                  <a:pt x="-60869" y="3207522"/>
                  <a:pt x="66584" y="3062994"/>
                  <a:pt x="0" y="2800597"/>
                </a:cubicBezTo>
                <a:cubicBezTo>
                  <a:pt x="-66584" y="2538200"/>
                  <a:pt x="39545" y="2459558"/>
                  <a:pt x="0" y="2318894"/>
                </a:cubicBezTo>
                <a:cubicBezTo>
                  <a:pt x="-39545" y="2178230"/>
                  <a:pt x="14777" y="1890700"/>
                  <a:pt x="0" y="1758775"/>
                </a:cubicBezTo>
                <a:cubicBezTo>
                  <a:pt x="-14777" y="1626850"/>
                  <a:pt x="36882" y="1440104"/>
                  <a:pt x="0" y="1237864"/>
                </a:cubicBezTo>
                <a:cubicBezTo>
                  <a:pt x="-36882" y="1035624"/>
                  <a:pt x="19061" y="919631"/>
                  <a:pt x="0" y="795370"/>
                </a:cubicBezTo>
                <a:cubicBezTo>
                  <a:pt x="-19061" y="671109"/>
                  <a:pt x="86483" y="367943"/>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85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941696" y="2090543"/>
            <a:ext cx="7287904" cy="3312749"/>
          </a:xfrm>
        </p:spPr>
        <p:txBody>
          <a:bodyPr>
            <a:normAutofit fontScale="92500"/>
          </a:bodyPr>
          <a:lstStyle/>
          <a:p>
            <a:pPr marL="0" indent="6350" algn="ctr">
              <a:buNone/>
            </a:pPr>
            <a:r>
              <a:rPr lang="en-US" dirty="0"/>
              <a:t>As part of the migration, </a:t>
            </a:r>
            <a:r>
              <a:rPr lang="en-US" dirty="0" err="1"/>
              <a:t>Ironside</a:t>
            </a:r>
            <a:r>
              <a:rPr lang="en-US" dirty="0"/>
              <a:t> was also assigned to reengineer both the ETL processes used to move and transform all the different information streams and the reporting layer making that information available for analysis.</a:t>
            </a:r>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1066800" y="2022764"/>
            <a:ext cx="7038109" cy="3297381"/>
          </a:xfrm>
          <a:custGeom>
            <a:avLst/>
            <a:gdLst>
              <a:gd name="connsiteX0" fmla="*/ 0 w 7038109"/>
              <a:gd name="connsiteY0" fmla="*/ 0 h 3297381"/>
              <a:gd name="connsiteX1" fmla="*/ 656890 w 7038109"/>
              <a:gd name="connsiteY1" fmla="*/ 0 h 3297381"/>
              <a:gd name="connsiteX2" fmla="*/ 1173018 w 7038109"/>
              <a:gd name="connsiteY2" fmla="*/ 0 h 3297381"/>
              <a:gd name="connsiteX3" fmla="*/ 1829908 w 7038109"/>
              <a:gd name="connsiteY3" fmla="*/ 0 h 3297381"/>
              <a:gd name="connsiteX4" fmla="*/ 2346036 w 7038109"/>
              <a:gd name="connsiteY4" fmla="*/ 0 h 3297381"/>
              <a:gd name="connsiteX5" fmla="*/ 2721402 w 7038109"/>
              <a:gd name="connsiteY5" fmla="*/ 0 h 3297381"/>
              <a:gd name="connsiteX6" fmla="*/ 3307911 w 7038109"/>
              <a:gd name="connsiteY6" fmla="*/ 0 h 3297381"/>
              <a:gd name="connsiteX7" fmla="*/ 4035182 w 7038109"/>
              <a:gd name="connsiteY7" fmla="*/ 0 h 3297381"/>
              <a:gd name="connsiteX8" fmla="*/ 4480929 w 7038109"/>
              <a:gd name="connsiteY8" fmla="*/ 0 h 3297381"/>
              <a:gd name="connsiteX9" fmla="*/ 4926676 w 7038109"/>
              <a:gd name="connsiteY9" fmla="*/ 0 h 3297381"/>
              <a:gd name="connsiteX10" fmla="*/ 5302042 w 7038109"/>
              <a:gd name="connsiteY10" fmla="*/ 0 h 3297381"/>
              <a:gd name="connsiteX11" fmla="*/ 5747789 w 7038109"/>
              <a:gd name="connsiteY11" fmla="*/ 0 h 3297381"/>
              <a:gd name="connsiteX12" fmla="*/ 6404679 w 7038109"/>
              <a:gd name="connsiteY12" fmla="*/ 0 h 3297381"/>
              <a:gd name="connsiteX13" fmla="*/ 7038109 w 7038109"/>
              <a:gd name="connsiteY13" fmla="*/ 0 h 3297381"/>
              <a:gd name="connsiteX14" fmla="*/ 7038109 w 7038109"/>
              <a:gd name="connsiteY14" fmla="*/ 516590 h 3297381"/>
              <a:gd name="connsiteX15" fmla="*/ 7038109 w 7038109"/>
              <a:gd name="connsiteY15" fmla="*/ 1066153 h 3297381"/>
              <a:gd name="connsiteX16" fmla="*/ 7038109 w 7038109"/>
              <a:gd name="connsiteY16" fmla="*/ 1615717 h 3297381"/>
              <a:gd name="connsiteX17" fmla="*/ 7038109 w 7038109"/>
              <a:gd name="connsiteY17" fmla="*/ 2165280 h 3297381"/>
              <a:gd name="connsiteX18" fmla="*/ 7038109 w 7038109"/>
              <a:gd name="connsiteY18" fmla="*/ 2747817 h 3297381"/>
              <a:gd name="connsiteX19" fmla="*/ 7038109 w 7038109"/>
              <a:gd name="connsiteY19" fmla="*/ 3297381 h 3297381"/>
              <a:gd name="connsiteX20" fmla="*/ 6662743 w 7038109"/>
              <a:gd name="connsiteY20" fmla="*/ 3297381 h 3297381"/>
              <a:gd name="connsiteX21" fmla="*/ 6076234 w 7038109"/>
              <a:gd name="connsiteY21" fmla="*/ 3297381 h 3297381"/>
              <a:gd name="connsiteX22" fmla="*/ 5560106 w 7038109"/>
              <a:gd name="connsiteY22" fmla="*/ 3297381 h 3297381"/>
              <a:gd name="connsiteX23" fmla="*/ 4903216 w 7038109"/>
              <a:gd name="connsiteY23" fmla="*/ 3297381 h 3297381"/>
              <a:gd name="connsiteX24" fmla="*/ 4527850 w 7038109"/>
              <a:gd name="connsiteY24" fmla="*/ 3297381 h 3297381"/>
              <a:gd name="connsiteX25" fmla="*/ 4082103 w 7038109"/>
              <a:gd name="connsiteY25" fmla="*/ 3297381 h 3297381"/>
              <a:gd name="connsiteX26" fmla="*/ 3354832 w 7038109"/>
              <a:gd name="connsiteY26" fmla="*/ 3297381 h 3297381"/>
              <a:gd name="connsiteX27" fmla="*/ 2838704 w 7038109"/>
              <a:gd name="connsiteY27" fmla="*/ 3297381 h 3297381"/>
              <a:gd name="connsiteX28" fmla="*/ 2322576 w 7038109"/>
              <a:gd name="connsiteY28" fmla="*/ 3297381 h 3297381"/>
              <a:gd name="connsiteX29" fmla="*/ 1876829 w 7038109"/>
              <a:gd name="connsiteY29" fmla="*/ 3297381 h 3297381"/>
              <a:gd name="connsiteX30" fmla="*/ 1360701 w 7038109"/>
              <a:gd name="connsiteY30" fmla="*/ 3297381 h 3297381"/>
              <a:gd name="connsiteX31" fmla="*/ 633430 w 7038109"/>
              <a:gd name="connsiteY31" fmla="*/ 3297381 h 3297381"/>
              <a:gd name="connsiteX32" fmla="*/ 0 w 7038109"/>
              <a:gd name="connsiteY32" fmla="*/ 3297381 h 3297381"/>
              <a:gd name="connsiteX33" fmla="*/ 0 w 7038109"/>
              <a:gd name="connsiteY33" fmla="*/ 2681870 h 3297381"/>
              <a:gd name="connsiteX34" fmla="*/ 0 w 7038109"/>
              <a:gd name="connsiteY34" fmla="*/ 2099333 h 3297381"/>
              <a:gd name="connsiteX35" fmla="*/ 0 w 7038109"/>
              <a:gd name="connsiteY35" fmla="*/ 1483821 h 3297381"/>
              <a:gd name="connsiteX36" fmla="*/ 0 w 7038109"/>
              <a:gd name="connsiteY36" fmla="*/ 934258 h 3297381"/>
              <a:gd name="connsiteX37" fmla="*/ 0 w 7038109"/>
              <a:gd name="connsiteY37" fmla="*/ 0 h 32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38109" h="3297381" extrusionOk="0">
                <a:moveTo>
                  <a:pt x="0" y="0"/>
                </a:moveTo>
                <a:cubicBezTo>
                  <a:pt x="192987" y="-65173"/>
                  <a:pt x="383276" y="53397"/>
                  <a:pt x="656890" y="0"/>
                </a:cubicBezTo>
                <a:cubicBezTo>
                  <a:pt x="930504" y="-53397"/>
                  <a:pt x="1035884" y="45873"/>
                  <a:pt x="1173018" y="0"/>
                </a:cubicBezTo>
                <a:cubicBezTo>
                  <a:pt x="1310152" y="-45873"/>
                  <a:pt x="1522002" y="2148"/>
                  <a:pt x="1829908" y="0"/>
                </a:cubicBezTo>
                <a:cubicBezTo>
                  <a:pt x="2137814" y="-2148"/>
                  <a:pt x="2240561" y="50429"/>
                  <a:pt x="2346036" y="0"/>
                </a:cubicBezTo>
                <a:cubicBezTo>
                  <a:pt x="2451511" y="-50429"/>
                  <a:pt x="2609631" y="2203"/>
                  <a:pt x="2721402" y="0"/>
                </a:cubicBezTo>
                <a:cubicBezTo>
                  <a:pt x="2833173" y="-2203"/>
                  <a:pt x="3102315" y="3048"/>
                  <a:pt x="3307911" y="0"/>
                </a:cubicBezTo>
                <a:cubicBezTo>
                  <a:pt x="3513507" y="-3048"/>
                  <a:pt x="3810587" y="34"/>
                  <a:pt x="4035182" y="0"/>
                </a:cubicBezTo>
                <a:cubicBezTo>
                  <a:pt x="4259777" y="-34"/>
                  <a:pt x="4359459" y="49810"/>
                  <a:pt x="4480929" y="0"/>
                </a:cubicBezTo>
                <a:cubicBezTo>
                  <a:pt x="4602399" y="-49810"/>
                  <a:pt x="4726872" y="28482"/>
                  <a:pt x="4926676" y="0"/>
                </a:cubicBezTo>
                <a:cubicBezTo>
                  <a:pt x="5126480" y="-28482"/>
                  <a:pt x="5163399" y="8696"/>
                  <a:pt x="5302042" y="0"/>
                </a:cubicBezTo>
                <a:cubicBezTo>
                  <a:pt x="5440685" y="-8696"/>
                  <a:pt x="5563732" y="20377"/>
                  <a:pt x="5747789" y="0"/>
                </a:cubicBezTo>
                <a:cubicBezTo>
                  <a:pt x="5931846" y="-20377"/>
                  <a:pt x="6082212" y="76368"/>
                  <a:pt x="6404679" y="0"/>
                </a:cubicBezTo>
                <a:cubicBezTo>
                  <a:pt x="6727146" y="-76368"/>
                  <a:pt x="6897653" y="3751"/>
                  <a:pt x="7038109" y="0"/>
                </a:cubicBezTo>
                <a:cubicBezTo>
                  <a:pt x="7090873" y="251343"/>
                  <a:pt x="6978781" y="279056"/>
                  <a:pt x="7038109" y="516590"/>
                </a:cubicBezTo>
                <a:cubicBezTo>
                  <a:pt x="7097437" y="754124"/>
                  <a:pt x="6980905" y="896379"/>
                  <a:pt x="7038109" y="1066153"/>
                </a:cubicBezTo>
                <a:cubicBezTo>
                  <a:pt x="7095313" y="1235927"/>
                  <a:pt x="7025327" y="1387736"/>
                  <a:pt x="7038109" y="1615717"/>
                </a:cubicBezTo>
                <a:cubicBezTo>
                  <a:pt x="7050891" y="1843698"/>
                  <a:pt x="6997606" y="1947922"/>
                  <a:pt x="7038109" y="2165280"/>
                </a:cubicBezTo>
                <a:cubicBezTo>
                  <a:pt x="7078612" y="2382638"/>
                  <a:pt x="7027651" y="2598024"/>
                  <a:pt x="7038109" y="2747817"/>
                </a:cubicBezTo>
                <a:cubicBezTo>
                  <a:pt x="7048567" y="2897610"/>
                  <a:pt x="7000592" y="3104689"/>
                  <a:pt x="7038109" y="3297381"/>
                </a:cubicBezTo>
                <a:cubicBezTo>
                  <a:pt x="6930063" y="3337956"/>
                  <a:pt x="6750056" y="3253165"/>
                  <a:pt x="6662743" y="3297381"/>
                </a:cubicBezTo>
                <a:cubicBezTo>
                  <a:pt x="6575430" y="3341597"/>
                  <a:pt x="6300747" y="3274228"/>
                  <a:pt x="6076234" y="3297381"/>
                </a:cubicBezTo>
                <a:cubicBezTo>
                  <a:pt x="5851721" y="3320534"/>
                  <a:pt x="5777884" y="3248960"/>
                  <a:pt x="5560106" y="3297381"/>
                </a:cubicBezTo>
                <a:cubicBezTo>
                  <a:pt x="5342328" y="3345802"/>
                  <a:pt x="5077685" y="3275739"/>
                  <a:pt x="4903216" y="3297381"/>
                </a:cubicBezTo>
                <a:cubicBezTo>
                  <a:pt x="4728747" y="3319023"/>
                  <a:pt x="4663569" y="3260033"/>
                  <a:pt x="4527850" y="3297381"/>
                </a:cubicBezTo>
                <a:cubicBezTo>
                  <a:pt x="4392131" y="3334729"/>
                  <a:pt x="4171389" y="3257853"/>
                  <a:pt x="4082103" y="3297381"/>
                </a:cubicBezTo>
                <a:cubicBezTo>
                  <a:pt x="3992817" y="3336909"/>
                  <a:pt x="3577671" y="3245855"/>
                  <a:pt x="3354832" y="3297381"/>
                </a:cubicBezTo>
                <a:cubicBezTo>
                  <a:pt x="3131993" y="3348907"/>
                  <a:pt x="2981744" y="3252421"/>
                  <a:pt x="2838704" y="3297381"/>
                </a:cubicBezTo>
                <a:cubicBezTo>
                  <a:pt x="2695664" y="3342341"/>
                  <a:pt x="2426654" y="3270530"/>
                  <a:pt x="2322576" y="3297381"/>
                </a:cubicBezTo>
                <a:cubicBezTo>
                  <a:pt x="2218498" y="3324232"/>
                  <a:pt x="1997710" y="3290142"/>
                  <a:pt x="1876829" y="3297381"/>
                </a:cubicBezTo>
                <a:cubicBezTo>
                  <a:pt x="1755948" y="3304620"/>
                  <a:pt x="1606612" y="3275564"/>
                  <a:pt x="1360701" y="3297381"/>
                </a:cubicBezTo>
                <a:cubicBezTo>
                  <a:pt x="1114790" y="3319198"/>
                  <a:pt x="891939" y="3239625"/>
                  <a:pt x="633430" y="3297381"/>
                </a:cubicBezTo>
                <a:cubicBezTo>
                  <a:pt x="374921" y="3355137"/>
                  <a:pt x="142519" y="3293097"/>
                  <a:pt x="0" y="3297381"/>
                </a:cubicBezTo>
                <a:cubicBezTo>
                  <a:pt x="-63558" y="3061252"/>
                  <a:pt x="67352" y="2953227"/>
                  <a:pt x="0" y="2681870"/>
                </a:cubicBezTo>
                <a:cubicBezTo>
                  <a:pt x="-67352" y="2410513"/>
                  <a:pt x="19267" y="2274869"/>
                  <a:pt x="0" y="2099333"/>
                </a:cubicBezTo>
                <a:cubicBezTo>
                  <a:pt x="-19267" y="1923797"/>
                  <a:pt x="33426" y="1691868"/>
                  <a:pt x="0" y="1483821"/>
                </a:cubicBezTo>
                <a:cubicBezTo>
                  <a:pt x="-33426" y="1275774"/>
                  <a:pt x="45729" y="1184014"/>
                  <a:pt x="0" y="934258"/>
                </a:cubicBezTo>
                <a:cubicBezTo>
                  <a:pt x="-45729" y="684502"/>
                  <a:pt x="5164" y="416202"/>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6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8000" dirty="0" err="1"/>
              <a:t>Ironside</a:t>
            </a:r>
            <a:r>
              <a:rPr lang="en-US" sz="8000" dirty="0"/>
              <a:t> has completed several phases so far:</a:t>
            </a:r>
          </a:p>
          <a:p>
            <a:pPr marL="339725" indent="-339725" algn="just" fontAlgn="base">
              <a:lnSpc>
                <a:spcPct val="170000"/>
              </a:lnSpc>
              <a:buClr>
                <a:schemeClr val="bg1">
                  <a:lumMod val="75000"/>
                </a:schemeClr>
              </a:buClr>
            </a:pPr>
            <a:r>
              <a:rPr lang="en-US" sz="8000" dirty="0">
                <a:solidFill>
                  <a:schemeClr val="bg1">
                    <a:lumMod val="75000"/>
                  </a:schemeClr>
                </a:solidFill>
              </a:rPr>
              <a:t>Collected requirements and use cases for the new data warehouse.</a:t>
            </a:r>
          </a:p>
          <a:p>
            <a:pPr marL="339725" indent="-339725" algn="just" fontAlgn="base">
              <a:lnSpc>
                <a:spcPct val="170000"/>
              </a:lnSpc>
              <a:buClr>
                <a:schemeClr val="bg1">
                  <a:lumMod val="75000"/>
                </a:schemeClr>
              </a:buClr>
            </a:pPr>
            <a:r>
              <a:rPr lang="en-US" sz="8000" dirty="0">
                <a:solidFill>
                  <a:schemeClr val="bg1">
                    <a:lumMod val="75000"/>
                  </a:schemeClr>
                </a:solidFill>
              </a:rPr>
              <a:t>Documented the existing warehouse logic, including all data extracts, transformations, schedules, etc.</a:t>
            </a:r>
          </a:p>
          <a:p>
            <a:pPr marL="339725" indent="-339725" algn="just" fontAlgn="base">
              <a:lnSpc>
                <a:spcPct val="170000"/>
              </a:lnSpc>
              <a:buClr>
                <a:schemeClr val="bg1">
                  <a:lumMod val="75000"/>
                </a:schemeClr>
              </a:buClr>
            </a:pPr>
            <a:r>
              <a:rPr lang="en-US" sz="8000" dirty="0">
                <a:solidFill>
                  <a:schemeClr val="bg1">
                    <a:lumMod val="75000"/>
                  </a:schemeClr>
                </a:solidFill>
              </a:rPr>
              <a:t>Served as the solution architect for a proof of concept of the data warehouse redesign.</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8000" dirty="0" err="1"/>
              <a:t>Ironside</a:t>
            </a:r>
            <a:r>
              <a:rPr lang="en-US" sz="8000" dirty="0"/>
              <a:t> has completed several phases so far:</a:t>
            </a:r>
          </a:p>
          <a:p>
            <a:pPr marL="339725" indent="-339725" algn="just" fontAlgn="base">
              <a:lnSpc>
                <a:spcPct val="170000"/>
              </a:lnSpc>
            </a:pPr>
            <a:r>
              <a:rPr lang="en-US" sz="8000" dirty="0"/>
              <a:t>Collected requirements and use cases for the new data warehouse.</a:t>
            </a:r>
          </a:p>
          <a:p>
            <a:pPr marL="339725" indent="-339725" algn="just" fontAlgn="base">
              <a:lnSpc>
                <a:spcPct val="170000"/>
              </a:lnSpc>
              <a:buClr>
                <a:schemeClr val="bg1">
                  <a:lumMod val="75000"/>
                </a:schemeClr>
              </a:buClr>
            </a:pPr>
            <a:r>
              <a:rPr lang="en-US" sz="8000" dirty="0">
                <a:solidFill>
                  <a:schemeClr val="bg1">
                    <a:lumMod val="75000"/>
                  </a:schemeClr>
                </a:solidFill>
              </a:rPr>
              <a:t>Documented the existing warehouse logic, including all data extracts, transformations, schedules, etc.</a:t>
            </a:r>
          </a:p>
          <a:p>
            <a:pPr marL="339725" indent="-339725" algn="just" fontAlgn="base">
              <a:lnSpc>
                <a:spcPct val="170000"/>
              </a:lnSpc>
              <a:buClr>
                <a:schemeClr val="bg1">
                  <a:lumMod val="75000"/>
                </a:schemeClr>
              </a:buClr>
            </a:pPr>
            <a:r>
              <a:rPr lang="en-US" sz="8000" dirty="0">
                <a:solidFill>
                  <a:schemeClr val="bg1">
                    <a:lumMod val="75000"/>
                  </a:schemeClr>
                </a:solidFill>
              </a:rPr>
              <a:t>Served as the solution architect for a proof of concept of the data warehouse redesign.</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77672" y="2283495"/>
            <a:ext cx="7695657" cy="4259965"/>
          </a:xfrm>
        </p:spPr>
        <p:txBody>
          <a:bodyPr>
            <a:normAutofit/>
          </a:bodyPr>
          <a:lstStyle/>
          <a:p>
            <a:pPr marL="0" indent="0">
              <a:lnSpc>
                <a:spcPct val="150000"/>
              </a:lnSpc>
              <a:buNone/>
            </a:pPr>
            <a:r>
              <a:rPr lang="en-IN" dirty="0"/>
              <a:t>After this lecture, you will be able to</a:t>
            </a:r>
          </a:p>
          <a:p>
            <a:pPr marL="803275" lvl="1" indent="-346075">
              <a:buFont typeface="Wingdings" pitchFamily="2" charset="2"/>
              <a:buChar char="ü"/>
            </a:pPr>
            <a:r>
              <a:rPr lang="en-IN" sz="2600" dirty="0"/>
              <a:t>understand the importance of data warehouse in financial data analysis and retail industry.</a:t>
            </a:r>
          </a:p>
          <a:p>
            <a:pPr marL="0"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p:txBody>
      </p:sp>
    </p:spTree>
    <p:extLst>
      <p:ext uri="{BB962C8B-B14F-4D97-AF65-F5344CB8AC3E}">
        <p14:creationId xmlns:p14="http://schemas.microsoft.com/office/powerpoint/2010/main" val="287128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8000" dirty="0" err="1"/>
              <a:t>Ironside</a:t>
            </a:r>
            <a:r>
              <a:rPr lang="en-US" sz="8000" dirty="0"/>
              <a:t> has completed several phases so far:</a:t>
            </a:r>
          </a:p>
          <a:p>
            <a:pPr marL="339725" indent="-339725" algn="just" fontAlgn="base">
              <a:lnSpc>
                <a:spcPct val="170000"/>
              </a:lnSpc>
              <a:buClr>
                <a:schemeClr val="bg1">
                  <a:lumMod val="75000"/>
                </a:schemeClr>
              </a:buClr>
            </a:pPr>
            <a:r>
              <a:rPr lang="en-US" sz="8000" dirty="0">
                <a:solidFill>
                  <a:schemeClr val="bg1">
                    <a:lumMod val="75000"/>
                  </a:schemeClr>
                </a:solidFill>
              </a:rPr>
              <a:t>Collected requirements and use cases for the new data warehouse.</a:t>
            </a:r>
          </a:p>
          <a:p>
            <a:pPr marL="339725" indent="-339725" algn="just" fontAlgn="base">
              <a:lnSpc>
                <a:spcPct val="170000"/>
              </a:lnSpc>
            </a:pPr>
            <a:r>
              <a:rPr lang="en-US" sz="8000" dirty="0"/>
              <a:t>Documented the existing warehouse logic, including all data extracts, transformations, schedules, etc.</a:t>
            </a:r>
          </a:p>
          <a:p>
            <a:pPr marL="339725" indent="-339725" algn="just" fontAlgn="base">
              <a:lnSpc>
                <a:spcPct val="170000"/>
              </a:lnSpc>
              <a:buClr>
                <a:schemeClr val="bg1">
                  <a:lumMod val="75000"/>
                </a:schemeClr>
              </a:buClr>
            </a:pPr>
            <a:r>
              <a:rPr lang="en-US" sz="8000" dirty="0">
                <a:solidFill>
                  <a:schemeClr val="bg1">
                    <a:lumMod val="75000"/>
                  </a:schemeClr>
                </a:solidFill>
              </a:rPr>
              <a:t>Served as the solution architect for a proof of concept of the data warehouse redesign.</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8000" dirty="0" err="1"/>
              <a:t>Ironside</a:t>
            </a:r>
            <a:r>
              <a:rPr lang="en-US" sz="8000" dirty="0"/>
              <a:t> has completed several phases so far:</a:t>
            </a:r>
          </a:p>
          <a:p>
            <a:pPr marL="339725" indent="-339725" algn="just" fontAlgn="base">
              <a:lnSpc>
                <a:spcPct val="170000"/>
              </a:lnSpc>
              <a:buClr>
                <a:schemeClr val="bg1">
                  <a:lumMod val="75000"/>
                </a:schemeClr>
              </a:buClr>
            </a:pPr>
            <a:r>
              <a:rPr lang="en-US" sz="8000" dirty="0">
                <a:solidFill>
                  <a:schemeClr val="bg1">
                    <a:lumMod val="75000"/>
                  </a:schemeClr>
                </a:solidFill>
              </a:rPr>
              <a:t>Collected requirements and use cases for the new data warehouse.</a:t>
            </a:r>
          </a:p>
          <a:p>
            <a:pPr marL="339725" indent="-339725" algn="just" fontAlgn="base">
              <a:lnSpc>
                <a:spcPct val="170000"/>
              </a:lnSpc>
              <a:buClr>
                <a:schemeClr val="bg1">
                  <a:lumMod val="75000"/>
                </a:schemeClr>
              </a:buClr>
            </a:pPr>
            <a:r>
              <a:rPr lang="en-US" sz="8000" dirty="0">
                <a:solidFill>
                  <a:schemeClr val="bg1">
                    <a:lumMod val="75000"/>
                  </a:schemeClr>
                </a:solidFill>
              </a:rPr>
              <a:t>Documented the existing warehouse logic, including all data extracts, transformations, schedules, etc.</a:t>
            </a:r>
          </a:p>
          <a:p>
            <a:pPr marL="339725" indent="-339725" algn="just" fontAlgn="base">
              <a:lnSpc>
                <a:spcPct val="170000"/>
              </a:lnSpc>
            </a:pPr>
            <a:r>
              <a:rPr lang="en-US" sz="8000" dirty="0"/>
              <a:t>Served as the solution architect for a proof of concept of the data warehouse redesign.</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10400" dirty="0" err="1"/>
              <a:t>Ironside</a:t>
            </a:r>
            <a:r>
              <a:rPr lang="en-US" sz="10400" dirty="0"/>
              <a:t> has completed several phases so far:</a:t>
            </a:r>
          </a:p>
          <a:p>
            <a:pPr marL="339725" indent="-339725" algn="just" fontAlgn="base">
              <a:lnSpc>
                <a:spcPct val="170000"/>
              </a:lnSpc>
            </a:pPr>
            <a:r>
              <a:rPr lang="en-US" sz="10400" dirty="0"/>
              <a:t>Worked with the client’s database engineers to set specifications for new ETL workflows to feed the POC design.</a:t>
            </a:r>
          </a:p>
          <a:p>
            <a:pPr marL="339725" indent="-339725" algn="just" fontAlgn="base">
              <a:lnSpc>
                <a:spcPct val="170000"/>
              </a:lnSpc>
              <a:buClr>
                <a:schemeClr val="bg1">
                  <a:lumMod val="75000"/>
                </a:schemeClr>
              </a:buClr>
            </a:pPr>
            <a:r>
              <a:rPr lang="en-US" sz="10400" dirty="0">
                <a:solidFill>
                  <a:schemeClr val="bg1">
                    <a:lumMod val="75000"/>
                  </a:schemeClr>
                </a:solidFill>
              </a:rPr>
              <a:t>Rebuilt the reporting layer to work seamlessly with the new environment.</a:t>
            </a:r>
          </a:p>
          <a:p>
            <a:pPr marL="339725" indent="-339725" algn="just" fontAlgn="base">
              <a:lnSpc>
                <a:spcPct val="170000"/>
              </a:lnSpc>
              <a:buClr>
                <a:schemeClr val="bg1">
                  <a:lumMod val="75000"/>
                </a:schemeClr>
              </a:buClr>
            </a:pPr>
            <a:r>
              <a:rPr lang="en-US" sz="10400" dirty="0">
                <a:solidFill>
                  <a:schemeClr val="bg1">
                    <a:lumMod val="75000"/>
                  </a:schemeClr>
                </a:solidFill>
              </a:rPr>
              <a:t>Tested data handling and report output using the POC system.</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10400" dirty="0" err="1"/>
              <a:t>Ironside</a:t>
            </a:r>
            <a:r>
              <a:rPr lang="en-US" sz="10400" dirty="0"/>
              <a:t> has completed several phases so far:</a:t>
            </a:r>
          </a:p>
          <a:p>
            <a:pPr marL="339725" indent="-339725" algn="just" fontAlgn="base">
              <a:lnSpc>
                <a:spcPct val="170000"/>
              </a:lnSpc>
              <a:buClr>
                <a:schemeClr val="bg1">
                  <a:lumMod val="75000"/>
                </a:schemeClr>
              </a:buClr>
            </a:pPr>
            <a:r>
              <a:rPr lang="en-US" sz="10400" dirty="0">
                <a:solidFill>
                  <a:schemeClr val="bg1">
                    <a:lumMod val="75000"/>
                  </a:schemeClr>
                </a:solidFill>
              </a:rPr>
              <a:t>Worked with the client’s database engineers to set specifications for new ETL workflows to feed the POC design.</a:t>
            </a:r>
          </a:p>
          <a:p>
            <a:pPr marL="339725" indent="-339725" algn="just" fontAlgn="base">
              <a:lnSpc>
                <a:spcPct val="170000"/>
              </a:lnSpc>
            </a:pPr>
            <a:r>
              <a:rPr lang="en-US" sz="10400" dirty="0"/>
              <a:t>Rebuilt the reporting layer to work seamlessly with the new environment.</a:t>
            </a:r>
          </a:p>
          <a:p>
            <a:pPr marL="339725" indent="-339725" algn="just" fontAlgn="base">
              <a:lnSpc>
                <a:spcPct val="170000"/>
              </a:lnSpc>
              <a:buClr>
                <a:schemeClr val="bg1">
                  <a:lumMod val="75000"/>
                </a:schemeClr>
              </a:buClr>
            </a:pPr>
            <a:r>
              <a:rPr lang="en-US" sz="10400" dirty="0">
                <a:solidFill>
                  <a:schemeClr val="bg1">
                    <a:lumMod val="75000"/>
                  </a:schemeClr>
                </a:solidFill>
              </a:rPr>
              <a:t>Tested data handling and report output using the POC system.</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Journey</a:t>
            </a:r>
          </a:p>
        </p:txBody>
      </p:sp>
      <p:sp>
        <p:nvSpPr>
          <p:cNvPr id="3" name="Content Placeholder 2"/>
          <p:cNvSpPr>
            <a:spLocks noGrp="1"/>
          </p:cNvSpPr>
          <p:nvPr>
            <p:ph idx="1"/>
          </p:nvPr>
        </p:nvSpPr>
        <p:spPr>
          <a:xfrm>
            <a:off x="464024" y="1397793"/>
            <a:ext cx="8243248" cy="5181599"/>
          </a:xfrm>
        </p:spPr>
        <p:txBody>
          <a:bodyPr rIns="274320">
            <a:normAutofit fontScale="25000" lnSpcReduction="20000"/>
          </a:bodyPr>
          <a:lstStyle/>
          <a:p>
            <a:pPr marL="0" indent="0" algn="just" fontAlgn="base">
              <a:lnSpc>
                <a:spcPct val="170000"/>
              </a:lnSpc>
              <a:buNone/>
            </a:pPr>
            <a:r>
              <a:rPr lang="en-US" sz="10400" dirty="0" err="1"/>
              <a:t>Ironside</a:t>
            </a:r>
            <a:r>
              <a:rPr lang="en-US" sz="10400" dirty="0"/>
              <a:t> has completed several phases so far:</a:t>
            </a:r>
          </a:p>
          <a:p>
            <a:pPr marL="339725" indent="-339725" algn="just" fontAlgn="base">
              <a:lnSpc>
                <a:spcPct val="170000"/>
              </a:lnSpc>
              <a:buClr>
                <a:schemeClr val="bg1">
                  <a:lumMod val="75000"/>
                </a:schemeClr>
              </a:buClr>
            </a:pPr>
            <a:r>
              <a:rPr lang="en-US" sz="10400" dirty="0">
                <a:solidFill>
                  <a:schemeClr val="bg1">
                    <a:lumMod val="75000"/>
                  </a:schemeClr>
                </a:solidFill>
              </a:rPr>
              <a:t>Worked with the client’s database engineers to set specifications for new ETL workflows to feed the POC design.</a:t>
            </a:r>
          </a:p>
          <a:p>
            <a:pPr marL="339725" indent="-339725" algn="just" fontAlgn="base">
              <a:lnSpc>
                <a:spcPct val="170000"/>
              </a:lnSpc>
              <a:buClr>
                <a:schemeClr val="bg1">
                  <a:lumMod val="75000"/>
                </a:schemeClr>
              </a:buClr>
            </a:pPr>
            <a:r>
              <a:rPr lang="en-US" sz="10400" dirty="0">
                <a:solidFill>
                  <a:schemeClr val="bg1">
                    <a:lumMod val="75000"/>
                  </a:schemeClr>
                </a:solidFill>
              </a:rPr>
              <a:t>Rebuilt the reporting layer to work seamlessly with the new environment.</a:t>
            </a:r>
          </a:p>
          <a:p>
            <a:pPr marL="339725" indent="-339725" algn="just" fontAlgn="base">
              <a:lnSpc>
                <a:spcPct val="170000"/>
              </a:lnSpc>
            </a:pPr>
            <a:r>
              <a:rPr lang="en-US" sz="10400" dirty="0"/>
              <a:t>Tested data handling and report output using the POC system.</a:t>
            </a:r>
          </a:p>
          <a:p>
            <a:endParaRPr lang="en-IN" dirty="0"/>
          </a:p>
        </p:txBody>
      </p:sp>
    </p:spTree>
    <p:extLst>
      <p:ext uri="{BB962C8B-B14F-4D97-AF65-F5344CB8AC3E}">
        <p14:creationId xmlns:p14="http://schemas.microsoft.com/office/powerpoint/2010/main" val="265290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Results</a:t>
            </a:r>
          </a:p>
        </p:txBody>
      </p:sp>
      <p:sp>
        <p:nvSpPr>
          <p:cNvPr id="3" name="Content Placeholder 2"/>
          <p:cNvSpPr>
            <a:spLocks noGrp="1"/>
          </p:cNvSpPr>
          <p:nvPr>
            <p:ph idx="1"/>
          </p:nvPr>
        </p:nvSpPr>
        <p:spPr>
          <a:xfrm>
            <a:off x="927841" y="2021268"/>
            <a:ext cx="7315614" cy="3963913"/>
          </a:xfrm>
        </p:spPr>
        <p:txBody>
          <a:bodyPr>
            <a:normAutofit/>
          </a:bodyPr>
          <a:lstStyle/>
          <a:p>
            <a:pPr marL="0" indent="6350" algn="ctr" fontAlgn="base">
              <a:buNone/>
            </a:pPr>
            <a:r>
              <a:rPr lang="en-US" dirty="0"/>
              <a:t>The initial findings coming out of the concepting and testing phases of the project are very promising, and Ironside’s team is confident that the final solution will deliver the modern data handling functionality that the client needs to continue their success. </a:t>
            </a:r>
          </a:p>
          <a:p>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955964" y="2050473"/>
            <a:ext cx="7259781" cy="4059381"/>
          </a:xfrm>
          <a:custGeom>
            <a:avLst/>
            <a:gdLst>
              <a:gd name="connsiteX0" fmla="*/ 0 w 7259781"/>
              <a:gd name="connsiteY0" fmla="*/ 0 h 4059381"/>
              <a:gd name="connsiteX1" fmla="*/ 631043 w 7259781"/>
              <a:gd name="connsiteY1" fmla="*/ 0 h 4059381"/>
              <a:gd name="connsiteX2" fmla="*/ 1116889 w 7259781"/>
              <a:gd name="connsiteY2" fmla="*/ 0 h 4059381"/>
              <a:gd name="connsiteX3" fmla="*/ 1747932 w 7259781"/>
              <a:gd name="connsiteY3" fmla="*/ 0 h 4059381"/>
              <a:gd name="connsiteX4" fmla="*/ 2233779 w 7259781"/>
              <a:gd name="connsiteY4" fmla="*/ 0 h 4059381"/>
              <a:gd name="connsiteX5" fmla="*/ 2574430 w 7259781"/>
              <a:gd name="connsiteY5" fmla="*/ 0 h 4059381"/>
              <a:gd name="connsiteX6" fmla="*/ 3132875 w 7259781"/>
              <a:gd name="connsiteY6" fmla="*/ 0 h 4059381"/>
              <a:gd name="connsiteX7" fmla="*/ 3836515 w 7259781"/>
              <a:gd name="connsiteY7" fmla="*/ 0 h 4059381"/>
              <a:gd name="connsiteX8" fmla="*/ 4249764 w 7259781"/>
              <a:gd name="connsiteY8" fmla="*/ 0 h 4059381"/>
              <a:gd name="connsiteX9" fmla="*/ 4663013 w 7259781"/>
              <a:gd name="connsiteY9" fmla="*/ 0 h 4059381"/>
              <a:gd name="connsiteX10" fmla="*/ 5003664 w 7259781"/>
              <a:gd name="connsiteY10" fmla="*/ 0 h 4059381"/>
              <a:gd name="connsiteX11" fmla="*/ 5416914 w 7259781"/>
              <a:gd name="connsiteY11" fmla="*/ 0 h 4059381"/>
              <a:gd name="connsiteX12" fmla="*/ 6047956 w 7259781"/>
              <a:gd name="connsiteY12" fmla="*/ 0 h 4059381"/>
              <a:gd name="connsiteX13" fmla="*/ 6678999 w 7259781"/>
              <a:gd name="connsiteY13" fmla="*/ 0 h 4059381"/>
              <a:gd name="connsiteX14" fmla="*/ 7259781 w 7259781"/>
              <a:gd name="connsiteY14" fmla="*/ 0 h 4059381"/>
              <a:gd name="connsiteX15" fmla="*/ 7259781 w 7259781"/>
              <a:gd name="connsiteY15" fmla="*/ 579912 h 4059381"/>
              <a:gd name="connsiteX16" fmla="*/ 7259781 w 7259781"/>
              <a:gd name="connsiteY16" fmla="*/ 1159823 h 4059381"/>
              <a:gd name="connsiteX17" fmla="*/ 7259781 w 7259781"/>
              <a:gd name="connsiteY17" fmla="*/ 1739735 h 4059381"/>
              <a:gd name="connsiteX18" fmla="*/ 7259781 w 7259781"/>
              <a:gd name="connsiteY18" fmla="*/ 2360240 h 4059381"/>
              <a:gd name="connsiteX19" fmla="*/ 7259781 w 7259781"/>
              <a:gd name="connsiteY19" fmla="*/ 3021339 h 4059381"/>
              <a:gd name="connsiteX20" fmla="*/ 7259781 w 7259781"/>
              <a:gd name="connsiteY20" fmla="*/ 3479469 h 4059381"/>
              <a:gd name="connsiteX21" fmla="*/ 7259781 w 7259781"/>
              <a:gd name="connsiteY21" fmla="*/ 4059381 h 4059381"/>
              <a:gd name="connsiteX22" fmla="*/ 6773934 w 7259781"/>
              <a:gd name="connsiteY22" fmla="*/ 4059381 h 4059381"/>
              <a:gd name="connsiteX23" fmla="*/ 6142892 w 7259781"/>
              <a:gd name="connsiteY23" fmla="*/ 4059381 h 4059381"/>
              <a:gd name="connsiteX24" fmla="*/ 5802240 w 7259781"/>
              <a:gd name="connsiteY24" fmla="*/ 4059381 h 4059381"/>
              <a:gd name="connsiteX25" fmla="*/ 5388991 w 7259781"/>
              <a:gd name="connsiteY25" fmla="*/ 4059381 h 4059381"/>
              <a:gd name="connsiteX26" fmla="*/ 4685351 w 7259781"/>
              <a:gd name="connsiteY26" fmla="*/ 4059381 h 4059381"/>
              <a:gd name="connsiteX27" fmla="*/ 4199504 w 7259781"/>
              <a:gd name="connsiteY27" fmla="*/ 4059381 h 4059381"/>
              <a:gd name="connsiteX28" fmla="*/ 3713657 w 7259781"/>
              <a:gd name="connsiteY28" fmla="*/ 4059381 h 4059381"/>
              <a:gd name="connsiteX29" fmla="*/ 3300408 w 7259781"/>
              <a:gd name="connsiteY29" fmla="*/ 4059381 h 4059381"/>
              <a:gd name="connsiteX30" fmla="*/ 2814561 w 7259781"/>
              <a:gd name="connsiteY30" fmla="*/ 4059381 h 4059381"/>
              <a:gd name="connsiteX31" fmla="*/ 2110921 w 7259781"/>
              <a:gd name="connsiteY31" fmla="*/ 4059381 h 4059381"/>
              <a:gd name="connsiteX32" fmla="*/ 1479878 w 7259781"/>
              <a:gd name="connsiteY32" fmla="*/ 4059381 h 4059381"/>
              <a:gd name="connsiteX33" fmla="*/ 776238 w 7259781"/>
              <a:gd name="connsiteY33" fmla="*/ 4059381 h 4059381"/>
              <a:gd name="connsiteX34" fmla="*/ 0 w 7259781"/>
              <a:gd name="connsiteY34" fmla="*/ 4059381 h 4059381"/>
              <a:gd name="connsiteX35" fmla="*/ 0 w 7259781"/>
              <a:gd name="connsiteY35" fmla="*/ 3479469 h 4059381"/>
              <a:gd name="connsiteX36" fmla="*/ 0 w 7259781"/>
              <a:gd name="connsiteY36" fmla="*/ 2899558 h 4059381"/>
              <a:gd name="connsiteX37" fmla="*/ 0 w 7259781"/>
              <a:gd name="connsiteY37" fmla="*/ 2400834 h 4059381"/>
              <a:gd name="connsiteX38" fmla="*/ 0 w 7259781"/>
              <a:gd name="connsiteY38" fmla="*/ 1820922 h 4059381"/>
              <a:gd name="connsiteX39" fmla="*/ 0 w 7259781"/>
              <a:gd name="connsiteY39" fmla="*/ 1281605 h 4059381"/>
              <a:gd name="connsiteX40" fmla="*/ 0 w 7259781"/>
              <a:gd name="connsiteY40" fmla="*/ 823474 h 4059381"/>
              <a:gd name="connsiteX41" fmla="*/ 0 w 7259781"/>
              <a:gd name="connsiteY41" fmla="*/ 0 h 405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259781" h="4059381" extrusionOk="0">
                <a:moveTo>
                  <a:pt x="0" y="0"/>
                </a:moveTo>
                <a:cubicBezTo>
                  <a:pt x="256551" y="-7331"/>
                  <a:pt x="411253" y="63714"/>
                  <a:pt x="631043" y="0"/>
                </a:cubicBezTo>
                <a:cubicBezTo>
                  <a:pt x="850833" y="-63714"/>
                  <a:pt x="912407" y="45987"/>
                  <a:pt x="1116889" y="0"/>
                </a:cubicBezTo>
                <a:cubicBezTo>
                  <a:pt x="1321371" y="-45987"/>
                  <a:pt x="1592966" y="25806"/>
                  <a:pt x="1747932" y="0"/>
                </a:cubicBezTo>
                <a:cubicBezTo>
                  <a:pt x="1902898" y="-25806"/>
                  <a:pt x="2126988" y="27330"/>
                  <a:pt x="2233779" y="0"/>
                </a:cubicBezTo>
                <a:cubicBezTo>
                  <a:pt x="2340570" y="-27330"/>
                  <a:pt x="2482855" y="28507"/>
                  <a:pt x="2574430" y="0"/>
                </a:cubicBezTo>
                <a:cubicBezTo>
                  <a:pt x="2666005" y="-28507"/>
                  <a:pt x="3013409" y="37474"/>
                  <a:pt x="3132875" y="0"/>
                </a:cubicBezTo>
                <a:cubicBezTo>
                  <a:pt x="3252341" y="-37474"/>
                  <a:pt x="3619914" y="47698"/>
                  <a:pt x="3836515" y="0"/>
                </a:cubicBezTo>
                <a:cubicBezTo>
                  <a:pt x="4053116" y="-47698"/>
                  <a:pt x="4146894" y="33086"/>
                  <a:pt x="4249764" y="0"/>
                </a:cubicBezTo>
                <a:cubicBezTo>
                  <a:pt x="4352634" y="-33086"/>
                  <a:pt x="4577910" y="1895"/>
                  <a:pt x="4663013" y="0"/>
                </a:cubicBezTo>
                <a:cubicBezTo>
                  <a:pt x="4748116" y="-1895"/>
                  <a:pt x="4913684" y="32778"/>
                  <a:pt x="5003664" y="0"/>
                </a:cubicBezTo>
                <a:cubicBezTo>
                  <a:pt x="5093644" y="-32778"/>
                  <a:pt x="5277171" y="818"/>
                  <a:pt x="5416914" y="0"/>
                </a:cubicBezTo>
                <a:cubicBezTo>
                  <a:pt x="5556657" y="-818"/>
                  <a:pt x="5811061" y="34268"/>
                  <a:pt x="6047956" y="0"/>
                </a:cubicBezTo>
                <a:cubicBezTo>
                  <a:pt x="6284851" y="-34268"/>
                  <a:pt x="6533614" y="41071"/>
                  <a:pt x="6678999" y="0"/>
                </a:cubicBezTo>
                <a:cubicBezTo>
                  <a:pt x="6824384" y="-41071"/>
                  <a:pt x="7003830" y="51900"/>
                  <a:pt x="7259781" y="0"/>
                </a:cubicBezTo>
                <a:cubicBezTo>
                  <a:pt x="7325869" y="156606"/>
                  <a:pt x="7245983" y="398205"/>
                  <a:pt x="7259781" y="579912"/>
                </a:cubicBezTo>
                <a:cubicBezTo>
                  <a:pt x="7273579" y="761619"/>
                  <a:pt x="7243925" y="988040"/>
                  <a:pt x="7259781" y="1159823"/>
                </a:cubicBezTo>
                <a:cubicBezTo>
                  <a:pt x="7275637" y="1331606"/>
                  <a:pt x="7255790" y="1464595"/>
                  <a:pt x="7259781" y="1739735"/>
                </a:cubicBezTo>
                <a:cubicBezTo>
                  <a:pt x="7263772" y="2014875"/>
                  <a:pt x="7209711" y="2059004"/>
                  <a:pt x="7259781" y="2360240"/>
                </a:cubicBezTo>
                <a:cubicBezTo>
                  <a:pt x="7309851" y="2661476"/>
                  <a:pt x="7203101" y="2821062"/>
                  <a:pt x="7259781" y="3021339"/>
                </a:cubicBezTo>
                <a:cubicBezTo>
                  <a:pt x="7316461" y="3221616"/>
                  <a:pt x="7228147" y="3382392"/>
                  <a:pt x="7259781" y="3479469"/>
                </a:cubicBezTo>
                <a:cubicBezTo>
                  <a:pt x="7291415" y="3576546"/>
                  <a:pt x="7217391" y="3827343"/>
                  <a:pt x="7259781" y="4059381"/>
                </a:cubicBezTo>
                <a:cubicBezTo>
                  <a:pt x="7097949" y="4104469"/>
                  <a:pt x="6992070" y="4029347"/>
                  <a:pt x="6773934" y="4059381"/>
                </a:cubicBezTo>
                <a:cubicBezTo>
                  <a:pt x="6555798" y="4089415"/>
                  <a:pt x="6422295" y="4009722"/>
                  <a:pt x="6142892" y="4059381"/>
                </a:cubicBezTo>
                <a:cubicBezTo>
                  <a:pt x="5863489" y="4109040"/>
                  <a:pt x="5929437" y="4044455"/>
                  <a:pt x="5802240" y="4059381"/>
                </a:cubicBezTo>
                <a:cubicBezTo>
                  <a:pt x="5675043" y="4074307"/>
                  <a:pt x="5586746" y="4056492"/>
                  <a:pt x="5388991" y="4059381"/>
                </a:cubicBezTo>
                <a:cubicBezTo>
                  <a:pt x="5191236" y="4062270"/>
                  <a:pt x="4921452" y="3975318"/>
                  <a:pt x="4685351" y="4059381"/>
                </a:cubicBezTo>
                <a:cubicBezTo>
                  <a:pt x="4449250" y="4143444"/>
                  <a:pt x="4431582" y="4057439"/>
                  <a:pt x="4199504" y="4059381"/>
                </a:cubicBezTo>
                <a:cubicBezTo>
                  <a:pt x="3967426" y="4061323"/>
                  <a:pt x="3837887" y="4008314"/>
                  <a:pt x="3713657" y="4059381"/>
                </a:cubicBezTo>
                <a:cubicBezTo>
                  <a:pt x="3589427" y="4110448"/>
                  <a:pt x="3423150" y="4018519"/>
                  <a:pt x="3300408" y="4059381"/>
                </a:cubicBezTo>
                <a:cubicBezTo>
                  <a:pt x="3177666" y="4100243"/>
                  <a:pt x="2999386" y="4041539"/>
                  <a:pt x="2814561" y="4059381"/>
                </a:cubicBezTo>
                <a:cubicBezTo>
                  <a:pt x="2629736" y="4077223"/>
                  <a:pt x="2345219" y="3976584"/>
                  <a:pt x="2110921" y="4059381"/>
                </a:cubicBezTo>
                <a:cubicBezTo>
                  <a:pt x="1876623" y="4142178"/>
                  <a:pt x="1716547" y="4015190"/>
                  <a:pt x="1479878" y="4059381"/>
                </a:cubicBezTo>
                <a:cubicBezTo>
                  <a:pt x="1243209" y="4103572"/>
                  <a:pt x="1125931" y="3988970"/>
                  <a:pt x="776238" y="4059381"/>
                </a:cubicBezTo>
                <a:cubicBezTo>
                  <a:pt x="426545" y="4129792"/>
                  <a:pt x="377116" y="4041712"/>
                  <a:pt x="0" y="4059381"/>
                </a:cubicBezTo>
                <a:cubicBezTo>
                  <a:pt x="-45885" y="3937412"/>
                  <a:pt x="51575" y="3687794"/>
                  <a:pt x="0" y="3479469"/>
                </a:cubicBezTo>
                <a:cubicBezTo>
                  <a:pt x="-51575" y="3271144"/>
                  <a:pt x="11541" y="3161165"/>
                  <a:pt x="0" y="2899558"/>
                </a:cubicBezTo>
                <a:cubicBezTo>
                  <a:pt x="-11541" y="2637951"/>
                  <a:pt x="59189" y="2558078"/>
                  <a:pt x="0" y="2400834"/>
                </a:cubicBezTo>
                <a:cubicBezTo>
                  <a:pt x="-59189" y="2243590"/>
                  <a:pt x="21382" y="2070364"/>
                  <a:pt x="0" y="1820922"/>
                </a:cubicBezTo>
                <a:cubicBezTo>
                  <a:pt x="-21382" y="1571480"/>
                  <a:pt x="48387" y="1446989"/>
                  <a:pt x="0" y="1281605"/>
                </a:cubicBezTo>
                <a:cubicBezTo>
                  <a:pt x="-48387" y="1116221"/>
                  <a:pt x="4033" y="959217"/>
                  <a:pt x="0" y="823474"/>
                </a:cubicBezTo>
                <a:cubicBezTo>
                  <a:pt x="-4033" y="687731"/>
                  <a:pt x="13762" y="266237"/>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80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Results</a:t>
            </a:r>
          </a:p>
        </p:txBody>
      </p:sp>
      <p:sp>
        <p:nvSpPr>
          <p:cNvPr id="3" name="Content Placeholder 2"/>
          <p:cNvSpPr>
            <a:spLocks noGrp="1"/>
          </p:cNvSpPr>
          <p:nvPr>
            <p:ph idx="1"/>
          </p:nvPr>
        </p:nvSpPr>
        <p:spPr/>
        <p:txBody>
          <a:bodyPr rIns="274320">
            <a:noAutofit/>
          </a:bodyPr>
          <a:lstStyle/>
          <a:p>
            <a:pPr marL="0" indent="0" algn="just" fontAlgn="base">
              <a:buNone/>
            </a:pPr>
            <a:r>
              <a:rPr lang="en-US" sz="2600" dirty="0"/>
              <a:t>These encouraging results include:</a:t>
            </a:r>
          </a:p>
          <a:p>
            <a:pPr marL="339725" indent="-339725" algn="just" fontAlgn="base"/>
            <a:r>
              <a:rPr lang="en-US" sz="2600" dirty="0"/>
              <a:t>Improved ease of use and performance in </a:t>
            </a:r>
            <a:r>
              <a:rPr lang="en-US" sz="2600" dirty="0" err="1"/>
              <a:t>Cognos</a:t>
            </a:r>
            <a:r>
              <a:rPr lang="en-US" sz="2600" dirty="0"/>
              <a:t> reporting.</a:t>
            </a:r>
          </a:p>
          <a:p>
            <a:pPr marL="339725" indent="-339725" algn="just" fontAlgn="base">
              <a:buClr>
                <a:schemeClr val="bg1">
                  <a:lumMod val="75000"/>
                </a:schemeClr>
              </a:buClr>
            </a:pPr>
            <a:r>
              <a:rPr lang="en-US" sz="2600" dirty="0">
                <a:solidFill>
                  <a:schemeClr val="bg1">
                    <a:lumMod val="75000"/>
                  </a:schemeClr>
                </a:solidFill>
              </a:rPr>
              <a:t>Enablement of time comparison reporting, such as evaluating what the data looked like last month versus the present day.</a:t>
            </a:r>
          </a:p>
        </p:txBody>
      </p:sp>
    </p:spTree>
    <p:extLst>
      <p:ext uri="{BB962C8B-B14F-4D97-AF65-F5344CB8AC3E}">
        <p14:creationId xmlns:p14="http://schemas.microsoft.com/office/powerpoint/2010/main" val="390880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Results</a:t>
            </a:r>
          </a:p>
        </p:txBody>
      </p:sp>
      <p:sp>
        <p:nvSpPr>
          <p:cNvPr id="3" name="Content Placeholder 2"/>
          <p:cNvSpPr>
            <a:spLocks noGrp="1"/>
          </p:cNvSpPr>
          <p:nvPr>
            <p:ph idx="1"/>
          </p:nvPr>
        </p:nvSpPr>
        <p:spPr/>
        <p:txBody>
          <a:bodyPr rIns="274320">
            <a:noAutofit/>
          </a:bodyPr>
          <a:lstStyle/>
          <a:p>
            <a:pPr marL="0" indent="0" algn="just" fontAlgn="base">
              <a:buNone/>
            </a:pPr>
            <a:r>
              <a:rPr lang="en-US" sz="2600" dirty="0"/>
              <a:t>These encouraging results include:</a:t>
            </a:r>
          </a:p>
          <a:p>
            <a:pPr marL="339725" indent="-339725" algn="just" fontAlgn="base"/>
            <a:r>
              <a:rPr lang="en-US" sz="2600" dirty="0"/>
              <a:t>Improved ease of use and performance in </a:t>
            </a:r>
            <a:r>
              <a:rPr lang="en-US" sz="2600" dirty="0" err="1"/>
              <a:t>Cognos</a:t>
            </a:r>
            <a:r>
              <a:rPr lang="en-US" sz="2600" dirty="0"/>
              <a:t> reporting.</a:t>
            </a:r>
          </a:p>
          <a:p>
            <a:pPr marL="339725" indent="-339725" algn="just" fontAlgn="base"/>
            <a:r>
              <a:rPr lang="en-US" sz="2600" dirty="0"/>
              <a:t>Enablement of time comparison reporting, such as evaluating what the data looked like last month versus the present day.</a:t>
            </a:r>
          </a:p>
        </p:txBody>
      </p:sp>
    </p:spTree>
    <p:extLst>
      <p:ext uri="{BB962C8B-B14F-4D97-AF65-F5344CB8AC3E}">
        <p14:creationId xmlns:p14="http://schemas.microsoft.com/office/powerpoint/2010/main" val="390880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Results</a:t>
            </a:r>
          </a:p>
        </p:txBody>
      </p:sp>
      <p:sp>
        <p:nvSpPr>
          <p:cNvPr id="3" name="Content Placeholder 2"/>
          <p:cNvSpPr>
            <a:spLocks noGrp="1"/>
          </p:cNvSpPr>
          <p:nvPr>
            <p:ph idx="1"/>
          </p:nvPr>
        </p:nvSpPr>
        <p:spPr/>
        <p:txBody>
          <a:bodyPr rIns="274320">
            <a:noAutofit/>
          </a:bodyPr>
          <a:lstStyle/>
          <a:p>
            <a:pPr marL="0" indent="0" algn="just" fontAlgn="base">
              <a:buNone/>
            </a:pPr>
            <a:r>
              <a:rPr lang="en-US" sz="2600" dirty="0"/>
              <a:t>These encouraging results include:</a:t>
            </a:r>
          </a:p>
          <a:p>
            <a:pPr marL="339725" indent="-339725" algn="just" fontAlgn="base"/>
            <a:r>
              <a:rPr lang="en-US" sz="2600" dirty="0"/>
              <a:t>A performance increase approximately 60 times faster than what was possible with the previous environment was observed during testing. Report outputs that used to take around 2 minutes to run are now taking around 2 seconds.</a:t>
            </a:r>
          </a:p>
        </p:txBody>
      </p:sp>
    </p:spTree>
    <p:extLst>
      <p:ext uri="{BB962C8B-B14F-4D97-AF65-F5344CB8AC3E}">
        <p14:creationId xmlns:p14="http://schemas.microsoft.com/office/powerpoint/2010/main" val="390880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1218787" y="2478483"/>
            <a:ext cx="6733722" cy="2148967"/>
          </a:xfrm>
        </p:spPr>
        <p:txBody>
          <a:bodyPr>
            <a:normAutofit/>
          </a:bodyPr>
          <a:lstStyle/>
          <a:p>
            <a:pPr marL="0" indent="6350" algn="ctr">
              <a:buNone/>
            </a:pPr>
            <a:r>
              <a:rPr lang="en-US" dirty="0"/>
              <a:t>Retail industry collects large amount of database and information on sales and customer shopping history. </a:t>
            </a:r>
          </a:p>
          <a:p>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1302339" y="2490341"/>
            <a:ext cx="6594752" cy="2040088"/>
          </a:xfrm>
          <a:custGeom>
            <a:avLst/>
            <a:gdLst>
              <a:gd name="connsiteX0" fmla="*/ 0 w 6594752"/>
              <a:gd name="connsiteY0" fmla="*/ 0 h 2040088"/>
              <a:gd name="connsiteX1" fmla="*/ 665470 w 6594752"/>
              <a:gd name="connsiteY1" fmla="*/ 0 h 2040088"/>
              <a:gd name="connsiteX2" fmla="*/ 1199046 w 6594752"/>
              <a:gd name="connsiteY2" fmla="*/ 0 h 2040088"/>
              <a:gd name="connsiteX3" fmla="*/ 1864516 w 6594752"/>
              <a:gd name="connsiteY3" fmla="*/ 0 h 2040088"/>
              <a:gd name="connsiteX4" fmla="*/ 2398092 w 6594752"/>
              <a:gd name="connsiteY4" fmla="*/ 0 h 2040088"/>
              <a:gd name="connsiteX5" fmla="*/ 2799772 w 6594752"/>
              <a:gd name="connsiteY5" fmla="*/ 0 h 2040088"/>
              <a:gd name="connsiteX6" fmla="*/ 3399295 w 6594752"/>
              <a:gd name="connsiteY6" fmla="*/ 0 h 2040088"/>
              <a:gd name="connsiteX7" fmla="*/ 4130713 w 6594752"/>
              <a:gd name="connsiteY7" fmla="*/ 0 h 2040088"/>
              <a:gd name="connsiteX8" fmla="*/ 4598341 w 6594752"/>
              <a:gd name="connsiteY8" fmla="*/ 0 h 2040088"/>
              <a:gd name="connsiteX9" fmla="*/ 5065969 w 6594752"/>
              <a:gd name="connsiteY9" fmla="*/ 0 h 2040088"/>
              <a:gd name="connsiteX10" fmla="*/ 5467649 w 6594752"/>
              <a:gd name="connsiteY10" fmla="*/ 0 h 2040088"/>
              <a:gd name="connsiteX11" fmla="*/ 5935277 w 6594752"/>
              <a:gd name="connsiteY11" fmla="*/ 0 h 2040088"/>
              <a:gd name="connsiteX12" fmla="*/ 6594752 w 6594752"/>
              <a:gd name="connsiteY12" fmla="*/ 0 h 2040088"/>
              <a:gd name="connsiteX13" fmla="*/ 6594752 w 6594752"/>
              <a:gd name="connsiteY13" fmla="*/ 530423 h 2040088"/>
              <a:gd name="connsiteX14" fmla="*/ 6594752 w 6594752"/>
              <a:gd name="connsiteY14" fmla="*/ 979242 h 2040088"/>
              <a:gd name="connsiteX15" fmla="*/ 6594752 w 6594752"/>
              <a:gd name="connsiteY15" fmla="*/ 1489264 h 2040088"/>
              <a:gd name="connsiteX16" fmla="*/ 6594752 w 6594752"/>
              <a:gd name="connsiteY16" fmla="*/ 2040088 h 2040088"/>
              <a:gd name="connsiteX17" fmla="*/ 5995229 w 6594752"/>
              <a:gd name="connsiteY17" fmla="*/ 2040088 h 2040088"/>
              <a:gd name="connsiteX18" fmla="*/ 5593549 w 6594752"/>
              <a:gd name="connsiteY18" fmla="*/ 2040088 h 2040088"/>
              <a:gd name="connsiteX19" fmla="*/ 4862131 w 6594752"/>
              <a:gd name="connsiteY19" fmla="*/ 2040088 h 2040088"/>
              <a:gd name="connsiteX20" fmla="*/ 4460450 w 6594752"/>
              <a:gd name="connsiteY20" fmla="*/ 2040088 h 2040088"/>
              <a:gd name="connsiteX21" fmla="*/ 3860928 w 6594752"/>
              <a:gd name="connsiteY21" fmla="*/ 2040088 h 2040088"/>
              <a:gd name="connsiteX22" fmla="*/ 3327352 w 6594752"/>
              <a:gd name="connsiteY22" fmla="*/ 2040088 h 2040088"/>
              <a:gd name="connsiteX23" fmla="*/ 2661882 w 6594752"/>
              <a:gd name="connsiteY23" fmla="*/ 2040088 h 2040088"/>
              <a:gd name="connsiteX24" fmla="*/ 2260201 w 6594752"/>
              <a:gd name="connsiteY24" fmla="*/ 2040088 h 2040088"/>
              <a:gd name="connsiteX25" fmla="*/ 1792573 w 6594752"/>
              <a:gd name="connsiteY25" fmla="*/ 2040088 h 2040088"/>
              <a:gd name="connsiteX26" fmla="*/ 1061156 w 6594752"/>
              <a:gd name="connsiteY26" fmla="*/ 2040088 h 2040088"/>
              <a:gd name="connsiteX27" fmla="*/ 527580 w 6594752"/>
              <a:gd name="connsiteY27" fmla="*/ 2040088 h 2040088"/>
              <a:gd name="connsiteX28" fmla="*/ 0 w 6594752"/>
              <a:gd name="connsiteY28" fmla="*/ 2040088 h 2040088"/>
              <a:gd name="connsiteX29" fmla="*/ 0 w 6594752"/>
              <a:gd name="connsiteY29" fmla="*/ 1570868 h 2040088"/>
              <a:gd name="connsiteX30" fmla="*/ 0 w 6594752"/>
              <a:gd name="connsiteY30" fmla="*/ 1040445 h 2040088"/>
              <a:gd name="connsiteX31" fmla="*/ 0 w 6594752"/>
              <a:gd name="connsiteY31" fmla="*/ 571225 h 2040088"/>
              <a:gd name="connsiteX32" fmla="*/ 0 w 6594752"/>
              <a:gd name="connsiteY32" fmla="*/ 0 h 204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594752" h="2040088" extrusionOk="0">
                <a:moveTo>
                  <a:pt x="0" y="0"/>
                </a:moveTo>
                <a:cubicBezTo>
                  <a:pt x="169791" y="-43926"/>
                  <a:pt x="472270" y="78185"/>
                  <a:pt x="665470" y="0"/>
                </a:cubicBezTo>
                <a:cubicBezTo>
                  <a:pt x="858670" y="-78185"/>
                  <a:pt x="1059627" y="45082"/>
                  <a:pt x="1199046" y="0"/>
                </a:cubicBezTo>
                <a:cubicBezTo>
                  <a:pt x="1338465" y="-45082"/>
                  <a:pt x="1570908" y="31055"/>
                  <a:pt x="1864516" y="0"/>
                </a:cubicBezTo>
                <a:cubicBezTo>
                  <a:pt x="2158124" y="-31055"/>
                  <a:pt x="2155261" y="51107"/>
                  <a:pt x="2398092" y="0"/>
                </a:cubicBezTo>
                <a:cubicBezTo>
                  <a:pt x="2640923" y="-51107"/>
                  <a:pt x="2619491" y="41912"/>
                  <a:pt x="2799772" y="0"/>
                </a:cubicBezTo>
                <a:cubicBezTo>
                  <a:pt x="2980053" y="-41912"/>
                  <a:pt x="3100575" y="28862"/>
                  <a:pt x="3399295" y="0"/>
                </a:cubicBezTo>
                <a:cubicBezTo>
                  <a:pt x="3698015" y="-28862"/>
                  <a:pt x="3936077" y="34515"/>
                  <a:pt x="4130713" y="0"/>
                </a:cubicBezTo>
                <a:cubicBezTo>
                  <a:pt x="4325349" y="-34515"/>
                  <a:pt x="4447416" y="43723"/>
                  <a:pt x="4598341" y="0"/>
                </a:cubicBezTo>
                <a:cubicBezTo>
                  <a:pt x="4749266" y="-43723"/>
                  <a:pt x="4910844" y="18736"/>
                  <a:pt x="5065969" y="0"/>
                </a:cubicBezTo>
                <a:cubicBezTo>
                  <a:pt x="5221094" y="-18736"/>
                  <a:pt x="5298859" y="10784"/>
                  <a:pt x="5467649" y="0"/>
                </a:cubicBezTo>
                <a:cubicBezTo>
                  <a:pt x="5636439" y="-10784"/>
                  <a:pt x="5738473" y="37754"/>
                  <a:pt x="5935277" y="0"/>
                </a:cubicBezTo>
                <a:cubicBezTo>
                  <a:pt x="6132081" y="-37754"/>
                  <a:pt x="6404501" y="65289"/>
                  <a:pt x="6594752" y="0"/>
                </a:cubicBezTo>
                <a:cubicBezTo>
                  <a:pt x="6638244" y="132605"/>
                  <a:pt x="6575707" y="363900"/>
                  <a:pt x="6594752" y="530423"/>
                </a:cubicBezTo>
                <a:cubicBezTo>
                  <a:pt x="6613797" y="696946"/>
                  <a:pt x="6574205" y="878079"/>
                  <a:pt x="6594752" y="979242"/>
                </a:cubicBezTo>
                <a:cubicBezTo>
                  <a:pt x="6615299" y="1080405"/>
                  <a:pt x="6546034" y="1357807"/>
                  <a:pt x="6594752" y="1489264"/>
                </a:cubicBezTo>
                <a:cubicBezTo>
                  <a:pt x="6643470" y="1620721"/>
                  <a:pt x="6576602" y="1793768"/>
                  <a:pt x="6594752" y="2040088"/>
                </a:cubicBezTo>
                <a:cubicBezTo>
                  <a:pt x="6355365" y="2106561"/>
                  <a:pt x="6272031" y="1992123"/>
                  <a:pt x="5995229" y="2040088"/>
                </a:cubicBezTo>
                <a:cubicBezTo>
                  <a:pt x="5718427" y="2088053"/>
                  <a:pt x="5711854" y="2006110"/>
                  <a:pt x="5593549" y="2040088"/>
                </a:cubicBezTo>
                <a:cubicBezTo>
                  <a:pt x="5475244" y="2074066"/>
                  <a:pt x="5015225" y="2036880"/>
                  <a:pt x="4862131" y="2040088"/>
                </a:cubicBezTo>
                <a:cubicBezTo>
                  <a:pt x="4709037" y="2043296"/>
                  <a:pt x="4566075" y="2000522"/>
                  <a:pt x="4460450" y="2040088"/>
                </a:cubicBezTo>
                <a:cubicBezTo>
                  <a:pt x="4354825" y="2079654"/>
                  <a:pt x="4132856" y="1987663"/>
                  <a:pt x="3860928" y="2040088"/>
                </a:cubicBezTo>
                <a:cubicBezTo>
                  <a:pt x="3589000" y="2092513"/>
                  <a:pt x="3441843" y="2034399"/>
                  <a:pt x="3327352" y="2040088"/>
                </a:cubicBezTo>
                <a:cubicBezTo>
                  <a:pt x="3212861" y="2045777"/>
                  <a:pt x="2978557" y="1985811"/>
                  <a:pt x="2661882" y="2040088"/>
                </a:cubicBezTo>
                <a:cubicBezTo>
                  <a:pt x="2345207" y="2094365"/>
                  <a:pt x="2459970" y="2003237"/>
                  <a:pt x="2260201" y="2040088"/>
                </a:cubicBezTo>
                <a:cubicBezTo>
                  <a:pt x="2060432" y="2076939"/>
                  <a:pt x="1922549" y="2002168"/>
                  <a:pt x="1792573" y="2040088"/>
                </a:cubicBezTo>
                <a:cubicBezTo>
                  <a:pt x="1662597" y="2078008"/>
                  <a:pt x="1348227" y="1993641"/>
                  <a:pt x="1061156" y="2040088"/>
                </a:cubicBezTo>
                <a:cubicBezTo>
                  <a:pt x="774085" y="2086535"/>
                  <a:pt x="709100" y="1992322"/>
                  <a:pt x="527580" y="2040088"/>
                </a:cubicBezTo>
                <a:cubicBezTo>
                  <a:pt x="346060" y="2087854"/>
                  <a:pt x="201679" y="2005153"/>
                  <a:pt x="0" y="2040088"/>
                </a:cubicBezTo>
                <a:cubicBezTo>
                  <a:pt x="-35951" y="1924365"/>
                  <a:pt x="9963" y="1758400"/>
                  <a:pt x="0" y="1570868"/>
                </a:cubicBezTo>
                <a:cubicBezTo>
                  <a:pt x="-9963" y="1383336"/>
                  <a:pt x="20116" y="1216997"/>
                  <a:pt x="0" y="1040445"/>
                </a:cubicBezTo>
                <a:cubicBezTo>
                  <a:pt x="-20116" y="863893"/>
                  <a:pt x="5245" y="683175"/>
                  <a:pt x="0" y="571225"/>
                </a:cubicBezTo>
                <a:cubicBezTo>
                  <a:pt x="-5245" y="459275"/>
                  <a:pt x="4501" y="171920"/>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43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a:xfrm>
            <a:off x="464024" y="1385456"/>
            <a:ext cx="8243248" cy="5306289"/>
          </a:xfrm>
        </p:spPr>
        <p:txBody>
          <a:bodyPr rIns="182880">
            <a:normAutofit fontScale="85000" lnSpcReduction="10000"/>
          </a:bodyPr>
          <a:lstStyle/>
          <a:p>
            <a:pPr marL="339725" indent="-339725" algn="just"/>
            <a:r>
              <a:rPr lang="en-US" dirty="0"/>
              <a:t>A financial data warehouse using the latest technologies can increase the quality of our data and help us to gain insights into customer </a:t>
            </a:r>
            <a:r>
              <a:rPr lang="en-US" dirty="0" err="1"/>
              <a:t>behaviour</a:t>
            </a:r>
            <a:r>
              <a:rPr lang="en-US" dirty="0"/>
              <a:t>. </a:t>
            </a:r>
          </a:p>
          <a:p>
            <a:pPr marL="339725" indent="-339725" algn="just">
              <a:buClr>
                <a:schemeClr val="bg1">
                  <a:lumMod val="75000"/>
                </a:schemeClr>
              </a:buClr>
            </a:pPr>
            <a:r>
              <a:rPr lang="en-US" dirty="0">
                <a:solidFill>
                  <a:schemeClr val="bg1">
                    <a:lumMod val="75000"/>
                  </a:schemeClr>
                </a:solidFill>
              </a:rPr>
              <a:t>Clients often improve the effectiveness  of their marketing campaigns and loyalty programs as a result of these new insights .</a:t>
            </a:r>
          </a:p>
          <a:p>
            <a:pPr marL="339725" indent="-339725" algn="just">
              <a:buClr>
                <a:schemeClr val="bg1">
                  <a:lumMod val="75000"/>
                </a:schemeClr>
              </a:buClr>
            </a:pPr>
            <a:r>
              <a:rPr lang="en-US" dirty="0">
                <a:solidFill>
                  <a:schemeClr val="bg1">
                    <a:lumMod val="75000"/>
                  </a:schemeClr>
                </a:solidFill>
              </a:rPr>
              <a:t>Our financial analytics services are business-driven and our experts spend time establishing our individual requirements and task. </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1038678" y="2021269"/>
            <a:ext cx="7093940" cy="4033186"/>
          </a:xfrm>
        </p:spPr>
        <p:txBody>
          <a:bodyPr>
            <a:normAutofit/>
          </a:bodyPr>
          <a:lstStyle/>
          <a:p>
            <a:pPr marL="0" indent="6350" algn="ctr">
              <a:buNone/>
            </a:pPr>
            <a:r>
              <a:rPr lang="en-US" dirty="0"/>
              <a:t>The quantity and quality of data and information collected continues to rapidly, especially due to the increasing ease, availability and popular the business conducted on web, or retail industry provides a rich source for data mining. </a:t>
            </a:r>
          </a:p>
          <a:p>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1149926" y="2064327"/>
            <a:ext cx="6871855" cy="3976255"/>
          </a:xfrm>
          <a:custGeom>
            <a:avLst/>
            <a:gdLst>
              <a:gd name="connsiteX0" fmla="*/ 0 w 6871855"/>
              <a:gd name="connsiteY0" fmla="*/ 0 h 3976255"/>
              <a:gd name="connsiteX1" fmla="*/ 641373 w 6871855"/>
              <a:gd name="connsiteY1" fmla="*/ 0 h 3976255"/>
              <a:gd name="connsiteX2" fmla="*/ 1145309 w 6871855"/>
              <a:gd name="connsiteY2" fmla="*/ 0 h 3976255"/>
              <a:gd name="connsiteX3" fmla="*/ 1786682 w 6871855"/>
              <a:gd name="connsiteY3" fmla="*/ 0 h 3976255"/>
              <a:gd name="connsiteX4" fmla="*/ 2290618 w 6871855"/>
              <a:gd name="connsiteY4" fmla="*/ 0 h 3976255"/>
              <a:gd name="connsiteX5" fmla="*/ 2657117 w 6871855"/>
              <a:gd name="connsiteY5" fmla="*/ 0 h 3976255"/>
              <a:gd name="connsiteX6" fmla="*/ 3229772 w 6871855"/>
              <a:gd name="connsiteY6" fmla="*/ 0 h 3976255"/>
              <a:gd name="connsiteX7" fmla="*/ 3939864 w 6871855"/>
              <a:gd name="connsiteY7" fmla="*/ 0 h 3976255"/>
              <a:gd name="connsiteX8" fmla="*/ 4375081 w 6871855"/>
              <a:gd name="connsiteY8" fmla="*/ 0 h 3976255"/>
              <a:gd name="connsiteX9" fmla="*/ 4810299 w 6871855"/>
              <a:gd name="connsiteY9" fmla="*/ 0 h 3976255"/>
              <a:gd name="connsiteX10" fmla="*/ 5176797 w 6871855"/>
              <a:gd name="connsiteY10" fmla="*/ 0 h 3976255"/>
              <a:gd name="connsiteX11" fmla="*/ 5612015 w 6871855"/>
              <a:gd name="connsiteY11" fmla="*/ 0 h 3976255"/>
              <a:gd name="connsiteX12" fmla="*/ 6253388 w 6871855"/>
              <a:gd name="connsiteY12" fmla="*/ 0 h 3976255"/>
              <a:gd name="connsiteX13" fmla="*/ 6871855 w 6871855"/>
              <a:gd name="connsiteY13" fmla="*/ 0 h 3976255"/>
              <a:gd name="connsiteX14" fmla="*/ 6871855 w 6871855"/>
              <a:gd name="connsiteY14" fmla="*/ 528274 h 3976255"/>
              <a:gd name="connsiteX15" fmla="*/ 6871855 w 6871855"/>
              <a:gd name="connsiteY15" fmla="*/ 1096310 h 3976255"/>
              <a:gd name="connsiteX16" fmla="*/ 6871855 w 6871855"/>
              <a:gd name="connsiteY16" fmla="*/ 1664347 h 3976255"/>
              <a:gd name="connsiteX17" fmla="*/ 6871855 w 6871855"/>
              <a:gd name="connsiteY17" fmla="*/ 2232383 h 3976255"/>
              <a:gd name="connsiteX18" fmla="*/ 6871855 w 6871855"/>
              <a:gd name="connsiteY18" fmla="*/ 2840182 h 3976255"/>
              <a:gd name="connsiteX19" fmla="*/ 6871855 w 6871855"/>
              <a:gd name="connsiteY19" fmla="*/ 3487744 h 3976255"/>
              <a:gd name="connsiteX20" fmla="*/ 6871855 w 6871855"/>
              <a:gd name="connsiteY20" fmla="*/ 3976255 h 3976255"/>
              <a:gd name="connsiteX21" fmla="*/ 6299200 w 6871855"/>
              <a:gd name="connsiteY21" fmla="*/ 3976255 h 3976255"/>
              <a:gd name="connsiteX22" fmla="*/ 5795264 w 6871855"/>
              <a:gd name="connsiteY22" fmla="*/ 3976255 h 3976255"/>
              <a:gd name="connsiteX23" fmla="*/ 5153891 w 6871855"/>
              <a:gd name="connsiteY23" fmla="*/ 3976255 h 3976255"/>
              <a:gd name="connsiteX24" fmla="*/ 4787392 w 6871855"/>
              <a:gd name="connsiteY24" fmla="*/ 3976255 h 3976255"/>
              <a:gd name="connsiteX25" fmla="*/ 4352175 w 6871855"/>
              <a:gd name="connsiteY25" fmla="*/ 3976255 h 3976255"/>
              <a:gd name="connsiteX26" fmla="*/ 3642083 w 6871855"/>
              <a:gd name="connsiteY26" fmla="*/ 3976255 h 3976255"/>
              <a:gd name="connsiteX27" fmla="*/ 3138147 w 6871855"/>
              <a:gd name="connsiteY27" fmla="*/ 3976255 h 3976255"/>
              <a:gd name="connsiteX28" fmla="*/ 2634211 w 6871855"/>
              <a:gd name="connsiteY28" fmla="*/ 3976255 h 3976255"/>
              <a:gd name="connsiteX29" fmla="*/ 2198994 w 6871855"/>
              <a:gd name="connsiteY29" fmla="*/ 3976255 h 3976255"/>
              <a:gd name="connsiteX30" fmla="*/ 1695058 w 6871855"/>
              <a:gd name="connsiteY30" fmla="*/ 3976255 h 3976255"/>
              <a:gd name="connsiteX31" fmla="*/ 984966 w 6871855"/>
              <a:gd name="connsiteY31" fmla="*/ 3976255 h 3976255"/>
              <a:gd name="connsiteX32" fmla="*/ 0 w 6871855"/>
              <a:gd name="connsiteY32" fmla="*/ 3976255 h 3976255"/>
              <a:gd name="connsiteX33" fmla="*/ 0 w 6871855"/>
              <a:gd name="connsiteY33" fmla="*/ 3328693 h 3976255"/>
              <a:gd name="connsiteX34" fmla="*/ 0 w 6871855"/>
              <a:gd name="connsiteY34" fmla="*/ 2720894 h 3976255"/>
              <a:gd name="connsiteX35" fmla="*/ 0 w 6871855"/>
              <a:gd name="connsiteY35" fmla="*/ 2073333 h 3976255"/>
              <a:gd name="connsiteX36" fmla="*/ 0 w 6871855"/>
              <a:gd name="connsiteY36" fmla="*/ 1505297 h 3976255"/>
              <a:gd name="connsiteX37" fmla="*/ 0 w 6871855"/>
              <a:gd name="connsiteY37" fmla="*/ 1016785 h 3976255"/>
              <a:gd name="connsiteX38" fmla="*/ 0 w 6871855"/>
              <a:gd name="connsiteY38" fmla="*/ 0 h 397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871855" h="3976255" extrusionOk="0">
                <a:moveTo>
                  <a:pt x="0" y="0"/>
                </a:moveTo>
                <a:cubicBezTo>
                  <a:pt x="230822" y="-58395"/>
                  <a:pt x="369804" y="57312"/>
                  <a:pt x="641373" y="0"/>
                </a:cubicBezTo>
                <a:cubicBezTo>
                  <a:pt x="912942" y="-57312"/>
                  <a:pt x="1014927" y="52213"/>
                  <a:pt x="1145309" y="0"/>
                </a:cubicBezTo>
                <a:cubicBezTo>
                  <a:pt x="1275691" y="-52213"/>
                  <a:pt x="1529581" y="51884"/>
                  <a:pt x="1786682" y="0"/>
                </a:cubicBezTo>
                <a:cubicBezTo>
                  <a:pt x="2043783" y="-51884"/>
                  <a:pt x="2178632" y="47503"/>
                  <a:pt x="2290618" y="0"/>
                </a:cubicBezTo>
                <a:cubicBezTo>
                  <a:pt x="2402604" y="-47503"/>
                  <a:pt x="2530336" y="9707"/>
                  <a:pt x="2657117" y="0"/>
                </a:cubicBezTo>
                <a:cubicBezTo>
                  <a:pt x="2783898" y="-9707"/>
                  <a:pt x="3106848" y="28837"/>
                  <a:pt x="3229772" y="0"/>
                </a:cubicBezTo>
                <a:cubicBezTo>
                  <a:pt x="3352696" y="-28837"/>
                  <a:pt x="3704890" y="32218"/>
                  <a:pt x="3939864" y="0"/>
                </a:cubicBezTo>
                <a:cubicBezTo>
                  <a:pt x="4174838" y="-32218"/>
                  <a:pt x="4199032" y="15378"/>
                  <a:pt x="4375081" y="0"/>
                </a:cubicBezTo>
                <a:cubicBezTo>
                  <a:pt x="4551130" y="-15378"/>
                  <a:pt x="4651132" y="7412"/>
                  <a:pt x="4810299" y="0"/>
                </a:cubicBezTo>
                <a:cubicBezTo>
                  <a:pt x="4969466" y="-7412"/>
                  <a:pt x="5010516" y="19289"/>
                  <a:pt x="5176797" y="0"/>
                </a:cubicBezTo>
                <a:cubicBezTo>
                  <a:pt x="5343078" y="-19289"/>
                  <a:pt x="5479253" y="25900"/>
                  <a:pt x="5612015" y="0"/>
                </a:cubicBezTo>
                <a:cubicBezTo>
                  <a:pt x="5744777" y="-25900"/>
                  <a:pt x="6003070" y="48220"/>
                  <a:pt x="6253388" y="0"/>
                </a:cubicBezTo>
                <a:cubicBezTo>
                  <a:pt x="6503706" y="-48220"/>
                  <a:pt x="6578817" y="11532"/>
                  <a:pt x="6871855" y="0"/>
                </a:cubicBezTo>
                <a:cubicBezTo>
                  <a:pt x="6902889" y="157005"/>
                  <a:pt x="6861320" y="351147"/>
                  <a:pt x="6871855" y="528274"/>
                </a:cubicBezTo>
                <a:cubicBezTo>
                  <a:pt x="6882390" y="705401"/>
                  <a:pt x="6850367" y="859961"/>
                  <a:pt x="6871855" y="1096310"/>
                </a:cubicBezTo>
                <a:cubicBezTo>
                  <a:pt x="6893343" y="1332659"/>
                  <a:pt x="6805766" y="1420068"/>
                  <a:pt x="6871855" y="1664347"/>
                </a:cubicBezTo>
                <a:cubicBezTo>
                  <a:pt x="6937944" y="1908626"/>
                  <a:pt x="6870659" y="2064660"/>
                  <a:pt x="6871855" y="2232383"/>
                </a:cubicBezTo>
                <a:cubicBezTo>
                  <a:pt x="6873051" y="2400106"/>
                  <a:pt x="6802320" y="2603910"/>
                  <a:pt x="6871855" y="2840182"/>
                </a:cubicBezTo>
                <a:cubicBezTo>
                  <a:pt x="6941390" y="3076454"/>
                  <a:pt x="6862170" y="3315712"/>
                  <a:pt x="6871855" y="3487744"/>
                </a:cubicBezTo>
                <a:cubicBezTo>
                  <a:pt x="6881540" y="3659776"/>
                  <a:pt x="6848275" y="3821045"/>
                  <a:pt x="6871855" y="3976255"/>
                </a:cubicBezTo>
                <a:cubicBezTo>
                  <a:pt x="6667236" y="4029155"/>
                  <a:pt x="6541615" y="3917269"/>
                  <a:pt x="6299200" y="3976255"/>
                </a:cubicBezTo>
                <a:cubicBezTo>
                  <a:pt x="6056785" y="4035241"/>
                  <a:pt x="5903736" y="3919056"/>
                  <a:pt x="5795264" y="3976255"/>
                </a:cubicBezTo>
                <a:cubicBezTo>
                  <a:pt x="5686792" y="4033454"/>
                  <a:pt x="5310771" y="3942440"/>
                  <a:pt x="5153891" y="3976255"/>
                </a:cubicBezTo>
                <a:cubicBezTo>
                  <a:pt x="4997011" y="4010070"/>
                  <a:pt x="4903549" y="3933195"/>
                  <a:pt x="4787392" y="3976255"/>
                </a:cubicBezTo>
                <a:cubicBezTo>
                  <a:pt x="4671235" y="4019315"/>
                  <a:pt x="4494400" y="3951465"/>
                  <a:pt x="4352175" y="3976255"/>
                </a:cubicBezTo>
                <a:cubicBezTo>
                  <a:pt x="4209950" y="4001045"/>
                  <a:pt x="3890224" y="3906531"/>
                  <a:pt x="3642083" y="3976255"/>
                </a:cubicBezTo>
                <a:cubicBezTo>
                  <a:pt x="3393942" y="4045979"/>
                  <a:pt x="3269641" y="3963969"/>
                  <a:pt x="3138147" y="3976255"/>
                </a:cubicBezTo>
                <a:cubicBezTo>
                  <a:pt x="3006653" y="3988541"/>
                  <a:pt x="2855757" y="3939163"/>
                  <a:pt x="2634211" y="3976255"/>
                </a:cubicBezTo>
                <a:cubicBezTo>
                  <a:pt x="2412665" y="4013347"/>
                  <a:pt x="2305637" y="3966896"/>
                  <a:pt x="2198994" y="3976255"/>
                </a:cubicBezTo>
                <a:cubicBezTo>
                  <a:pt x="2092351" y="3985614"/>
                  <a:pt x="1896301" y="3934931"/>
                  <a:pt x="1695058" y="3976255"/>
                </a:cubicBezTo>
                <a:cubicBezTo>
                  <a:pt x="1493815" y="4017579"/>
                  <a:pt x="1317913" y="3899802"/>
                  <a:pt x="984966" y="3976255"/>
                </a:cubicBezTo>
                <a:cubicBezTo>
                  <a:pt x="652019" y="4052708"/>
                  <a:pt x="357227" y="3930569"/>
                  <a:pt x="0" y="3976255"/>
                </a:cubicBezTo>
                <a:cubicBezTo>
                  <a:pt x="-40718" y="3715891"/>
                  <a:pt x="30230" y="3538911"/>
                  <a:pt x="0" y="3328693"/>
                </a:cubicBezTo>
                <a:cubicBezTo>
                  <a:pt x="-30230" y="3118475"/>
                  <a:pt x="65821" y="3016072"/>
                  <a:pt x="0" y="2720894"/>
                </a:cubicBezTo>
                <a:cubicBezTo>
                  <a:pt x="-65821" y="2425716"/>
                  <a:pt x="12311" y="2317300"/>
                  <a:pt x="0" y="2073333"/>
                </a:cubicBezTo>
                <a:cubicBezTo>
                  <a:pt x="-12311" y="1829366"/>
                  <a:pt x="15269" y="1756305"/>
                  <a:pt x="0" y="1505297"/>
                </a:cubicBezTo>
                <a:cubicBezTo>
                  <a:pt x="-15269" y="1254289"/>
                  <a:pt x="11352" y="1227853"/>
                  <a:pt x="0" y="1016785"/>
                </a:cubicBezTo>
                <a:cubicBezTo>
                  <a:pt x="-11352" y="805717"/>
                  <a:pt x="245" y="427607"/>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43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42932" y="1494778"/>
            <a:ext cx="8285432" cy="5181599"/>
          </a:xfrm>
        </p:spPr>
        <p:txBody>
          <a:bodyPr>
            <a:noAutofit/>
          </a:bodyPr>
          <a:lstStyle/>
          <a:p>
            <a:pPr marL="0" indent="6350" algn="ctr">
              <a:lnSpc>
                <a:spcPct val="170000"/>
              </a:lnSpc>
              <a:buNone/>
            </a:pPr>
            <a:r>
              <a:rPr lang="en-US" sz="2600" dirty="0"/>
              <a:t>Retail database mining can help identify customer </a:t>
            </a:r>
            <a:r>
              <a:rPr lang="en-US" sz="2600" dirty="0" err="1"/>
              <a:t>behaviour</a:t>
            </a:r>
            <a:r>
              <a:rPr lang="en-US" sz="2600" dirty="0"/>
              <a:t>, discover customer shopping trends, improve the quality of customer service and patterns, achieve better customer retention and satisfaction and feedback, enhance goods consumption ratios design more effective goods transportation and distribution policies and reduce the cost of business.</a:t>
            </a:r>
          </a:p>
        </p:txBody>
      </p:sp>
      <p:sp>
        <p:nvSpPr>
          <p:cNvPr id="4" name="Rectangle 41">
            <a:extLst>
              <a:ext uri="{FF2B5EF4-FFF2-40B4-BE49-F238E27FC236}">
                <a16:creationId xmlns:a16="http://schemas.microsoft.com/office/drawing/2014/main" id="{B6D52DCA-2BB1-4A45-826F-8B775AC601A6}"/>
              </a:ext>
            </a:extLst>
          </p:cNvPr>
          <p:cNvSpPr/>
          <p:nvPr/>
        </p:nvSpPr>
        <p:spPr>
          <a:xfrm>
            <a:off x="415636" y="1565564"/>
            <a:ext cx="8326581" cy="4779818"/>
          </a:xfrm>
          <a:custGeom>
            <a:avLst/>
            <a:gdLst>
              <a:gd name="connsiteX0" fmla="*/ 0 w 8326581"/>
              <a:gd name="connsiteY0" fmla="*/ 0 h 4779818"/>
              <a:gd name="connsiteX1" fmla="*/ 678022 w 8326581"/>
              <a:gd name="connsiteY1" fmla="*/ 0 h 4779818"/>
              <a:gd name="connsiteX2" fmla="*/ 1189512 w 8326581"/>
              <a:gd name="connsiteY2" fmla="*/ 0 h 4779818"/>
              <a:gd name="connsiteX3" fmla="*/ 1867533 w 8326581"/>
              <a:gd name="connsiteY3" fmla="*/ 0 h 4779818"/>
              <a:gd name="connsiteX4" fmla="*/ 2379023 w 8326581"/>
              <a:gd name="connsiteY4" fmla="*/ 0 h 4779818"/>
              <a:gd name="connsiteX5" fmla="*/ 2723981 w 8326581"/>
              <a:gd name="connsiteY5" fmla="*/ 0 h 4779818"/>
              <a:gd name="connsiteX6" fmla="*/ 3318737 w 8326581"/>
              <a:gd name="connsiteY6" fmla="*/ 0 h 4779818"/>
              <a:gd name="connsiteX7" fmla="*/ 4080025 w 8326581"/>
              <a:gd name="connsiteY7" fmla="*/ 0 h 4779818"/>
              <a:gd name="connsiteX8" fmla="*/ 4508249 w 8326581"/>
              <a:gd name="connsiteY8" fmla="*/ 0 h 4779818"/>
              <a:gd name="connsiteX9" fmla="*/ 4936473 w 8326581"/>
              <a:gd name="connsiteY9" fmla="*/ 0 h 4779818"/>
              <a:gd name="connsiteX10" fmla="*/ 5281431 w 8326581"/>
              <a:gd name="connsiteY10" fmla="*/ 0 h 4779818"/>
              <a:gd name="connsiteX11" fmla="*/ 5709656 w 8326581"/>
              <a:gd name="connsiteY11" fmla="*/ 0 h 4779818"/>
              <a:gd name="connsiteX12" fmla="*/ 6387677 w 8326581"/>
              <a:gd name="connsiteY12" fmla="*/ 0 h 4779818"/>
              <a:gd name="connsiteX13" fmla="*/ 7065699 w 8326581"/>
              <a:gd name="connsiteY13" fmla="*/ 0 h 4779818"/>
              <a:gd name="connsiteX14" fmla="*/ 7577189 w 8326581"/>
              <a:gd name="connsiteY14" fmla="*/ 0 h 4779818"/>
              <a:gd name="connsiteX15" fmla="*/ 8326581 w 8326581"/>
              <a:gd name="connsiteY15" fmla="*/ 0 h 4779818"/>
              <a:gd name="connsiteX16" fmla="*/ 8326581 w 8326581"/>
              <a:gd name="connsiteY16" fmla="*/ 501881 h 4779818"/>
              <a:gd name="connsiteX17" fmla="*/ 8326581 w 8326581"/>
              <a:gd name="connsiteY17" fmla="*/ 1099358 h 4779818"/>
              <a:gd name="connsiteX18" fmla="*/ 8326581 w 8326581"/>
              <a:gd name="connsiteY18" fmla="*/ 1744634 h 4779818"/>
              <a:gd name="connsiteX19" fmla="*/ 8326581 w 8326581"/>
              <a:gd name="connsiteY19" fmla="*/ 2437707 h 4779818"/>
              <a:gd name="connsiteX20" fmla="*/ 8326581 w 8326581"/>
              <a:gd name="connsiteY20" fmla="*/ 2891790 h 4779818"/>
              <a:gd name="connsiteX21" fmla="*/ 8326581 w 8326581"/>
              <a:gd name="connsiteY21" fmla="*/ 3489267 h 4779818"/>
              <a:gd name="connsiteX22" fmla="*/ 8326581 w 8326581"/>
              <a:gd name="connsiteY22" fmla="*/ 4038946 h 4779818"/>
              <a:gd name="connsiteX23" fmla="*/ 8326581 w 8326581"/>
              <a:gd name="connsiteY23" fmla="*/ 4779818 h 4779818"/>
              <a:gd name="connsiteX24" fmla="*/ 7981623 w 8326581"/>
              <a:gd name="connsiteY24" fmla="*/ 4779818 h 4779818"/>
              <a:gd name="connsiteX25" fmla="*/ 7553398 w 8326581"/>
              <a:gd name="connsiteY25" fmla="*/ 4779818 h 4779818"/>
              <a:gd name="connsiteX26" fmla="*/ 6792111 w 8326581"/>
              <a:gd name="connsiteY26" fmla="*/ 4779818 h 4779818"/>
              <a:gd name="connsiteX27" fmla="*/ 6280621 w 8326581"/>
              <a:gd name="connsiteY27" fmla="*/ 4779818 h 4779818"/>
              <a:gd name="connsiteX28" fmla="*/ 5769131 w 8326581"/>
              <a:gd name="connsiteY28" fmla="*/ 4779818 h 4779818"/>
              <a:gd name="connsiteX29" fmla="*/ 5340907 w 8326581"/>
              <a:gd name="connsiteY29" fmla="*/ 4779818 h 4779818"/>
              <a:gd name="connsiteX30" fmla="*/ 4829417 w 8326581"/>
              <a:gd name="connsiteY30" fmla="*/ 4779818 h 4779818"/>
              <a:gd name="connsiteX31" fmla="*/ 4068130 w 8326581"/>
              <a:gd name="connsiteY31" fmla="*/ 4779818 h 4779818"/>
              <a:gd name="connsiteX32" fmla="*/ 3390108 w 8326581"/>
              <a:gd name="connsiteY32" fmla="*/ 4779818 h 4779818"/>
              <a:gd name="connsiteX33" fmla="*/ 2628821 w 8326581"/>
              <a:gd name="connsiteY33" fmla="*/ 4779818 h 4779818"/>
              <a:gd name="connsiteX34" fmla="*/ 1867533 w 8326581"/>
              <a:gd name="connsiteY34" fmla="*/ 4779818 h 4779818"/>
              <a:gd name="connsiteX35" fmla="*/ 1272777 w 8326581"/>
              <a:gd name="connsiteY35" fmla="*/ 4779818 h 4779818"/>
              <a:gd name="connsiteX36" fmla="*/ 678022 w 8326581"/>
              <a:gd name="connsiteY36" fmla="*/ 4779818 h 4779818"/>
              <a:gd name="connsiteX37" fmla="*/ 0 w 8326581"/>
              <a:gd name="connsiteY37" fmla="*/ 4779818 h 4779818"/>
              <a:gd name="connsiteX38" fmla="*/ 0 w 8326581"/>
              <a:gd name="connsiteY38" fmla="*/ 4277937 h 4779818"/>
              <a:gd name="connsiteX39" fmla="*/ 0 w 8326581"/>
              <a:gd name="connsiteY39" fmla="*/ 3728258 h 4779818"/>
              <a:gd name="connsiteX40" fmla="*/ 0 w 8326581"/>
              <a:gd name="connsiteY40" fmla="*/ 3274175 h 4779818"/>
              <a:gd name="connsiteX41" fmla="*/ 0 w 8326581"/>
              <a:gd name="connsiteY41" fmla="*/ 2676698 h 4779818"/>
              <a:gd name="connsiteX42" fmla="*/ 0 w 8326581"/>
              <a:gd name="connsiteY42" fmla="*/ 1983624 h 4779818"/>
              <a:gd name="connsiteX43" fmla="*/ 0 w 8326581"/>
              <a:gd name="connsiteY43" fmla="*/ 1481744 h 4779818"/>
              <a:gd name="connsiteX44" fmla="*/ 0 w 8326581"/>
              <a:gd name="connsiteY44" fmla="*/ 836468 h 4779818"/>
              <a:gd name="connsiteX45" fmla="*/ 0 w 8326581"/>
              <a:gd name="connsiteY45" fmla="*/ 0 h 477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326581" h="4779818" extrusionOk="0">
                <a:moveTo>
                  <a:pt x="0" y="0"/>
                </a:moveTo>
                <a:cubicBezTo>
                  <a:pt x="255045" y="-16137"/>
                  <a:pt x="345167" y="79062"/>
                  <a:pt x="678022" y="0"/>
                </a:cubicBezTo>
                <a:cubicBezTo>
                  <a:pt x="1010877" y="-79062"/>
                  <a:pt x="1056438" y="4279"/>
                  <a:pt x="1189512" y="0"/>
                </a:cubicBezTo>
                <a:cubicBezTo>
                  <a:pt x="1322586" y="-4279"/>
                  <a:pt x="1684837" y="36594"/>
                  <a:pt x="1867533" y="0"/>
                </a:cubicBezTo>
                <a:cubicBezTo>
                  <a:pt x="2050229" y="-36594"/>
                  <a:pt x="2200489" y="56951"/>
                  <a:pt x="2379023" y="0"/>
                </a:cubicBezTo>
                <a:cubicBezTo>
                  <a:pt x="2557557" y="-56951"/>
                  <a:pt x="2646944" y="29226"/>
                  <a:pt x="2723981" y="0"/>
                </a:cubicBezTo>
                <a:cubicBezTo>
                  <a:pt x="2801018" y="-29226"/>
                  <a:pt x="3090893" y="5161"/>
                  <a:pt x="3318737" y="0"/>
                </a:cubicBezTo>
                <a:cubicBezTo>
                  <a:pt x="3546581" y="-5161"/>
                  <a:pt x="3927165" y="8830"/>
                  <a:pt x="4080025" y="0"/>
                </a:cubicBezTo>
                <a:cubicBezTo>
                  <a:pt x="4232885" y="-8830"/>
                  <a:pt x="4390806" y="45648"/>
                  <a:pt x="4508249" y="0"/>
                </a:cubicBezTo>
                <a:cubicBezTo>
                  <a:pt x="4625692" y="-45648"/>
                  <a:pt x="4748222" y="7821"/>
                  <a:pt x="4936473" y="0"/>
                </a:cubicBezTo>
                <a:cubicBezTo>
                  <a:pt x="5124724" y="-7821"/>
                  <a:pt x="5209231" y="16916"/>
                  <a:pt x="5281431" y="0"/>
                </a:cubicBezTo>
                <a:cubicBezTo>
                  <a:pt x="5353631" y="-16916"/>
                  <a:pt x="5528675" y="43088"/>
                  <a:pt x="5709656" y="0"/>
                </a:cubicBezTo>
                <a:cubicBezTo>
                  <a:pt x="5890638" y="-43088"/>
                  <a:pt x="6128322" y="61498"/>
                  <a:pt x="6387677" y="0"/>
                </a:cubicBezTo>
                <a:cubicBezTo>
                  <a:pt x="6647032" y="-61498"/>
                  <a:pt x="6863605" y="38683"/>
                  <a:pt x="7065699" y="0"/>
                </a:cubicBezTo>
                <a:cubicBezTo>
                  <a:pt x="7267793" y="-38683"/>
                  <a:pt x="7399673" y="41753"/>
                  <a:pt x="7577189" y="0"/>
                </a:cubicBezTo>
                <a:cubicBezTo>
                  <a:pt x="7754705" y="-41753"/>
                  <a:pt x="8048541" y="23313"/>
                  <a:pt x="8326581" y="0"/>
                </a:cubicBezTo>
                <a:cubicBezTo>
                  <a:pt x="8354353" y="243704"/>
                  <a:pt x="8266390" y="326302"/>
                  <a:pt x="8326581" y="501881"/>
                </a:cubicBezTo>
                <a:cubicBezTo>
                  <a:pt x="8386772" y="677460"/>
                  <a:pt x="8305190" y="877141"/>
                  <a:pt x="8326581" y="1099358"/>
                </a:cubicBezTo>
                <a:cubicBezTo>
                  <a:pt x="8347972" y="1321575"/>
                  <a:pt x="8311371" y="1548448"/>
                  <a:pt x="8326581" y="1744634"/>
                </a:cubicBezTo>
                <a:cubicBezTo>
                  <a:pt x="8341791" y="1940820"/>
                  <a:pt x="8298904" y="2163875"/>
                  <a:pt x="8326581" y="2437707"/>
                </a:cubicBezTo>
                <a:cubicBezTo>
                  <a:pt x="8354258" y="2711539"/>
                  <a:pt x="8272779" y="2710003"/>
                  <a:pt x="8326581" y="2891790"/>
                </a:cubicBezTo>
                <a:cubicBezTo>
                  <a:pt x="8380383" y="3073577"/>
                  <a:pt x="8256600" y="3278606"/>
                  <a:pt x="8326581" y="3489267"/>
                </a:cubicBezTo>
                <a:cubicBezTo>
                  <a:pt x="8396562" y="3699928"/>
                  <a:pt x="8312691" y="3811576"/>
                  <a:pt x="8326581" y="4038946"/>
                </a:cubicBezTo>
                <a:cubicBezTo>
                  <a:pt x="8340471" y="4266316"/>
                  <a:pt x="8250665" y="4421398"/>
                  <a:pt x="8326581" y="4779818"/>
                </a:cubicBezTo>
                <a:cubicBezTo>
                  <a:pt x="8180217" y="4792912"/>
                  <a:pt x="8147737" y="4749762"/>
                  <a:pt x="7981623" y="4779818"/>
                </a:cubicBezTo>
                <a:cubicBezTo>
                  <a:pt x="7815509" y="4809874"/>
                  <a:pt x="7649485" y="4764788"/>
                  <a:pt x="7553398" y="4779818"/>
                </a:cubicBezTo>
                <a:cubicBezTo>
                  <a:pt x="7457311" y="4794848"/>
                  <a:pt x="7076457" y="4765218"/>
                  <a:pt x="6792111" y="4779818"/>
                </a:cubicBezTo>
                <a:cubicBezTo>
                  <a:pt x="6507765" y="4794418"/>
                  <a:pt x="6401204" y="4720176"/>
                  <a:pt x="6280621" y="4779818"/>
                </a:cubicBezTo>
                <a:cubicBezTo>
                  <a:pt x="6160038" y="4839460"/>
                  <a:pt x="5873706" y="4745777"/>
                  <a:pt x="5769131" y="4779818"/>
                </a:cubicBezTo>
                <a:cubicBezTo>
                  <a:pt x="5664556" y="4813859"/>
                  <a:pt x="5428473" y="4757648"/>
                  <a:pt x="5340907" y="4779818"/>
                </a:cubicBezTo>
                <a:cubicBezTo>
                  <a:pt x="5253341" y="4801988"/>
                  <a:pt x="4957137" y="4742350"/>
                  <a:pt x="4829417" y="4779818"/>
                </a:cubicBezTo>
                <a:cubicBezTo>
                  <a:pt x="4701697" y="4817286"/>
                  <a:pt x="4435403" y="4757157"/>
                  <a:pt x="4068130" y="4779818"/>
                </a:cubicBezTo>
                <a:cubicBezTo>
                  <a:pt x="3700857" y="4802479"/>
                  <a:pt x="3556591" y="4768202"/>
                  <a:pt x="3390108" y="4779818"/>
                </a:cubicBezTo>
                <a:cubicBezTo>
                  <a:pt x="3223625" y="4791434"/>
                  <a:pt x="2963605" y="4742623"/>
                  <a:pt x="2628821" y="4779818"/>
                </a:cubicBezTo>
                <a:cubicBezTo>
                  <a:pt x="2294037" y="4817013"/>
                  <a:pt x="2101233" y="4743464"/>
                  <a:pt x="1867533" y="4779818"/>
                </a:cubicBezTo>
                <a:cubicBezTo>
                  <a:pt x="1633833" y="4816172"/>
                  <a:pt x="1479470" y="4755167"/>
                  <a:pt x="1272777" y="4779818"/>
                </a:cubicBezTo>
                <a:cubicBezTo>
                  <a:pt x="1066084" y="4804469"/>
                  <a:pt x="951423" y="4733727"/>
                  <a:pt x="678022" y="4779818"/>
                </a:cubicBezTo>
                <a:cubicBezTo>
                  <a:pt x="404622" y="4825909"/>
                  <a:pt x="164891" y="4739445"/>
                  <a:pt x="0" y="4779818"/>
                </a:cubicBezTo>
                <a:cubicBezTo>
                  <a:pt x="-35896" y="4656730"/>
                  <a:pt x="6283" y="4401518"/>
                  <a:pt x="0" y="4277937"/>
                </a:cubicBezTo>
                <a:cubicBezTo>
                  <a:pt x="-6283" y="4154356"/>
                  <a:pt x="26312" y="3961722"/>
                  <a:pt x="0" y="3728258"/>
                </a:cubicBezTo>
                <a:cubicBezTo>
                  <a:pt x="-26312" y="3494794"/>
                  <a:pt x="4412" y="3440842"/>
                  <a:pt x="0" y="3274175"/>
                </a:cubicBezTo>
                <a:cubicBezTo>
                  <a:pt x="-4412" y="3107508"/>
                  <a:pt x="14774" y="2826487"/>
                  <a:pt x="0" y="2676698"/>
                </a:cubicBezTo>
                <a:cubicBezTo>
                  <a:pt x="-14774" y="2526909"/>
                  <a:pt x="33342" y="2269667"/>
                  <a:pt x="0" y="1983624"/>
                </a:cubicBezTo>
                <a:cubicBezTo>
                  <a:pt x="-33342" y="1697581"/>
                  <a:pt x="56947" y="1595290"/>
                  <a:pt x="0" y="1481744"/>
                </a:cubicBezTo>
                <a:cubicBezTo>
                  <a:pt x="-56947" y="1368198"/>
                  <a:pt x="57316" y="1026774"/>
                  <a:pt x="0" y="836468"/>
                </a:cubicBezTo>
                <a:cubicBezTo>
                  <a:pt x="-57316" y="646162"/>
                  <a:pt x="6947" y="358123"/>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437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the Retail Industry Needs Data Warehousing and Analytics?</a:t>
            </a:r>
            <a:endParaRPr lang="en-IN" dirty="0"/>
          </a:p>
        </p:txBody>
      </p:sp>
      <p:sp>
        <p:nvSpPr>
          <p:cNvPr id="3" name="Content Placeholder 2"/>
          <p:cNvSpPr>
            <a:spLocks noGrp="1"/>
          </p:cNvSpPr>
          <p:nvPr>
            <p:ph idx="1"/>
          </p:nvPr>
        </p:nvSpPr>
        <p:spPr/>
        <p:txBody>
          <a:bodyPr rIns="274320">
            <a:noAutofit/>
          </a:bodyPr>
          <a:lstStyle/>
          <a:p>
            <a:pPr marL="339725" indent="-339725" algn="just"/>
            <a:r>
              <a:rPr lang="en-US" sz="2600" dirty="0"/>
              <a:t>New-age technologies such as AI, robotics, </a:t>
            </a:r>
            <a:r>
              <a:rPr lang="en-US" sz="2600" dirty="0" err="1"/>
              <a:t>blockchain</a:t>
            </a:r>
            <a:r>
              <a:rPr lang="en-US" sz="2600" dirty="0"/>
              <a:t> and data analytics are changing the way the retail industry interacts and serves its customers.</a:t>
            </a:r>
          </a:p>
          <a:p>
            <a:pPr marL="339725" indent="-339725" algn="just">
              <a:buClr>
                <a:schemeClr val="bg1">
                  <a:lumMod val="75000"/>
                </a:schemeClr>
              </a:buClr>
            </a:pPr>
            <a:r>
              <a:rPr lang="en-US" sz="2600" dirty="0">
                <a:solidFill>
                  <a:schemeClr val="bg1">
                    <a:lumMod val="75000"/>
                  </a:schemeClr>
                </a:solidFill>
              </a:rPr>
              <a:t>Retailers are harnessing data warehousing and analytics in innovative and unusual ways, with a defined objective to serve its customers better and enhance their shopping experience.</a:t>
            </a:r>
          </a:p>
        </p:txBody>
      </p:sp>
    </p:spTree>
    <p:extLst>
      <p:ext uri="{BB962C8B-B14F-4D97-AF65-F5344CB8AC3E}">
        <p14:creationId xmlns:p14="http://schemas.microsoft.com/office/powerpoint/2010/main" val="4089687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the Retail Industry Needs Data Warehousing and Analytics?</a:t>
            </a:r>
            <a:endParaRPr lang="en-IN" dirty="0"/>
          </a:p>
        </p:txBody>
      </p:sp>
      <p:sp>
        <p:nvSpPr>
          <p:cNvPr id="3" name="Content Placeholder 2"/>
          <p:cNvSpPr>
            <a:spLocks noGrp="1"/>
          </p:cNvSpPr>
          <p:nvPr>
            <p:ph idx="1"/>
          </p:nvPr>
        </p:nvSpPr>
        <p:spPr/>
        <p:txBody>
          <a:bodyPr rIns="274320">
            <a:noAutofit/>
          </a:bodyPr>
          <a:lstStyle/>
          <a:p>
            <a:pPr marL="339725" indent="-339725" algn="just">
              <a:buClr>
                <a:schemeClr val="bg1">
                  <a:lumMod val="75000"/>
                </a:schemeClr>
              </a:buClr>
            </a:pPr>
            <a:r>
              <a:rPr lang="en-US" sz="2600" dirty="0">
                <a:solidFill>
                  <a:schemeClr val="bg1">
                    <a:lumMod val="75000"/>
                  </a:schemeClr>
                </a:solidFill>
              </a:rPr>
              <a:t>New-age technologies such as AI, robotics, </a:t>
            </a:r>
            <a:r>
              <a:rPr lang="en-US" sz="2600" dirty="0" err="1">
                <a:solidFill>
                  <a:schemeClr val="bg1">
                    <a:lumMod val="75000"/>
                  </a:schemeClr>
                </a:solidFill>
              </a:rPr>
              <a:t>blockchain</a:t>
            </a:r>
            <a:r>
              <a:rPr lang="en-US" sz="2600" dirty="0">
                <a:solidFill>
                  <a:schemeClr val="bg1">
                    <a:lumMod val="75000"/>
                  </a:schemeClr>
                </a:solidFill>
              </a:rPr>
              <a:t> and data analytics are changing the way the retail industry interacts and serves its customers.</a:t>
            </a:r>
          </a:p>
          <a:p>
            <a:pPr marL="339725" indent="-339725" algn="just"/>
            <a:r>
              <a:rPr lang="en-US" sz="2600" dirty="0"/>
              <a:t>Retailers are harnessing data warehousing and analytics in innovative and unusual ways, with a defined objective to serve its customers better and enhance their shopping experience.</a:t>
            </a:r>
          </a:p>
        </p:txBody>
      </p:sp>
    </p:spTree>
    <p:extLst>
      <p:ext uri="{BB962C8B-B14F-4D97-AF65-F5344CB8AC3E}">
        <p14:creationId xmlns:p14="http://schemas.microsoft.com/office/powerpoint/2010/main" val="408968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the Retail Industry Needs Data Warehousing and Analytics?</a:t>
            </a:r>
            <a:endParaRPr lang="en-IN" dirty="0"/>
          </a:p>
        </p:txBody>
      </p:sp>
      <p:sp>
        <p:nvSpPr>
          <p:cNvPr id="3" name="Content Placeholder 2"/>
          <p:cNvSpPr>
            <a:spLocks noGrp="1"/>
          </p:cNvSpPr>
          <p:nvPr>
            <p:ph idx="1"/>
          </p:nvPr>
        </p:nvSpPr>
        <p:spPr/>
        <p:txBody>
          <a:bodyPr rIns="274320">
            <a:noAutofit/>
          </a:bodyPr>
          <a:lstStyle/>
          <a:p>
            <a:pPr marL="339725" indent="-339725" algn="just"/>
            <a:r>
              <a:rPr lang="en-US" sz="2600" dirty="0"/>
              <a:t>Data warehousing and analytics provide numerous benefits such as operation efficiency, favorable customer experience, loyalty and retention of customers. </a:t>
            </a:r>
          </a:p>
          <a:p>
            <a:pPr marL="339725" indent="-339725" algn="just">
              <a:buClr>
                <a:schemeClr val="bg1">
                  <a:lumMod val="75000"/>
                </a:schemeClr>
              </a:buClr>
            </a:pPr>
            <a:r>
              <a:rPr lang="en-US" sz="2600" dirty="0">
                <a:solidFill>
                  <a:schemeClr val="bg1">
                    <a:lumMod val="75000"/>
                  </a:schemeClr>
                </a:solidFill>
              </a:rPr>
              <a:t>But most importantly, it can be used to anticipate demand for efficient inventory management, cash management and overall profitability.</a:t>
            </a:r>
            <a:endParaRPr lang="en-IN" sz="2600" dirty="0">
              <a:solidFill>
                <a:schemeClr val="bg1">
                  <a:lumMod val="75000"/>
                </a:schemeClr>
              </a:solidFill>
            </a:endParaRPr>
          </a:p>
        </p:txBody>
      </p:sp>
    </p:spTree>
    <p:extLst>
      <p:ext uri="{BB962C8B-B14F-4D97-AF65-F5344CB8AC3E}">
        <p14:creationId xmlns:p14="http://schemas.microsoft.com/office/powerpoint/2010/main" val="4089687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the Retail Industry Needs Data Warehousing and Analytics?</a:t>
            </a:r>
            <a:endParaRPr lang="en-IN" dirty="0"/>
          </a:p>
        </p:txBody>
      </p:sp>
      <p:sp>
        <p:nvSpPr>
          <p:cNvPr id="3" name="Content Placeholder 2"/>
          <p:cNvSpPr>
            <a:spLocks noGrp="1"/>
          </p:cNvSpPr>
          <p:nvPr>
            <p:ph idx="1"/>
          </p:nvPr>
        </p:nvSpPr>
        <p:spPr/>
        <p:txBody>
          <a:bodyPr rIns="274320">
            <a:noAutofit/>
          </a:bodyPr>
          <a:lstStyle/>
          <a:p>
            <a:pPr marL="339725" indent="-339725" algn="just">
              <a:buClr>
                <a:schemeClr val="bg1">
                  <a:lumMod val="75000"/>
                </a:schemeClr>
              </a:buClr>
            </a:pPr>
            <a:r>
              <a:rPr lang="en-US" sz="2600" dirty="0">
                <a:solidFill>
                  <a:schemeClr val="bg1">
                    <a:lumMod val="75000"/>
                  </a:schemeClr>
                </a:solidFill>
              </a:rPr>
              <a:t>Data warehousing and analytics provide numerous benefits such as operation efficiency, favorable customer experience, loyalty and retention of customers. </a:t>
            </a:r>
          </a:p>
          <a:p>
            <a:pPr marL="339725" indent="-339725" algn="just"/>
            <a:r>
              <a:rPr lang="en-US" sz="2600" dirty="0"/>
              <a:t>But most importantly, it can be used to anticipate demand for efficient inventory management, cash management and overall profitability.</a:t>
            </a:r>
            <a:endParaRPr lang="en-IN" sz="2600" dirty="0"/>
          </a:p>
        </p:txBody>
      </p:sp>
    </p:spTree>
    <p:extLst>
      <p:ext uri="{BB962C8B-B14F-4D97-AF65-F5344CB8AC3E}">
        <p14:creationId xmlns:p14="http://schemas.microsoft.com/office/powerpoint/2010/main" val="408968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64024" y="1425503"/>
            <a:ext cx="8243248" cy="5181599"/>
          </a:xfrm>
        </p:spPr>
        <p:txBody>
          <a:bodyPr/>
          <a:lstStyle/>
          <a:p>
            <a:pPr marL="0" indent="0" algn="just">
              <a:buNone/>
            </a:pPr>
            <a:r>
              <a:rPr lang="en-US" dirty="0"/>
              <a:t>Following are the four ways in which data warehousing and analytics are changing the face of the retail industry:</a:t>
            </a:r>
          </a:p>
          <a:p>
            <a:pPr marL="339725" indent="-339725" algn="just">
              <a:buClr>
                <a:schemeClr val="bg1">
                  <a:lumMod val="75000"/>
                </a:schemeClr>
              </a:buClr>
            </a:pPr>
            <a:r>
              <a:rPr lang="en-US" sz="2600" dirty="0">
                <a:solidFill>
                  <a:schemeClr val="bg1">
                    <a:lumMod val="75000"/>
                  </a:schemeClr>
                </a:solidFill>
              </a:rPr>
              <a:t>A Data Warehouse Saves Time</a:t>
            </a:r>
          </a:p>
          <a:p>
            <a:pPr marL="339725" indent="-339725" algn="just">
              <a:buClr>
                <a:schemeClr val="bg1">
                  <a:lumMod val="75000"/>
                </a:schemeClr>
              </a:buClr>
            </a:pPr>
            <a:r>
              <a:rPr lang="en-IN" sz="2600" dirty="0">
                <a:solidFill>
                  <a:schemeClr val="bg1">
                    <a:lumMod val="75000"/>
                  </a:schemeClr>
                </a:solidFill>
              </a:rPr>
              <a:t>Enhanced Business Intelligence</a:t>
            </a:r>
          </a:p>
          <a:p>
            <a:pPr marL="339725" indent="-339725" algn="just">
              <a:buClr>
                <a:schemeClr val="bg1">
                  <a:lumMod val="75000"/>
                </a:schemeClr>
              </a:buClr>
            </a:pPr>
            <a:r>
              <a:rPr lang="en-US" sz="2600" dirty="0">
                <a:solidFill>
                  <a:schemeClr val="bg1">
                    <a:lumMod val="75000"/>
                  </a:schemeClr>
                </a:solidFill>
              </a:rPr>
              <a:t>Demand Forecasting and scaling of operations</a:t>
            </a:r>
          </a:p>
          <a:p>
            <a:pPr marL="339725" indent="-339725" algn="just">
              <a:buClr>
                <a:schemeClr val="bg1">
                  <a:lumMod val="75000"/>
                </a:schemeClr>
              </a:buClr>
            </a:pPr>
            <a:r>
              <a:rPr lang="en-IN" sz="2600" dirty="0">
                <a:solidFill>
                  <a:schemeClr val="bg1">
                    <a:lumMod val="75000"/>
                  </a:schemeClr>
                </a:solidFill>
              </a:rPr>
              <a:t>Better understanding of customers </a:t>
            </a:r>
          </a:p>
        </p:txBody>
      </p:sp>
    </p:spTree>
    <p:extLst>
      <p:ext uri="{BB962C8B-B14F-4D97-AF65-F5344CB8AC3E}">
        <p14:creationId xmlns:p14="http://schemas.microsoft.com/office/powerpoint/2010/main" val="561711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64024" y="1425503"/>
            <a:ext cx="8243248" cy="5181599"/>
          </a:xfrm>
        </p:spPr>
        <p:txBody>
          <a:bodyPr/>
          <a:lstStyle/>
          <a:p>
            <a:pPr marL="0" indent="0" algn="just">
              <a:buNone/>
            </a:pPr>
            <a:r>
              <a:rPr lang="en-US" dirty="0"/>
              <a:t>Following are the four ways in which data warehousing and analytics are changing the face of the retail industry:</a:t>
            </a:r>
          </a:p>
          <a:p>
            <a:pPr marL="339725" indent="-339725" algn="just"/>
            <a:r>
              <a:rPr lang="en-US" dirty="0"/>
              <a:t>A Data Warehouse Saves Time</a:t>
            </a:r>
          </a:p>
          <a:p>
            <a:pPr marL="339725" indent="-339725" algn="just">
              <a:buClr>
                <a:schemeClr val="bg1">
                  <a:lumMod val="75000"/>
                </a:schemeClr>
              </a:buClr>
            </a:pPr>
            <a:r>
              <a:rPr lang="en-IN" sz="2600" dirty="0">
                <a:solidFill>
                  <a:schemeClr val="bg1">
                    <a:lumMod val="75000"/>
                  </a:schemeClr>
                </a:solidFill>
              </a:rPr>
              <a:t>Enhanced Business Intelligence</a:t>
            </a:r>
          </a:p>
          <a:p>
            <a:pPr marL="339725" indent="-339725" algn="just">
              <a:buClr>
                <a:schemeClr val="bg1">
                  <a:lumMod val="75000"/>
                </a:schemeClr>
              </a:buClr>
            </a:pPr>
            <a:r>
              <a:rPr lang="en-US" sz="2600" dirty="0">
                <a:solidFill>
                  <a:schemeClr val="bg1">
                    <a:lumMod val="75000"/>
                  </a:schemeClr>
                </a:solidFill>
              </a:rPr>
              <a:t>Demand Forecasting and scaling of operations</a:t>
            </a:r>
          </a:p>
          <a:p>
            <a:pPr marL="339725" indent="-339725" algn="just">
              <a:buClr>
                <a:schemeClr val="bg1">
                  <a:lumMod val="75000"/>
                </a:schemeClr>
              </a:buClr>
            </a:pPr>
            <a:r>
              <a:rPr lang="en-IN" sz="2600" dirty="0">
                <a:solidFill>
                  <a:schemeClr val="bg1">
                    <a:lumMod val="75000"/>
                  </a:schemeClr>
                </a:solidFill>
              </a:rPr>
              <a:t>Better understanding of customers </a:t>
            </a:r>
          </a:p>
        </p:txBody>
      </p:sp>
    </p:spTree>
    <p:extLst>
      <p:ext uri="{BB962C8B-B14F-4D97-AF65-F5344CB8AC3E}">
        <p14:creationId xmlns:p14="http://schemas.microsoft.com/office/powerpoint/2010/main" val="561711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64024" y="1425503"/>
            <a:ext cx="8243248" cy="5181599"/>
          </a:xfrm>
        </p:spPr>
        <p:txBody>
          <a:bodyPr/>
          <a:lstStyle/>
          <a:p>
            <a:pPr marL="0" indent="0" algn="just">
              <a:buNone/>
            </a:pPr>
            <a:r>
              <a:rPr lang="en-US" dirty="0"/>
              <a:t>Following are the four ways in which data warehousing and analytics are changing the face of the retail industry:</a:t>
            </a:r>
          </a:p>
          <a:p>
            <a:pPr marL="339725" indent="-339725" algn="just">
              <a:buClr>
                <a:schemeClr val="bg1">
                  <a:lumMod val="75000"/>
                </a:schemeClr>
              </a:buClr>
            </a:pPr>
            <a:r>
              <a:rPr lang="en-US" sz="2600" dirty="0">
                <a:solidFill>
                  <a:schemeClr val="bg1">
                    <a:lumMod val="75000"/>
                  </a:schemeClr>
                </a:solidFill>
              </a:rPr>
              <a:t>A Data Warehouse Saves Time</a:t>
            </a:r>
          </a:p>
          <a:p>
            <a:pPr marL="339725" indent="-339725" algn="just"/>
            <a:r>
              <a:rPr lang="en-IN" dirty="0"/>
              <a:t>Enhanced Business Intelligence</a:t>
            </a:r>
          </a:p>
          <a:p>
            <a:pPr marL="339725" indent="-339725" algn="just">
              <a:buClr>
                <a:schemeClr val="bg1">
                  <a:lumMod val="75000"/>
                </a:schemeClr>
              </a:buClr>
            </a:pPr>
            <a:r>
              <a:rPr lang="en-US" sz="2600" dirty="0">
                <a:solidFill>
                  <a:schemeClr val="bg1">
                    <a:lumMod val="75000"/>
                  </a:schemeClr>
                </a:solidFill>
              </a:rPr>
              <a:t>Demand Forecasting and scaling of operations</a:t>
            </a:r>
          </a:p>
          <a:p>
            <a:pPr marL="339725" indent="-339725" algn="just">
              <a:buClr>
                <a:schemeClr val="bg1">
                  <a:lumMod val="75000"/>
                </a:schemeClr>
              </a:buClr>
            </a:pPr>
            <a:r>
              <a:rPr lang="en-IN" sz="2600" dirty="0">
                <a:solidFill>
                  <a:schemeClr val="bg1">
                    <a:lumMod val="75000"/>
                  </a:schemeClr>
                </a:solidFill>
              </a:rPr>
              <a:t>Better understanding of customers </a:t>
            </a:r>
          </a:p>
        </p:txBody>
      </p:sp>
    </p:spTree>
    <p:extLst>
      <p:ext uri="{BB962C8B-B14F-4D97-AF65-F5344CB8AC3E}">
        <p14:creationId xmlns:p14="http://schemas.microsoft.com/office/powerpoint/2010/main" val="561711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64024" y="1425503"/>
            <a:ext cx="8243248" cy="5181599"/>
          </a:xfrm>
        </p:spPr>
        <p:txBody>
          <a:bodyPr/>
          <a:lstStyle/>
          <a:p>
            <a:pPr marL="0" indent="0" algn="just">
              <a:buNone/>
            </a:pPr>
            <a:r>
              <a:rPr lang="en-US" dirty="0"/>
              <a:t>Following are the four ways in which data warehousing and analytics are changing the face of the retail industry:</a:t>
            </a:r>
          </a:p>
          <a:p>
            <a:pPr marL="339725" indent="-339725" algn="just">
              <a:buClr>
                <a:schemeClr val="bg1">
                  <a:lumMod val="75000"/>
                </a:schemeClr>
              </a:buClr>
            </a:pPr>
            <a:r>
              <a:rPr lang="en-US" sz="2600" dirty="0">
                <a:solidFill>
                  <a:schemeClr val="bg1">
                    <a:lumMod val="75000"/>
                  </a:schemeClr>
                </a:solidFill>
              </a:rPr>
              <a:t>A Data Warehouse Saves Time</a:t>
            </a:r>
          </a:p>
          <a:p>
            <a:pPr marL="339725" indent="-339725" algn="just">
              <a:buClr>
                <a:schemeClr val="bg1">
                  <a:lumMod val="75000"/>
                </a:schemeClr>
              </a:buClr>
            </a:pPr>
            <a:r>
              <a:rPr lang="en-IN" sz="2600" dirty="0">
                <a:solidFill>
                  <a:schemeClr val="bg1">
                    <a:lumMod val="75000"/>
                  </a:schemeClr>
                </a:solidFill>
              </a:rPr>
              <a:t>Enhanced Business Intelligence</a:t>
            </a:r>
          </a:p>
          <a:p>
            <a:pPr marL="339725" indent="-339725" algn="just"/>
            <a:r>
              <a:rPr lang="en-US" dirty="0"/>
              <a:t>Demand Forecasting and scaling of operations</a:t>
            </a:r>
          </a:p>
          <a:p>
            <a:pPr marL="339725" indent="-339725" algn="just">
              <a:buClr>
                <a:schemeClr val="bg1">
                  <a:lumMod val="75000"/>
                </a:schemeClr>
              </a:buClr>
            </a:pPr>
            <a:r>
              <a:rPr lang="en-IN" sz="2600" dirty="0">
                <a:solidFill>
                  <a:schemeClr val="bg1">
                    <a:lumMod val="75000"/>
                  </a:schemeClr>
                </a:solidFill>
              </a:rPr>
              <a:t>Better understanding of customers </a:t>
            </a:r>
          </a:p>
        </p:txBody>
      </p:sp>
    </p:spTree>
    <p:extLst>
      <p:ext uri="{BB962C8B-B14F-4D97-AF65-F5344CB8AC3E}">
        <p14:creationId xmlns:p14="http://schemas.microsoft.com/office/powerpoint/2010/main" val="56171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a:xfrm>
            <a:off x="464024" y="1385456"/>
            <a:ext cx="8243248" cy="5306289"/>
          </a:xfrm>
        </p:spPr>
        <p:txBody>
          <a:bodyPr rIns="182880">
            <a:normAutofit fontScale="85000" lnSpcReduction="10000"/>
          </a:bodyPr>
          <a:lstStyle/>
          <a:p>
            <a:pPr marL="339725" indent="-339725" algn="just">
              <a:buClr>
                <a:schemeClr val="bg1">
                  <a:lumMod val="75000"/>
                </a:schemeClr>
              </a:buClr>
            </a:pPr>
            <a:r>
              <a:rPr lang="en-US" dirty="0">
                <a:solidFill>
                  <a:schemeClr val="bg1">
                    <a:lumMod val="75000"/>
                  </a:schemeClr>
                </a:solidFill>
              </a:rPr>
              <a:t>A financial data warehouse using the latest technologies can increase the quality of our data and help us to gain insights into customer </a:t>
            </a:r>
            <a:r>
              <a:rPr lang="en-US" dirty="0" err="1">
                <a:solidFill>
                  <a:schemeClr val="bg1">
                    <a:lumMod val="75000"/>
                  </a:schemeClr>
                </a:solidFill>
              </a:rPr>
              <a:t>behaviour</a:t>
            </a:r>
            <a:r>
              <a:rPr lang="en-US" dirty="0">
                <a:solidFill>
                  <a:schemeClr val="bg1">
                    <a:lumMod val="75000"/>
                  </a:schemeClr>
                </a:solidFill>
              </a:rPr>
              <a:t>. </a:t>
            </a:r>
          </a:p>
          <a:p>
            <a:pPr marL="339725" indent="-339725" algn="just"/>
            <a:r>
              <a:rPr lang="en-US" dirty="0"/>
              <a:t>Clients often improve the effectiveness  of their marketing campaigns and loyalty programs as a result of these new insights .</a:t>
            </a:r>
          </a:p>
          <a:p>
            <a:pPr marL="339725" indent="-339725" algn="just">
              <a:buClr>
                <a:schemeClr val="bg1">
                  <a:lumMod val="75000"/>
                </a:schemeClr>
              </a:buClr>
            </a:pPr>
            <a:r>
              <a:rPr lang="en-US" dirty="0">
                <a:solidFill>
                  <a:schemeClr val="bg1">
                    <a:lumMod val="75000"/>
                  </a:schemeClr>
                </a:solidFill>
              </a:rPr>
              <a:t>Our financial analytics services are business-driven and our experts spend time establishing our individual requirements and task. </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464024" y="1425503"/>
            <a:ext cx="8243248" cy="5181599"/>
          </a:xfrm>
        </p:spPr>
        <p:txBody>
          <a:bodyPr/>
          <a:lstStyle/>
          <a:p>
            <a:pPr marL="0" indent="0" algn="just">
              <a:buNone/>
            </a:pPr>
            <a:r>
              <a:rPr lang="en-US" dirty="0"/>
              <a:t>Following are the four ways in which data warehousing and analytics are changing the face of the retail industry:</a:t>
            </a:r>
          </a:p>
          <a:p>
            <a:pPr marL="339725" indent="-339725" algn="just">
              <a:buClr>
                <a:schemeClr val="bg1">
                  <a:lumMod val="75000"/>
                </a:schemeClr>
              </a:buClr>
            </a:pPr>
            <a:r>
              <a:rPr lang="en-US" sz="2600" dirty="0">
                <a:solidFill>
                  <a:schemeClr val="bg1">
                    <a:lumMod val="75000"/>
                  </a:schemeClr>
                </a:solidFill>
              </a:rPr>
              <a:t>A Data Warehouse Saves Time</a:t>
            </a:r>
          </a:p>
          <a:p>
            <a:pPr marL="339725" indent="-339725" algn="just">
              <a:buClr>
                <a:schemeClr val="bg1">
                  <a:lumMod val="75000"/>
                </a:schemeClr>
              </a:buClr>
            </a:pPr>
            <a:r>
              <a:rPr lang="en-IN" sz="2600" dirty="0">
                <a:solidFill>
                  <a:schemeClr val="bg1">
                    <a:lumMod val="75000"/>
                  </a:schemeClr>
                </a:solidFill>
              </a:rPr>
              <a:t>Enhanced Business Intelligence</a:t>
            </a:r>
          </a:p>
          <a:p>
            <a:pPr marL="339725" indent="-339725" algn="just">
              <a:buClr>
                <a:schemeClr val="bg1">
                  <a:lumMod val="75000"/>
                </a:schemeClr>
              </a:buClr>
            </a:pPr>
            <a:r>
              <a:rPr lang="en-US" sz="2600" dirty="0">
                <a:solidFill>
                  <a:schemeClr val="bg1">
                    <a:lumMod val="75000"/>
                  </a:schemeClr>
                </a:solidFill>
              </a:rPr>
              <a:t>Demand Forecasting and scaling of operations</a:t>
            </a:r>
          </a:p>
          <a:p>
            <a:pPr marL="339725" indent="-339725" algn="just"/>
            <a:r>
              <a:rPr lang="en-IN" dirty="0"/>
              <a:t>Better understanding of customers </a:t>
            </a:r>
          </a:p>
        </p:txBody>
      </p:sp>
    </p:spTree>
    <p:extLst>
      <p:ext uri="{BB962C8B-B14F-4D97-AF65-F5344CB8AC3E}">
        <p14:creationId xmlns:p14="http://schemas.microsoft.com/office/powerpoint/2010/main" val="561711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Warehouse Saves Time</a:t>
            </a:r>
            <a:endParaRPr lang="en-IN" dirty="0"/>
          </a:p>
        </p:txBody>
      </p:sp>
      <p:sp>
        <p:nvSpPr>
          <p:cNvPr id="3" name="Content Placeholder 2"/>
          <p:cNvSpPr>
            <a:spLocks noGrp="1"/>
          </p:cNvSpPr>
          <p:nvPr>
            <p:ph idx="1"/>
          </p:nvPr>
        </p:nvSpPr>
        <p:spPr/>
        <p:txBody>
          <a:bodyPr rIns="274320">
            <a:noAutofit/>
          </a:bodyPr>
          <a:lstStyle/>
          <a:p>
            <a:pPr marL="339725" indent="-339725" algn="just"/>
            <a:r>
              <a:rPr lang="en-US" sz="2600" dirty="0"/>
              <a:t>Data Warehousing enables you to create a consolidated system for operation, business data capture and analysis.</a:t>
            </a:r>
          </a:p>
          <a:p>
            <a:pPr marL="339725" indent="-339725" algn="just">
              <a:buClr>
                <a:schemeClr val="bg1">
                  <a:lumMod val="75000"/>
                </a:schemeClr>
              </a:buClr>
            </a:pPr>
            <a:r>
              <a:rPr lang="en-US" sz="2600" dirty="0">
                <a:solidFill>
                  <a:schemeClr val="bg1">
                    <a:lumMod val="75000"/>
                  </a:schemeClr>
                </a:solidFill>
              </a:rPr>
              <a:t> This eradicates the need for manual exporting of data across business functions to excel sheets for reporting. Business users can quickly access critical data from a number of sources — all in one place. </a:t>
            </a:r>
          </a:p>
        </p:txBody>
      </p:sp>
    </p:spTree>
    <p:extLst>
      <p:ext uri="{BB962C8B-B14F-4D97-AF65-F5344CB8AC3E}">
        <p14:creationId xmlns:p14="http://schemas.microsoft.com/office/powerpoint/2010/main" val="136290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Warehouse Saves Time</a:t>
            </a:r>
            <a:endParaRPr lang="en-IN" dirty="0"/>
          </a:p>
        </p:txBody>
      </p:sp>
      <p:sp>
        <p:nvSpPr>
          <p:cNvPr id="3" name="Content Placeholder 2"/>
          <p:cNvSpPr>
            <a:spLocks noGrp="1"/>
          </p:cNvSpPr>
          <p:nvPr>
            <p:ph idx="1"/>
          </p:nvPr>
        </p:nvSpPr>
        <p:spPr/>
        <p:txBody>
          <a:bodyPr rIns="274320">
            <a:noAutofit/>
          </a:bodyPr>
          <a:lstStyle/>
          <a:p>
            <a:pPr marL="339725" indent="-339725" algn="just">
              <a:buClr>
                <a:schemeClr val="bg1">
                  <a:lumMod val="75000"/>
                </a:schemeClr>
              </a:buClr>
            </a:pPr>
            <a:r>
              <a:rPr lang="en-US" sz="2600" dirty="0">
                <a:solidFill>
                  <a:schemeClr val="bg1">
                    <a:lumMod val="75000"/>
                  </a:schemeClr>
                </a:solidFill>
              </a:rPr>
              <a:t>Data Warehousing enables you to create a consolidated system for operation, business data capture and analysis.</a:t>
            </a:r>
          </a:p>
          <a:p>
            <a:pPr marL="339725" indent="-339725" algn="just"/>
            <a:r>
              <a:rPr lang="en-US" sz="2600" dirty="0"/>
              <a:t> This eradicates the need for manual exporting of data across business functions to excel sheets for reporting. Business users can quickly access critical data from a number of sources — all in one place. </a:t>
            </a:r>
          </a:p>
        </p:txBody>
      </p:sp>
    </p:spTree>
    <p:extLst>
      <p:ext uri="{BB962C8B-B14F-4D97-AF65-F5344CB8AC3E}">
        <p14:creationId xmlns:p14="http://schemas.microsoft.com/office/powerpoint/2010/main" val="136290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Warehouse Saves Time</a:t>
            </a:r>
            <a:endParaRPr lang="en-IN" dirty="0"/>
          </a:p>
        </p:txBody>
      </p:sp>
      <p:sp>
        <p:nvSpPr>
          <p:cNvPr id="3" name="Content Placeholder 2"/>
          <p:cNvSpPr>
            <a:spLocks noGrp="1"/>
          </p:cNvSpPr>
          <p:nvPr>
            <p:ph idx="1"/>
          </p:nvPr>
        </p:nvSpPr>
        <p:spPr/>
        <p:txBody>
          <a:bodyPr rIns="274320">
            <a:noAutofit/>
          </a:bodyPr>
          <a:lstStyle/>
          <a:p>
            <a:pPr marL="339725" indent="-339725" algn="just"/>
            <a:r>
              <a:rPr lang="en-US" sz="2600" dirty="0"/>
              <a:t>This can help rapidly make informed decisions on key initiatives. They wouldn’t waste time in retrieving data from multiple sources.</a:t>
            </a:r>
          </a:p>
        </p:txBody>
      </p:sp>
    </p:spTree>
    <p:extLst>
      <p:ext uri="{BB962C8B-B14F-4D97-AF65-F5344CB8AC3E}">
        <p14:creationId xmlns:p14="http://schemas.microsoft.com/office/powerpoint/2010/main" val="136290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Enhanced Business Intelligence </a:t>
            </a:r>
          </a:p>
        </p:txBody>
      </p:sp>
      <p:sp>
        <p:nvSpPr>
          <p:cNvPr id="3" name="Content Placeholder 2"/>
          <p:cNvSpPr>
            <a:spLocks noGrp="1"/>
          </p:cNvSpPr>
          <p:nvPr>
            <p:ph idx="1"/>
          </p:nvPr>
        </p:nvSpPr>
        <p:spPr/>
        <p:txBody>
          <a:bodyPr rIns="274320">
            <a:noAutofit/>
          </a:bodyPr>
          <a:lstStyle/>
          <a:p>
            <a:pPr marL="339725" indent="-339725" algn="just"/>
            <a:r>
              <a:rPr lang="en-US" sz="2600" dirty="0"/>
              <a:t>Data warehousing and analytics extract data from different departments and present it in the form of reports and dashboards. </a:t>
            </a:r>
          </a:p>
          <a:p>
            <a:pPr marL="339725" indent="-339725" algn="just">
              <a:buClr>
                <a:schemeClr val="bg1">
                  <a:lumMod val="75000"/>
                </a:schemeClr>
              </a:buClr>
            </a:pPr>
            <a:r>
              <a:rPr lang="en-US" sz="2600" dirty="0">
                <a:solidFill>
                  <a:schemeClr val="bg1">
                    <a:lumMod val="75000"/>
                  </a:schemeClr>
                </a:solidFill>
              </a:rPr>
              <a:t>Further, the self-service capabilities of the dashboard enable users to slice and dice data, perform drill-down and drill-up functions to view the data at a holistic as well as granular level. </a:t>
            </a:r>
          </a:p>
        </p:txBody>
      </p:sp>
    </p:spTree>
    <p:extLst>
      <p:ext uri="{BB962C8B-B14F-4D97-AF65-F5344CB8AC3E}">
        <p14:creationId xmlns:p14="http://schemas.microsoft.com/office/powerpoint/2010/main" val="2447466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Enhanced Business Intelligence </a:t>
            </a:r>
          </a:p>
        </p:txBody>
      </p:sp>
      <p:sp>
        <p:nvSpPr>
          <p:cNvPr id="3" name="Content Placeholder 2"/>
          <p:cNvSpPr>
            <a:spLocks noGrp="1"/>
          </p:cNvSpPr>
          <p:nvPr>
            <p:ph idx="1"/>
          </p:nvPr>
        </p:nvSpPr>
        <p:spPr/>
        <p:txBody>
          <a:bodyPr rIns="274320">
            <a:noAutofit/>
          </a:bodyPr>
          <a:lstStyle/>
          <a:p>
            <a:pPr marL="339725" indent="-339725" algn="just">
              <a:buClr>
                <a:schemeClr val="bg1">
                  <a:lumMod val="75000"/>
                </a:schemeClr>
              </a:buClr>
            </a:pPr>
            <a:r>
              <a:rPr lang="en-US" sz="2600" dirty="0">
                <a:solidFill>
                  <a:schemeClr val="bg1">
                    <a:lumMod val="75000"/>
                  </a:schemeClr>
                </a:solidFill>
              </a:rPr>
              <a:t>Data warehousing and analytics extract data from different departments and present it in the form of reports and dashboards. </a:t>
            </a:r>
          </a:p>
          <a:p>
            <a:pPr marL="339725" indent="-339725" algn="just"/>
            <a:r>
              <a:rPr lang="en-US" sz="2600" dirty="0"/>
              <a:t>Further, the self-service capabilities of the dashboard enable users to slice and dice data, perform drill-down and drill-up functions to view the data at a holistic as well as granular level. </a:t>
            </a:r>
          </a:p>
        </p:txBody>
      </p:sp>
    </p:spTree>
    <p:extLst>
      <p:ext uri="{BB962C8B-B14F-4D97-AF65-F5344CB8AC3E}">
        <p14:creationId xmlns:p14="http://schemas.microsoft.com/office/powerpoint/2010/main" val="2447466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Enhanced Business Intelligence </a:t>
            </a:r>
          </a:p>
        </p:txBody>
      </p:sp>
      <p:sp>
        <p:nvSpPr>
          <p:cNvPr id="3" name="Content Placeholder 2"/>
          <p:cNvSpPr>
            <a:spLocks noGrp="1"/>
          </p:cNvSpPr>
          <p:nvPr>
            <p:ph idx="1"/>
          </p:nvPr>
        </p:nvSpPr>
        <p:spPr/>
        <p:txBody>
          <a:bodyPr rIns="274320">
            <a:noAutofit/>
          </a:bodyPr>
          <a:lstStyle/>
          <a:p>
            <a:pPr marL="339725" indent="-339725" algn="just"/>
            <a:r>
              <a:rPr lang="en-US" sz="2600" dirty="0"/>
              <a:t>This enables business users to derive critical business insights and take swift and well-informed decisions to enhance operational efficiency and business growth.</a:t>
            </a:r>
            <a:endParaRPr lang="en-IN" sz="2600" dirty="0"/>
          </a:p>
        </p:txBody>
      </p:sp>
    </p:spTree>
    <p:extLst>
      <p:ext uri="{BB962C8B-B14F-4D97-AF65-F5344CB8AC3E}">
        <p14:creationId xmlns:p14="http://schemas.microsoft.com/office/powerpoint/2010/main" val="2447466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Forecasting and Scaling of Operations</a:t>
            </a:r>
            <a:endParaRPr lang="en-IN" dirty="0"/>
          </a:p>
        </p:txBody>
      </p:sp>
      <p:sp>
        <p:nvSpPr>
          <p:cNvPr id="3" name="Content Placeholder 2"/>
          <p:cNvSpPr>
            <a:spLocks noGrp="1"/>
          </p:cNvSpPr>
          <p:nvPr>
            <p:ph idx="1"/>
          </p:nvPr>
        </p:nvSpPr>
        <p:spPr/>
        <p:txBody>
          <a:bodyPr rIns="274320">
            <a:normAutofit/>
          </a:bodyPr>
          <a:lstStyle/>
          <a:p>
            <a:pPr marL="339725" indent="-339725" algn="just"/>
            <a:r>
              <a:rPr lang="en-US" sz="2600" dirty="0"/>
              <a:t>Demand forecasting is essential for retailers as their scale of operation does not remain constant throughout the year.</a:t>
            </a:r>
          </a:p>
          <a:p>
            <a:pPr marL="339725" indent="-339725" algn="just">
              <a:buClr>
                <a:schemeClr val="bg1">
                  <a:lumMod val="75000"/>
                </a:schemeClr>
              </a:buClr>
            </a:pPr>
            <a:r>
              <a:rPr lang="en-US" sz="2600" dirty="0">
                <a:solidFill>
                  <a:schemeClr val="bg1">
                    <a:lumMod val="75000"/>
                  </a:schemeClr>
                </a:solidFill>
              </a:rPr>
              <a:t> It fluctuates heavily depending upon the season. For instance, a major chunk of annual sales happens during festive seasons for retail players. </a:t>
            </a:r>
          </a:p>
          <a:p>
            <a:endParaRPr lang="en-IN" dirty="0"/>
          </a:p>
        </p:txBody>
      </p:sp>
    </p:spTree>
    <p:extLst>
      <p:ext uri="{BB962C8B-B14F-4D97-AF65-F5344CB8AC3E}">
        <p14:creationId xmlns:p14="http://schemas.microsoft.com/office/powerpoint/2010/main" val="3707425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Forecasting and Scaling of Operations</a:t>
            </a:r>
            <a:endParaRPr lang="en-IN" dirty="0"/>
          </a:p>
        </p:txBody>
      </p:sp>
      <p:sp>
        <p:nvSpPr>
          <p:cNvPr id="3" name="Content Placeholder 2"/>
          <p:cNvSpPr>
            <a:spLocks noGrp="1"/>
          </p:cNvSpPr>
          <p:nvPr>
            <p:ph idx="1"/>
          </p:nvPr>
        </p:nvSpPr>
        <p:spPr/>
        <p:txBody>
          <a:bodyPr rIns="274320">
            <a:normAutofit/>
          </a:bodyPr>
          <a:lstStyle/>
          <a:p>
            <a:pPr marL="339725" indent="-339725" algn="just">
              <a:buClr>
                <a:schemeClr val="bg1">
                  <a:lumMod val="75000"/>
                </a:schemeClr>
              </a:buClr>
            </a:pPr>
            <a:r>
              <a:rPr lang="en-US" sz="2600" dirty="0">
                <a:solidFill>
                  <a:schemeClr val="bg1">
                    <a:lumMod val="75000"/>
                  </a:schemeClr>
                </a:solidFill>
              </a:rPr>
              <a:t>Demand forecasting is essential for retailers as their scale of operation does not remain constant throughout the year.</a:t>
            </a:r>
          </a:p>
          <a:p>
            <a:pPr marL="339725" indent="-339725" algn="just"/>
            <a:r>
              <a:rPr lang="en-US" sz="2600" dirty="0"/>
              <a:t> It fluctuates heavily depending upon the season. For instance, a major chunk of annual sales happens during festive seasons for retail players. </a:t>
            </a:r>
          </a:p>
          <a:p>
            <a:endParaRPr lang="en-IN" dirty="0"/>
          </a:p>
        </p:txBody>
      </p:sp>
    </p:spTree>
    <p:extLst>
      <p:ext uri="{BB962C8B-B14F-4D97-AF65-F5344CB8AC3E}">
        <p14:creationId xmlns:p14="http://schemas.microsoft.com/office/powerpoint/2010/main" val="3707425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Forecasting and Scaling of Operations</a:t>
            </a:r>
            <a:endParaRPr lang="en-IN" dirty="0"/>
          </a:p>
        </p:txBody>
      </p:sp>
      <p:sp>
        <p:nvSpPr>
          <p:cNvPr id="3" name="Content Placeholder 2"/>
          <p:cNvSpPr>
            <a:spLocks noGrp="1"/>
          </p:cNvSpPr>
          <p:nvPr>
            <p:ph idx="1"/>
          </p:nvPr>
        </p:nvSpPr>
        <p:spPr/>
        <p:txBody>
          <a:bodyPr rIns="274320">
            <a:normAutofit/>
          </a:bodyPr>
          <a:lstStyle/>
          <a:p>
            <a:pPr marL="339725" indent="-339725" algn="just"/>
            <a:r>
              <a:rPr lang="en-US" sz="2600" dirty="0"/>
              <a:t>Hence, it is extremely critical for them to scale up to meet the increased demand during such peak seasons and then scale down to avoid excess inventory when the sales return to normal.</a:t>
            </a:r>
          </a:p>
          <a:p>
            <a:endParaRPr lang="en-IN" dirty="0"/>
          </a:p>
        </p:txBody>
      </p:sp>
    </p:spTree>
    <p:extLst>
      <p:ext uri="{BB962C8B-B14F-4D97-AF65-F5344CB8AC3E}">
        <p14:creationId xmlns:p14="http://schemas.microsoft.com/office/powerpoint/2010/main" val="370742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a:xfrm>
            <a:off x="464024" y="1385456"/>
            <a:ext cx="8243248" cy="5306289"/>
          </a:xfrm>
        </p:spPr>
        <p:txBody>
          <a:bodyPr rIns="182880">
            <a:normAutofit fontScale="85000" lnSpcReduction="10000"/>
          </a:bodyPr>
          <a:lstStyle/>
          <a:p>
            <a:pPr marL="339725" indent="-339725" algn="just">
              <a:buClr>
                <a:schemeClr val="bg1">
                  <a:lumMod val="75000"/>
                </a:schemeClr>
              </a:buClr>
            </a:pPr>
            <a:r>
              <a:rPr lang="en-US" dirty="0">
                <a:solidFill>
                  <a:schemeClr val="bg1">
                    <a:lumMod val="75000"/>
                  </a:schemeClr>
                </a:solidFill>
              </a:rPr>
              <a:t>A financial data warehouse using the latest technologies can increase the quality of our data and help us to gain insights into customer </a:t>
            </a:r>
            <a:r>
              <a:rPr lang="en-US" dirty="0" err="1">
                <a:solidFill>
                  <a:schemeClr val="bg1">
                    <a:lumMod val="75000"/>
                  </a:schemeClr>
                </a:solidFill>
              </a:rPr>
              <a:t>behaviour</a:t>
            </a:r>
            <a:r>
              <a:rPr lang="en-US" dirty="0">
                <a:solidFill>
                  <a:schemeClr val="bg1">
                    <a:lumMod val="75000"/>
                  </a:schemeClr>
                </a:solidFill>
              </a:rPr>
              <a:t>. </a:t>
            </a:r>
          </a:p>
          <a:p>
            <a:pPr marL="339725" indent="-339725" algn="just">
              <a:buClr>
                <a:schemeClr val="bg1">
                  <a:lumMod val="75000"/>
                </a:schemeClr>
              </a:buClr>
            </a:pPr>
            <a:r>
              <a:rPr lang="en-US" dirty="0">
                <a:solidFill>
                  <a:schemeClr val="bg1">
                    <a:lumMod val="75000"/>
                  </a:schemeClr>
                </a:solidFill>
              </a:rPr>
              <a:t>Clients often improve the effectiveness  of their marketing campaigns and loyalty programs as a result of these new insights .</a:t>
            </a:r>
          </a:p>
          <a:p>
            <a:pPr marL="339725" indent="-339725" algn="just"/>
            <a:r>
              <a:rPr lang="en-US" dirty="0"/>
              <a:t>Our financial analytics services are business-driven and our experts spend time establishing our individual requirements and task. </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Understanding of Customers </a:t>
            </a:r>
            <a:endParaRPr lang="en-IN" dirty="0"/>
          </a:p>
        </p:txBody>
      </p:sp>
      <p:sp>
        <p:nvSpPr>
          <p:cNvPr id="3" name="Content Placeholder 2"/>
          <p:cNvSpPr>
            <a:spLocks noGrp="1"/>
          </p:cNvSpPr>
          <p:nvPr>
            <p:ph idx="1"/>
          </p:nvPr>
        </p:nvSpPr>
        <p:spPr>
          <a:xfrm>
            <a:off x="997114" y="2035123"/>
            <a:ext cx="7177068" cy="3963913"/>
          </a:xfrm>
        </p:spPr>
        <p:txBody>
          <a:bodyPr rIns="274320">
            <a:normAutofit fontScale="92500" lnSpcReduction="20000"/>
          </a:bodyPr>
          <a:lstStyle/>
          <a:p>
            <a:pPr marL="0" indent="6350" algn="ctr">
              <a:buNone/>
            </a:pPr>
            <a:r>
              <a:rPr lang="en-US" dirty="0"/>
              <a:t>Data warehousing and analytics assist retailers in getting a deeper look at the behavior of the customer, their preferences, buying behavior etc. and use the insights for customized offers, contextual marketing and even to plan the design and aesthetics of the stores.</a:t>
            </a:r>
          </a:p>
          <a:p>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997526" y="1911928"/>
            <a:ext cx="7079673" cy="3934690"/>
          </a:xfrm>
          <a:custGeom>
            <a:avLst/>
            <a:gdLst>
              <a:gd name="connsiteX0" fmla="*/ 0 w 7079673"/>
              <a:gd name="connsiteY0" fmla="*/ 0 h 3934690"/>
              <a:gd name="connsiteX1" fmla="*/ 660769 w 7079673"/>
              <a:gd name="connsiteY1" fmla="*/ 0 h 3934690"/>
              <a:gd name="connsiteX2" fmla="*/ 1179946 w 7079673"/>
              <a:gd name="connsiteY2" fmla="*/ 0 h 3934690"/>
              <a:gd name="connsiteX3" fmla="*/ 1840715 w 7079673"/>
              <a:gd name="connsiteY3" fmla="*/ 0 h 3934690"/>
              <a:gd name="connsiteX4" fmla="*/ 2359891 w 7079673"/>
              <a:gd name="connsiteY4" fmla="*/ 0 h 3934690"/>
              <a:gd name="connsiteX5" fmla="*/ 2737474 w 7079673"/>
              <a:gd name="connsiteY5" fmla="*/ 0 h 3934690"/>
              <a:gd name="connsiteX6" fmla="*/ 3327446 w 7079673"/>
              <a:gd name="connsiteY6" fmla="*/ 0 h 3934690"/>
              <a:gd name="connsiteX7" fmla="*/ 4059013 w 7079673"/>
              <a:gd name="connsiteY7" fmla="*/ 0 h 3934690"/>
              <a:gd name="connsiteX8" fmla="*/ 4507392 w 7079673"/>
              <a:gd name="connsiteY8" fmla="*/ 0 h 3934690"/>
              <a:gd name="connsiteX9" fmla="*/ 4955771 w 7079673"/>
              <a:gd name="connsiteY9" fmla="*/ 0 h 3934690"/>
              <a:gd name="connsiteX10" fmla="*/ 5333354 w 7079673"/>
              <a:gd name="connsiteY10" fmla="*/ 0 h 3934690"/>
              <a:gd name="connsiteX11" fmla="*/ 5781733 w 7079673"/>
              <a:gd name="connsiteY11" fmla="*/ 0 h 3934690"/>
              <a:gd name="connsiteX12" fmla="*/ 6442502 w 7079673"/>
              <a:gd name="connsiteY12" fmla="*/ 0 h 3934690"/>
              <a:gd name="connsiteX13" fmla="*/ 7079673 w 7079673"/>
              <a:gd name="connsiteY13" fmla="*/ 0 h 3934690"/>
              <a:gd name="connsiteX14" fmla="*/ 7079673 w 7079673"/>
              <a:gd name="connsiteY14" fmla="*/ 522752 h 3934690"/>
              <a:gd name="connsiteX15" fmla="*/ 7079673 w 7079673"/>
              <a:gd name="connsiteY15" fmla="*/ 1084850 h 3934690"/>
              <a:gd name="connsiteX16" fmla="*/ 7079673 w 7079673"/>
              <a:gd name="connsiteY16" fmla="*/ 1646949 h 3934690"/>
              <a:gd name="connsiteX17" fmla="*/ 7079673 w 7079673"/>
              <a:gd name="connsiteY17" fmla="*/ 2209047 h 3934690"/>
              <a:gd name="connsiteX18" fmla="*/ 7079673 w 7079673"/>
              <a:gd name="connsiteY18" fmla="*/ 2810493 h 3934690"/>
              <a:gd name="connsiteX19" fmla="*/ 7079673 w 7079673"/>
              <a:gd name="connsiteY19" fmla="*/ 3451285 h 3934690"/>
              <a:gd name="connsiteX20" fmla="*/ 7079673 w 7079673"/>
              <a:gd name="connsiteY20" fmla="*/ 3934690 h 3934690"/>
              <a:gd name="connsiteX21" fmla="*/ 6489700 w 7079673"/>
              <a:gd name="connsiteY21" fmla="*/ 3934690 h 3934690"/>
              <a:gd name="connsiteX22" fmla="*/ 5970524 w 7079673"/>
              <a:gd name="connsiteY22" fmla="*/ 3934690 h 3934690"/>
              <a:gd name="connsiteX23" fmla="*/ 5309755 w 7079673"/>
              <a:gd name="connsiteY23" fmla="*/ 3934690 h 3934690"/>
              <a:gd name="connsiteX24" fmla="*/ 4932172 w 7079673"/>
              <a:gd name="connsiteY24" fmla="*/ 3934690 h 3934690"/>
              <a:gd name="connsiteX25" fmla="*/ 4483793 w 7079673"/>
              <a:gd name="connsiteY25" fmla="*/ 3934690 h 3934690"/>
              <a:gd name="connsiteX26" fmla="*/ 3752227 w 7079673"/>
              <a:gd name="connsiteY26" fmla="*/ 3934690 h 3934690"/>
              <a:gd name="connsiteX27" fmla="*/ 3233051 w 7079673"/>
              <a:gd name="connsiteY27" fmla="*/ 3934690 h 3934690"/>
              <a:gd name="connsiteX28" fmla="*/ 2713875 w 7079673"/>
              <a:gd name="connsiteY28" fmla="*/ 3934690 h 3934690"/>
              <a:gd name="connsiteX29" fmla="*/ 2265495 w 7079673"/>
              <a:gd name="connsiteY29" fmla="*/ 3934690 h 3934690"/>
              <a:gd name="connsiteX30" fmla="*/ 1746319 w 7079673"/>
              <a:gd name="connsiteY30" fmla="*/ 3934690 h 3934690"/>
              <a:gd name="connsiteX31" fmla="*/ 1014753 w 7079673"/>
              <a:gd name="connsiteY31" fmla="*/ 3934690 h 3934690"/>
              <a:gd name="connsiteX32" fmla="*/ 0 w 7079673"/>
              <a:gd name="connsiteY32" fmla="*/ 3934690 h 3934690"/>
              <a:gd name="connsiteX33" fmla="*/ 0 w 7079673"/>
              <a:gd name="connsiteY33" fmla="*/ 3293898 h 3934690"/>
              <a:gd name="connsiteX34" fmla="*/ 0 w 7079673"/>
              <a:gd name="connsiteY34" fmla="*/ 2692452 h 3934690"/>
              <a:gd name="connsiteX35" fmla="*/ 0 w 7079673"/>
              <a:gd name="connsiteY35" fmla="*/ 2051660 h 3934690"/>
              <a:gd name="connsiteX36" fmla="*/ 0 w 7079673"/>
              <a:gd name="connsiteY36" fmla="*/ 1489561 h 3934690"/>
              <a:gd name="connsiteX37" fmla="*/ 0 w 7079673"/>
              <a:gd name="connsiteY37" fmla="*/ 1006156 h 3934690"/>
              <a:gd name="connsiteX38" fmla="*/ 0 w 7079673"/>
              <a:gd name="connsiteY38" fmla="*/ 0 h 393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079673" h="3934690" extrusionOk="0">
                <a:moveTo>
                  <a:pt x="0" y="0"/>
                </a:moveTo>
                <a:cubicBezTo>
                  <a:pt x="253591" y="-1558"/>
                  <a:pt x="526680" y="47258"/>
                  <a:pt x="660769" y="0"/>
                </a:cubicBezTo>
                <a:cubicBezTo>
                  <a:pt x="794858" y="-47258"/>
                  <a:pt x="937861" y="44878"/>
                  <a:pt x="1179946" y="0"/>
                </a:cubicBezTo>
                <a:cubicBezTo>
                  <a:pt x="1422031" y="-44878"/>
                  <a:pt x="1649875" y="69115"/>
                  <a:pt x="1840715" y="0"/>
                </a:cubicBezTo>
                <a:cubicBezTo>
                  <a:pt x="2031555" y="-69115"/>
                  <a:pt x="2146312" y="5806"/>
                  <a:pt x="2359891" y="0"/>
                </a:cubicBezTo>
                <a:cubicBezTo>
                  <a:pt x="2573470" y="-5806"/>
                  <a:pt x="2593125" y="44030"/>
                  <a:pt x="2737474" y="0"/>
                </a:cubicBezTo>
                <a:cubicBezTo>
                  <a:pt x="2881823" y="-44030"/>
                  <a:pt x="3102638" y="55949"/>
                  <a:pt x="3327446" y="0"/>
                </a:cubicBezTo>
                <a:cubicBezTo>
                  <a:pt x="3552254" y="-55949"/>
                  <a:pt x="3849775" y="79568"/>
                  <a:pt x="4059013" y="0"/>
                </a:cubicBezTo>
                <a:cubicBezTo>
                  <a:pt x="4268251" y="-79568"/>
                  <a:pt x="4362108" y="40149"/>
                  <a:pt x="4507392" y="0"/>
                </a:cubicBezTo>
                <a:cubicBezTo>
                  <a:pt x="4652676" y="-40149"/>
                  <a:pt x="4815792" y="1079"/>
                  <a:pt x="4955771" y="0"/>
                </a:cubicBezTo>
                <a:cubicBezTo>
                  <a:pt x="5095750" y="-1079"/>
                  <a:pt x="5257319" y="4717"/>
                  <a:pt x="5333354" y="0"/>
                </a:cubicBezTo>
                <a:cubicBezTo>
                  <a:pt x="5409389" y="-4717"/>
                  <a:pt x="5602394" y="11315"/>
                  <a:pt x="5781733" y="0"/>
                </a:cubicBezTo>
                <a:cubicBezTo>
                  <a:pt x="5961072" y="-11315"/>
                  <a:pt x="6247837" y="74703"/>
                  <a:pt x="6442502" y="0"/>
                </a:cubicBezTo>
                <a:cubicBezTo>
                  <a:pt x="6637167" y="-74703"/>
                  <a:pt x="6882209" y="17193"/>
                  <a:pt x="7079673" y="0"/>
                </a:cubicBezTo>
                <a:cubicBezTo>
                  <a:pt x="7092528" y="147494"/>
                  <a:pt x="7072909" y="403124"/>
                  <a:pt x="7079673" y="522752"/>
                </a:cubicBezTo>
                <a:cubicBezTo>
                  <a:pt x="7086437" y="642380"/>
                  <a:pt x="7035330" y="936696"/>
                  <a:pt x="7079673" y="1084850"/>
                </a:cubicBezTo>
                <a:cubicBezTo>
                  <a:pt x="7124016" y="1233004"/>
                  <a:pt x="7044596" y="1532976"/>
                  <a:pt x="7079673" y="1646949"/>
                </a:cubicBezTo>
                <a:cubicBezTo>
                  <a:pt x="7114750" y="1760922"/>
                  <a:pt x="7024260" y="2038958"/>
                  <a:pt x="7079673" y="2209047"/>
                </a:cubicBezTo>
                <a:cubicBezTo>
                  <a:pt x="7135086" y="2379136"/>
                  <a:pt x="7023077" y="2610458"/>
                  <a:pt x="7079673" y="2810493"/>
                </a:cubicBezTo>
                <a:cubicBezTo>
                  <a:pt x="7136269" y="3010528"/>
                  <a:pt x="7061956" y="3198306"/>
                  <a:pt x="7079673" y="3451285"/>
                </a:cubicBezTo>
                <a:cubicBezTo>
                  <a:pt x="7097390" y="3704264"/>
                  <a:pt x="7078511" y="3728773"/>
                  <a:pt x="7079673" y="3934690"/>
                </a:cubicBezTo>
                <a:cubicBezTo>
                  <a:pt x="6933104" y="3956473"/>
                  <a:pt x="6672348" y="3892652"/>
                  <a:pt x="6489700" y="3934690"/>
                </a:cubicBezTo>
                <a:cubicBezTo>
                  <a:pt x="6307052" y="3976728"/>
                  <a:pt x="6122667" y="3900168"/>
                  <a:pt x="5970524" y="3934690"/>
                </a:cubicBezTo>
                <a:cubicBezTo>
                  <a:pt x="5818381" y="3969212"/>
                  <a:pt x="5516210" y="3894470"/>
                  <a:pt x="5309755" y="3934690"/>
                </a:cubicBezTo>
                <a:cubicBezTo>
                  <a:pt x="5103300" y="3974910"/>
                  <a:pt x="5075345" y="3909442"/>
                  <a:pt x="4932172" y="3934690"/>
                </a:cubicBezTo>
                <a:cubicBezTo>
                  <a:pt x="4788999" y="3959938"/>
                  <a:pt x="4605472" y="3917334"/>
                  <a:pt x="4483793" y="3934690"/>
                </a:cubicBezTo>
                <a:cubicBezTo>
                  <a:pt x="4362114" y="3952046"/>
                  <a:pt x="3986958" y="3882184"/>
                  <a:pt x="3752227" y="3934690"/>
                </a:cubicBezTo>
                <a:cubicBezTo>
                  <a:pt x="3517496" y="3987196"/>
                  <a:pt x="3341492" y="3892899"/>
                  <a:pt x="3233051" y="3934690"/>
                </a:cubicBezTo>
                <a:cubicBezTo>
                  <a:pt x="3124610" y="3976481"/>
                  <a:pt x="2964765" y="3893940"/>
                  <a:pt x="2713875" y="3934690"/>
                </a:cubicBezTo>
                <a:cubicBezTo>
                  <a:pt x="2462985" y="3975440"/>
                  <a:pt x="2419277" y="3892884"/>
                  <a:pt x="2265495" y="3934690"/>
                </a:cubicBezTo>
                <a:cubicBezTo>
                  <a:pt x="2111713" y="3976496"/>
                  <a:pt x="1887576" y="3877028"/>
                  <a:pt x="1746319" y="3934690"/>
                </a:cubicBezTo>
                <a:cubicBezTo>
                  <a:pt x="1605062" y="3992352"/>
                  <a:pt x="1175566" y="3903983"/>
                  <a:pt x="1014753" y="3934690"/>
                </a:cubicBezTo>
                <a:cubicBezTo>
                  <a:pt x="853940" y="3965397"/>
                  <a:pt x="426915" y="3855485"/>
                  <a:pt x="0" y="3934690"/>
                </a:cubicBezTo>
                <a:cubicBezTo>
                  <a:pt x="-69085" y="3663409"/>
                  <a:pt x="61457" y="3599110"/>
                  <a:pt x="0" y="3293898"/>
                </a:cubicBezTo>
                <a:cubicBezTo>
                  <a:pt x="-61457" y="2988686"/>
                  <a:pt x="51232" y="2903574"/>
                  <a:pt x="0" y="2692452"/>
                </a:cubicBezTo>
                <a:cubicBezTo>
                  <a:pt x="-51232" y="2481330"/>
                  <a:pt x="50682" y="2313222"/>
                  <a:pt x="0" y="2051660"/>
                </a:cubicBezTo>
                <a:cubicBezTo>
                  <a:pt x="-50682" y="1790098"/>
                  <a:pt x="54778" y="1660486"/>
                  <a:pt x="0" y="1489561"/>
                </a:cubicBezTo>
                <a:cubicBezTo>
                  <a:pt x="-54778" y="1318636"/>
                  <a:pt x="37787" y="1132317"/>
                  <a:pt x="0" y="1006156"/>
                </a:cubicBezTo>
                <a:cubicBezTo>
                  <a:pt x="-37787" y="879995"/>
                  <a:pt x="66259" y="479072"/>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703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955551" y="2450773"/>
            <a:ext cx="7260194" cy="2744713"/>
          </a:xfrm>
        </p:spPr>
        <p:txBody>
          <a:bodyPr rIns="274320">
            <a:normAutofit/>
          </a:bodyPr>
          <a:lstStyle/>
          <a:p>
            <a:pPr marL="0" indent="6350" algn="ctr">
              <a:buNone/>
            </a:pPr>
            <a:r>
              <a:rPr lang="en-US" dirty="0"/>
              <a:t>As the retail industry is expanding and becoming more competitive, data warehousing and analytics have become critical to the success of any retailer. </a:t>
            </a:r>
          </a:p>
        </p:txBody>
      </p:sp>
      <p:sp>
        <p:nvSpPr>
          <p:cNvPr id="4" name="Rectangle 41">
            <a:extLst>
              <a:ext uri="{FF2B5EF4-FFF2-40B4-BE49-F238E27FC236}">
                <a16:creationId xmlns:a16="http://schemas.microsoft.com/office/drawing/2014/main" id="{B6D52DCA-2BB1-4A45-826F-8B775AC601A6}"/>
              </a:ext>
            </a:extLst>
          </p:cNvPr>
          <p:cNvSpPr/>
          <p:nvPr/>
        </p:nvSpPr>
        <p:spPr>
          <a:xfrm>
            <a:off x="1149927" y="2438400"/>
            <a:ext cx="6747164" cy="2687782"/>
          </a:xfrm>
          <a:custGeom>
            <a:avLst/>
            <a:gdLst>
              <a:gd name="connsiteX0" fmla="*/ 0 w 6747164"/>
              <a:gd name="connsiteY0" fmla="*/ 0 h 2687782"/>
              <a:gd name="connsiteX1" fmla="*/ 629735 w 6747164"/>
              <a:gd name="connsiteY1" fmla="*/ 0 h 2687782"/>
              <a:gd name="connsiteX2" fmla="*/ 1124527 w 6747164"/>
              <a:gd name="connsiteY2" fmla="*/ 0 h 2687782"/>
              <a:gd name="connsiteX3" fmla="*/ 1754263 w 6747164"/>
              <a:gd name="connsiteY3" fmla="*/ 0 h 2687782"/>
              <a:gd name="connsiteX4" fmla="*/ 2249055 w 6747164"/>
              <a:gd name="connsiteY4" fmla="*/ 0 h 2687782"/>
              <a:gd name="connsiteX5" fmla="*/ 2608903 w 6747164"/>
              <a:gd name="connsiteY5" fmla="*/ 0 h 2687782"/>
              <a:gd name="connsiteX6" fmla="*/ 3171167 w 6747164"/>
              <a:gd name="connsiteY6" fmla="*/ 0 h 2687782"/>
              <a:gd name="connsiteX7" fmla="*/ 3868374 w 6747164"/>
              <a:gd name="connsiteY7" fmla="*/ 0 h 2687782"/>
              <a:gd name="connsiteX8" fmla="*/ 4295694 w 6747164"/>
              <a:gd name="connsiteY8" fmla="*/ 0 h 2687782"/>
              <a:gd name="connsiteX9" fmla="*/ 4723015 w 6747164"/>
              <a:gd name="connsiteY9" fmla="*/ 0 h 2687782"/>
              <a:gd name="connsiteX10" fmla="*/ 5082864 w 6747164"/>
              <a:gd name="connsiteY10" fmla="*/ 0 h 2687782"/>
              <a:gd name="connsiteX11" fmla="*/ 5510184 w 6747164"/>
              <a:gd name="connsiteY11" fmla="*/ 0 h 2687782"/>
              <a:gd name="connsiteX12" fmla="*/ 6139919 w 6747164"/>
              <a:gd name="connsiteY12" fmla="*/ 0 h 2687782"/>
              <a:gd name="connsiteX13" fmla="*/ 6747164 w 6747164"/>
              <a:gd name="connsiteY13" fmla="*/ 0 h 2687782"/>
              <a:gd name="connsiteX14" fmla="*/ 6747164 w 6747164"/>
              <a:gd name="connsiteY14" fmla="*/ 510679 h 2687782"/>
              <a:gd name="connsiteX15" fmla="*/ 6747164 w 6747164"/>
              <a:gd name="connsiteY15" fmla="*/ 1048235 h 2687782"/>
              <a:gd name="connsiteX16" fmla="*/ 6747164 w 6747164"/>
              <a:gd name="connsiteY16" fmla="*/ 1585791 h 2687782"/>
              <a:gd name="connsiteX17" fmla="*/ 6747164 w 6747164"/>
              <a:gd name="connsiteY17" fmla="*/ 2123348 h 2687782"/>
              <a:gd name="connsiteX18" fmla="*/ 6747164 w 6747164"/>
              <a:gd name="connsiteY18" fmla="*/ 2687782 h 2687782"/>
              <a:gd name="connsiteX19" fmla="*/ 6049957 w 6747164"/>
              <a:gd name="connsiteY19" fmla="*/ 2687782 h 2687782"/>
              <a:gd name="connsiteX20" fmla="*/ 5690108 w 6747164"/>
              <a:gd name="connsiteY20" fmla="*/ 2687782 h 2687782"/>
              <a:gd name="connsiteX21" fmla="*/ 5127845 w 6747164"/>
              <a:gd name="connsiteY21" fmla="*/ 2687782 h 2687782"/>
              <a:gd name="connsiteX22" fmla="*/ 4633053 w 6747164"/>
              <a:gd name="connsiteY22" fmla="*/ 2687782 h 2687782"/>
              <a:gd name="connsiteX23" fmla="*/ 4003317 w 6747164"/>
              <a:gd name="connsiteY23" fmla="*/ 2687782 h 2687782"/>
              <a:gd name="connsiteX24" fmla="*/ 3643469 w 6747164"/>
              <a:gd name="connsiteY24" fmla="*/ 2687782 h 2687782"/>
              <a:gd name="connsiteX25" fmla="*/ 3216148 w 6747164"/>
              <a:gd name="connsiteY25" fmla="*/ 2687782 h 2687782"/>
              <a:gd name="connsiteX26" fmla="*/ 2518941 w 6747164"/>
              <a:gd name="connsiteY26" fmla="*/ 2687782 h 2687782"/>
              <a:gd name="connsiteX27" fmla="*/ 2024149 w 6747164"/>
              <a:gd name="connsiteY27" fmla="*/ 2687782 h 2687782"/>
              <a:gd name="connsiteX28" fmla="*/ 1529357 w 6747164"/>
              <a:gd name="connsiteY28" fmla="*/ 2687782 h 2687782"/>
              <a:gd name="connsiteX29" fmla="*/ 1102037 w 6747164"/>
              <a:gd name="connsiteY29" fmla="*/ 2687782 h 2687782"/>
              <a:gd name="connsiteX30" fmla="*/ 607245 w 6747164"/>
              <a:gd name="connsiteY30" fmla="*/ 2687782 h 2687782"/>
              <a:gd name="connsiteX31" fmla="*/ 0 w 6747164"/>
              <a:gd name="connsiteY31" fmla="*/ 2687782 h 2687782"/>
              <a:gd name="connsiteX32" fmla="*/ 0 w 6747164"/>
              <a:gd name="connsiteY32" fmla="*/ 2123348 h 2687782"/>
              <a:gd name="connsiteX33" fmla="*/ 0 w 6747164"/>
              <a:gd name="connsiteY33" fmla="*/ 1639547 h 2687782"/>
              <a:gd name="connsiteX34" fmla="*/ 0 w 6747164"/>
              <a:gd name="connsiteY34" fmla="*/ 1075113 h 2687782"/>
              <a:gd name="connsiteX35" fmla="*/ 0 w 6747164"/>
              <a:gd name="connsiteY35" fmla="*/ 483801 h 2687782"/>
              <a:gd name="connsiteX36" fmla="*/ 0 w 6747164"/>
              <a:gd name="connsiteY36" fmla="*/ 0 h 268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747164" h="2687782" extrusionOk="0">
                <a:moveTo>
                  <a:pt x="0" y="0"/>
                </a:moveTo>
                <a:cubicBezTo>
                  <a:pt x="212927" y="-6151"/>
                  <a:pt x="417933" y="12154"/>
                  <a:pt x="629735" y="0"/>
                </a:cubicBezTo>
                <a:cubicBezTo>
                  <a:pt x="841537" y="-12154"/>
                  <a:pt x="918723" y="13686"/>
                  <a:pt x="1124527" y="0"/>
                </a:cubicBezTo>
                <a:cubicBezTo>
                  <a:pt x="1330331" y="-13686"/>
                  <a:pt x="1614087" y="53073"/>
                  <a:pt x="1754263" y="0"/>
                </a:cubicBezTo>
                <a:cubicBezTo>
                  <a:pt x="1894439" y="-53073"/>
                  <a:pt x="2083404" y="6538"/>
                  <a:pt x="2249055" y="0"/>
                </a:cubicBezTo>
                <a:cubicBezTo>
                  <a:pt x="2414706" y="-6538"/>
                  <a:pt x="2444488" y="118"/>
                  <a:pt x="2608903" y="0"/>
                </a:cubicBezTo>
                <a:cubicBezTo>
                  <a:pt x="2773318" y="-118"/>
                  <a:pt x="2977009" y="66298"/>
                  <a:pt x="3171167" y="0"/>
                </a:cubicBezTo>
                <a:cubicBezTo>
                  <a:pt x="3365325" y="-66298"/>
                  <a:pt x="3679806" y="10601"/>
                  <a:pt x="3868374" y="0"/>
                </a:cubicBezTo>
                <a:cubicBezTo>
                  <a:pt x="4056942" y="-10601"/>
                  <a:pt x="4138807" y="10979"/>
                  <a:pt x="4295694" y="0"/>
                </a:cubicBezTo>
                <a:cubicBezTo>
                  <a:pt x="4452581" y="-10979"/>
                  <a:pt x="4539523" y="6851"/>
                  <a:pt x="4723015" y="0"/>
                </a:cubicBezTo>
                <a:cubicBezTo>
                  <a:pt x="4906507" y="-6851"/>
                  <a:pt x="4965850" y="21243"/>
                  <a:pt x="5082864" y="0"/>
                </a:cubicBezTo>
                <a:cubicBezTo>
                  <a:pt x="5199878" y="-21243"/>
                  <a:pt x="5386988" y="30655"/>
                  <a:pt x="5510184" y="0"/>
                </a:cubicBezTo>
                <a:cubicBezTo>
                  <a:pt x="5633380" y="-30655"/>
                  <a:pt x="5950710" y="47293"/>
                  <a:pt x="6139919" y="0"/>
                </a:cubicBezTo>
                <a:cubicBezTo>
                  <a:pt x="6329128" y="-47293"/>
                  <a:pt x="6476776" y="30292"/>
                  <a:pt x="6747164" y="0"/>
                </a:cubicBezTo>
                <a:cubicBezTo>
                  <a:pt x="6773776" y="135198"/>
                  <a:pt x="6698268" y="383251"/>
                  <a:pt x="6747164" y="510679"/>
                </a:cubicBezTo>
                <a:cubicBezTo>
                  <a:pt x="6796060" y="638107"/>
                  <a:pt x="6725326" y="916409"/>
                  <a:pt x="6747164" y="1048235"/>
                </a:cubicBezTo>
                <a:cubicBezTo>
                  <a:pt x="6769002" y="1180061"/>
                  <a:pt x="6719551" y="1428992"/>
                  <a:pt x="6747164" y="1585791"/>
                </a:cubicBezTo>
                <a:cubicBezTo>
                  <a:pt x="6774777" y="1742590"/>
                  <a:pt x="6716814" y="1933714"/>
                  <a:pt x="6747164" y="2123348"/>
                </a:cubicBezTo>
                <a:cubicBezTo>
                  <a:pt x="6777514" y="2312982"/>
                  <a:pt x="6714270" y="2463014"/>
                  <a:pt x="6747164" y="2687782"/>
                </a:cubicBezTo>
                <a:cubicBezTo>
                  <a:pt x="6551022" y="2754174"/>
                  <a:pt x="6240090" y="2681299"/>
                  <a:pt x="6049957" y="2687782"/>
                </a:cubicBezTo>
                <a:cubicBezTo>
                  <a:pt x="5859824" y="2694265"/>
                  <a:pt x="5827018" y="2672814"/>
                  <a:pt x="5690108" y="2687782"/>
                </a:cubicBezTo>
                <a:cubicBezTo>
                  <a:pt x="5553198" y="2702750"/>
                  <a:pt x="5267784" y="2652887"/>
                  <a:pt x="5127845" y="2687782"/>
                </a:cubicBezTo>
                <a:cubicBezTo>
                  <a:pt x="4987906" y="2722677"/>
                  <a:pt x="4786052" y="2646920"/>
                  <a:pt x="4633053" y="2687782"/>
                </a:cubicBezTo>
                <a:cubicBezTo>
                  <a:pt x="4480054" y="2728644"/>
                  <a:pt x="4316284" y="2651468"/>
                  <a:pt x="4003317" y="2687782"/>
                </a:cubicBezTo>
                <a:cubicBezTo>
                  <a:pt x="3690350" y="2724096"/>
                  <a:pt x="3783565" y="2677312"/>
                  <a:pt x="3643469" y="2687782"/>
                </a:cubicBezTo>
                <a:cubicBezTo>
                  <a:pt x="3503373" y="2698252"/>
                  <a:pt x="3377939" y="2638094"/>
                  <a:pt x="3216148" y="2687782"/>
                </a:cubicBezTo>
                <a:cubicBezTo>
                  <a:pt x="3054357" y="2737470"/>
                  <a:pt x="2746878" y="2617390"/>
                  <a:pt x="2518941" y="2687782"/>
                </a:cubicBezTo>
                <a:cubicBezTo>
                  <a:pt x="2291004" y="2758174"/>
                  <a:pt x="2237226" y="2629045"/>
                  <a:pt x="2024149" y="2687782"/>
                </a:cubicBezTo>
                <a:cubicBezTo>
                  <a:pt x="1811072" y="2746519"/>
                  <a:pt x="1765561" y="2673123"/>
                  <a:pt x="1529357" y="2687782"/>
                </a:cubicBezTo>
                <a:cubicBezTo>
                  <a:pt x="1293153" y="2702441"/>
                  <a:pt x="1193982" y="2645954"/>
                  <a:pt x="1102037" y="2687782"/>
                </a:cubicBezTo>
                <a:cubicBezTo>
                  <a:pt x="1010092" y="2729610"/>
                  <a:pt x="805481" y="2643410"/>
                  <a:pt x="607245" y="2687782"/>
                </a:cubicBezTo>
                <a:cubicBezTo>
                  <a:pt x="409009" y="2732154"/>
                  <a:pt x="194293" y="2651009"/>
                  <a:pt x="0" y="2687782"/>
                </a:cubicBezTo>
                <a:cubicBezTo>
                  <a:pt x="-26766" y="2544400"/>
                  <a:pt x="9540" y="2364890"/>
                  <a:pt x="0" y="2123348"/>
                </a:cubicBezTo>
                <a:cubicBezTo>
                  <a:pt x="-9540" y="1881806"/>
                  <a:pt x="46504" y="1742202"/>
                  <a:pt x="0" y="1639547"/>
                </a:cubicBezTo>
                <a:cubicBezTo>
                  <a:pt x="-46504" y="1536892"/>
                  <a:pt x="47879" y="1188682"/>
                  <a:pt x="0" y="1075113"/>
                </a:cubicBezTo>
                <a:cubicBezTo>
                  <a:pt x="-47879" y="961544"/>
                  <a:pt x="46549" y="692020"/>
                  <a:pt x="0" y="483801"/>
                </a:cubicBezTo>
                <a:cubicBezTo>
                  <a:pt x="-46549" y="275582"/>
                  <a:pt x="42373" y="201527"/>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551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Retail Industry</a:t>
            </a:r>
          </a:p>
        </p:txBody>
      </p:sp>
      <p:sp>
        <p:nvSpPr>
          <p:cNvPr id="3" name="Content Placeholder 2"/>
          <p:cNvSpPr>
            <a:spLocks noGrp="1"/>
          </p:cNvSpPr>
          <p:nvPr>
            <p:ph idx="1"/>
          </p:nvPr>
        </p:nvSpPr>
        <p:spPr>
          <a:xfrm>
            <a:off x="983260" y="2450773"/>
            <a:ext cx="7204776" cy="2703149"/>
          </a:xfrm>
        </p:spPr>
        <p:txBody>
          <a:bodyPr rIns="274320">
            <a:normAutofit/>
          </a:bodyPr>
          <a:lstStyle/>
          <a:p>
            <a:pPr marL="0" indent="6350" algn="ctr">
              <a:buNone/>
            </a:pPr>
            <a:r>
              <a:rPr lang="en-US" dirty="0"/>
              <a:t>It has become essential for retailers to know how to tie the right, relevant data together to meet business needs and derive valuable consumer insights.</a:t>
            </a:r>
            <a:endParaRPr lang="en-IN" dirty="0"/>
          </a:p>
        </p:txBody>
      </p:sp>
      <p:sp>
        <p:nvSpPr>
          <p:cNvPr id="4" name="Rectangle 41">
            <a:extLst>
              <a:ext uri="{FF2B5EF4-FFF2-40B4-BE49-F238E27FC236}">
                <a16:creationId xmlns:a16="http://schemas.microsoft.com/office/drawing/2014/main" id="{B6D52DCA-2BB1-4A45-826F-8B775AC601A6}"/>
              </a:ext>
            </a:extLst>
          </p:cNvPr>
          <p:cNvSpPr/>
          <p:nvPr/>
        </p:nvSpPr>
        <p:spPr>
          <a:xfrm>
            <a:off x="969818" y="2490340"/>
            <a:ext cx="7093527" cy="2594277"/>
          </a:xfrm>
          <a:custGeom>
            <a:avLst/>
            <a:gdLst>
              <a:gd name="connsiteX0" fmla="*/ 0 w 7093527"/>
              <a:gd name="connsiteY0" fmla="*/ 0 h 2594277"/>
              <a:gd name="connsiteX1" fmla="*/ 662063 w 7093527"/>
              <a:gd name="connsiteY1" fmla="*/ 0 h 2594277"/>
              <a:gd name="connsiteX2" fmla="*/ 1182255 w 7093527"/>
              <a:gd name="connsiteY2" fmla="*/ 0 h 2594277"/>
              <a:gd name="connsiteX3" fmla="*/ 1844317 w 7093527"/>
              <a:gd name="connsiteY3" fmla="*/ 0 h 2594277"/>
              <a:gd name="connsiteX4" fmla="*/ 2364509 w 7093527"/>
              <a:gd name="connsiteY4" fmla="*/ 0 h 2594277"/>
              <a:gd name="connsiteX5" fmla="*/ 2742830 w 7093527"/>
              <a:gd name="connsiteY5" fmla="*/ 0 h 2594277"/>
              <a:gd name="connsiteX6" fmla="*/ 3333958 w 7093527"/>
              <a:gd name="connsiteY6" fmla="*/ 0 h 2594277"/>
              <a:gd name="connsiteX7" fmla="*/ 4066955 w 7093527"/>
              <a:gd name="connsiteY7" fmla="*/ 0 h 2594277"/>
              <a:gd name="connsiteX8" fmla="*/ 4516212 w 7093527"/>
              <a:gd name="connsiteY8" fmla="*/ 0 h 2594277"/>
              <a:gd name="connsiteX9" fmla="*/ 4965469 w 7093527"/>
              <a:gd name="connsiteY9" fmla="*/ 0 h 2594277"/>
              <a:gd name="connsiteX10" fmla="*/ 5343790 w 7093527"/>
              <a:gd name="connsiteY10" fmla="*/ 0 h 2594277"/>
              <a:gd name="connsiteX11" fmla="*/ 5793047 w 7093527"/>
              <a:gd name="connsiteY11" fmla="*/ 0 h 2594277"/>
              <a:gd name="connsiteX12" fmla="*/ 6455110 w 7093527"/>
              <a:gd name="connsiteY12" fmla="*/ 0 h 2594277"/>
              <a:gd name="connsiteX13" fmla="*/ 7093527 w 7093527"/>
              <a:gd name="connsiteY13" fmla="*/ 0 h 2594277"/>
              <a:gd name="connsiteX14" fmla="*/ 7093527 w 7093527"/>
              <a:gd name="connsiteY14" fmla="*/ 492913 h 2594277"/>
              <a:gd name="connsiteX15" fmla="*/ 7093527 w 7093527"/>
              <a:gd name="connsiteY15" fmla="*/ 1011768 h 2594277"/>
              <a:gd name="connsiteX16" fmla="*/ 7093527 w 7093527"/>
              <a:gd name="connsiteY16" fmla="*/ 1530623 h 2594277"/>
              <a:gd name="connsiteX17" fmla="*/ 7093527 w 7093527"/>
              <a:gd name="connsiteY17" fmla="*/ 2049479 h 2594277"/>
              <a:gd name="connsiteX18" fmla="*/ 7093527 w 7093527"/>
              <a:gd name="connsiteY18" fmla="*/ 2594277 h 2594277"/>
              <a:gd name="connsiteX19" fmla="*/ 6360529 w 7093527"/>
              <a:gd name="connsiteY19" fmla="*/ 2594277 h 2594277"/>
              <a:gd name="connsiteX20" fmla="*/ 5982208 w 7093527"/>
              <a:gd name="connsiteY20" fmla="*/ 2594277 h 2594277"/>
              <a:gd name="connsiteX21" fmla="*/ 5391081 w 7093527"/>
              <a:gd name="connsiteY21" fmla="*/ 2594277 h 2594277"/>
              <a:gd name="connsiteX22" fmla="*/ 4870889 w 7093527"/>
              <a:gd name="connsiteY22" fmla="*/ 2594277 h 2594277"/>
              <a:gd name="connsiteX23" fmla="*/ 4208826 w 7093527"/>
              <a:gd name="connsiteY23" fmla="*/ 2594277 h 2594277"/>
              <a:gd name="connsiteX24" fmla="*/ 3830505 w 7093527"/>
              <a:gd name="connsiteY24" fmla="*/ 2594277 h 2594277"/>
              <a:gd name="connsiteX25" fmla="*/ 3381248 w 7093527"/>
              <a:gd name="connsiteY25" fmla="*/ 2594277 h 2594277"/>
              <a:gd name="connsiteX26" fmla="*/ 2648250 w 7093527"/>
              <a:gd name="connsiteY26" fmla="*/ 2594277 h 2594277"/>
              <a:gd name="connsiteX27" fmla="*/ 2128058 w 7093527"/>
              <a:gd name="connsiteY27" fmla="*/ 2594277 h 2594277"/>
              <a:gd name="connsiteX28" fmla="*/ 1607866 w 7093527"/>
              <a:gd name="connsiteY28" fmla="*/ 2594277 h 2594277"/>
              <a:gd name="connsiteX29" fmla="*/ 1158609 w 7093527"/>
              <a:gd name="connsiteY29" fmla="*/ 2594277 h 2594277"/>
              <a:gd name="connsiteX30" fmla="*/ 638417 w 7093527"/>
              <a:gd name="connsiteY30" fmla="*/ 2594277 h 2594277"/>
              <a:gd name="connsiteX31" fmla="*/ 0 w 7093527"/>
              <a:gd name="connsiteY31" fmla="*/ 2594277 h 2594277"/>
              <a:gd name="connsiteX32" fmla="*/ 0 w 7093527"/>
              <a:gd name="connsiteY32" fmla="*/ 2049479 h 2594277"/>
              <a:gd name="connsiteX33" fmla="*/ 0 w 7093527"/>
              <a:gd name="connsiteY33" fmla="*/ 1582509 h 2594277"/>
              <a:gd name="connsiteX34" fmla="*/ 0 w 7093527"/>
              <a:gd name="connsiteY34" fmla="*/ 1037711 h 2594277"/>
              <a:gd name="connsiteX35" fmla="*/ 0 w 7093527"/>
              <a:gd name="connsiteY35" fmla="*/ 466970 h 2594277"/>
              <a:gd name="connsiteX36" fmla="*/ 0 w 7093527"/>
              <a:gd name="connsiteY36" fmla="*/ 0 h 259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93527" h="2594277" extrusionOk="0">
                <a:moveTo>
                  <a:pt x="0" y="0"/>
                </a:moveTo>
                <a:cubicBezTo>
                  <a:pt x="325589" y="-1595"/>
                  <a:pt x="433277" y="9986"/>
                  <a:pt x="662063" y="0"/>
                </a:cubicBezTo>
                <a:cubicBezTo>
                  <a:pt x="890849" y="-9986"/>
                  <a:pt x="1073751" y="44410"/>
                  <a:pt x="1182255" y="0"/>
                </a:cubicBezTo>
                <a:cubicBezTo>
                  <a:pt x="1290759" y="-44410"/>
                  <a:pt x="1584394" y="47158"/>
                  <a:pt x="1844317" y="0"/>
                </a:cubicBezTo>
                <a:cubicBezTo>
                  <a:pt x="2104240" y="-47158"/>
                  <a:pt x="2259574" y="53355"/>
                  <a:pt x="2364509" y="0"/>
                </a:cubicBezTo>
                <a:cubicBezTo>
                  <a:pt x="2469444" y="-53355"/>
                  <a:pt x="2565646" y="25750"/>
                  <a:pt x="2742830" y="0"/>
                </a:cubicBezTo>
                <a:cubicBezTo>
                  <a:pt x="2920014" y="-25750"/>
                  <a:pt x="3140081" y="42960"/>
                  <a:pt x="3333958" y="0"/>
                </a:cubicBezTo>
                <a:cubicBezTo>
                  <a:pt x="3527835" y="-42960"/>
                  <a:pt x="3717577" y="18231"/>
                  <a:pt x="4066955" y="0"/>
                </a:cubicBezTo>
                <a:cubicBezTo>
                  <a:pt x="4416333" y="-18231"/>
                  <a:pt x="4320277" y="24791"/>
                  <a:pt x="4516212" y="0"/>
                </a:cubicBezTo>
                <a:cubicBezTo>
                  <a:pt x="4712147" y="-24791"/>
                  <a:pt x="4853164" y="31135"/>
                  <a:pt x="4965469" y="0"/>
                </a:cubicBezTo>
                <a:cubicBezTo>
                  <a:pt x="5077774" y="-31135"/>
                  <a:pt x="5264529" y="31132"/>
                  <a:pt x="5343790" y="0"/>
                </a:cubicBezTo>
                <a:cubicBezTo>
                  <a:pt x="5423051" y="-31132"/>
                  <a:pt x="5576488" y="6432"/>
                  <a:pt x="5793047" y="0"/>
                </a:cubicBezTo>
                <a:cubicBezTo>
                  <a:pt x="6009606" y="-6432"/>
                  <a:pt x="6279323" y="17092"/>
                  <a:pt x="6455110" y="0"/>
                </a:cubicBezTo>
                <a:cubicBezTo>
                  <a:pt x="6630897" y="-17092"/>
                  <a:pt x="6931476" y="17594"/>
                  <a:pt x="7093527" y="0"/>
                </a:cubicBezTo>
                <a:cubicBezTo>
                  <a:pt x="7102109" y="184854"/>
                  <a:pt x="7061344" y="250777"/>
                  <a:pt x="7093527" y="492913"/>
                </a:cubicBezTo>
                <a:cubicBezTo>
                  <a:pt x="7125710" y="735049"/>
                  <a:pt x="7070789" y="756823"/>
                  <a:pt x="7093527" y="1011768"/>
                </a:cubicBezTo>
                <a:cubicBezTo>
                  <a:pt x="7116265" y="1266713"/>
                  <a:pt x="7042679" y="1300875"/>
                  <a:pt x="7093527" y="1530623"/>
                </a:cubicBezTo>
                <a:cubicBezTo>
                  <a:pt x="7144375" y="1760371"/>
                  <a:pt x="7064938" y="1902564"/>
                  <a:pt x="7093527" y="2049479"/>
                </a:cubicBezTo>
                <a:cubicBezTo>
                  <a:pt x="7122116" y="2196394"/>
                  <a:pt x="7063214" y="2354799"/>
                  <a:pt x="7093527" y="2594277"/>
                </a:cubicBezTo>
                <a:cubicBezTo>
                  <a:pt x="6845061" y="2604257"/>
                  <a:pt x="6673310" y="2530091"/>
                  <a:pt x="6360529" y="2594277"/>
                </a:cubicBezTo>
                <a:cubicBezTo>
                  <a:pt x="6047748" y="2658463"/>
                  <a:pt x="6104256" y="2552786"/>
                  <a:pt x="5982208" y="2594277"/>
                </a:cubicBezTo>
                <a:cubicBezTo>
                  <a:pt x="5860160" y="2635768"/>
                  <a:pt x="5578251" y="2537276"/>
                  <a:pt x="5391081" y="2594277"/>
                </a:cubicBezTo>
                <a:cubicBezTo>
                  <a:pt x="5203911" y="2651278"/>
                  <a:pt x="5011314" y="2533176"/>
                  <a:pt x="4870889" y="2594277"/>
                </a:cubicBezTo>
                <a:cubicBezTo>
                  <a:pt x="4730464" y="2655378"/>
                  <a:pt x="4502852" y="2549525"/>
                  <a:pt x="4208826" y="2594277"/>
                </a:cubicBezTo>
                <a:cubicBezTo>
                  <a:pt x="3914800" y="2639029"/>
                  <a:pt x="3930448" y="2588536"/>
                  <a:pt x="3830505" y="2594277"/>
                </a:cubicBezTo>
                <a:cubicBezTo>
                  <a:pt x="3730562" y="2600018"/>
                  <a:pt x="3552527" y="2583513"/>
                  <a:pt x="3381248" y="2594277"/>
                </a:cubicBezTo>
                <a:cubicBezTo>
                  <a:pt x="3209969" y="2605041"/>
                  <a:pt x="2989085" y="2535442"/>
                  <a:pt x="2648250" y="2594277"/>
                </a:cubicBezTo>
                <a:cubicBezTo>
                  <a:pt x="2307415" y="2653112"/>
                  <a:pt x="2369239" y="2539075"/>
                  <a:pt x="2128058" y="2594277"/>
                </a:cubicBezTo>
                <a:cubicBezTo>
                  <a:pt x="1886877" y="2649479"/>
                  <a:pt x="1866240" y="2549382"/>
                  <a:pt x="1607866" y="2594277"/>
                </a:cubicBezTo>
                <a:cubicBezTo>
                  <a:pt x="1349492" y="2639172"/>
                  <a:pt x="1326326" y="2588864"/>
                  <a:pt x="1158609" y="2594277"/>
                </a:cubicBezTo>
                <a:cubicBezTo>
                  <a:pt x="990892" y="2599690"/>
                  <a:pt x="856956" y="2564657"/>
                  <a:pt x="638417" y="2594277"/>
                </a:cubicBezTo>
                <a:cubicBezTo>
                  <a:pt x="419878" y="2623897"/>
                  <a:pt x="213718" y="2593151"/>
                  <a:pt x="0" y="2594277"/>
                </a:cubicBezTo>
                <a:cubicBezTo>
                  <a:pt x="-27156" y="2369547"/>
                  <a:pt x="30018" y="2280250"/>
                  <a:pt x="0" y="2049479"/>
                </a:cubicBezTo>
                <a:cubicBezTo>
                  <a:pt x="-30018" y="1818708"/>
                  <a:pt x="35764" y="1685601"/>
                  <a:pt x="0" y="1582509"/>
                </a:cubicBezTo>
                <a:cubicBezTo>
                  <a:pt x="-35764" y="1479417"/>
                  <a:pt x="15046" y="1198822"/>
                  <a:pt x="0" y="1037711"/>
                </a:cubicBezTo>
                <a:cubicBezTo>
                  <a:pt x="-15046" y="876600"/>
                  <a:pt x="32386" y="618074"/>
                  <a:pt x="0" y="466970"/>
                </a:cubicBezTo>
                <a:cubicBezTo>
                  <a:pt x="-32386" y="315866"/>
                  <a:pt x="18264" y="158717"/>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55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p:txBody>
          <a:bodyPr>
            <a:normAutofit/>
          </a:bodyPr>
          <a:lstStyle/>
          <a:p>
            <a:pPr marL="0" indent="0">
              <a:buNone/>
            </a:pPr>
            <a:r>
              <a:rPr lang="en-US" sz="2600" dirty="0"/>
              <a:t>Our consulting services help financial businesses to:</a:t>
            </a:r>
          </a:p>
          <a:p>
            <a:pPr marL="339725" indent="-339725" algn="just">
              <a:buClr>
                <a:schemeClr val="bg1">
                  <a:lumMod val="75000"/>
                </a:schemeClr>
              </a:buClr>
            </a:pPr>
            <a:r>
              <a:rPr lang="en-US" sz="2600" dirty="0">
                <a:solidFill>
                  <a:schemeClr val="bg1">
                    <a:lumMod val="75000"/>
                  </a:schemeClr>
                </a:solidFill>
              </a:rPr>
              <a:t>Make decisions more effectively and easy to access.</a:t>
            </a:r>
          </a:p>
          <a:p>
            <a:pPr marL="339725" indent="-339725" algn="just">
              <a:buClr>
                <a:schemeClr val="bg1">
                  <a:lumMod val="75000"/>
                </a:schemeClr>
              </a:buClr>
            </a:pPr>
            <a:r>
              <a:rPr lang="en-US" sz="2600" dirty="0">
                <a:solidFill>
                  <a:schemeClr val="bg1">
                    <a:lumMod val="75000"/>
                  </a:schemeClr>
                </a:solidFill>
              </a:rPr>
              <a:t>Bring new products onto the market.</a:t>
            </a:r>
          </a:p>
          <a:p>
            <a:pPr marL="339725" indent="-339725" algn="just">
              <a:buClr>
                <a:schemeClr val="bg1">
                  <a:lumMod val="75000"/>
                </a:schemeClr>
              </a:buClr>
            </a:pPr>
            <a:r>
              <a:rPr lang="en-US" sz="2600" dirty="0">
                <a:solidFill>
                  <a:schemeClr val="bg1">
                    <a:lumMod val="75000"/>
                  </a:schemeClr>
                </a:solidFill>
              </a:rPr>
              <a:t>A growing number of regulations.</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p:txBody>
          <a:bodyPr>
            <a:normAutofit/>
          </a:bodyPr>
          <a:lstStyle/>
          <a:p>
            <a:pPr marL="0" indent="0">
              <a:buNone/>
            </a:pPr>
            <a:r>
              <a:rPr lang="en-US" sz="2600" dirty="0"/>
              <a:t>Our consulting services help financial businesses to:</a:t>
            </a:r>
          </a:p>
          <a:p>
            <a:pPr marL="339725" indent="-339725" algn="just"/>
            <a:r>
              <a:rPr lang="en-US" sz="2600" dirty="0"/>
              <a:t>Make decisions more effectively and easy to access.</a:t>
            </a:r>
          </a:p>
          <a:p>
            <a:pPr marL="339725" indent="-339725" algn="just">
              <a:buClr>
                <a:schemeClr val="bg1">
                  <a:lumMod val="75000"/>
                </a:schemeClr>
              </a:buClr>
            </a:pPr>
            <a:r>
              <a:rPr lang="en-US" sz="2600" dirty="0">
                <a:solidFill>
                  <a:schemeClr val="bg1">
                    <a:lumMod val="75000"/>
                  </a:schemeClr>
                </a:solidFill>
              </a:rPr>
              <a:t>Bring new products onto the market.</a:t>
            </a:r>
          </a:p>
          <a:p>
            <a:pPr marL="339725" indent="-339725" algn="just">
              <a:buClr>
                <a:schemeClr val="bg1">
                  <a:lumMod val="75000"/>
                </a:schemeClr>
              </a:buClr>
            </a:pPr>
            <a:r>
              <a:rPr lang="en-US" sz="2600" dirty="0">
                <a:solidFill>
                  <a:schemeClr val="bg1">
                    <a:lumMod val="75000"/>
                  </a:schemeClr>
                </a:solidFill>
              </a:rPr>
              <a:t>A growing number of regulations.</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p:txBody>
          <a:bodyPr>
            <a:normAutofit/>
          </a:bodyPr>
          <a:lstStyle/>
          <a:p>
            <a:pPr marL="0" indent="0">
              <a:buNone/>
            </a:pPr>
            <a:r>
              <a:rPr lang="en-US" sz="2600" dirty="0"/>
              <a:t>Our consulting services help financial businesses to:</a:t>
            </a:r>
          </a:p>
          <a:p>
            <a:pPr marL="339725" indent="-339725" algn="just">
              <a:buClr>
                <a:schemeClr val="bg1">
                  <a:lumMod val="75000"/>
                </a:schemeClr>
              </a:buClr>
            </a:pPr>
            <a:r>
              <a:rPr lang="en-US" sz="2600" dirty="0">
                <a:solidFill>
                  <a:schemeClr val="bg1">
                    <a:lumMod val="75000"/>
                  </a:schemeClr>
                </a:solidFill>
              </a:rPr>
              <a:t>Make decisions more effectively and easy to access.</a:t>
            </a:r>
          </a:p>
          <a:p>
            <a:pPr marL="339725" indent="-339725" algn="just"/>
            <a:r>
              <a:rPr lang="en-US" sz="2600" dirty="0"/>
              <a:t>Bring new products onto the market.</a:t>
            </a:r>
          </a:p>
          <a:p>
            <a:pPr marL="339725" indent="-339725" algn="just">
              <a:buClr>
                <a:schemeClr val="bg1">
                  <a:lumMod val="75000"/>
                </a:schemeClr>
              </a:buClr>
            </a:pPr>
            <a:r>
              <a:rPr lang="en-US" sz="2600" dirty="0">
                <a:solidFill>
                  <a:schemeClr val="bg1">
                    <a:lumMod val="75000"/>
                  </a:schemeClr>
                </a:solidFill>
              </a:rPr>
              <a:t>A growing number of regulations.</a:t>
            </a:r>
          </a:p>
          <a:p>
            <a:endParaRPr lang="en-IN" dirty="0"/>
          </a:p>
        </p:txBody>
      </p:sp>
    </p:spTree>
    <p:extLst>
      <p:ext uri="{BB962C8B-B14F-4D97-AF65-F5344CB8AC3E}">
        <p14:creationId xmlns:p14="http://schemas.microsoft.com/office/powerpoint/2010/main" val="67982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Financial Data Analysis</a:t>
            </a:r>
          </a:p>
        </p:txBody>
      </p:sp>
      <p:sp>
        <p:nvSpPr>
          <p:cNvPr id="3" name="Content Placeholder 2"/>
          <p:cNvSpPr>
            <a:spLocks noGrp="1"/>
          </p:cNvSpPr>
          <p:nvPr>
            <p:ph idx="1"/>
          </p:nvPr>
        </p:nvSpPr>
        <p:spPr/>
        <p:txBody>
          <a:bodyPr>
            <a:normAutofit/>
          </a:bodyPr>
          <a:lstStyle/>
          <a:p>
            <a:pPr marL="0" indent="0">
              <a:buNone/>
            </a:pPr>
            <a:r>
              <a:rPr lang="en-US" sz="2600" dirty="0"/>
              <a:t>Our consulting services help financial businesses to:</a:t>
            </a:r>
          </a:p>
          <a:p>
            <a:pPr marL="339725" indent="-339725" algn="just">
              <a:buClr>
                <a:schemeClr val="bg1">
                  <a:lumMod val="75000"/>
                </a:schemeClr>
              </a:buClr>
            </a:pPr>
            <a:r>
              <a:rPr lang="en-US" sz="2600" dirty="0">
                <a:solidFill>
                  <a:schemeClr val="bg1">
                    <a:lumMod val="75000"/>
                  </a:schemeClr>
                </a:solidFill>
              </a:rPr>
              <a:t>Make decisions more effectively and easy to access.</a:t>
            </a:r>
          </a:p>
          <a:p>
            <a:pPr marL="339725" indent="-339725" algn="just">
              <a:buClr>
                <a:schemeClr val="bg1">
                  <a:lumMod val="75000"/>
                </a:schemeClr>
              </a:buClr>
            </a:pPr>
            <a:r>
              <a:rPr lang="en-US" sz="2600" dirty="0">
                <a:solidFill>
                  <a:schemeClr val="bg1">
                    <a:lumMod val="75000"/>
                  </a:schemeClr>
                </a:solidFill>
              </a:rPr>
              <a:t>Bring new products onto the market.</a:t>
            </a:r>
          </a:p>
          <a:p>
            <a:pPr marL="339725" indent="-339725" algn="just"/>
            <a:r>
              <a:rPr lang="en-US" sz="2600" dirty="0"/>
              <a:t>A growing number of regulations.</a:t>
            </a:r>
          </a:p>
          <a:p>
            <a:endParaRPr lang="en-IN" dirty="0"/>
          </a:p>
        </p:txBody>
      </p:sp>
    </p:spTree>
    <p:extLst>
      <p:ext uri="{BB962C8B-B14F-4D97-AF65-F5344CB8AC3E}">
        <p14:creationId xmlns:p14="http://schemas.microsoft.com/office/powerpoint/2010/main" val="679828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9056463-82AF-418E-84A5-48357E9B575E}">
  <ds:schemaRefs>
    <ds:schemaRef ds:uri="http://schemas.microsoft.com/sharepoint/v3/contenttype/forms"/>
  </ds:schemaRefs>
</ds:datastoreItem>
</file>

<file path=customXml/itemProps3.xml><?xml version="1.0" encoding="utf-8"?>
<ds:datastoreItem xmlns:ds="http://schemas.openxmlformats.org/officeDocument/2006/customXml" ds:itemID="{F0340439-14DE-40A4-AF5D-A2ABB32CB2B8}">
  <ds:schemaRefs>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588</TotalTime>
  <Words>2264</Words>
  <Application>Microsoft Office PowerPoint</Application>
  <PresentationFormat>On-screen Show (4:3)</PresentationFormat>
  <Paragraphs>180</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Financial Data Analysis</vt:lpstr>
      <vt:lpstr>Financial Data Analysis</vt:lpstr>
      <vt:lpstr>Financial Data Analysis</vt:lpstr>
      <vt:lpstr>Financial Data Analysis</vt:lpstr>
      <vt:lpstr>Financial Data Analysis</vt:lpstr>
      <vt:lpstr>Financial Data Analysis</vt:lpstr>
      <vt:lpstr>Financial Data Analysis</vt:lpstr>
      <vt:lpstr>The Challenge</vt:lpstr>
      <vt:lpstr>The Challenge</vt:lpstr>
      <vt:lpstr>The Challenge</vt:lpstr>
      <vt:lpstr>The Challenge</vt:lpstr>
      <vt:lpstr>The Challenge</vt:lpstr>
      <vt:lpstr>The Journey</vt:lpstr>
      <vt:lpstr>The Journey</vt:lpstr>
      <vt:lpstr>The Journey</vt:lpstr>
      <vt:lpstr>The Journey</vt:lpstr>
      <vt:lpstr>The Journey</vt:lpstr>
      <vt:lpstr>The Journey</vt:lpstr>
      <vt:lpstr>The Journey</vt:lpstr>
      <vt:lpstr>The Journey</vt:lpstr>
      <vt:lpstr>The Journey</vt:lpstr>
      <vt:lpstr>The Journey</vt:lpstr>
      <vt:lpstr>The Results</vt:lpstr>
      <vt:lpstr>The Results</vt:lpstr>
      <vt:lpstr>The Results</vt:lpstr>
      <vt:lpstr>The Results</vt:lpstr>
      <vt:lpstr>Retail Industry</vt:lpstr>
      <vt:lpstr>Retail Industry</vt:lpstr>
      <vt:lpstr>Retail Industry</vt:lpstr>
      <vt:lpstr>Why the Retail Industry Needs Data Warehousing and Analytics?</vt:lpstr>
      <vt:lpstr>Why the Retail Industry Needs Data Warehousing and Analytics?</vt:lpstr>
      <vt:lpstr>Why the Retail Industry Needs Data Warehousing and Analytics?</vt:lpstr>
      <vt:lpstr>Why the Retail Industry Needs Data Warehousing and Analytics?</vt:lpstr>
      <vt:lpstr>Retail Industry</vt:lpstr>
      <vt:lpstr>Retail Industry</vt:lpstr>
      <vt:lpstr>Retail Industry</vt:lpstr>
      <vt:lpstr>Retail Industry</vt:lpstr>
      <vt:lpstr>Retail Industry</vt:lpstr>
      <vt:lpstr>A Data Warehouse Saves Time</vt:lpstr>
      <vt:lpstr>A Data Warehouse Saves Time</vt:lpstr>
      <vt:lpstr>A Data Warehouse Saves Time</vt:lpstr>
      <vt:lpstr>Enhanced Business Intelligence </vt:lpstr>
      <vt:lpstr>Enhanced Business Intelligence </vt:lpstr>
      <vt:lpstr>Enhanced Business Intelligence </vt:lpstr>
      <vt:lpstr>Demand Forecasting and Scaling of Operations</vt:lpstr>
      <vt:lpstr>Demand Forecasting and Scaling of Operations</vt:lpstr>
      <vt:lpstr>Demand Forecasting and Scaling of Operations</vt:lpstr>
      <vt:lpstr>Better Understanding of Customers </vt:lpstr>
      <vt:lpstr>Retail Industry</vt:lpstr>
      <vt:lpstr>Retail Industry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84</cp:revision>
  <dcterms:created xsi:type="dcterms:W3CDTF">2020-12-02T17:41:12Z</dcterms:created>
  <dcterms:modified xsi:type="dcterms:W3CDTF">2021-02-05T04:13:48Z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305076</vt:lpwstr>
  </property>
  <property fmtid="{D5CDD505-2E9C-101B-9397-08002B2CF9AE}" name="NXPowerLiteSettings" pid="4">
    <vt:lpwstr>C6200358026400</vt:lpwstr>
  </property>
  <property fmtid="{D5CDD505-2E9C-101B-9397-08002B2CF9AE}" name="NXPowerLiteVersion" pid="5">
    <vt:lpwstr>D8.0.4</vt:lpwstr>
  </property>
</Properties>
</file>