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312" r:id="rId7"/>
    <p:sldId id="318" r:id="rId8"/>
    <p:sldId id="313" r:id="rId9"/>
    <p:sldId id="314" r:id="rId10"/>
    <p:sldId id="315" r:id="rId11"/>
    <p:sldId id="326" r:id="rId12"/>
    <p:sldId id="316" r:id="rId13"/>
    <p:sldId id="325" r:id="rId14"/>
    <p:sldId id="317" r:id="rId15"/>
    <p:sldId id="319" r:id="rId16"/>
    <p:sldId id="320" r:id="rId17"/>
    <p:sldId id="321" r:id="rId18"/>
    <p:sldId id="322" r:id="rId19"/>
    <p:sldId id="323" r:id="rId20"/>
    <p:sldId id="324" r:id="rId21"/>
    <p:sldId id="31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A42"/>
    <a:srgbClr val="00131B"/>
    <a:srgbClr val="0116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2" d="100"/>
          <a:sy n="82" d="100"/>
        </p:scale>
        <p:origin x="145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364326-FE43-40C8-BF82-93216A0C50F2}"/>
              </a:ext>
            </a:extLst>
          </p:cNvPr>
          <p:cNvPicPr>
            <a:picLocks noChangeAspect="1"/>
          </p:cNvPicPr>
          <p:nvPr userDrawn="1"/>
        </p:nvPicPr>
        <p:blipFill rotWithShape="1">
          <a:blip r:embed="rId2"/>
          <a:srcRect r="11050"/>
          <a:stretch/>
        </p:blipFill>
        <p:spPr>
          <a:xfrm>
            <a:off x="-1" y="0"/>
            <a:ext cx="9144001" cy="6858000"/>
          </a:xfrm>
          <a:prstGeom prst="rect">
            <a:avLst/>
          </a:prstGeom>
          <a:ln>
            <a:noFill/>
          </a:ln>
        </p:spPr>
      </p:pic>
      <p:sp>
        <p:nvSpPr>
          <p:cNvPr id="8" name="Rectangle 7">
            <a:extLst>
              <a:ext uri="{FF2B5EF4-FFF2-40B4-BE49-F238E27FC236}">
                <a16:creationId xmlns:a16="http://schemas.microsoft.com/office/drawing/2014/main" id="{EDC641D0-6303-44CA-A0AA-15B5725E0806}"/>
              </a:ext>
            </a:extLst>
          </p:cNvPr>
          <p:cNvSpPr/>
          <p:nvPr userDrawn="1"/>
        </p:nvSpPr>
        <p:spPr>
          <a:xfrm>
            <a:off x="-2"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95BF1C0C-88DD-48C0-9020-183B697CD07B}"/>
              </a:ext>
            </a:extLst>
          </p:cNvPr>
          <p:cNvSpPr/>
          <p:nvPr userDrawn="1"/>
        </p:nvSpPr>
        <p:spPr>
          <a:xfrm>
            <a:off x="310712" y="3117274"/>
            <a:ext cx="2592286" cy="803564"/>
          </a:xfrm>
          <a:prstGeom prst="roundRect">
            <a:avLst>
              <a:gd name="adj" fmla="val 5771"/>
            </a:avLst>
          </a:prstGeom>
          <a:solidFill>
            <a:schemeClr val="lt1">
              <a:alpha val="8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n>
                  <a:noFill/>
                </a:ln>
                <a:solidFill>
                  <a:srgbClr val="1E3A42"/>
                </a:solidFill>
                <a:latin typeface="Bahnschrift SemiBold" panose="020B0502040204020203" pitchFamily="34" charset="0"/>
              </a:rPr>
              <a:t>ECAP44</a:t>
            </a:r>
            <a:r>
              <a:rPr lang="en-US" sz="4400" dirty="0">
                <a:ln>
                  <a:noFill/>
                </a:ln>
                <a:solidFill>
                  <a:srgbClr val="1E3A42"/>
                </a:solidFill>
                <a:latin typeface="Bahnschrift SemiBold" panose="020B0502040204020203" pitchFamily="34" charset="0"/>
              </a:rPr>
              <a:t>6</a:t>
            </a:r>
            <a:endParaRPr lang="en-IN" sz="4400" dirty="0">
              <a:ln>
                <a:noFill/>
              </a:ln>
              <a:solidFill>
                <a:srgbClr val="1E3A42"/>
              </a:solidFill>
              <a:latin typeface="Bahnschrift SemiBold" panose="020B0502040204020203" pitchFamily="34" charset="0"/>
            </a:endParaRPr>
          </a:p>
        </p:txBody>
      </p:sp>
      <p:sp>
        <p:nvSpPr>
          <p:cNvPr id="10" name="Rectangle: Rounded Corners 9">
            <a:extLst>
              <a:ext uri="{FF2B5EF4-FFF2-40B4-BE49-F238E27FC236}">
                <a16:creationId xmlns:a16="http://schemas.microsoft.com/office/drawing/2014/main" id="{68B6C214-199C-4BC8-B532-7603DD225516}"/>
              </a:ext>
            </a:extLst>
          </p:cNvPr>
          <p:cNvSpPr/>
          <p:nvPr userDrawn="1"/>
        </p:nvSpPr>
        <p:spPr>
          <a:xfrm>
            <a:off x="310714" y="3920838"/>
            <a:ext cx="5742845" cy="637309"/>
          </a:xfrm>
          <a:prstGeom prst="roundRect">
            <a:avLst>
              <a:gd name="adj" fmla="val 5906"/>
            </a:avLst>
          </a:prstGeom>
          <a:solidFill>
            <a:srgbClr val="00131B">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800" cap="small" baseline="0" dirty="0">
                <a:latin typeface="Bahnschrift" panose="020B0502040204020203" pitchFamily="34" charset="0"/>
              </a:rPr>
              <a:t>Data Warehousing and Data Mining</a:t>
            </a:r>
            <a:endParaRPr lang="en-US" sz="2800" cap="small" baseline="0"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30C211C8-5DE0-441C-B07B-6C47CCED1052}"/>
              </a:ext>
            </a:extLst>
          </p:cNvPr>
          <p:cNvSpPr/>
          <p:nvPr userDrawn="1"/>
        </p:nvSpPr>
        <p:spPr>
          <a:xfrm>
            <a:off x="6373093" y="5264729"/>
            <a:ext cx="2770907" cy="678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rPr>
              <a:t>HARJINDER KAUR</a:t>
            </a:r>
            <a:endParaRPr lang="en-US"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endParaRPr>
          </a:p>
        </p:txBody>
      </p:sp>
      <p:sp>
        <p:nvSpPr>
          <p:cNvPr id="12" name="Rectangle 11">
            <a:extLst>
              <a:ext uri="{FF2B5EF4-FFF2-40B4-BE49-F238E27FC236}">
                <a16:creationId xmlns:a16="http://schemas.microsoft.com/office/drawing/2014/main" id="{7A9516C9-71CB-4F46-B6CC-1E372B71C74C}"/>
              </a:ext>
            </a:extLst>
          </p:cNvPr>
          <p:cNvSpPr/>
          <p:nvPr userDrawn="1"/>
        </p:nvSpPr>
        <p:spPr>
          <a:xfrm>
            <a:off x="6373091" y="5857587"/>
            <a:ext cx="2770909"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dirty="0">
                <a:latin typeface="Bahnschrift" panose="020B0502040204020203" pitchFamily="34" charset="0"/>
              </a:rPr>
              <a:t>Assistant Professor</a:t>
            </a:r>
            <a:endParaRPr lang="en-US" sz="2000" dirty="0">
              <a:latin typeface="Bahnschrift" panose="020B0502040204020203" pitchFamily="34" charset="0"/>
            </a:endParaRPr>
          </a:p>
        </p:txBody>
      </p:sp>
      <p:sp>
        <p:nvSpPr>
          <p:cNvPr id="13" name="Rectangle 12">
            <a:extLst>
              <a:ext uri="{FF2B5EF4-FFF2-40B4-BE49-F238E27FC236}">
                <a16:creationId xmlns:a16="http://schemas.microsoft.com/office/drawing/2014/main" id="{5BF1972B-1B58-476C-A183-16E6B9940286}"/>
              </a:ext>
            </a:extLst>
          </p:cNvPr>
          <p:cNvSpPr/>
          <p:nvPr userDrawn="1"/>
        </p:nvSpPr>
        <p:spPr>
          <a:xfrm>
            <a:off x="6779419" y="6310314"/>
            <a:ext cx="2364579" cy="46672"/>
          </a:xfrm>
          <a:prstGeom prst="rect">
            <a:avLst/>
          </a:prstGeom>
          <a:gradFill flip="none" rotWithShape="1">
            <a:gsLst>
              <a:gs pos="15000">
                <a:schemeClr val="accent1">
                  <a:lumMod val="5000"/>
                  <a:lumOff val="95000"/>
                </a:schemeClr>
              </a:gs>
              <a:gs pos="100000">
                <a:srgbClr val="1E3A4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701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348271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73430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31448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54805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s">
    <p:bg>
      <p:bgPr>
        <a:solidFill>
          <a:srgbClr val="1E3A42">
            <a:alpha val="6000"/>
          </a:srgb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DE97C-9AD5-4B46-AA69-8DCE72B4ED79}"/>
              </a:ext>
            </a:extLst>
          </p:cNvPr>
          <p:cNvSpPr/>
          <p:nvPr userDrawn="1"/>
        </p:nvSpPr>
        <p:spPr>
          <a:xfrm>
            <a:off x="0" y="0"/>
            <a:ext cx="9144000" cy="2078182"/>
          </a:xfrm>
          <a:prstGeom prst="rect">
            <a:avLst/>
          </a:prstGeom>
          <a:gradFill flip="none" rotWithShape="1">
            <a:gsLst>
              <a:gs pos="34000">
                <a:srgbClr val="1E3A42"/>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14" name="Picture 13">
            <a:extLst>
              <a:ext uri="{FF2B5EF4-FFF2-40B4-BE49-F238E27FC236}">
                <a16:creationId xmlns:a16="http://schemas.microsoft.com/office/drawing/2014/main" id="{F5C63336-F0EA-41D1-9303-178A5A5433F5}"/>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5500" b="94500" l="10000" r="90000">
                        <a14:foregroundMark x1="35200" y1="22800" x2="35200" y2="22800"/>
                        <a14:foregroundMark x1="49700" y1="17500" x2="49700" y2="17500"/>
                        <a14:foregroundMark x1="65900" y1="20300" x2="65900" y2="20300"/>
                        <a14:foregroundMark x1="76900" y1="31100" x2="76900" y2="31100"/>
                        <a14:foregroundMark x1="19800" y1="30300" x2="19800" y2="30300"/>
                        <a14:foregroundMark x1="54900" y1="81800" x2="54900" y2="81800"/>
                        <a14:foregroundMark x1="54000" y1="85400" x2="54000" y2="85400"/>
                        <a14:foregroundMark x1="52000" y1="89800" x2="52000" y2="89800"/>
                        <a14:foregroundMark x1="50700" y1="94500" x2="50700" y2="94500"/>
                        <a14:foregroundMark x1="49200" y1="5500" x2="50300" y2="8300"/>
                        <a14:backgroundMark x1="22800" y1="17900" x2="22800" y2="17900"/>
                        <a14:backgroundMark x1="25900" y1="26900" x2="21300" y2="9700"/>
                        <a14:backgroundMark x1="26300" y1="53300" x2="15900" y2="48000"/>
                        <a14:backgroundMark x1="75500" y1="59000" x2="77100" y2="71400"/>
                        <a14:backgroundMark x1="85900" y1="51700" x2="82400" y2="74100"/>
                        <a14:backgroundMark x1="82400" y1="74100" x2="79900" y2="78500"/>
                        <a14:backgroundMark x1="80200" y1="50400" x2="73500" y2="83600"/>
                        <a14:backgroundMark x1="28100" y1="65000" x2="21900" y2="48100"/>
                        <a14:backgroundMark x1="21900" y1="48100" x2="19500" y2="46200"/>
                        <a14:backgroundMark x1="52900" y1="46900" x2="52900" y2="46900"/>
                        <a14:backgroundMark x1="54000" y1="45500" x2="50300" y2="49700"/>
                      </a14:backgroundRemoval>
                    </a14:imgEffect>
                  </a14:imgLayer>
                </a14:imgProps>
              </a:ext>
            </a:extLst>
          </a:blip>
          <a:srcRect l="-1494" t="-32229" r="-3706" b="-18167"/>
          <a:stretch/>
        </p:blipFill>
        <p:spPr>
          <a:xfrm rot="20013056">
            <a:off x="6847911" y="-720585"/>
            <a:ext cx="2257899" cy="3227939"/>
          </a:xfrm>
          <a:custGeom>
            <a:avLst/>
            <a:gdLst>
              <a:gd name="connsiteX0" fmla="*/ 2626041 w 3539874"/>
              <a:gd name="connsiteY0" fmla="*/ 628760 h 3438369"/>
              <a:gd name="connsiteX1" fmla="*/ 2626041 w 3539874"/>
              <a:gd name="connsiteY1" fmla="*/ 754750 h 3438369"/>
              <a:gd name="connsiteX2" fmla="*/ 3539874 w 3539874"/>
              <a:gd name="connsiteY2" fmla="*/ 1209356 h 3438369"/>
              <a:gd name="connsiteX3" fmla="*/ 2431002 w 3539874"/>
              <a:gd name="connsiteY3" fmla="*/ 3438369 h 3438369"/>
              <a:gd name="connsiteX4" fmla="*/ 854135 w 3539874"/>
              <a:gd name="connsiteY4" fmla="*/ 2653921 h 3438369"/>
              <a:gd name="connsiteX5" fmla="*/ 600880 w 3539874"/>
              <a:gd name="connsiteY5" fmla="*/ 2653921 h 3438369"/>
              <a:gd name="connsiteX6" fmla="*/ 600880 w 3539874"/>
              <a:gd name="connsiteY6" fmla="*/ 2527934 h 3438369"/>
              <a:gd name="connsiteX7" fmla="*/ 0 w 3539874"/>
              <a:gd name="connsiteY7" fmla="*/ 2229012 h 3438369"/>
              <a:gd name="connsiteX8" fmla="*/ 600880 w 3539874"/>
              <a:gd name="connsiteY8" fmla="*/ 1021145 h 3438369"/>
              <a:gd name="connsiteX9" fmla="*/ 600880 w 3539874"/>
              <a:gd name="connsiteY9" fmla="*/ 628760 h 3438369"/>
              <a:gd name="connsiteX10" fmla="*/ 796081 w 3539874"/>
              <a:gd name="connsiteY10" fmla="*/ 628760 h 3438369"/>
              <a:gd name="connsiteX11" fmla="*/ 1108871 w 3539874"/>
              <a:gd name="connsiteY11" fmla="*/ 0 h 3438369"/>
              <a:gd name="connsiteX12" fmla="*/ 2372782 w 3539874"/>
              <a:gd name="connsiteY12" fmla="*/ 628760 h 34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9874" h="3438369">
                <a:moveTo>
                  <a:pt x="2626041" y="628760"/>
                </a:moveTo>
                <a:lnTo>
                  <a:pt x="2626041" y="754750"/>
                </a:lnTo>
                <a:lnTo>
                  <a:pt x="3539874" y="1209356"/>
                </a:lnTo>
                <a:lnTo>
                  <a:pt x="2431002" y="3438369"/>
                </a:lnTo>
                <a:lnTo>
                  <a:pt x="854135" y="2653921"/>
                </a:lnTo>
                <a:lnTo>
                  <a:pt x="600880" y="2653921"/>
                </a:lnTo>
                <a:lnTo>
                  <a:pt x="600880" y="2527934"/>
                </a:lnTo>
                <a:lnTo>
                  <a:pt x="0" y="2229012"/>
                </a:lnTo>
                <a:lnTo>
                  <a:pt x="600880" y="1021145"/>
                </a:lnTo>
                <a:lnTo>
                  <a:pt x="600880" y="628760"/>
                </a:lnTo>
                <a:lnTo>
                  <a:pt x="796081" y="628760"/>
                </a:lnTo>
                <a:lnTo>
                  <a:pt x="1108871" y="0"/>
                </a:lnTo>
                <a:lnTo>
                  <a:pt x="2372782" y="628760"/>
                </a:lnTo>
                <a:close/>
              </a:path>
            </a:pathLst>
          </a:custGeom>
        </p:spPr>
      </p:pic>
      <p:sp>
        <p:nvSpPr>
          <p:cNvPr id="11" name="Rectangle 10">
            <a:extLst>
              <a:ext uri="{FF2B5EF4-FFF2-40B4-BE49-F238E27FC236}">
                <a16:creationId xmlns:a16="http://schemas.microsoft.com/office/drawing/2014/main" id="{33C7C1CE-3A2B-42B9-8261-549971231653}"/>
              </a:ext>
            </a:extLst>
          </p:cNvPr>
          <p:cNvSpPr/>
          <p:nvPr userDrawn="1"/>
        </p:nvSpPr>
        <p:spPr>
          <a:xfrm>
            <a:off x="6580909" y="0"/>
            <a:ext cx="2563091"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154781-6AA6-4E31-BFA7-451FA02BB597}"/>
              </a:ext>
            </a:extLst>
          </p:cNvPr>
          <p:cNvSpPr/>
          <p:nvPr userDrawn="1"/>
        </p:nvSpPr>
        <p:spPr>
          <a:xfrm>
            <a:off x="381000" y="0"/>
            <a:ext cx="4191000"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a:t>
            </a:r>
          </a:p>
          <a:p>
            <a:pPr algn="l"/>
            <a:r>
              <a:rPr lang="en-IN" sz="4400" dirty="0">
                <a:latin typeface="Bahnschrift SemiBold" panose="020B0502040204020203" pitchFamily="34" charset="0"/>
              </a:rPr>
              <a:t>Outcomes</a:t>
            </a:r>
            <a:endParaRPr lang="en-US" sz="4400" dirty="0">
              <a:latin typeface="Bahnschrift SemiBold" panose="020B0502040204020203" pitchFamily="34" charset="0"/>
            </a:endParaRPr>
          </a:p>
        </p:txBody>
      </p:sp>
      <p:sp>
        <p:nvSpPr>
          <p:cNvPr id="12" name="Content Placeholder 2">
            <a:extLst>
              <a:ext uri="{FF2B5EF4-FFF2-40B4-BE49-F238E27FC236}">
                <a16:creationId xmlns:a16="http://schemas.microsoft.com/office/drawing/2014/main" id="{5CB2B9C0-E331-46AF-8268-1F775EDBCF6F}"/>
              </a:ext>
            </a:extLst>
          </p:cNvPr>
          <p:cNvSpPr>
            <a:spLocks noGrp="1"/>
          </p:cNvSpPr>
          <p:nvPr>
            <p:ph idx="1" hasCustomPrompt="1"/>
          </p:nvPr>
        </p:nvSpPr>
        <p:spPr>
          <a:xfrm>
            <a:off x="438873" y="2338086"/>
            <a:ext cx="8207415" cy="4259965"/>
          </a:xfrm>
        </p:spPr>
        <p:txBody>
          <a:bodyPr/>
          <a:lstStyle>
            <a:lvl1pPr algn="just">
              <a:lnSpc>
                <a:spcPct val="150000"/>
              </a:lnSpc>
              <a:buClr>
                <a:srgbClr val="1E3A42"/>
              </a:buClr>
              <a:buNone/>
              <a:defRPr>
                <a:latin typeface="Bahnschrift" panose="020B0502040204020203" pitchFamily="34" charset="0"/>
              </a:defRPr>
            </a:lvl1pPr>
            <a:lvl2pPr algn="just">
              <a:lnSpc>
                <a:spcPct val="150000"/>
              </a:lnSpc>
              <a:buClr>
                <a:srgbClr val="1E3A42"/>
              </a:buClr>
              <a:defRPr>
                <a:latin typeface="Bahnschrift" panose="020B0502040204020203" pitchFamily="34" charset="0"/>
              </a:defRPr>
            </a:lvl2pPr>
            <a:lvl3pPr>
              <a:lnSpc>
                <a:spcPct val="150000"/>
              </a:lnSpc>
              <a:buClr>
                <a:srgbClr val="1E3A42"/>
              </a:buClr>
              <a:defRPr/>
            </a:lvl3pPr>
            <a:lvl4pPr>
              <a:lnSpc>
                <a:spcPct val="150000"/>
              </a:lnSpc>
              <a:buClr>
                <a:srgbClr val="1E3A42"/>
              </a:buClr>
              <a:defRPr/>
            </a:lvl4pPr>
            <a:lvl5pPr>
              <a:lnSpc>
                <a:spcPct val="150000"/>
              </a:lnSpc>
              <a:buClr>
                <a:srgbClr val="1E3A42"/>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Tree>
    <p:extLst>
      <p:ext uri="{BB962C8B-B14F-4D97-AF65-F5344CB8AC3E}">
        <p14:creationId xmlns:p14="http://schemas.microsoft.com/office/powerpoint/2010/main" val="85943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Grey)">
    <p:bg>
      <p:bgPr>
        <a:solidFill>
          <a:srgbClr val="1E3A42">
            <a:alpha val="6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45D0F-420C-4556-86BD-31D12159299A}"/>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5D5D022-5682-431A-B651-8E96936B935A}"/>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397063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5E72D9-7689-474A-85E9-1CD41788891B}"/>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a:extLst>
              <a:ext uri="{FF2B5EF4-FFF2-40B4-BE49-F238E27FC236}">
                <a16:creationId xmlns:a16="http://schemas.microsoft.com/office/drawing/2014/main" id="{399A5D1D-F3F2-4927-87A9-6B43A102D220}"/>
              </a:ext>
            </a:extLst>
          </p:cNvPr>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8AC8321E-4E24-4162-8842-3685FCC5FF86}"/>
              </a:ext>
            </a:extLst>
          </p:cNvPr>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EA0F8B-E805-4440-B5D9-DA062F6C6BEC}"/>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127019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ood Bye">
    <p:bg>
      <p:bgPr>
        <a:gradFill flip="none" rotWithShape="1">
          <a:gsLst>
            <a:gs pos="0">
              <a:schemeClr val="bg1">
                <a:lumMod val="85000"/>
              </a:schemeClr>
            </a:gs>
            <a:gs pos="100000">
              <a:srgbClr val="1E3A4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B56D4F-EE25-4F78-AEF0-9AC3738F31DC}"/>
              </a:ext>
            </a:extLst>
          </p:cNvPr>
          <p:cNvSpPr/>
          <p:nvPr userDrawn="1"/>
        </p:nvSpPr>
        <p:spPr>
          <a:xfrm>
            <a:off x="710195" y="2514600"/>
            <a:ext cx="7723610" cy="1828800"/>
          </a:xfrm>
          <a:prstGeom prst="ellipse">
            <a:avLst/>
          </a:prstGeom>
          <a:noFill/>
          <a:ln>
            <a:noFill/>
          </a:ln>
          <a:effectLst>
            <a:outerShdw blurRad="50800" dist="50800" dir="5400000" sx="40000" sy="40000" algn="ctr" rotWithShape="0">
              <a:srgbClr val="FF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rPr>
              <a:t>That’s all for now…</a:t>
            </a:r>
            <a:endParaRPr lang="en-US"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endParaRPr>
          </a:p>
        </p:txBody>
      </p:sp>
    </p:spTree>
    <p:extLst>
      <p:ext uri="{BB962C8B-B14F-4D97-AF65-F5344CB8AC3E}">
        <p14:creationId xmlns:p14="http://schemas.microsoft.com/office/powerpoint/2010/main" val="23906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AF4F7-B264-4B83-BED7-2C81D63B0C50}"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9360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AF4F7-B264-4B83-BED7-2C81D63B0C50}"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25428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AF4F7-B264-4B83-BED7-2C81D63B0C50}"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793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AF4F7-B264-4B83-BED7-2C81D63B0C50}"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31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AF4F7-B264-4B83-BED7-2C81D63B0C50}" type="datetimeFigureOut">
              <a:rPr lang="en-US" smtClean="0"/>
              <a:t>2/8/2021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A2490-CF00-4DD6-825E-D3BF898E7A17}" type="slidenum">
              <a:rPr lang="en-US" smtClean="0"/>
              <a:t>‹#›</a:t>
            </a:fld>
            <a:endParaRPr lang="en-US"/>
          </a:p>
        </p:txBody>
      </p:sp>
    </p:spTree>
    <p:extLst>
      <p:ext uri="{BB962C8B-B14F-4D97-AF65-F5344CB8AC3E}">
        <p14:creationId xmlns:p14="http://schemas.microsoft.com/office/powerpoint/2010/main" val="246135648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7" r:id="rId5"/>
    <p:sldLayoutId id="2147483663" r:id="rId6"/>
    <p:sldLayoutId id="2147483664" r:id="rId7"/>
    <p:sldLayoutId id="2147483665" r:id="rId8"/>
    <p:sldLayoutId id="2147483666"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9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95" y="0"/>
            <a:ext cx="8824404" cy="1217034"/>
          </a:xfrm>
        </p:spPr>
        <p:txBody>
          <a:bodyPr/>
          <a:lstStyle/>
          <a:p>
            <a:r>
              <a:rPr lang="en-IN" dirty="0"/>
              <a:t>Process</a:t>
            </a:r>
          </a:p>
        </p:txBody>
      </p:sp>
      <p:sp>
        <p:nvSpPr>
          <p:cNvPr id="3" name="Content Placeholder 2"/>
          <p:cNvSpPr>
            <a:spLocks noGrp="1"/>
          </p:cNvSpPr>
          <p:nvPr>
            <p:ph idx="1"/>
          </p:nvPr>
        </p:nvSpPr>
        <p:spPr>
          <a:xfrm>
            <a:off x="319595" y="1494778"/>
            <a:ext cx="8558934" cy="4019757"/>
          </a:xfrm>
        </p:spPr>
        <p:txBody>
          <a:bodyPr>
            <a:noAutofit/>
          </a:bodyPr>
          <a:lstStyle/>
          <a:p>
            <a:pPr algn="just"/>
            <a:r>
              <a:rPr lang="en-US" sz="2400" dirty="0"/>
              <a:t> In the cancellation procedure, ticket ID is read from the passenger and corresponding record is searched in the Passenger. If the record exists, it is deleted.</a:t>
            </a:r>
          </a:p>
          <a:p>
            <a:pPr algn="just"/>
            <a:r>
              <a:rPr lang="en-US" sz="2400" dirty="0"/>
              <a:t> After deleting the record (if it is confirmed), first record with waiting status for the same train and same category are searched from the Passenger table and its status is changed to confirm</a:t>
            </a:r>
            <a:endParaRPr lang="en-IN" sz="2400" dirty="0"/>
          </a:p>
        </p:txBody>
      </p:sp>
    </p:spTree>
    <p:extLst>
      <p:ext uri="{BB962C8B-B14F-4D97-AF65-F5344CB8AC3E}">
        <p14:creationId xmlns:p14="http://schemas.microsoft.com/office/powerpoint/2010/main" val="62995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65" y="9331"/>
            <a:ext cx="8910734" cy="1217034"/>
          </a:xfrm>
        </p:spPr>
        <p:txBody>
          <a:bodyPr/>
          <a:lstStyle/>
          <a:p>
            <a:r>
              <a:rPr lang="en-IN" dirty="0"/>
              <a:t>Applications of Data Warehouse</a:t>
            </a:r>
          </a:p>
        </p:txBody>
      </p:sp>
      <p:sp>
        <p:nvSpPr>
          <p:cNvPr id="3" name="Content Placeholder 2"/>
          <p:cNvSpPr>
            <a:spLocks noGrp="1"/>
          </p:cNvSpPr>
          <p:nvPr>
            <p:ph idx="1"/>
          </p:nvPr>
        </p:nvSpPr>
        <p:spPr/>
        <p:txBody>
          <a:bodyPr>
            <a:normAutofit lnSpcReduction="10000"/>
          </a:bodyPr>
          <a:lstStyle/>
          <a:p>
            <a:r>
              <a:rPr lang="en-IN" dirty="0"/>
              <a:t>Government and Education</a:t>
            </a:r>
          </a:p>
          <a:p>
            <a:r>
              <a:rPr lang="en-IN" b="1" dirty="0">
                <a:solidFill>
                  <a:schemeClr val="bg2">
                    <a:lumMod val="90000"/>
                  </a:schemeClr>
                </a:solidFill>
              </a:rPr>
              <a:t>Healthcare</a:t>
            </a:r>
          </a:p>
          <a:p>
            <a:r>
              <a:rPr lang="en-IN" b="1" dirty="0">
                <a:solidFill>
                  <a:schemeClr val="bg2">
                    <a:lumMod val="90000"/>
                  </a:schemeClr>
                </a:solidFill>
              </a:rPr>
              <a:t>Hospitality Industry</a:t>
            </a:r>
          </a:p>
          <a:p>
            <a:r>
              <a:rPr lang="en-IN" b="1" dirty="0">
                <a:solidFill>
                  <a:schemeClr val="bg2">
                    <a:lumMod val="90000"/>
                  </a:schemeClr>
                </a:solidFill>
              </a:rPr>
              <a:t>Insurance</a:t>
            </a:r>
          </a:p>
          <a:p>
            <a:r>
              <a:rPr lang="en-IN" b="1" dirty="0">
                <a:solidFill>
                  <a:schemeClr val="bg2">
                    <a:lumMod val="90000"/>
                  </a:schemeClr>
                </a:solidFill>
              </a:rPr>
              <a:t>Manufacturing and Distribution Industry</a:t>
            </a:r>
          </a:p>
          <a:p>
            <a:r>
              <a:rPr lang="en-IN" b="1" dirty="0">
                <a:solidFill>
                  <a:schemeClr val="bg2">
                    <a:lumMod val="90000"/>
                  </a:schemeClr>
                </a:solidFill>
              </a:rPr>
              <a:t>Telephone Industry</a:t>
            </a:r>
          </a:p>
          <a:p>
            <a:r>
              <a:rPr lang="en-IN" b="1" dirty="0">
                <a:solidFill>
                  <a:schemeClr val="bg2">
                    <a:lumMod val="90000"/>
                  </a:schemeClr>
                </a:solidFill>
              </a:rPr>
              <a:t>Transportation Industry</a:t>
            </a:r>
          </a:p>
          <a:p>
            <a:endParaRPr lang="en-IN" b="1" dirty="0"/>
          </a:p>
        </p:txBody>
      </p:sp>
    </p:spTree>
    <p:extLst>
      <p:ext uri="{BB962C8B-B14F-4D97-AF65-F5344CB8AC3E}">
        <p14:creationId xmlns:p14="http://schemas.microsoft.com/office/powerpoint/2010/main" val="1577986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dirty="0">
                <a:solidFill>
                  <a:schemeClr val="bg2">
                    <a:lumMod val="90000"/>
                  </a:schemeClr>
                </a:solidFill>
              </a:rPr>
              <a:t>Government and Education</a:t>
            </a:r>
          </a:p>
          <a:p>
            <a:r>
              <a:rPr lang="en-IN" dirty="0"/>
              <a:t>Healthcare</a:t>
            </a:r>
          </a:p>
          <a:p>
            <a:r>
              <a:rPr lang="en-IN" b="1" dirty="0">
                <a:solidFill>
                  <a:schemeClr val="bg2">
                    <a:lumMod val="90000"/>
                  </a:schemeClr>
                </a:solidFill>
              </a:rPr>
              <a:t>Hospitality Industry</a:t>
            </a:r>
          </a:p>
          <a:p>
            <a:r>
              <a:rPr lang="en-IN" b="1" dirty="0">
                <a:solidFill>
                  <a:schemeClr val="bg2">
                    <a:lumMod val="90000"/>
                  </a:schemeClr>
                </a:solidFill>
              </a:rPr>
              <a:t>Insurance</a:t>
            </a:r>
          </a:p>
          <a:p>
            <a:r>
              <a:rPr lang="en-IN" b="1" dirty="0">
                <a:solidFill>
                  <a:schemeClr val="bg2">
                    <a:lumMod val="90000"/>
                  </a:schemeClr>
                </a:solidFill>
              </a:rPr>
              <a:t>Manufacturing and Distribution Industry</a:t>
            </a:r>
          </a:p>
          <a:p>
            <a:r>
              <a:rPr lang="en-IN" b="1" dirty="0">
                <a:solidFill>
                  <a:schemeClr val="bg2">
                    <a:lumMod val="90000"/>
                  </a:schemeClr>
                </a:solidFill>
              </a:rPr>
              <a:t>Telephone Industry</a:t>
            </a:r>
          </a:p>
          <a:p>
            <a:r>
              <a:rPr lang="en-IN" b="1" dirty="0">
                <a:solidFill>
                  <a:schemeClr val="bg2">
                    <a:lumMod val="90000"/>
                  </a:schemeClr>
                </a:solidFill>
              </a:rPr>
              <a:t>Transportation Industry</a:t>
            </a:r>
          </a:p>
          <a:p>
            <a:endParaRPr lang="en-IN" b="1" dirty="0"/>
          </a:p>
        </p:txBody>
      </p:sp>
      <p:sp>
        <p:nvSpPr>
          <p:cNvPr id="6" name="Title 1">
            <a:extLst>
              <a:ext uri="{FF2B5EF4-FFF2-40B4-BE49-F238E27FC236}">
                <a16:creationId xmlns:a16="http://schemas.microsoft.com/office/drawing/2014/main" id="{0182026B-CF8B-452A-98B2-E839B328A5D0}"/>
              </a:ext>
            </a:extLst>
          </p:cNvPr>
          <p:cNvSpPr txBox="1">
            <a:spLocks/>
          </p:cNvSpPr>
          <p:nvPr/>
        </p:nvSpPr>
        <p:spPr>
          <a:xfrm>
            <a:off x="233265" y="0"/>
            <a:ext cx="8910734" cy="121703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Bahnschrift SemiBold" panose="020B0502040204020203" pitchFamily="34" charset="0"/>
                <a:ea typeface="+mj-ea"/>
                <a:cs typeface="+mj-cs"/>
              </a:defRPr>
            </a:lvl1pPr>
          </a:lstStyle>
          <a:p>
            <a:r>
              <a:rPr lang="en-IN"/>
              <a:t>Applications of Data Warehouse</a:t>
            </a:r>
            <a:endParaRPr lang="en-IN" dirty="0"/>
          </a:p>
        </p:txBody>
      </p:sp>
    </p:spTree>
    <p:extLst>
      <p:ext uri="{BB962C8B-B14F-4D97-AF65-F5344CB8AC3E}">
        <p14:creationId xmlns:p14="http://schemas.microsoft.com/office/powerpoint/2010/main" val="360420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dirty="0">
                <a:solidFill>
                  <a:schemeClr val="bg2">
                    <a:lumMod val="90000"/>
                  </a:schemeClr>
                </a:solidFill>
              </a:rPr>
              <a:t>Government and Education</a:t>
            </a:r>
          </a:p>
          <a:p>
            <a:r>
              <a:rPr lang="en-IN" b="1" dirty="0">
                <a:solidFill>
                  <a:schemeClr val="bg2">
                    <a:lumMod val="90000"/>
                  </a:schemeClr>
                </a:solidFill>
              </a:rPr>
              <a:t>Healthcare</a:t>
            </a:r>
          </a:p>
          <a:p>
            <a:pPr>
              <a:lnSpc>
                <a:spcPct val="160000"/>
              </a:lnSpc>
            </a:pPr>
            <a:r>
              <a:rPr lang="en-IN" dirty="0"/>
              <a:t>Hospitality Industry</a:t>
            </a:r>
          </a:p>
          <a:p>
            <a:r>
              <a:rPr lang="en-IN" b="1" dirty="0">
                <a:solidFill>
                  <a:schemeClr val="bg2">
                    <a:lumMod val="90000"/>
                  </a:schemeClr>
                </a:solidFill>
              </a:rPr>
              <a:t>Insurance</a:t>
            </a:r>
          </a:p>
          <a:p>
            <a:r>
              <a:rPr lang="en-IN" b="1" dirty="0">
                <a:solidFill>
                  <a:schemeClr val="bg2">
                    <a:lumMod val="90000"/>
                  </a:schemeClr>
                </a:solidFill>
              </a:rPr>
              <a:t>Manufacturing and Distribution Industry</a:t>
            </a:r>
          </a:p>
          <a:p>
            <a:r>
              <a:rPr lang="en-IN" b="1" dirty="0">
                <a:solidFill>
                  <a:schemeClr val="bg2">
                    <a:lumMod val="90000"/>
                  </a:schemeClr>
                </a:solidFill>
              </a:rPr>
              <a:t>Telephone Industry</a:t>
            </a:r>
          </a:p>
          <a:p>
            <a:r>
              <a:rPr lang="en-IN" b="1" dirty="0">
                <a:solidFill>
                  <a:schemeClr val="bg2">
                    <a:lumMod val="90000"/>
                  </a:schemeClr>
                </a:solidFill>
              </a:rPr>
              <a:t>Transportation Industry</a:t>
            </a:r>
          </a:p>
          <a:p>
            <a:endParaRPr lang="en-IN" b="1" dirty="0"/>
          </a:p>
        </p:txBody>
      </p:sp>
      <p:sp>
        <p:nvSpPr>
          <p:cNvPr id="6" name="Title 1">
            <a:extLst>
              <a:ext uri="{FF2B5EF4-FFF2-40B4-BE49-F238E27FC236}">
                <a16:creationId xmlns:a16="http://schemas.microsoft.com/office/drawing/2014/main" id="{DB12BCC8-5674-473B-A8F8-0A25C449EC3F}"/>
              </a:ext>
            </a:extLst>
          </p:cNvPr>
          <p:cNvSpPr txBox="1">
            <a:spLocks/>
          </p:cNvSpPr>
          <p:nvPr/>
        </p:nvSpPr>
        <p:spPr>
          <a:xfrm>
            <a:off x="233265" y="0"/>
            <a:ext cx="8910734" cy="121703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Bahnschrift SemiBold" panose="020B0502040204020203" pitchFamily="34" charset="0"/>
                <a:ea typeface="+mj-ea"/>
                <a:cs typeface="+mj-cs"/>
              </a:defRPr>
            </a:lvl1pPr>
          </a:lstStyle>
          <a:p>
            <a:r>
              <a:rPr lang="en-IN"/>
              <a:t>Applications of Data Warehouse</a:t>
            </a:r>
            <a:endParaRPr lang="en-IN" dirty="0"/>
          </a:p>
        </p:txBody>
      </p:sp>
    </p:spTree>
    <p:extLst>
      <p:ext uri="{BB962C8B-B14F-4D97-AF65-F5344CB8AC3E}">
        <p14:creationId xmlns:p14="http://schemas.microsoft.com/office/powerpoint/2010/main" val="75468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dirty="0">
                <a:solidFill>
                  <a:schemeClr val="bg2">
                    <a:lumMod val="90000"/>
                  </a:schemeClr>
                </a:solidFill>
              </a:rPr>
              <a:t>Government and Education</a:t>
            </a:r>
          </a:p>
          <a:p>
            <a:r>
              <a:rPr lang="en-IN" b="1" dirty="0">
                <a:solidFill>
                  <a:schemeClr val="bg2">
                    <a:lumMod val="90000"/>
                  </a:schemeClr>
                </a:solidFill>
              </a:rPr>
              <a:t>Healthcare</a:t>
            </a:r>
          </a:p>
          <a:p>
            <a:r>
              <a:rPr lang="en-IN" b="1" dirty="0">
                <a:solidFill>
                  <a:schemeClr val="bg2">
                    <a:lumMod val="90000"/>
                  </a:schemeClr>
                </a:solidFill>
              </a:rPr>
              <a:t>Hospitality Industry</a:t>
            </a:r>
          </a:p>
          <a:p>
            <a:pPr>
              <a:lnSpc>
                <a:spcPct val="160000"/>
              </a:lnSpc>
            </a:pPr>
            <a:r>
              <a:rPr lang="en-IN" dirty="0"/>
              <a:t>Insurance</a:t>
            </a:r>
          </a:p>
          <a:p>
            <a:r>
              <a:rPr lang="en-IN" b="1" dirty="0">
                <a:solidFill>
                  <a:schemeClr val="bg2">
                    <a:lumMod val="90000"/>
                  </a:schemeClr>
                </a:solidFill>
              </a:rPr>
              <a:t>Manufacturing and Distribution Industry</a:t>
            </a:r>
          </a:p>
          <a:p>
            <a:r>
              <a:rPr lang="en-IN" b="1" dirty="0">
                <a:solidFill>
                  <a:schemeClr val="bg2">
                    <a:lumMod val="90000"/>
                  </a:schemeClr>
                </a:solidFill>
              </a:rPr>
              <a:t>Telephone Industry</a:t>
            </a:r>
          </a:p>
          <a:p>
            <a:r>
              <a:rPr lang="en-IN" b="1" dirty="0">
                <a:solidFill>
                  <a:schemeClr val="bg2">
                    <a:lumMod val="90000"/>
                  </a:schemeClr>
                </a:solidFill>
              </a:rPr>
              <a:t>Transportation Industry</a:t>
            </a:r>
          </a:p>
          <a:p>
            <a:endParaRPr lang="en-IN" b="1" dirty="0"/>
          </a:p>
        </p:txBody>
      </p:sp>
      <p:sp>
        <p:nvSpPr>
          <p:cNvPr id="6" name="Title 1">
            <a:extLst>
              <a:ext uri="{FF2B5EF4-FFF2-40B4-BE49-F238E27FC236}">
                <a16:creationId xmlns:a16="http://schemas.microsoft.com/office/drawing/2014/main" id="{EB8FBBDE-F8A1-4374-B87E-15A306C9A360}"/>
              </a:ext>
            </a:extLst>
          </p:cNvPr>
          <p:cNvSpPr>
            <a:spLocks noGrp="1"/>
          </p:cNvSpPr>
          <p:nvPr>
            <p:ph type="title"/>
          </p:nvPr>
        </p:nvSpPr>
        <p:spPr>
          <a:xfrm>
            <a:off x="233265" y="0"/>
            <a:ext cx="8910734" cy="1217034"/>
          </a:xfrm>
        </p:spPr>
        <p:txBody>
          <a:bodyPr/>
          <a:lstStyle/>
          <a:p>
            <a:r>
              <a:rPr lang="en-IN" dirty="0"/>
              <a:t>Applications of Data Warehouse</a:t>
            </a:r>
          </a:p>
        </p:txBody>
      </p:sp>
    </p:spTree>
    <p:extLst>
      <p:ext uri="{BB962C8B-B14F-4D97-AF65-F5344CB8AC3E}">
        <p14:creationId xmlns:p14="http://schemas.microsoft.com/office/powerpoint/2010/main" val="1398228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dirty="0">
                <a:solidFill>
                  <a:schemeClr val="bg2">
                    <a:lumMod val="90000"/>
                  </a:schemeClr>
                </a:solidFill>
              </a:rPr>
              <a:t>Government and Education</a:t>
            </a:r>
          </a:p>
          <a:p>
            <a:r>
              <a:rPr lang="en-IN" b="1" dirty="0">
                <a:solidFill>
                  <a:schemeClr val="bg2">
                    <a:lumMod val="90000"/>
                  </a:schemeClr>
                </a:solidFill>
              </a:rPr>
              <a:t>Healthcare</a:t>
            </a:r>
          </a:p>
          <a:p>
            <a:r>
              <a:rPr lang="en-IN" b="1" dirty="0">
                <a:solidFill>
                  <a:schemeClr val="bg2">
                    <a:lumMod val="90000"/>
                  </a:schemeClr>
                </a:solidFill>
              </a:rPr>
              <a:t>Hospitality Industry</a:t>
            </a:r>
          </a:p>
          <a:p>
            <a:r>
              <a:rPr lang="en-IN" b="1" dirty="0">
                <a:solidFill>
                  <a:schemeClr val="bg2">
                    <a:lumMod val="90000"/>
                  </a:schemeClr>
                </a:solidFill>
              </a:rPr>
              <a:t>Insurance</a:t>
            </a:r>
          </a:p>
          <a:p>
            <a:r>
              <a:rPr lang="en-IN" dirty="0"/>
              <a:t>Manufacturing and Distribution Industry</a:t>
            </a:r>
          </a:p>
          <a:p>
            <a:r>
              <a:rPr lang="en-IN" b="1" dirty="0">
                <a:solidFill>
                  <a:schemeClr val="bg2">
                    <a:lumMod val="90000"/>
                  </a:schemeClr>
                </a:solidFill>
              </a:rPr>
              <a:t>Telephone Industry</a:t>
            </a:r>
          </a:p>
          <a:p>
            <a:r>
              <a:rPr lang="en-IN" b="1" dirty="0">
                <a:solidFill>
                  <a:schemeClr val="bg2">
                    <a:lumMod val="90000"/>
                  </a:schemeClr>
                </a:solidFill>
              </a:rPr>
              <a:t>Transportation Industry</a:t>
            </a:r>
          </a:p>
          <a:p>
            <a:endParaRPr lang="en-IN" b="1" dirty="0"/>
          </a:p>
        </p:txBody>
      </p:sp>
      <p:sp>
        <p:nvSpPr>
          <p:cNvPr id="6" name="Title 1">
            <a:extLst>
              <a:ext uri="{FF2B5EF4-FFF2-40B4-BE49-F238E27FC236}">
                <a16:creationId xmlns:a16="http://schemas.microsoft.com/office/drawing/2014/main" id="{7326E306-2A2B-41EC-B8A0-E819D4193FC3}"/>
              </a:ext>
            </a:extLst>
          </p:cNvPr>
          <p:cNvSpPr>
            <a:spLocks noGrp="1"/>
          </p:cNvSpPr>
          <p:nvPr>
            <p:ph type="title"/>
          </p:nvPr>
        </p:nvSpPr>
        <p:spPr>
          <a:xfrm>
            <a:off x="233265" y="0"/>
            <a:ext cx="8910734" cy="1217034"/>
          </a:xfrm>
        </p:spPr>
        <p:txBody>
          <a:bodyPr/>
          <a:lstStyle/>
          <a:p>
            <a:r>
              <a:rPr lang="en-IN" dirty="0"/>
              <a:t>Applications of Data Warehouse</a:t>
            </a:r>
          </a:p>
        </p:txBody>
      </p:sp>
    </p:spTree>
    <p:extLst>
      <p:ext uri="{BB962C8B-B14F-4D97-AF65-F5344CB8AC3E}">
        <p14:creationId xmlns:p14="http://schemas.microsoft.com/office/powerpoint/2010/main" val="214919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dirty="0">
                <a:solidFill>
                  <a:schemeClr val="bg2">
                    <a:lumMod val="90000"/>
                  </a:schemeClr>
                </a:solidFill>
              </a:rPr>
              <a:t>Government and Education</a:t>
            </a:r>
          </a:p>
          <a:p>
            <a:r>
              <a:rPr lang="en-IN" b="1" dirty="0">
                <a:solidFill>
                  <a:schemeClr val="bg2">
                    <a:lumMod val="90000"/>
                  </a:schemeClr>
                </a:solidFill>
              </a:rPr>
              <a:t>Healthcare</a:t>
            </a:r>
          </a:p>
          <a:p>
            <a:r>
              <a:rPr lang="en-IN" b="1" dirty="0">
                <a:solidFill>
                  <a:schemeClr val="bg2">
                    <a:lumMod val="90000"/>
                  </a:schemeClr>
                </a:solidFill>
              </a:rPr>
              <a:t>Hospitality Industry</a:t>
            </a:r>
          </a:p>
          <a:p>
            <a:r>
              <a:rPr lang="en-IN" b="1" dirty="0">
                <a:solidFill>
                  <a:schemeClr val="bg2">
                    <a:lumMod val="90000"/>
                  </a:schemeClr>
                </a:solidFill>
              </a:rPr>
              <a:t>Insurance</a:t>
            </a:r>
          </a:p>
          <a:p>
            <a:r>
              <a:rPr lang="en-IN" b="1" dirty="0">
                <a:solidFill>
                  <a:schemeClr val="bg2">
                    <a:lumMod val="90000"/>
                  </a:schemeClr>
                </a:solidFill>
              </a:rPr>
              <a:t>Manufacturing and Distribution Industry</a:t>
            </a:r>
          </a:p>
          <a:p>
            <a:pPr fontAlgn="base"/>
            <a:r>
              <a:rPr lang="en-IN" dirty="0"/>
              <a:t>Telephone Industry</a:t>
            </a:r>
          </a:p>
          <a:p>
            <a:r>
              <a:rPr lang="en-IN" b="1" dirty="0">
                <a:solidFill>
                  <a:schemeClr val="bg2">
                    <a:lumMod val="90000"/>
                  </a:schemeClr>
                </a:solidFill>
              </a:rPr>
              <a:t>Transportation Industry</a:t>
            </a:r>
          </a:p>
          <a:p>
            <a:endParaRPr lang="en-IN" b="1" dirty="0"/>
          </a:p>
        </p:txBody>
      </p:sp>
      <p:sp>
        <p:nvSpPr>
          <p:cNvPr id="6" name="Title 1">
            <a:extLst>
              <a:ext uri="{FF2B5EF4-FFF2-40B4-BE49-F238E27FC236}">
                <a16:creationId xmlns:a16="http://schemas.microsoft.com/office/drawing/2014/main" id="{6C630F77-6458-447F-BBE9-58C666875256}"/>
              </a:ext>
            </a:extLst>
          </p:cNvPr>
          <p:cNvSpPr txBox="1">
            <a:spLocks/>
          </p:cNvSpPr>
          <p:nvPr/>
        </p:nvSpPr>
        <p:spPr>
          <a:xfrm>
            <a:off x="233265" y="0"/>
            <a:ext cx="8910734" cy="121703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Bahnschrift SemiBold" panose="020B0502040204020203" pitchFamily="34" charset="0"/>
                <a:ea typeface="+mj-ea"/>
                <a:cs typeface="+mj-cs"/>
              </a:defRPr>
            </a:lvl1pPr>
          </a:lstStyle>
          <a:p>
            <a:r>
              <a:rPr lang="en-IN"/>
              <a:t>Applications of Data Warehouse</a:t>
            </a:r>
            <a:endParaRPr lang="en-IN" dirty="0"/>
          </a:p>
        </p:txBody>
      </p:sp>
    </p:spTree>
    <p:extLst>
      <p:ext uri="{BB962C8B-B14F-4D97-AF65-F5344CB8AC3E}">
        <p14:creationId xmlns:p14="http://schemas.microsoft.com/office/powerpoint/2010/main" val="350944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dirty="0">
                <a:solidFill>
                  <a:schemeClr val="bg2">
                    <a:lumMod val="90000"/>
                  </a:schemeClr>
                </a:solidFill>
              </a:rPr>
              <a:t>Government and Education</a:t>
            </a:r>
          </a:p>
          <a:p>
            <a:r>
              <a:rPr lang="en-IN" b="1" dirty="0">
                <a:solidFill>
                  <a:schemeClr val="bg2">
                    <a:lumMod val="90000"/>
                  </a:schemeClr>
                </a:solidFill>
              </a:rPr>
              <a:t>Healthcare</a:t>
            </a:r>
          </a:p>
          <a:p>
            <a:r>
              <a:rPr lang="en-IN" b="1" dirty="0">
                <a:solidFill>
                  <a:schemeClr val="bg2">
                    <a:lumMod val="90000"/>
                  </a:schemeClr>
                </a:solidFill>
              </a:rPr>
              <a:t>Hospitality Industry</a:t>
            </a:r>
          </a:p>
          <a:p>
            <a:r>
              <a:rPr lang="en-IN" b="1" dirty="0">
                <a:solidFill>
                  <a:schemeClr val="bg2">
                    <a:lumMod val="90000"/>
                  </a:schemeClr>
                </a:solidFill>
              </a:rPr>
              <a:t>Insurance</a:t>
            </a:r>
          </a:p>
          <a:p>
            <a:r>
              <a:rPr lang="en-IN" b="1" dirty="0">
                <a:solidFill>
                  <a:schemeClr val="bg2">
                    <a:lumMod val="90000"/>
                  </a:schemeClr>
                </a:solidFill>
              </a:rPr>
              <a:t>Manufacturing and Distribution Industry</a:t>
            </a:r>
          </a:p>
          <a:p>
            <a:r>
              <a:rPr lang="en-IN" b="1" dirty="0">
                <a:solidFill>
                  <a:schemeClr val="bg2">
                    <a:lumMod val="90000"/>
                  </a:schemeClr>
                </a:solidFill>
              </a:rPr>
              <a:t>Telephone Industry</a:t>
            </a:r>
          </a:p>
          <a:p>
            <a:pPr fontAlgn="base"/>
            <a:r>
              <a:rPr lang="en-IN" dirty="0"/>
              <a:t>Transportation Industry</a:t>
            </a:r>
          </a:p>
        </p:txBody>
      </p:sp>
      <p:sp>
        <p:nvSpPr>
          <p:cNvPr id="6" name="Title 1">
            <a:extLst>
              <a:ext uri="{FF2B5EF4-FFF2-40B4-BE49-F238E27FC236}">
                <a16:creationId xmlns:a16="http://schemas.microsoft.com/office/drawing/2014/main" id="{1310CF6E-F283-432A-96B6-F048ED68EE3D}"/>
              </a:ext>
            </a:extLst>
          </p:cNvPr>
          <p:cNvSpPr>
            <a:spLocks noGrp="1"/>
          </p:cNvSpPr>
          <p:nvPr>
            <p:ph type="title"/>
          </p:nvPr>
        </p:nvSpPr>
        <p:spPr>
          <a:xfrm>
            <a:off x="233265" y="0"/>
            <a:ext cx="8910734" cy="1217034"/>
          </a:xfrm>
        </p:spPr>
        <p:txBody>
          <a:bodyPr/>
          <a:lstStyle/>
          <a:p>
            <a:r>
              <a:rPr lang="en-IN" dirty="0"/>
              <a:t>Applications of Data Warehouse</a:t>
            </a:r>
          </a:p>
        </p:txBody>
      </p:sp>
    </p:spTree>
    <p:extLst>
      <p:ext uri="{BB962C8B-B14F-4D97-AF65-F5344CB8AC3E}">
        <p14:creationId xmlns:p14="http://schemas.microsoft.com/office/powerpoint/2010/main" val="3419103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02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34234-6DCE-491B-BC89-CCCCBA17BDF8}"/>
              </a:ext>
            </a:extLst>
          </p:cNvPr>
          <p:cNvSpPr>
            <a:spLocks noGrp="1"/>
          </p:cNvSpPr>
          <p:nvPr>
            <p:ph idx="1"/>
          </p:nvPr>
        </p:nvSpPr>
        <p:spPr>
          <a:xfrm>
            <a:off x="438874" y="2338087"/>
            <a:ext cx="7747184" cy="1924424"/>
          </a:xfrm>
        </p:spPr>
        <p:txBody>
          <a:bodyPr>
            <a:normAutofit/>
          </a:bodyPr>
          <a:lstStyle/>
          <a:p>
            <a:pPr marL="0" indent="0">
              <a:lnSpc>
                <a:spcPct val="150000"/>
              </a:lnSpc>
              <a:buNone/>
            </a:pPr>
            <a:r>
              <a:rPr lang="en-IN" dirty="0"/>
              <a:t>After this lecture, you will be able to</a:t>
            </a:r>
          </a:p>
          <a:p>
            <a:pPr lvl="1"/>
            <a:r>
              <a:rPr lang="en-IN" dirty="0"/>
              <a:t>know the importance of data warehouse in Indian Railway reservation system and other industries.</a:t>
            </a:r>
          </a:p>
        </p:txBody>
      </p:sp>
    </p:spTree>
    <p:extLst>
      <p:ext uri="{BB962C8B-B14F-4D97-AF65-F5344CB8AC3E}">
        <p14:creationId xmlns:p14="http://schemas.microsoft.com/office/powerpoint/2010/main" val="28712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230F-C3E1-44E4-9659-3905026EB35B}"/>
              </a:ext>
            </a:extLst>
          </p:cNvPr>
          <p:cNvSpPr>
            <a:spLocks noGrp="1"/>
          </p:cNvSpPr>
          <p:nvPr>
            <p:ph type="title"/>
          </p:nvPr>
        </p:nvSpPr>
        <p:spPr>
          <a:xfrm>
            <a:off x="205273" y="0"/>
            <a:ext cx="8808098" cy="1217034"/>
          </a:xfrm>
        </p:spPr>
        <p:txBody>
          <a:bodyPr/>
          <a:lstStyle/>
          <a:p>
            <a:r>
              <a:rPr lang="en-US" dirty="0"/>
              <a:t>Data Warehouse in </a:t>
            </a:r>
            <a:br>
              <a:rPr lang="en-US" dirty="0"/>
            </a:br>
            <a:r>
              <a:rPr lang="en-US" dirty="0"/>
              <a:t>Railway Reservation System</a:t>
            </a:r>
            <a:endParaRPr lang="en-IN" dirty="0"/>
          </a:p>
        </p:txBody>
      </p:sp>
      <p:sp>
        <p:nvSpPr>
          <p:cNvPr id="4" name="Content Placeholder 3"/>
          <p:cNvSpPr>
            <a:spLocks noGrp="1"/>
          </p:cNvSpPr>
          <p:nvPr>
            <p:ph idx="1"/>
          </p:nvPr>
        </p:nvSpPr>
        <p:spPr/>
        <p:txBody>
          <a:bodyPr/>
          <a:lstStyle/>
          <a:p>
            <a:r>
              <a:rPr lang="en-US" dirty="0"/>
              <a:t>A </a:t>
            </a:r>
            <a:r>
              <a:rPr lang="en-US" dirty="0">
                <a:solidFill>
                  <a:srgbClr val="FF0000"/>
                </a:solidFill>
              </a:rPr>
              <a:t>data warehouse </a:t>
            </a:r>
            <a:r>
              <a:rPr lang="en-US" dirty="0"/>
              <a:t>is a central repository for all or significant parts of the </a:t>
            </a:r>
            <a:r>
              <a:rPr lang="en-US" dirty="0">
                <a:solidFill>
                  <a:srgbClr val="FF0000"/>
                </a:solidFill>
              </a:rPr>
              <a:t>data</a:t>
            </a:r>
            <a:r>
              <a:rPr lang="en-US" dirty="0"/>
              <a:t> that an enterprise's various business systems collect.  </a:t>
            </a:r>
          </a:p>
          <a:p>
            <a:r>
              <a:rPr lang="en-US" dirty="0"/>
              <a:t>The passenger </a:t>
            </a:r>
            <a:r>
              <a:rPr lang="en-US" dirty="0">
                <a:solidFill>
                  <a:srgbClr val="FF0000"/>
                </a:solidFill>
              </a:rPr>
              <a:t>reservation</a:t>
            </a:r>
            <a:r>
              <a:rPr lang="en-US" dirty="0"/>
              <a:t> systems (PRS) is an OLTP </a:t>
            </a:r>
            <a:r>
              <a:rPr lang="en-US" dirty="0">
                <a:solidFill>
                  <a:srgbClr val="FF0000"/>
                </a:solidFill>
              </a:rPr>
              <a:t>system</a:t>
            </a:r>
            <a:r>
              <a:rPr lang="en-US" dirty="0"/>
              <a:t> characterized by large numbers of concurrent </a:t>
            </a:r>
            <a:r>
              <a:rPr lang="en-US" dirty="0">
                <a:solidFill>
                  <a:srgbClr val="FF0000"/>
                </a:solidFill>
              </a:rPr>
              <a:t>reservation</a:t>
            </a:r>
            <a:r>
              <a:rPr lang="en-US" dirty="0"/>
              <a:t> users actively adding and modifying </a:t>
            </a:r>
            <a:r>
              <a:rPr lang="en-US" dirty="0">
                <a:solidFill>
                  <a:srgbClr val="FF0000"/>
                </a:solidFill>
              </a:rPr>
              <a:t>data</a:t>
            </a:r>
            <a:r>
              <a:rPr lang="en-US" dirty="0"/>
              <a:t>.</a:t>
            </a:r>
            <a:endParaRPr lang="en-IN" dirty="0"/>
          </a:p>
        </p:txBody>
      </p:sp>
    </p:spTree>
    <p:extLst>
      <p:ext uri="{BB962C8B-B14F-4D97-AF65-F5344CB8AC3E}">
        <p14:creationId xmlns:p14="http://schemas.microsoft.com/office/powerpoint/2010/main" val="14383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95" y="0"/>
            <a:ext cx="8824404" cy="1217034"/>
          </a:xfrm>
        </p:spPr>
        <p:txBody>
          <a:bodyPr/>
          <a:lstStyle/>
          <a:p>
            <a:r>
              <a:rPr lang="en-IN" dirty="0"/>
              <a:t>Aim of study</a:t>
            </a:r>
          </a:p>
        </p:txBody>
      </p:sp>
      <p:sp>
        <p:nvSpPr>
          <p:cNvPr id="3" name="Content Placeholder 2"/>
          <p:cNvSpPr>
            <a:spLocks noGrp="1"/>
          </p:cNvSpPr>
          <p:nvPr>
            <p:ph idx="1"/>
          </p:nvPr>
        </p:nvSpPr>
        <p:spPr>
          <a:xfrm>
            <a:off x="319595" y="1494778"/>
            <a:ext cx="8504809" cy="5117037"/>
          </a:xfrm>
        </p:spPr>
        <p:txBody>
          <a:bodyPr>
            <a:normAutofit lnSpcReduction="10000"/>
          </a:bodyPr>
          <a:lstStyle/>
          <a:p>
            <a:pPr algn="just"/>
            <a:r>
              <a:rPr lang="en-US" dirty="0"/>
              <a:t>In our study Railway reservation system we have stored all the information about the Trains scheduled and the users booking tickets and even status of trains, seats etc. </a:t>
            </a:r>
          </a:p>
          <a:p>
            <a:pPr algn="just"/>
            <a:r>
              <a:rPr lang="en-US" dirty="0"/>
              <a:t>This data base is helpful for the applications which facilitate passengers to book the train tickets and check the details of trains and their status from their place.</a:t>
            </a:r>
            <a:endParaRPr lang="en-IN" dirty="0">
              <a:solidFill>
                <a:srgbClr val="FF0000"/>
              </a:solidFill>
            </a:endParaRPr>
          </a:p>
        </p:txBody>
      </p:sp>
    </p:spTree>
    <p:extLst>
      <p:ext uri="{BB962C8B-B14F-4D97-AF65-F5344CB8AC3E}">
        <p14:creationId xmlns:p14="http://schemas.microsoft.com/office/powerpoint/2010/main" val="223548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95" y="0"/>
            <a:ext cx="8824404" cy="1217034"/>
          </a:xfrm>
        </p:spPr>
        <p:txBody>
          <a:bodyPr/>
          <a:lstStyle/>
          <a:p>
            <a:r>
              <a:rPr lang="en-US" dirty="0"/>
              <a:t>Aim of study</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The Railway Reservation System facilitates the passengers to enquire about :</a:t>
            </a:r>
          </a:p>
          <a:p>
            <a:pPr algn="just"/>
            <a:r>
              <a:rPr lang="en-US" dirty="0"/>
              <a:t>The trains available on the basis of source and destination.</a:t>
            </a:r>
          </a:p>
          <a:p>
            <a:pPr algn="just"/>
            <a:r>
              <a:rPr lang="en-US" dirty="0"/>
              <a:t> Booking and Cancellation of tickets, enquire about the status of the booked ticket, etc. </a:t>
            </a:r>
          </a:p>
        </p:txBody>
      </p:sp>
    </p:spTree>
    <p:extLst>
      <p:ext uri="{BB962C8B-B14F-4D97-AF65-F5344CB8AC3E}">
        <p14:creationId xmlns:p14="http://schemas.microsoft.com/office/powerpoint/2010/main" val="324076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95" y="0"/>
            <a:ext cx="8824404" cy="1217034"/>
          </a:xfrm>
        </p:spPr>
        <p:txBody>
          <a:bodyPr/>
          <a:lstStyle/>
          <a:p>
            <a:r>
              <a:rPr lang="en-US" dirty="0"/>
              <a:t>Data Warehouse in </a:t>
            </a:r>
            <a:br>
              <a:rPr lang="en-US" dirty="0"/>
            </a:br>
            <a:r>
              <a:rPr lang="en-US" dirty="0"/>
              <a:t>Railway Reservation System </a:t>
            </a:r>
            <a:endParaRPr lang="en-IN" dirty="0"/>
          </a:p>
        </p:txBody>
      </p:sp>
      <p:sp>
        <p:nvSpPr>
          <p:cNvPr id="3" name="Content Placeholder 2"/>
          <p:cNvSpPr>
            <a:spLocks noGrp="1"/>
          </p:cNvSpPr>
          <p:nvPr>
            <p:ph idx="1"/>
          </p:nvPr>
        </p:nvSpPr>
        <p:spPr>
          <a:xfrm>
            <a:off x="319595" y="1494778"/>
            <a:ext cx="8504809" cy="4695007"/>
          </a:xfrm>
        </p:spPr>
        <p:txBody>
          <a:bodyPr>
            <a:normAutofit fontScale="92500"/>
          </a:bodyPr>
          <a:lstStyle/>
          <a:p>
            <a:pPr algn="just"/>
            <a:r>
              <a:rPr lang="en-US" dirty="0"/>
              <a:t>The main purpose of maintaining database for Railway Reservation System is to reduce the manual errors involved in the booking and cancelling of tickets .</a:t>
            </a:r>
          </a:p>
          <a:p>
            <a:pPr algn="just"/>
            <a:r>
              <a:rPr lang="en-US" dirty="0">
                <a:solidFill>
                  <a:srgbClr val="FF0000"/>
                </a:solidFill>
              </a:rPr>
              <a:t> </a:t>
            </a:r>
            <a:r>
              <a:rPr lang="en-US" dirty="0"/>
              <a:t>Due to automation many loopholes that exist in the manual maintenance of the records can be removed. </a:t>
            </a:r>
          </a:p>
          <a:p>
            <a:pPr algn="just"/>
            <a:r>
              <a:rPr lang="en-US" dirty="0"/>
              <a:t>The speed of obtaining and processing the data will be fast. </a:t>
            </a:r>
            <a:endParaRPr lang="en-IN" dirty="0">
              <a:solidFill>
                <a:srgbClr val="FF0000"/>
              </a:solidFill>
            </a:endParaRPr>
          </a:p>
        </p:txBody>
      </p:sp>
    </p:spTree>
    <p:extLst>
      <p:ext uri="{BB962C8B-B14F-4D97-AF65-F5344CB8AC3E}">
        <p14:creationId xmlns:p14="http://schemas.microsoft.com/office/powerpoint/2010/main" val="49172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595" y="1494779"/>
            <a:ext cx="8595805" cy="4976360"/>
          </a:xfrm>
        </p:spPr>
        <p:txBody>
          <a:bodyPr>
            <a:noAutofit/>
          </a:bodyPr>
          <a:lstStyle/>
          <a:p>
            <a:pPr marL="0" indent="0" algn="just">
              <a:buNone/>
            </a:pPr>
            <a:r>
              <a:rPr lang="en-US" dirty="0"/>
              <a:t>To implement this sample case study, some assumptions have been made, which are as follows: </a:t>
            </a:r>
          </a:p>
          <a:p>
            <a:pPr algn="just"/>
            <a:r>
              <a:rPr lang="en-US" dirty="0"/>
              <a:t>The number of trains has been restricted to 5. </a:t>
            </a:r>
          </a:p>
          <a:p>
            <a:pPr algn="just"/>
            <a:r>
              <a:rPr lang="en-US" dirty="0"/>
              <a:t>The booking is open only for next seven days from the current date.</a:t>
            </a:r>
          </a:p>
          <a:p>
            <a:pPr algn="just"/>
            <a:r>
              <a:rPr lang="en-US" dirty="0"/>
              <a:t>Only two categories of tickets can be booked, namely, AC and General. </a:t>
            </a:r>
          </a:p>
        </p:txBody>
      </p:sp>
      <p:sp>
        <p:nvSpPr>
          <p:cNvPr id="6" name="Title 1">
            <a:extLst>
              <a:ext uri="{FF2B5EF4-FFF2-40B4-BE49-F238E27FC236}">
                <a16:creationId xmlns:a16="http://schemas.microsoft.com/office/drawing/2014/main" id="{A5AF9301-301C-46B0-B8A2-68E6DE43A412}"/>
              </a:ext>
            </a:extLst>
          </p:cNvPr>
          <p:cNvSpPr>
            <a:spLocks noGrp="1"/>
          </p:cNvSpPr>
          <p:nvPr>
            <p:ph type="title"/>
          </p:nvPr>
        </p:nvSpPr>
        <p:spPr>
          <a:xfrm>
            <a:off x="319595" y="0"/>
            <a:ext cx="8824404" cy="1217034"/>
          </a:xfrm>
        </p:spPr>
        <p:txBody>
          <a:bodyPr/>
          <a:lstStyle/>
          <a:p>
            <a:r>
              <a:rPr lang="en-US" dirty="0"/>
              <a:t>Data Warehouse in </a:t>
            </a:r>
            <a:br>
              <a:rPr lang="en-US" dirty="0"/>
            </a:br>
            <a:r>
              <a:rPr lang="en-US" dirty="0"/>
              <a:t>Railway Reservation System </a:t>
            </a:r>
            <a:endParaRPr lang="en-IN" dirty="0"/>
          </a:p>
        </p:txBody>
      </p:sp>
    </p:spTree>
    <p:extLst>
      <p:ext uri="{BB962C8B-B14F-4D97-AF65-F5344CB8AC3E}">
        <p14:creationId xmlns:p14="http://schemas.microsoft.com/office/powerpoint/2010/main" val="4175499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595" y="1494779"/>
            <a:ext cx="8824404" cy="4976360"/>
          </a:xfrm>
        </p:spPr>
        <p:txBody>
          <a:bodyPr>
            <a:noAutofit/>
          </a:bodyPr>
          <a:lstStyle/>
          <a:p>
            <a:pPr marL="0" indent="0" algn="just">
              <a:buNone/>
            </a:pPr>
            <a:r>
              <a:rPr lang="en-US" dirty="0"/>
              <a:t>To implement this sample case study, some assumptions have been made, which are as follows: </a:t>
            </a:r>
          </a:p>
          <a:p>
            <a:pPr algn="just"/>
            <a:r>
              <a:rPr lang="en-US" sz="2600" dirty="0"/>
              <a:t>The total number of tickets that can be booked in each category (AC and General) is 10. </a:t>
            </a:r>
          </a:p>
          <a:p>
            <a:pPr algn="just"/>
            <a:r>
              <a:rPr lang="en-US" sz="2600" dirty="0"/>
              <a:t> The total number of tickets that can be given the status of waiting is 2.</a:t>
            </a:r>
          </a:p>
          <a:p>
            <a:pPr algn="just"/>
            <a:r>
              <a:rPr lang="en-US" sz="2600" dirty="0"/>
              <a:t> The in‐ between stoppage stations and their bookings are not considered.</a:t>
            </a:r>
            <a:endParaRPr lang="en-IN" sz="2600" dirty="0"/>
          </a:p>
        </p:txBody>
      </p:sp>
      <p:sp>
        <p:nvSpPr>
          <p:cNvPr id="6" name="Title 1">
            <a:extLst>
              <a:ext uri="{FF2B5EF4-FFF2-40B4-BE49-F238E27FC236}">
                <a16:creationId xmlns:a16="http://schemas.microsoft.com/office/drawing/2014/main" id="{B3FCD98D-5353-4545-8528-6EEEE62BB662}"/>
              </a:ext>
            </a:extLst>
          </p:cNvPr>
          <p:cNvSpPr>
            <a:spLocks noGrp="1"/>
          </p:cNvSpPr>
          <p:nvPr>
            <p:ph type="title"/>
          </p:nvPr>
        </p:nvSpPr>
        <p:spPr>
          <a:xfrm>
            <a:off x="319595" y="0"/>
            <a:ext cx="8824404" cy="1217034"/>
          </a:xfrm>
        </p:spPr>
        <p:txBody>
          <a:bodyPr/>
          <a:lstStyle/>
          <a:p>
            <a:r>
              <a:rPr lang="en-US" dirty="0"/>
              <a:t>Data Warehouse in </a:t>
            </a:r>
            <a:br>
              <a:rPr lang="en-US" dirty="0"/>
            </a:br>
            <a:r>
              <a:rPr lang="en-US" dirty="0"/>
              <a:t>Railway Reservation System </a:t>
            </a:r>
            <a:endParaRPr lang="en-IN" dirty="0"/>
          </a:p>
        </p:txBody>
      </p:sp>
    </p:spTree>
    <p:extLst>
      <p:ext uri="{BB962C8B-B14F-4D97-AF65-F5344CB8AC3E}">
        <p14:creationId xmlns:p14="http://schemas.microsoft.com/office/powerpoint/2010/main" val="73888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95" y="0"/>
            <a:ext cx="8824404" cy="1217034"/>
          </a:xfrm>
        </p:spPr>
        <p:txBody>
          <a:bodyPr/>
          <a:lstStyle/>
          <a:p>
            <a:r>
              <a:rPr lang="en-IN" dirty="0"/>
              <a:t>Process</a:t>
            </a:r>
          </a:p>
        </p:txBody>
      </p:sp>
      <p:sp>
        <p:nvSpPr>
          <p:cNvPr id="3" name="Content Placeholder 2"/>
          <p:cNvSpPr>
            <a:spLocks noGrp="1"/>
          </p:cNvSpPr>
          <p:nvPr>
            <p:ph idx="1"/>
          </p:nvPr>
        </p:nvSpPr>
        <p:spPr>
          <a:xfrm>
            <a:off x="319595" y="1494778"/>
            <a:ext cx="8529437" cy="5024009"/>
          </a:xfrm>
        </p:spPr>
        <p:txBody>
          <a:bodyPr>
            <a:noAutofit/>
          </a:bodyPr>
          <a:lstStyle/>
          <a:p>
            <a:pPr algn="just"/>
            <a:r>
              <a:rPr lang="en-US" sz="2400" dirty="0"/>
              <a:t>On the basis of the values provided by the passenger, corresponding record is retrieved from the Train_Status.</a:t>
            </a:r>
          </a:p>
          <a:p>
            <a:pPr algn="just"/>
            <a:r>
              <a:rPr lang="en-US" sz="2400" dirty="0"/>
              <a:t> If the desired category is AC, then total number of AC seats and number of booked AC seats are compared in order to find whether ticket can be booked or not. </a:t>
            </a:r>
          </a:p>
          <a:p>
            <a:pPr algn="just"/>
            <a:r>
              <a:rPr lang="en-US" sz="2400" dirty="0"/>
              <a:t>Similarly, it can be checked for the general category. If ticket can be booked, then passenger details are read and stored in the Passenger table.</a:t>
            </a:r>
          </a:p>
        </p:txBody>
      </p:sp>
    </p:spTree>
    <p:extLst>
      <p:ext uri="{BB962C8B-B14F-4D97-AF65-F5344CB8AC3E}">
        <p14:creationId xmlns:p14="http://schemas.microsoft.com/office/powerpoint/2010/main" val="4446744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EBD29BF03FAD438F48F0C5B67AE5F0" ma:contentTypeVersion="0" ma:contentTypeDescription="Create a new document." ma:contentTypeScope="" ma:versionID="3d5c066ee2bc5e3add7aaf9da1acc848">
  <xsd:schema xmlns:xsd="http://www.w3.org/2001/XMLSchema" xmlns:xs="http://www.w3.org/2001/XMLSchema" xmlns:p="http://schemas.microsoft.com/office/2006/metadata/properties" targetNamespace="http://schemas.microsoft.com/office/2006/metadata/properties" ma:root="true" ma:fieldsID="8f57f874ce4ecef1d84834bb369328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056463-82AF-418E-84A5-48357E9B575E}">
  <ds:schemaRefs>
    <ds:schemaRef ds:uri="http://schemas.microsoft.com/sharepoint/v3/contenttype/forms"/>
  </ds:schemaRefs>
</ds:datastoreItem>
</file>

<file path=customXml/itemProps2.xml><?xml version="1.0" encoding="utf-8"?>
<ds:datastoreItem xmlns:ds="http://schemas.openxmlformats.org/officeDocument/2006/customXml" ds:itemID="{F0340439-14DE-40A4-AF5D-A2ABB32CB2B8}">
  <ds:schemaRefs>
    <ds:schemaRef ds:uri="http://schemas.microsoft.com/office/2006/documentManagement/types"/>
    <ds:schemaRef ds:uri="http://schemas.microsoft.com/office/2006/metadata/properties"/>
    <ds:schemaRef ds:uri="http://www.w3.org/XML/1998/namespace"/>
    <ds:schemaRef ds:uri="http://purl.org/dc/dcmitype/"/>
    <ds:schemaRef ds:uri="http://schemas.microsoft.com/office/infopath/2007/PartnerControls"/>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85EE7CE3-99AB-4895-AC33-84DF87EA0E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670</TotalTime>
  <Words>673</Words>
  <Application>Microsoft Office PowerPoint</Application>
  <PresentationFormat>On-screen Show (4:3)</PresentationFormat>
  <Paragraphs>89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Bahnschrift</vt:lpstr>
      <vt:lpstr>Bahnschrift SemiBold</vt:lpstr>
      <vt:lpstr>Calibri</vt:lpstr>
      <vt:lpstr>Calibri Light</vt:lpstr>
      <vt:lpstr>Office Theme</vt:lpstr>
      <vt:lpstr>PowerPoint Presentation</vt:lpstr>
      <vt:lpstr>PowerPoint Presentation</vt:lpstr>
      <vt:lpstr>Data Warehouse in  Railway Reservation System</vt:lpstr>
      <vt:lpstr>Aim of study</vt:lpstr>
      <vt:lpstr>Aim of study</vt:lpstr>
      <vt:lpstr>Data Warehouse in  Railway Reservation System </vt:lpstr>
      <vt:lpstr>Data Warehouse in  Railway Reservation System </vt:lpstr>
      <vt:lpstr>Data Warehouse in  Railway Reservation System </vt:lpstr>
      <vt:lpstr>Process</vt:lpstr>
      <vt:lpstr>Process</vt:lpstr>
      <vt:lpstr>Applications of Data Warehouse</vt:lpstr>
      <vt:lpstr>PowerPoint Presentation</vt:lpstr>
      <vt:lpstr>PowerPoint Presentation</vt:lpstr>
      <vt:lpstr>Applications of Data Warehouse</vt:lpstr>
      <vt:lpstr>Applications of Data Warehouse</vt:lpstr>
      <vt:lpstr>PowerPoint Presentation</vt:lpstr>
      <vt:lpstr>Applications of Data Warehouse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64</cp:revision>
  <dcterms:created xsi:type="dcterms:W3CDTF">2020-12-02T17:41:12Z</dcterms:created>
  <dcterms:modified xsi:type="dcterms:W3CDTF">2021-02-08T06:10:44Z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0x010100F7EBD29BF03FAD438F48F0C5B67AE5F0</vt:lpwstr>
  </property>
  <property fmtid="{D5CDD505-2E9C-101B-9397-08002B2CF9AE}" name="NXPowerLiteLastOptimized" pid="3">
    <vt:lpwstr>222174</vt:lpwstr>
  </property>
  <property fmtid="{D5CDD505-2E9C-101B-9397-08002B2CF9AE}" name="NXPowerLiteSettings" pid="4">
    <vt:lpwstr>C6200358026400</vt:lpwstr>
  </property>
  <property fmtid="{D5CDD505-2E9C-101B-9397-08002B2CF9AE}" name="NXPowerLiteVersion" pid="5">
    <vt:lpwstr>D8.0.4</vt:lpwstr>
  </property>
</Properties>
</file>