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312" r:id="rId6"/>
    <p:sldId id="337" r:id="rId7"/>
    <p:sldId id="338" r:id="rId8"/>
    <p:sldId id="327" r:id="rId9"/>
    <p:sldId id="328" r:id="rId10"/>
    <p:sldId id="346" r:id="rId11"/>
    <p:sldId id="332" r:id="rId12"/>
    <p:sldId id="349" r:id="rId13"/>
    <p:sldId id="348" r:id="rId14"/>
    <p:sldId id="350" r:id="rId15"/>
    <p:sldId id="347" r:id="rId16"/>
    <p:sldId id="351" r:id="rId17"/>
    <p:sldId id="339" r:id="rId18"/>
    <p:sldId id="354" r:id="rId19"/>
    <p:sldId id="355" r:id="rId20"/>
    <p:sldId id="343" r:id="rId21"/>
    <p:sldId id="344" r:id="rId22"/>
    <p:sldId id="356" r:id="rId23"/>
    <p:sldId id="345" r:id="rId24"/>
    <p:sldId id="357" r:id="rId25"/>
    <p:sldId id="358" r:id="rId26"/>
    <p:sldId id="340" r:id="rId27"/>
    <p:sldId id="341" r:id="rId28"/>
    <p:sldId id="342" r:id="rId29"/>
    <p:sldId id="31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A42"/>
    <a:srgbClr val="00131B"/>
    <a:srgbClr val="01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Numerical Weather Forecasting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3000" dirty="0">
                <a:solidFill>
                  <a:srgbClr val="FF0000"/>
                </a:solidFill>
              </a:rPr>
              <a:t>Numerical Weather Forecasting :</a:t>
            </a:r>
          </a:p>
          <a:p>
            <a:pPr marL="625475" indent="-271463" algn="just">
              <a:lnSpc>
                <a:spcPct val="170000"/>
              </a:lnSpc>
            </a:pPr>
            <a:r>
              <a:rPr lang="en-US" sz="2600" dirty="0"/>
              <a:t>Modern weather forecasting is now using the techniques of Numerical Weather Forecasting (NWF). </a:t>
            </a:r>
          </a:p>
          <a:p>
            <a:pPr marL="625475" indent="-271463" algn="just">
              <a:lnSpc>
                <a:spcPct val="170000"/>
              </a:lnSpc>
            </a:pPr>
            <a:r>
              <a:rPr lang="en-US" sz="2600" dirty="0"/>
              <a:t>This method is based on the fact that gases of the atmosphere follow a number of physical principles. </a:t>
            </a:r>
          </a:p>
          <a:p>
            <a:pPr marL="625475" indent="-271463" algn="just"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0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Numerical Weather Forecasting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364144"/>
            <a:ext cx="8504809" cy="536322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4500" dirty="0">
                <a:solidFill>
                  <a:srgbClr val="FF0000"/>
                </a:solidFill>
              </a:rPr>
              <a:t>Numerical Weather Forecasting :</a:t>
            </a:r>
          </a:p>
          <a:p>
            <a:pPr marL="625475" indent="-271463" algn="just">
              <a:lnSpc>
                <a:spcPct val="170000"/>
              </a:lnSpc>
            </a:pPr>
            <a:r>
              <a:rPr lang="en-US" sz="4200" dirty="0"/>
              <a:t>A series of mathematical equations are used to develop the theoretical models of the general circulation of the atmosphere.</a:t>
            </a:r>
          </a:p>
          <a:p>
            <a:pPr marL="625475" indent="-271463" algn="just">
              <a:lnSpc>
                <a:spcPct val="170000"/>
              </a:lnSpc>
            </a:pPr>
            <a:r>
              <a:rPr lang="en-US" sz="4200" dirty="0"/>
              <a:t> These equations are used to specify changes in the atmosphere as the time passes on. </a:t>
            </a:r>
          </a:p>
          <a:p>
            <a:pPr marL="625475" indent="-271463" algn="just">
              <a:lnSpc>
                <a:spcPct val="170000"/>
              </a:lnSpc>
            </a:pPr>
            <a:r>
              <a:rPr lang="en-US" sz="4200" dirty="0"/>
              <a:t>The daily weather prediction model is one such thing. </a:t>
            </a:r>
          </a:p>
        </p:txBody>
      </p:sp>
    </p:spTree>
    <p:extLst>
      <p:ext uri="{BB962C8B-B14F-4D97-AF65-F5344CB8AC3E}">
        <p14:creationId xmlns:p14="http://schemas.microsoft.com/office/powerpoint/2010/main" val="85023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Weather Forecasting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4500" dirty="0">
                <a:solidFill>
                  <a:srgbClr val="FF0000"/>
                </a:solidFill>
              </a:rPr>
              <a:t>Statistical Weather Forecasting:</a:t>
            </a:r>
          </a:p>
          <a:p>
            <a:pPr marL="625475" indent="-271463" algn="just">
              <a:lnSpc>
                <a:spcPct val="170000"/>
              </a:lnSpc>
            </a:pPr>
            <a:r>
              <a:rPr lang="en-US" sz="4200" dirty="0"/>
              <a:t>The main purpose of studying the past weather data is to find out those aspects of the weather that are good indicators of the future events.</a:t>
            </a:r>
          </a:p>
          <a:p>
            <a:pPr marL="625475" indent="-271463" algn="just">
              <a:lnSpc>
                <a:spcPct val="170000"/>
              </a:lnSpc>
            </a:pPr>
            <a:r>
              <a:rPr lang="en-US" sz="4200" dirty="0"/>
              <a:t>After establishing these relationships, correct data can be safely used to predict the future conditions. </a:t>
            </a:r>
          </a:p>
          <a:p>
            <a:pPr marL="625475" indent="-271463" algn="just">
              <a:lnSpc>
                <a:spcPct val="170000"/>
              </a:lnSpc>
            </a:pPr>
            <a:r>
              <a:rPr lang="en-US" sz="4200" dirty="0"/>
              <a:t>Only overall weather can be predicted in this way. 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8847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Weather Forecasting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Statistical Weather Forecasting:</a:t>
            </a:r>
          </a:p>
          <a:p>
            <a:pPr marL="625475" indent="-271463" algn="just">
              <a:lnSpc>
                <a:spcPct val="170000"/>
              </a:lnSpc>
            </a:pPr>
            <a:r>
              <a:rPr lang="en-US" sz="2600" dirty="0"/>
              <a:t>Statistical methods are mainly used along with the numerical weather prediction computations.</a:t>
            </a:r>
          </a:p>
          <a:p>
            <a:pPr marL="625475" indent="-271463" algn="just">
              <a:lnSpc>
                <a:spcPct val="170000"/>
              </a:lnSpc>
            </a:pPr>
            <a:r>
              <a:rPr lang="en-US" sz="2600" dirty="0"/>
              <a:t>Statistical methods use the past records of weather data on the assumption that future will be a repetition of the past weather.</a:t>
            </a:r>
          </a:p>
        </p:txBody>
      </p:sp>
    </p:spTree>
    <p:extLst>
      <p:ext uri="{BB962C8B-B14F-4D97-AF65-F5344CB8AC3E}">
        <p14:creationId xmlns:p14="http://schemas.microsoft.com/office/powerpoint/2010/main" val="3104276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 of Weather Forecast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Weather Forecasting serves many purposes and needs:</a:t>
            </a:r>
          </a:p>
          <a:p>
            <a:pPr lvl="1" algn="just">
              <a:lnSpc>
                <a:spcPct val="170000"/>
              </a:lnSpc>
            </a:pPr>
            <a:r>
              <a:rPr lang="en-US" sz="2600" dirty="0"/>
              <a:t>It can help people and organizations to plan for the future and to make rational decisions.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660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 of Weather Forecast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Weather Forecasting serves many purposes and needs:</a:t>
            </a:r>
          </a:p>
          <a:p>
            <a:pPr lvl="1" algn="just">
              <a:lnSpc>
                <a:spcPct val="170000"/>
              </a:lnSpc>
            </a:pPr>
            <a:r>
              <a:rPr lang="en-IN" sz="2600" dirty="0"/>
              <a:t>The fundamental aim of meteorologists is to understand the atmospheric processes and then predict the future weather as much ahead as possible.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975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 of Weather Forecast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Weather Forecasting serves many purposes and needs:</a:t>
            </a:r>
          </a:p>
          <a:p>
            <a:pPr lvl="1" algn="just">
              <a:lnSpc>
                <a:spcPct val="170000"/>
              </a:lnSpc>
            </a:pPr>
            <a:r>
              <a:rPr lang="en-IN" sz="2600" dirty="0"/>
              <a:t>Adaptation to the climatic environment, which means adjusting to the normal occurrences and withstanding the unfavourable extremes is an important feature for the survival of life. </a:t>
            </a:r>
          </a:p>
        </p:txBody>
      </p:sp>
    </p:spTree>
    <p:extLst>
      <p:ext uri="{BB962C8B-B14F-4D97-AF65-F5344CB8AC3E}">
        <p14:creationId xmlns:p14="http://schemas.microsoft.com/office/powerpoint/2010/main" val="122290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is Your Business Linked to the Weather?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91140" cy="526058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Knowing the accurate situation of the weather is an important element for individuals and organizations. </a:t>
            </a:r>
          </a:p>
          <a:p>
            <a:pPr algn="just"/>
            <a:r>
              <a:rPr lang="en-US" dirty="0"/>
              <a:t>For instance, agriculture relies on perfect weather forecasting for when to plant, irrigate and harvest.</a:t>
            </a:r>
          </a:p>
          <a:p>
            <a:pPr algn="just"/>
            <a:r>
              <a:rPr lang="en-US" dirty="0"/>
              <a:t>With weather forecasting, your organization can work more accurately without any disturbance.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088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385866" cy="121703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Softweb’s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Tailored Weather Solutions can Help Your Business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647123" cy="51815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Given the wide and essential need of accurate forecasting of weather conditions, data intelligence is powered by AI techniques that leverage real-time weather feeds and historical data.</a:t>
            </a:r>
          </a:p>
        </p:txBody>
      </p:sp>
    </p:spTree>
    <p:extLst>
      <p:ext uri="{BB962C8B-B14F-4D97-AF65-F5344CB8AC3E}">
        <p14:creationId xmlns:p14="http://schemas.microsoft.com/office/powerpoint/2010/main" val="1974839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Softweb’s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Tailored Weather Solutions can Help Your Business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647123" cy="480338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Live weather feeds from different locations (Latitude/Longitude).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Temperature, water level, wind and other sensors continuously transmitting data.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Historical weather data </a:t>
            </a:r>
            <a:r>
              <a:rPr lang="en-US" dirty="0" err="1"/>
              <a:t>publically</a:t>
            </a:r>
            <a:r>
              <a:rPr lang="en-US" dirty="0"/>
              <a:t> available.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Weather maps (precipitations, clouds, pressure, temperature, wind, weather stations).</a:t>
            </a:r>
          </a:p>
        </p:txBody>
      </p:sp>
    </p:spTree>
    <p:extLst>
      <p:ext uri="{BB962C8B-B14F-4D97-AF65-F5344CB8AC3E}">
        <p14:creationId xmlns:p14="http://schemas.microsoft.com/office/powerpoint/2010/main" val="311635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74" y="2338087"/>
            <a:ext cx="7747184" cy="368288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After this lecture, you will be able to</a:t>
            </a:r>
          </a:p>
          <a:p>
            <a:pPr lvl="1"/>
            <a:r>
              <a:rPr lang="en-US" sz="2600" dirty="0"/>
              <a:t>learn the importance of weather forecasting pertaining to real life.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083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0"/>
            <a:ext cx="8504809" cy="121703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Weather Forecasting for Businesses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364145"/>
            <a:ext cx="8504809" cy="450480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600" dirty="0"/>
              <a:t>People get warned earlier of what the weather will be like for that particular day.</a:t>
            </a:r>
          </a:p>
          <a:p>
            <a:pPr algn="just">
              <a:lnSpc>
                <a:spcPct val="170000"/>
              </a:lnSpc>
            </a:pPr>
            <a:r>
              <a:rPr lang="en-US" sz="2600" dirty="0"/>
              <a:t>Help people to take appropriate precautions to stay safe in case of unwanted occurrences.</a:t>
            </a:r>
          </a:p>
          <a:p>
            <a:pPr algn="just">
              <a:lnSpc>
                <a:spcPct val="170000"/>
              </a:lnSpc>
            </a:pPr>
            <a:r>
              <a:rPr lang="en-US" sz="2600" dirty="0"/>
              <a:t>With forecasting methods, companies can get better outcomes with the help of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808855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0"/>
            <a:ext cx="8504809" cy="121703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Weather Forecasting for Businesses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364145"/>
            <a:ext cx="8504809" cy="450480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600" dirty="0"/>
              <a:t>Delivers visual forecasts by methods most companies prefer.</a:t>
            </a:r>
          </a:p>
          <a:p>
            <a:pPr algn="just">
              <a:lnSpc>
                <a:spcPct val="170000"/>
              </a:lnSpc>
            </a:pPr>
            <a:r>
              <a:rPr lang="en-US" sz="2600" dirty="0"/>
              <a:t>Helps agricultural organizations in buying/selling livestock.</a:t>
            </a:r>
          </a:p>
          <a:p>
            <a:pPr algn="just">
              <a:lnSpc>
                <a:spcPct val="170000"/>
              </a:lnSpc>
            </a:pPr>
            <a:r>
              <a:rPr lang="en-US" sz="2600" dirty="0"/>
              <a:t>Helps the farming industry in planting crops, pastures, water supplies.</a:t>
            </a:r>
          </a:p>
        </p:txBody>
      </p:sp>
    </p:spTree>
    <p:extLst>
      <p:ext uri="{BB962C8B-B14F-4D97-AF65-F5344CB8AC3E}">
        <p14:creationId xmlns:p14="http://schemas.microsoft.com/office/powerpoint/2010/main" val="1096545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0"/>
            <a:ext cx="8504809" cy="121703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Weather Forecasting for Businesses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364145"/>
            <a:ext cx="8504809" cy="450480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600" dirty="0"/>
              <a:t>Best method for inventory management, selling strategies and crop forecasts.</a:t>
            </a:r>
          </a:p>
          <a:p>
            <a:pPr algn="just">
              <a:lnSpc>
                <a:spcPct val="170000"/>
              </a:lnSpc>
            </a:pPr>
            <a:r>
              <a:rPr lang="en-US" sz="2600" dirty="0"/>
              <a:t>It provides the business with valuable information that the business can use to make decisions about future business strategies.</a:t>
            </a:r>
          </a:p>
        </p:txBody>
      </p:sp>
    </p:spTree>
    <p:extLst>
      <p:ext uri="{BB962C8B-B14F-4D97-AF65-F5344CB8AC3E}">
        <p14:creationId xmlns:p14="http://schemas.microsoft.com/office/powerpoint/2010/main" val="504507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Weather forecasts still have their limitations despite the use of modern technology and improved techniques to predict the weather. </a:t>
            </a:r>
          </a:p>
          <a:p>
            <a:pPr algn="just"/>
            <a:r>
              <a:rPr lang="en-US" dirty="0"/>
              <a:t>Weather forecasting is complex and not always accurate, especially for days further in the future, because the weather can be chaotic and unpredictable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163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If weather patterns are relatively stable, the persistence method of forecasting provides a relatively useful technique to predict the weather for the next day. </a:t>
            </a:r>
          </a:p>
          <a:p>
            <a:pPr algn="just"/>
            <a:r>
              <a:rPr lang="en-US" dirty="0"/>
              <a:t>Weather observation techniques have improved and there have been technological advancements in predicting the weather in recent times.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275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Despite this major scientific and technical progress, many challenges remain regarding long-term weather predictability. </a:t>
            </a:r>
          </a:p>
          <a:p>
            <a:pPr algn="just"/>
            <a:r>
              <a:rPr lang="en-US" dirty="0"/>
              <a:t>The accuracy of individual weather forecasts varies significantly.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666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Weather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Weather forecasting is the prediction of the state of the atmosphere for a given location using the application of science and technology. </a:t>
            </a:r>
          </a:p>
          <a:p>
            <a:r>
              <a:rPr lang="en-US" dirty="0"/>
              <a:t>This includes </a:t>
            </a:r>
            <a:r>
              <a:rPr lang="en-US" dirty="0">
                <a:solidFill>
                  <a:srgbClr val="FF0000"/>
                </a:solidFill>
              </a:rPr>
              <a:t>temperature, rain, cloudiness, wind speed,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humidity</a:t>
            </a:r>
            <a:r>
              <a:rPr lang="en-US" dirty="0"/>
              <a:t>. </a:t>
            </a:r>
          </a:p>
          <a:p>
            <a:r>
              <a:rPr lang="en-US" dirty="0"/>
              <a:t>Weather warnings are a special kind of short-range forecast carried out for the protection of human life.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66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Weather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weather prediction needs a systematic collection of weather record of various places and proper analysis using the data for prediction.</a:t>
            </a:r>
          </a:p>
          <a:p>
            <a:r>
              <a:rPr lang="en-US" dirty="0"/>
              <a:t>Weather warnings are issued by government and military organizations throughout the world for all kinds of threatening weather events. 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82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Weather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On an everyday basis, many use </a:t>
            </a:r>
            <a:r>
              <a:rPr lang="en-US" dirty="0">
                <a:solidFill>
                  <a:srgbClr val="FF0000"/>
                </a:solidFill>
              </a:rPr>
              <a:t>weather forecasts</a:t>
            </a:r>
            <a:r>
              <a:rPr lang="en-US" dirty="0"/>
              <a:t> to determine what to wear on a given day. </a:t>
            </a:r>
          </a:p>
          <a:p>
            <a:pPr algn="just"/>
            <a:r>
              <a:rPr lang="en-US" dirty="0"/>
              <a:t>Since outdoor activities are severely curtailed by heavy rain, snow and wind chill, </a:t>
            </a:r>
            <a:r>
              <a:rPr lang="en-US" dirty="0">
                <a:solidFill>
                  <a:srgbClr val="FF0000"/>
                </a:solidFill>
              </a:rPr>
              <a:t>forecasts</a:t>
            </a:r>
            <a:r>
              <a:rPr lang="en-US" dirty="0"/>
              <a:t> can be used to plan activities around these events, and to plan ahead and survive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02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Forecasting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Making a weather forecast involves three steps:</a:t>
            </a:r>
          </a:p>
          <a:p>
            <a:pPr marL="625475" indent="-271463" algn="just"/>
            <a:r>
              <a:rPr lang="en-US" dirty="0"/>
              <a:t>Observation and analysis</a:t>
            </a:r>
          </a:p>
          <a:p>
            <a:pPr marL="625475" indent="-271463" algn="just"/>
            <a:r>
              <a:rPr lang="en-US" dirty="0"/>
              <a:t>Extrapolation to find the future state of the atmosphere.</a:t>
            </a:r>
          </a:p>
          <a:p>
            <a:pPr marL="625475" indent="-271463" algn="just"/>
            <a:r>
              <a:rPr lang="en-US" dirty="0"/>
              <a:t> Prediction of particular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53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of Weather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Weather prediction, there are three methods available:</a:t>
            </a:r>
          </a:p>
          <a:p>
            <a:pPr marL="719138" indent="-323850">
              <a:tabLst>
                <a:tab pos="269875" algn="l"/>
              </a:tabLs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Synoptic Weather Forecasting</a:t>
            </a:r>
          </a:p>
          <a:p>
            <a:pPr marL="719138" indent="-323850">
              <a:tabLst>
                <a:tab pos="269875" algn="l"/>
              </a:tabLs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Numerical Weather Forecasting</a:t>
            </a:r>
          </a:p>
          <a:p>
            <a:pPr marL="719138" indent="-323850">
              <a:tabLst>
                <a:tab pos="269875" algn="l"/>
              </a:tabLst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Statistical Weather Forecasting</a:t>
            </a:r>
          </a:p>
        </p:txBody>
      </p:sp>
    </p:spTree>
    <p:extLst>
      <p:ext uri="{BB962C8B-B14F-4D97-AF65-F5344CB8AC3E}">
        <p14:creationId xmlns:p14="http://schemas.microsoft.com/office/powerpoint/2010/main" val="188573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Synoptic Weather Forecasting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Synoptic Weather Prediction: </a:t>
            </a:r>
          </a:p>
          <a:p>
            <a:pPr marL="625475" indent="-271463" algn="just"/>
            <a:r>
              <a:rPr lang="en-US" sz="2600" dirty="0"/>
              <a:t>It is the traditional and basic approach adopted in weather prediction. </a:t>
            </a:r>
          </a:p>
          <a:p>
            <a:pPr marL="625475" indent="-271463" algn="just"/>
            <a:r>
              <a:rPr lang="en-US" sz="2600" dirty="0"/>
              <a:t>A weather map that depicts the atmospheric conditions at a given time is a synoptic chart to a meteorologist.</a:t>
            </a:r>
          </a:p>
        </p:txBody>
      </p:sp>
    </p:spTree>
    <p:extLst>
      <p:ext uri="{BB962C8B-B14F-4D97-AF65-F5344CB8AC3E}">
        <p14:creationId xmlns:p14="http://schemas.microsoft.com/office/powerpoint/2010/main" val="191925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5" y="0"/>
            <a:ext cx="8824404" cy="121703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Synoptic Weather Forecasting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Synoptic Weather Prediction: </a:t>
            </a:r>
          </a:p>
          <a:p>
            <a:pPr marL="625475" indent="-271463" algn="just"/>
            <a:r>
              <a:rPr lang="en-US" sz="2600" dirty="0"/>
              <a:t>From the careful study of weather charts over many years, certain empirical rules are formulated.</a:t>
            </a:r>
          </a:p>
          <a:p>
            <a:pPr marL="625475" indent="-271463" algn="just"/>
            <a:r>
              <a:rPr lang="en-US" sz="2600" dirty="0"/>
              <a:t>These rules help the forecaster in estimating the rate and direction of the movement of weather systems.</a:t>
            </a:r>
          </a:p>
        </p:txBody>
      </p:sp>
    </p:spTree>
    <p:extLst>
      <p:ext uri="{BB962C8B-B14F-4D97-AF65-F5344CB8AC3E}">
        <p14:creationId xmlns:p14="http://schemas.microsoft.com/office/powerpoint/2010/main" val="188351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340439-14DE-40A4-AF5D-A2ABB32CB2B8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</TotalTime>
  <Words>1009</Words>
  <Application>Microsoft Office PowerPoint</Application>
  <PresentationFormat>On-screen Show (4:3)</PresentationFormat>
  <Paragraphs>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Weather Forecasting</vt:lpstr>
      <vt:lpstr>Weather Forecasting</vt:lpstr>
      <vt:lpstr>Weather Forecasting</vt:lpstr>
      <vt:lpstr>The Forecasting Process</vt:lpstr>
      <vt:lpstr>Methods of Weather Forecasting</vt:lpstr>
      <vt:lpstr>Synoptic Weather Forecasting</vt:lpstr>
      <vt:lpstr>Synoptic Weather Forecasting</vt:lpstr>
      <vt:lpstr>Numerical Weather Forecasting</vt:lpstr>
      <vt:lpstr>Numerical Weather Forecasting</vt:lpstr>
      <vt:lpstr>Statistical Weather Forecasting</vt:lpstr>
      <vt:lpstr>Statistical Weather Forecasting</vt:lpstr>
      <vt:lpstr>Purpose of Weather Forecast </vt:lpstr>
      <vt:lpstr>Purpose of Weather Forecast </vt:lpstr>
      <vt:lpstr>Purpose of Weather Forecast </vt:lpstr>
      <vt:lpstr>How is Your Business Linked to the Weather?</vt:lpstr>
      <vt:lpstr>How Softweb’s Tailored Weather Solutions can Help Your Business</vt:lpstr>
      <vt:lpstr>How Softweb’s Tailored Weather Solutions can Help Your Business</vt:lpstr>
      <vt:lpstr>Advantages of Weather Forecasting for Businesses</vt:lpstr>
      <vt:lpstr>Advantages of Weather Forecasting for Businesses</vt:lpstr>
      <vt:lpstr>Advantages of Weather Forecasting for Businesses</vt:lpstr>
      <vt:lpstr>Challenges</vt:lpstr>
      <vt:lpstr>Challenges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84</cp:revision>
  <dcterms:created xsi:type="dcterms:W3CDTF">2020-12-02T17:41:12Z</dcterms:created>
  <dcterms:modified xsi:type="dcterms:W3CDTF">2021-02-09T04:35:19Z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233042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