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8"/>
  </p:notesMasterIdLst>
  <p:sldIdLst>
    <p:sldId id="256" r:id="rId2"/>
    <p:sldId id="257" r:id="rId3"/>
    <p:sldId id="259" r:id="rId4"/>
    <p:sldId id="262" r:id="rId5"/>
    <p:sldId id="264" r:id="rId6"/>
    <p:sldId id="265" r:id="rId7"/>
    <p:sldId id="267" r:id="rId8"/>
    <p:sldId id="269" r:id="rId9"/>
    <p:sldId id="271" r:id="rId10"/>
    <p:sldId id="273" r:id="rId11"/>
    <p:sldId id="275" r:id="rId12"/>
    <p:sldId id="276" r:id="rId13"/>
    <p:sldId id="277" r:id="rId14"/>
    <p:sldId id="280" r:id="rId15"/>
    <p:sldId id="287" r:id="rId16"/>
    <p:sldId id="290" r:id="rId17"/>
    <p:sldId id="292" r:id="rId18"/>
    <p:sldId id="294" r:id="rId19"/>
    <p:sldId id="295" r:id="rId20"/>
    <p:sldId id="299" r:id="rId21"/>
    <p:sldId id="300" r:id="rId22"/>
    <p:sldId id="301" r:id="rId23"/>
    <p:sldId id="258" r:id="rId24"/>
    <p:sldId id="319" r:id="rId25"/>
    <p:sldId id="320" r:id="rId26"/>
    <p:sldId id="321" r:id="rId27"/>
    <p:sldId id="322" r:id="rId28"/>
    <p:sldId id="323"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260" r:id="rId47"/>
    <p:sldId id="261" r:id="rId48"/>
    <p:sldId id="342" r:id="rId49"/>
    <p:sldId id="343" r:id="rId50"/>
    <p:sldId id="344" r:id="rId51"/>
    <p:sldId id="266" r:id="rId52"/>
    <p:sldId id="345" r:id="rId53"/>
    <p:sldId id="313" r:id="rId54"/>
    <p:sldId id="314" r:id="rId55"/>
    <p:sldId id="315" r:id="rId56"/>
    <p:sldId id="316" r:id="rId57"/>
    <p:sldId id="317" r:id="rId58"/>
    <p:sldId id="318" r:id="rId59"/>
    <p:sldId id="346" r:id="rId60"/>
    <p:sldId id="312" r:id="rId61"/>
    <p:sldId id="347" r:id="rId62"/>
    <p:sldId id="356"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71" r:id="rId92"/>
    <p:sldId id="398" r:id="rId93"/>
    <p:sldId id="399" r:id="rId94"/>
    <p:sldId id="372" r:id="rId95"/>
    <p:sldId id="373" r:id="rId96"/>
    <p:sldId id="374" r:id="rId97"/>
    <p:sldId id="400" r:id="rId98"/>
    <p:sldId id="375" r:id="rId99"/>
    <p:sldId id="376" r:id="rId100"/>
    <p:sldId id="377" r:id="rId101"/>
    <p:sldId id="378" r:id="rId102"/>
    <p:sldId id="379" r:id="rId103"/>
    <p:sldId id="380" r:id="rId104"/>
    <p:sldId id="381" r:id="rId105"/>
    <p:sldId id="382" r:id="rId106"/>
    <p:sldId id="383" r:id="rId107"/>
  </p:sldIdLst>
  <p:sldSz cx="9144000" cy="6858000" type="screen4x3"/>
  <p:notesSz cx="6858000" cy="9144000"/>
  <p:embeddedFontLst>
    <p:embeddedFont>
      <p:font typeface="Bahnschrift" panose="020B0502040204020203" pitchFamily="34" charset="0"/>
      <p:regular r:id="rId109"/>
      <p:bold r:id="rId110"/>
    </p:embeddedFont>
    <p:embeddedFont>
      <p:font typeface="Bahnschrift SemiBold" panose="020F0502020204030204" pitchFamily="34" charset="0"/>
      <p:regular r:id="rId111"/>
      <p:bold r:id="rId112"/>
    </p:embeddedFont>
    <p:embeddedFont>
      <p:font typeface="Calibri" panose="020F0502020204030204" pitchFamily="34" charset="0"/>
      <p:regular r:id="rId113"/>
      <p:bold r:id="rId114"/>
      <p:italic r:id="rId115"/>
      <p:boldItalic r:id="rId116"/>
    </p:embeddedFont>
    <p:embeddedFont>
      <p:font typeface="Cambria Math" panose="02040503050406030204" pitchFamily="18" charset="0"/>
      <p:regular r:id="rId117"/>
    </p:embeddedFont>
    <p:embeddedFont>
      <p:font typeface="Georgia" panose="02040502050405020303" pitchFamily="18" charset="0"/>
      <p:regular r:id="rId118"/>
      <p:bold r:id="rId119"/>
      <p:italic r:id="rId120"/>
      <p:boldItalic r:id="rId121"/>
    </p:embeddedFont>
    <p:embeddedFont>
      <p:font typeface="Tahoma" panose="020B0604030504040204" pitchFamily="34" charset="0"/>
      <p:regular r:id="rId122"/>
      <p:bold r:id="rId123"/>
    </p:embeddedFont>
    <p:embeddedFont>
      <p:font typeface="Wingdings 2" pitchFamily="2" charset="2"/>
      <p:regular r:id="rId1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5" roundtripDataSignature="AMtx7mijYwYjIew4oYnSSqPwMCrbMnCK7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6BC0B5-8DF1-4733-A4A6-426B5431237D}">
  <a:tblStyle styleId="{666BC0B5-8DF1-4733-A4A6-426B5431237D}" styleName="Table_0">
    <a:wholeTbl>
      <a:tcTxStyle b="off" i="off">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23"/>
    <p:restoredTop sz="95982"/>
  </p:normalViewPr>
  <p:slideViewPr>
    <p:cSldViewPr snapToGrid="0">
      <p:cViewPr>
        <p:scale>
          <a:sx n="110" d="100"/>
          <a:sy n="110" d="100"/>
        </p:scale>
        <p:origin x="164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8" d="100"/>
          <a:sy n="88"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9.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5.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font" Target="fonts/font10.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124" Type="http://schemas.openxmlformats.org/officeDocument/2006/relationships/font" Target="fonts/font16.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6.fntdata"/><Relationship Id="rId119" Type="http://schemas.openxmlformats.org/officeDocument/2006/relationships/font" Target="fonts/font11.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2.fntdata"/><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9" name="Google Shape;52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2" name="Google Shape;7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0" name="Google Shape;79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2" name="Google Shape;83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0" name="Google Shape;85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2" name="Google Shape;86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0" name="Google Shape;88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4" name="Google Shape;90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696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pic>
        <p:nvPicPr>
          <p:cNvPr id="12" name="Google Shape;12;p50"/>
          <p:cNvPicPr preferRelativeResize="0"/>
          <p:nvPr/>
        </p:nvPicPr>
        <p:blipFill rotWithShape="1">
          <a:blip r:embed="rId2">
            <a:alphaModFix/>
          </a:blip>
          <a:srcRect r="11049"/>
          <a:stretch/>
        </p:blipFill>
        <p:spPr>
          <a:xfrm>
            <a:off x="-1" y="0"/>
            <a:ext cx="9144001" cy="6858000"/>
          </a:xfrm>
          <a:prstGeom prst="rect">
            <a:avLst/>
          </a:prstGeom>
          <a:noFill/>
          <a:ln>
            <a:noFill/>
          </a:ln>
        </p:spPr>
      </p:pic>
      <p:sp>
        <p:nvSpPr>
          <p:cNvPr id="13" name="Google Shape;13;p50"/>
          <p:cNvSpPr/>
          <p:nvPr/>
        </p:nvSpPr>
        <p:spPr>
          <a:xfrm>
            <a:off x="-2" y="0"/>
            <a:ext cx="9144000" cy="6858000"/>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50"/>
          <p:cNvSpPr/>
          <p:nvPr/>
        </p:nvSpPr>
        <p:spPr>
          <a:xfrm>
            <a:off x="310713" y="3117274"/>
            <a:ext cx="2592286" cy="803564"/>
          </a:xfrm>
          <a:prstGeom prst="roundRect">
            <a:avLst>
              <a:gd name="adj" fmla="val 5771"/>
            </a:avLst>
          </a:prstGeom>
          <a:solidFill>
            <a:schemeClr val="lt1">
              <a:alpha val="81960"/>
            </a:schemeClr>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rgbClr val="1E3A42"/>
                </a:solidFill>
                <a:latin typeface="Arial"/>
                <a:ea typeface="Arial"/>
                <a:cs typeface="Arial"/>
                <a:sym typeface="Arial"/>
              </a:rPr>
              <a:t>ECAP456</a:t>
            </a:r>
            <a:endParaRPr sz="4400" b="0" i="0" u="none" strike="noStrike" cap="none">
              <a:solidFill>
                <a:srgbClr val="1E3A42"/>
              </a:solidFill>
              <a:latin typeface="Arial"/>
              <a:ea typeface="Arial"/>
              <a:cs typeface="Arial"/>
              <a:sym typeface="Arial"/>
            </a:endParaRPr>
          </a:p>
        </p:txBody>
      </p:sp>
      <p:sp>
        <p:nvSpPr>
          <p:cNvPr id="15" name="Google Shape;15;p50"/>
          <p:cNvSpPr/>
          <p:nvPr/>
        </p:nvSpPr>
        <p:spPr>
          <a:xfrm>
            <a:off x="310716" y="3920842"/>
            <a:ext cx="5742845" cy="637309"/>
          </a:xfrm>
          <a:prstGeom prst="roundRect">
            <a:avLst>
              <a:gd name="adj" fmla="val 5906"/>
            </a:avLst>
          </a:prstGeom>
          <a:solidFill>
            <a:srgbClr val="00131B">
              <a:alpha val="71764"/>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0" i="0" u="none" strike="noStrike" cap="small">
                <a:solidFill>
                  <a:schemeClr val="lt1"/>
                </a:solidFill>
                <a:latin typeface="Arial"/>
                <a:ea typeface="Arial"/>
                <a:cs typeface="Arial"/>
                <a:sym typeface="Arial"/>
              </a:rPr>
              <a:t>Data Warehousing and Data Mining</a:t>
            </a:r>
            <a:endParaRPr sz="2800" b="0" i="0" u="none" strike="noStrike" cap="small">
              <a:solidFill>
                <a:schemeClr val="lt1"/>
              </a:solidFill>
              <a:latin typeface="Arial"/>
              <a:ea typeface="Arial"/>
              <a:cs typeface="Arial"/>
              <a:sym typeface="Arial"/>
            </a:endParaRPr>
          </a:p>
        </p:txBody>
      </p:sp>
      <p:sp>
        <p:nvSpPr>
          <p:cNvPr id="16" name="Google Shape;16;p50"/>
          <p:cNvSpPr/>
          <p:nvPr/>
        </p:nvSpPr>
        <p:spPr>
          <a:xfrm>
            <a:off x="6373095" y="5264733"/>
            <a:ext cx="2770907" cy="678873"/>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HARJINDER KAUR</a:t>
            </a:r>
            <a:endParaRPr sz="2400" b="0" i="0" u="none" strike="noStrike" cap="none">
              <a:solidFill>
                <a:schemeClr val="dk1"/>
              </a:solidFill>
              <a:latin typeface="Arial"/>
              <a:ea typeface="Arial"/>
              <a:cs typeface="Arial"/>
              <a:sym typeface="Arial"/>
            </a:endParaRPr>
          </a:p>
        </p:txBody>
      </p:sp>
      <p:sp>
        <p:nvSpPr>
          <p:cNvPr id="17" name="Google Shape;17;p50"/>
          <p:cNvSpPr/>
          <p:nvPr/>
        </p:nvSpPr>
        <p:spPr>
          <a:xfrm>
            <a:off x="6373093" y="5857591"/>
            <a:ext cx="2770909" cy="54032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Assistant Professor</a:t>
            </a:r>
            <a:endParaRPr sz="2000" b="0" i="0" u="none" strike="noStrike" cap="none">
              <a:solidFill>
                <a:schemeClr val="lt1"/>
              </a:solidFill>
              <a:latin typeface="Arial"/>
              <a:ea typeface="Arial"/>
              <a:cs typeface="Arial"/>
              <a:sym typeface="Arial"/>
            </a:endParaRPr>
          </a:p>
        </p:txBody>
      </p:sp>
      <p:sp>
        <p:nvSpPr>
          <p:cNvPr id="18" name="Google Shape;18;p50"/>
          <p:cNvSpPr/>
          <p:nvPr/>
        </p:nvSpPr>
        <p:spPr>
          <a:xfrm>
            <a:off x="6779420" y="6310314"/>
            <a:ext cx="2364579" cy="46672"/>
          </a:xfrm>
          <a:prstGeom prst="rect">
            <a:avLst/>
          </a:prstGeom>
          <a:gradFill>
            <a:gsLst>
              <a:gs pos="0">
                <a:srgbClr val="F5F7FC"/>
              </a:gs>
              <a:gs pos="15000">
                <a:srgbClr val="F5F7FC"/>
              </a:gs>
              <a:gs pos="100000">
                <a:srgbClr val="1E3A42"/>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6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0"/>
          <p:cNvSpPr>
            <a:spLocks noGrp="1"/>
          </p:cNvSpPr>
          <p:nvPr>
            <p:ph type="pic" idx="2"/>
          </p:nvPr>
        </p:nvSpPr>
        <p:spPr>
          <a:xfrm>
            <a:off x="3887391" y="987430"/>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6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dk1"/>
              </a:buClr>
              <a:buSzPts val="1600"/>
              <a:buNone/>
              <a:defRPr sz="1600"/>
            </a:lvl1pPr>
            <a:lvl2pPr marL="914377" lvl="1" indent="-228594" algn="l">
              <a:lnSpc>
                <a:spcPct val="90000"/>
              </a:lnSpc>
              <a:spcBef>
                <a:spcPts val="500"/>
              </a:spcBef>
              <a:spcAft>
                <a:spcPts val="0"/>
              </a:spcAft>
              <a:buClr>
                <a:schemeClr val="dk1"/>
              </a:buClr>
              <a:buSzPts val="1400"/>
              <a:buNone/>
              <a:defRPr sz="1400"/>
            </a:lvl2pPr>
            <a:lvl3pPr marL="1371566" lvl="2" indent="-228594" algn="l">
              <a:lnSpc>
                <a:spcPct val="90000"/>
              </a:lnSpc>
              <a:spcBef>
                <a:spcPts val="500"/>
              </a:spcBef>
              <a:spcAft>
                <a:spcPts val="0"/>
              </a:spcAft>
              <a:buClr>
                <a:schemeClr val="dk1"/>
              </a:buClr>
              <a:buSzPts val="1200"/>
              <a:buNone/>
              <a:defRPr sz="1200"/>
            </a:lvl3pPr>
            <a:lvl4pPr marL="1828754" lvl="3" indent="-228594" algn="l">
              <a:lnSpc>
                <a:spcPct val="90000"/>
              </a:lnSpc>
              <a:spcBef>
                <a:spcPts val="500"/>
              </a:spcBef>
              <a:spcAft>
                <a:spcPts val="0"/>
              </a:spcAft>
              <a:buClr>
                <a:schemeClr val="dk1"/>
              </a:buClr>
              <a:buSzPts val="1000"/>
              <a:buNone/>
              <a:defRPr sz="1000"/>
            </a:lvl4pPr>
            <a:lvl5pPr marL="2285943" lvl="4" indent="-228594" algn="l">
              <a:lnSpc>
                <a:spcPct val="90000"/>
              </a:lnSpc>
              <a:spcBef>
                <a:spcPts val="500"/>
              </a:spcBef>
              <a:spcAft>
                <a:spcPts val="0"/>
              </a:spcAft>
              <a:buClr>
                <a:schemeClr val="dk1"/>
              </a:buClr>
              <a:buSzPts val="1000"/>
              <a:buNone/>
              <a:defRPr sz="1000"/>
            </a:lvl5pPr>
            <a:lvl6pPr marL="2743131" lvl="5" indent="-228594" algn="l">
              <a:lnSpc>
                <a:spcPct val="90000"/>
              </a:lnSpc>
              <a:spcBef>
                <a:spcPts val="500"/>
              </a:spcBef>
              <a:spcAft>
                <a:spcPts val="0"/>
              </a:spcAft>
              <a:buClr>
                <a:schemeClr val="dk1"/>
              </a:buClr>
              <a:buSzPts val="1000"/>
              <a:buNone/>
              <a:defRPr sz="1000"/>
            </a:lvl6pPr>
            <a:lvl7pPr marL="3200320" lvl="6" indent="-228594" algn="l">
              <a:lnSpc>
                <a:spcPct val="90000"/>
              </a:lnSpc>
              <a:spcBef>
                <a:spcPts val="500"/>
              </a:spcBef>
              <a:spcAft>
                <a:spcPts val="0"/>
              </a:spcAft>
              <a:buClr>
                <a:schemeClr val="dk1"/>
              </a:buClr>
              <a:buSzPts val="1000"/>
              <a:buNone/>
              <a:defRPr sz="1000"/>
            </a:lvl7pPr>
            <a:lvl8pPr marL="3657509" lvl="7" indent="-228594" algn="l">
              <a:lnSpc>
                <a:spcPct val="90000"/>
              </a:lnSpc>
              <a:spcBef>
                <a:spcPts val="500"/>
              </a:spcBef>
              <a:spcAft>
                <a:spcPts val="0"/>
              </a:spcAft>
              <a:buClr>
                <a:schemeClr val="dk1"/>
              </a:buClr>
              <a:buSzPts val="1000"/>
              <a:buNone/>
              <a:defRPr sz="1000"/>
            </a:lvl8pPr>
            <a:lvl9pPr marL="4114697" lvl="8" indent="-228594" algn="l">
              <a:lnSpc>
                <a:spcPct val="90000"/>
              </a:lnSpc>
              <a:spcBef>
                <a:spcPts val="500"/>
              </a:spcBef>
              <a:spcAft>
                <a:spcPts val="0"/>
              </a:spcAft>
              <a:buClr>
                <a:schemeClr val="dk1"/>
              </a:buClr>
              <a:buSzPts val="1000"/>
              <a:buNone/>
              <a:defRPr sz="1000"/>
            </a:lvl9pPr>
          </a:lstStyle>
          <a:p>
            <a:endParaRPr/>
          </a:p>
        </p:txBody>
      </p:sp>
      <p:sp>
        <p:nvSpPr>
          <p:cNvPr id="75" name="Google Shape;75;p60"/>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81" name="Google Shape;81;p61"/>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1"/>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62"/>
          <p:cNvSpPr txBox="1">
            <a:spLocks noGrp="1"/>
          </p:cNvSpPr>
          <p:nvPr>
            <p:ph type="title"/>
          </p:nvPr>
        </p:nvSpPr>
        <p:spPr>
          <a:xfrm rot="5400000">
            <a:off x="4623593"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62"/>
          <p:cNvSpPr txBox="1">
            <a:spLocks noGrp="1"/>
          </p:cNvSpPr>
          <p:nvPr>
            <p:ph type="body" idx="1"/>
          </p:nvPr>
        </p:nvSpPr>
        <p:spPr>
          <a:xfrm rot="5400000">
            <a:off x="623093" y="370683"/>
            <a:ext cx="5811838" cy="5800725"/>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87" name="Google Shape;87;p62"/>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2"/>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arning Outcome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3"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11"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5" y="2338090"/>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322184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Gre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7"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377">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218336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1E3A42">
            <a:alpha val="5882"/>
          </a:srgbClr>
        </a:solidFill>
        <a:effectLst/>
      </p:bgPr>
    </p:bg>
    <p:spTree>
      <p:nvGrpSpPr>
        <p:cNvPr id="1" name="Shape 19"/>
        <p:cNvGrpSpPr/>
        <p:nvPr/>
      </p:nvGrpSpPr>
      <p:grpSpPr>
        <a:xfrm>
          <a:off x="0" y="0"/>
          <a:ext cx="0" cy="0"/>
          <a:chOff x="0" y="0"/>
          <a:chExt cx="0" cy="0"/>
        </a:xfrm>
      </p:grpSpPr>
      <p:sp>
        <p:nvSpPr>
          <p:cNvPr id="20" name="Google Shape;20;p51"/>
          <p:cNvSpPr/>
          <p:nvPr/>
        </p:nvSpPr>
        <p:spPr>
          <a:xfrm>
            <a:off x="0" y="0"/>
            <a:ext cx="9144000" cy="2078182"/>
          </a:xfrm>
          <a:prstGeom prst="rect">
            <a:avLst/>
          </a:prstGeom>
          <a:gradFill>
            <a:gsLst>
              <a:gs pos="0">
                <a:srgbClr val="1E3A42"/>
              </a:gs>
              <a:gs pos="34000">
                <a:srgbClr val="1E3A42"/>
              </a:gs>
              <a:gs pos="100000">
                <a:srgbClr val="C5D3E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51"/>
          <p:cNvPicPr preferRelativeResize="0"/>
          <p:nvPr/>
        </p:nvPicPr>
        <p:blipFill rotWithShape="1">
          <a:blip r:embed="rId2">
            <a:alphaModFix/>
          </a:blip>
          <a:srcRect l="-1494" t="-32229" r="-3706" b="-18166"/>
          <a:stretch/>
        </p:blipFill>
        <p:spPr>
          <a:xfrm rot="-1586944">
            <a:off x="6847913" y="-720585"/>
            <a:ext cx="2257899" cy="3227939"/>
          </a:xfrm>
          <a:custGeom>
            <a:avLst/>
            <a:gdLst/>
            <a:ahLst/>
            <a:cxnLst/>
            <a:rect l="l" t="t" r="r" b="b"/>
            <a:pathLst>
              <a:path w="3539874" h="3438369" extrusionOk="0">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a:noFill/>
          <a:ln>
            <a:noFill/>
          </a:ln>
        </p:spPr>
      </p:pic>
      <p:sp>
        <p:nvSpPr>
          <p:cNvPr id="22" name="Google Shape;22;p51"/>
          <p:cNvSpPr/>
          <p:nvPr/>
        </p:nvSpPr>
        <p:spPr>
          <a:xfrm>
            <a:off x="6580911" y="0"/>
            <a:ext cx="2563091" cy="207818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51"/>
          <p:cNvSpPr/>
          <p:nvPr/>
        </p:nvSpPr>
        <p:spPr>
          <a:xfrm>
            <a:off x="381000" y="0"/>
            <a:ext cx="4191000" cy="20781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a:solidFill>
                  <a:schemeClr val="lt1"/>
                </a:solidFill>
                <a:latin typeface="Arial"/>
                <a:ea typeface="Arial"/>
                <a:cs typeface="Arial"/>
                <a:sym typeface="Arial"/>
              </a:rPr>
              <a:t>Learning </a:t>
            </a:r>
            <a:endParaRPr sz="1400"/>
          </a:p>
          <a:p>
            <a:pPr marL="0" marR="0" lvl="0" indent="0" algn="l" rtl="0">
              <a:spcBef>
                <a:spcPts val="0"/>
              </a:spcBef>
              <a:spcAft>
                <a:spcPts val="0"/>
              </a:spcAft>
              <a:buNone/>
            </a:pPr>
            <a:r>
              <a:rPr lang="en-US" sz="4400" b="0" i="0" u="none" strike="noStrike" cap="none">
                <a:solidFill>
                  <a:schemeClr val="lt1"/>
                </a:solidFill>
                <a:latin typeface="Arial"/>
                <a:ea typeface="Arial"/>
                <a:cs typeface="Arial"/>
                <a:sym typeface="Arial"/>
              </a:rPr>
              <a:t>Outcomes</a:t>
            </a:r>
            <a:endParaRPr sz="4400" b="0" i="0" u="none" strike="noStrike" cap="none">
              <a:solidFill>
                <a:schemeClr val="lt1"/>
              </a:solidFill>
              <a:latin typeface="Arial"/>
              <a:ea typeface="Arial"/>
              <a:cs typeface="Arial"/>
              <a:sym typeface="Arial"/>
            </a:endParaRPr>
          </a:p>
        </p:txBody>
      </p:sp>
      <p:sp>
        <p:nvSpPr>
          <p:cNvPr id="24" name="Google Shape;24;p51"/>
          <p:cNvSpPr txBox="1">
            <a:spLocks noGrp="1"/>
          </p:cNvSpPr>
          <p:nvPr>
            <p:ph type="body" idx="1"/>
          </p:nvPr>
        </p:nvSpPr>
        <p:spPr>
          <a:xfrm>
            <a:off x="438875" y="2338090"/>
            <a:ext cx="8207415" cy="4259965"/>
          </a:xfrm>
          <a:prstGeom prst="rect">
            <a:avLst/>
          </a:prstGeom>
          <a:noFill/>
          <a:ln>
            <a:noFill/>
          </a:ln>
        </p:spPr>
        <p:txBody>
          <a:bodyPr spcFirstLastPara="1" wrap="square" lIns="91425" tIns="45700" rIns="91425" bIns="45700" anchor="t" anchorCtr="0">
            <a:normAutofit/>
          </a:bodyPr>
          <a:lstStyle>
            <a:lvl1pPr marL="457189" lvl="0" indent="-228594" algn="just">
              <a:lnSpc>
                <a:spcPct val="150000"/>
              </a:lnSpc>
              <a:spcBef>
                <a:spcPts val="1000"/>
              </a:spcBef>
              <a:spcAft>
                <a:spcPts val="0"/>
              </a:spcAft>
              <a:buClr>
                <a:srgbClr val="1E3A42"/>
              </a:buClr>
              <a:buSzPts val="2800"/>
              <a:buNone/>
              <a:defRPr>
                <a:latin typeface="Arial"/>
                <a:ea typeface="Arial"/>
                <a:cs typeface="Arial"/>
                <a:sym typeface="Arial"/>
              </a:defRPr>
            </a:lvl1pPr>
            <a:lvl2pPr marL="914377" lvl="1" indent="-380990" algn="just">
              <a:lnSpc>
                <a:spcPct val="150000"/>
              </a:lnSpc>
              <a:spcBef>
                <a:spcPts val="500"/>
              </a:spcBef>
              <a:spcAft>
                <a:spcPts val="0"/>
              </a:spcAft>
              <a:buClr>
                <a:srgbClr val="1E3A42"/>
              </a:buClr>
              <a:buSzPts val="2400"/>
              <a:buChar char="•"/>
              <a:defRPr>
                <a:latin typeface="Arial"/>
                <a:ea typeface="Arial"/>
                <a:cs typeface="Arial"/>
                <a:sym typeface="Arial"/>
              </a:defRPr>
            </a:lvl2pPr>
            <a:lvl3pPr marL="1371566" lvl="2" indent="-355591" algn="l">
              <a:lnSpc>
                <a:spcPct val="150000"/>
              </a:lnSpc>
              <a:spcBef>
                <a:spcPts val="500"/>
              </a:spcBef>
              <a:spcAft>
                <a:spcPts val="0"/>
              </a:spcAft>
              <a:buClr>
                <a:srgbClr val="1E3A42"/>
              </a:buClr>
              <a:buSzPts val="2000"/>
              <a:buChar char="•"/>
              <a:defRPr/>
            </a:lvl3pPr>
            <a:lvl4pPr marL="1828754" lvl="3" indent="-342891" algn="l">
              <a:lnSpc>
                <a:spcPct val="150000"/>
              </a:lnSpc>
              <a:spcBef>
                <a:spcPts val="500"/>
              </a:spcBef>
              <a:spcAft>
                <a:spcPts val="0"/>
              </a:spcAft>
              <a:buClr>
                <a:srgbClr val="1E3A42"/>
              </a:buClr>
              <a:buSzPts val="1800"/>
              <a:buChar char="•"/>
              <a:defRPr/>
            </a:lvl4pPr>
            <a:lvl5pPr marL="2285943" lvl="4" indent="-342891" algn="l">
              <a:lnSpc>
                <a:spcPct val="150000"/>
              </a:lnSpc>
              <a:spcBef>
                <a:spcPts val="500"/>
              </a:spcBef>
              <a:spcAft>
                <a:spcPts val="0"/>
              </a:spcAft>
              <a:buClr>
                <a:srgbClr val="1E3A42"/>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1E3A42">
            <a:alpha val="5882"/>
          </a:srgbClr>
        </a:solidFill>
        <a:effectLst/>
      </p:bgPr>
    </p:bg>
    <p:spTree>
      <p:nvGrpSpPr>
        <p:cNvPr id="1" name="Shape 25"/>
        <p:cNvGrpSpPr/>
        <p:nvPr/>
      </p:nvGrpSpPr>
      <p:grpSpPr>
        <a:xfrm>
          <a:off x="0" y="0"/>
          <a:ext cx="0" cy="0"/>
          <a:chOff x="0" y="0"/>
          <a:chExt cx="0" cy="0"/>
        </a:xfrm>
      </p:grpSpPr>
      <p:sp>
        <p:nvSpPr>
          <p:cNvPr id="26" name="Google Shape;26;p52"/>
          <p:cNvSpPr/>
          <p:nvPr/>
        </p:nvSpPr>
        <p:spPr>
          <a:xfrm>
            <a:off x="-1" y="0"/>
            <a:ext cx="9144000" cy="1217034"/>
          </a:xfrm>
          <a:prstGeom prst="rect">
            <a:avLst/>
          </a:prstGeom>
          <a:solidFill>
            <a:srgbClr val="1E3A4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52"/>
          <p:cNvSpPr txBox="1">
            <a:spLocks noGrp="1"/>
          </p:cNvSpPr>
          <p:nvPr>
            <p:ph type="title"/>
          </p:nvPr>
        </p:nvSpPr>
        <p:spPr>
          <a:xfrm>
            <a:off x="88777" y="0"/>
            <a:ext cx="9055222" cy="12170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2"/>
          <p:cNvSpPr txBox="1">
            <a:spLocks noGrp="1"/>
          </p:cNvSpPr>
          <p:nvPr>
            <p:ph type="body" idx="1"/>
          </p:nvPr>
        </p:nvSpPr>
        <p:spPr>
          <a:xfrm>
            <a:off x="319597" y="1494778"/>
            <a:ext cx="8504809" cy="5181599"/>
          </a:xfrm>
          <a:prstGeom prst="rect">
            <a:avLst/>
          </a:prstGeom>
          <a:noFill/>
          <a:ln>
            <a:noFill/>
          </a:ln>
        </p:spPr>
        <p:txBody>
          <a:bodyPr spcFirstLastPara="1" wrap="square" lIns="91425" tIns="45700" rIns="91425" bIns="45700" anchor="t" anchorCtr="0">
            <a:normAutofit/>
          </a:bodyPr>
          <a:lstStyle>
            <a:lvl1pPr marL="457189" lvl="0" indent="-406390" algn="l">
              <a:lnSpc>
                <a:spcPct val="150000"/>
              </a:lnSpc>
              <a:spcBef>
                <a:spcPts val="1000"/>
              </a:spcBef>
              <a:spcAft>
                <a:spcPts val="0"/>
              </a:spcAft>
              <a:buClr>
                <a:srgbClr val="1E3A42"/>
              </a:buClr>
              <a:buSzPts val="2800"/>
              <a:buChar char="•"/>
              <a:defRPr>
                <a:latin typeface="Arial"/>
                <a:ea typeface="Arial"/>
                <a:cs typeface="Arial"/>
                <a:sym typeface="Arial"/>
              </a:defRPr>
            </a:lvl1pPr>
            <a:lvl2pPr marL="914377" lvl="1" indent="-380990" algn="l">
              <a:lnSpc>
                <a:spcPct val="150000"/>
              </a:lnSpc>
              <a:spcBef>
                <a:spcPts val="500"/>
              </a:spcBef>
              <a:spcAft>
                <a:spcPts val="0"/>
              </a:spcAft>
              <a:buClr>
                <a:srgbClr val="1E3A42"/>
              </a:buClr>
              <a:buSzPts val="2400"/>
              <a:buChar char="•"/>
              <a:defRPr>
                <a:latin typeface="Arial"/>
                <a:ea typeface="Arial"/>
                <a:cs typeface="Arial"/>
                <a:sym typeface="Arial"/>
              </a:defRPr>
            </a:lvl2pPr>
            <a:lvl3pPr marL="1371566" lvl="2" indent="-355591" algn="l">
              <a:lnSpc>
                <a:spcPct val="150000"/>
              </a:lnSpc>
              <a:spcBef>
                <a:spcPts val="500"/>
              </a:spcBef>
              <a:spcAft>
                <a:spcPts val="0"/>
              </a:spcAft>
              <a:buClr>
                <a:srgbClr val="1E3A42"/>
              </a:buClr>
              <a:buSzPts val="2000"/>
              <a:buChar char="•"/>
              <a:defRPr>
                <a:latin typeface="Arial"/>
                <a:ea typeface="Arial"/>
                <a:cs typeface="Arial"/>
                <a:sym typeface="Arial"/>
              </a:defRPr>
            </a:lvl3pPr>
            <a:lvl4pPr marL="1828754" lvl="3" indent="-342891" algn="l">
              <a:lnSpc>
                <a:spcPct val="150000"/>
              </a:lnSpc>
              <a:spcBef>
                <a:spcPts val="500"/>
              </a:spcBef>
              <a:spcAft>
                <a:spcPts val="0"/>
              </a:spcAft>
              <a:buClr>
                <a:srgbClr val="1E3A42"/>
              </a:buClr>
              <a:buSzPts val="1800"/>
              <a:buChar char="•"/>
              <a:defRPr>
                <a:latin typeface="Arial"/>
                <a:ea typeface="Arial"/>
                <a:cs typeface="Arial"/>
                <a:sym typeface="Arial"/>
              </a:defRPr>
            </a:lvl4pPr>
            <a:lvl5pPr marL="2285943" lvl="4" indent="-342891" algn="l">
              <a:lnSpc>
                <a:spcPct val="150000"/>
              </a:lnSpc>
              <a:spcBef>
                <a:spcPts val="500"/>
              </a:spcBef>
              <a:spcAft>
                <a:spcPts val="0"/>
              </a:spcAft>
              <a:buClr>
                <a:srgbClr val="1E3A42"/>
              </a:buClr>
              <a:buSzPts val="1800"/>
              <a:buChar char="•"/>
              <a:defRPr>
                <a:latin typeface="Arial"/>
                <a:ea typeface="Arial"/>
                <a:cs typeface="Arial"/>
                <a:sym typeface="Arial"/>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29" name="Google Shape;29;p52"/>
          <p:cNvSpPr/>
          <p:nvPr/>
        </p:nvSpPr>
        <p:spPr>
          <a:xfrm>
            <a:off x="0" y="1248569"/>
            <a:ext cx="9144000" cy="101600"/>
          </a:xfrm>
          <a:prstGeom prst="rect">
            <a:avLst/>
          </a:prstGeom>
          <a:solidFill>
            <a:srgbClr val="1E3A42"/>
          </a:solidFill>
          <a:ln>
            <a:noFill/>
          </a:ln>
        </p:spPr>
        <p:txBody>
          <a:bodyPr spcFirstLastPara="1" wrap="square" lIns="91425" tIns="45700" rIns="91425" bIns="45700" anchor="ctr" anchorCtr="0">
            <a:normAutofit fontScale="25000" lnSpcReduction="20000"/>
          </a:bodyPr>
          <a:lstStyle/>
          <a:p>
            <a:pPr marL="0" marR="0" lvl="0" indent="0" algn="l" rtl="0">
              <a:lnSpc>
                <a:spcPct val="70000"/>
              </a:lnSpc>
              <a:spcBef>
                <a:spcPts val="0"/>
              </a:spcBef>
              <a:spcAft>
                <a:spcPts val="0"/>
              </a:spcAft>
              <a:buClr>
                <a:schemeClr val="dk1"/>
              </a:buClr>
              <a:buSzPts val="1100"/>
              <a:buFont typeface="Calibri"/>
              <a:buNone/>
            </a:pPr>
            <a:endParaRPr sz="11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
        <p:cNvGrpSpPr/>
        <p:nvPr/>
      </p:nvGrpSpPr>
      <p:grpSpPr>
        <a:xfrm>
          <a:off x="0" y="0"/>
          <a:ext cx="0" cy="0"/>
          <a:chOff x="0" y="0"/>
          <a:chExt cx="0" cy="0"/>
        </a:xfrm>
      </p:grpSpPr>
      <p:sp>
        <p:nvSpPr>
          <p:cNvPr id="31" name="Google Shape;31;p53"/>
          <p:cNvSpPr/>
          <p:nvPr/>
        </p:nvSpPr>
        <p:spPr>
          <a:xfrm>
            <a:off x="-1" y="0"/>
            <a:ext cx="9144000" cy="1217034"/>
          </a:xfrm>
          <a:prstGeom prst="rect">
            <a:avLst/>
          </a:prstGeom>
          <a:solidFill>
            <a:srgbClr val="1E3A4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53"/>
          <p:cNvSpPr txBox="1">
            <a:spLocks noGrp="1"/>
          </p:cNvSpPr>
          <p:nvPr>
            <p:ph type="title"/>
          </p:nvPr>
        </p:nvSpPr>
        <p:spPr>
          <a:xfrm>
            <a:off x="88777" y="0"/>
            <a:ext cx="9055222" cy="121703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3"/>
          <p:cNvSpPr txBox="1">
            <a:spLocks noGrp="1"/>
          </p:cNvSpPr>
          <p:nvPr>
            <p:ph type="body" idx="1"/>
          </p:nvPr>
        </p:nvSpPr>
        <p:spPr>
          <a:xfrm>
            <a:off x="319597" y="1494778"/>
            <a:ext cx="8504809" cy="5181599"/>
          </a:xfrm>
          <a:prstGeom prst="rect">
            <a:avLst/>
          </a:prstGeom>
          <a:noFill/>
          <a:ln>
            <a:noFill/>
          </a:ln>
        </p:spPr>
        <p:txBody>
          <a:bodyPr spcFirstLastPara="1" wrap="square" lIns="91425" tIns="45700" rIns="91425" bIns="45700" anchor="t" anchorCtr="0">
            <a:normAutofit/>
          </a:bodyPr>
          <a:lstStyle>
            <a:lvl1pPr marL="457189" lvl="0" indent="-406390" algn="l">
              <a:lnSpc>
                <a:spcPct val="150000"/>
              </a:lnSpc>
              <a:spcBef>
                <a:spcPts val="1000"/>
              </a:spcBef>
              <a:spcAft>
                <a:spcPts val="0"/>
              </a:spcAft>
              <a:buClr>
                <a:srgbClr val="1E3A42"/>
              </a:buClr>
              <a:buSzPts val="2800"/>
              <a:buChar char="•"/>
              <a:defRPr>
                <a:latin typeface="Arial"/>
                <a:ea typeface="Arial"/>
                <a:cs typeface="Arial"/>
                <a:sym typeface="Arial"/>
              </a:defRPr>
            </a:lvl1pPr>
            <a:lvl2pPr marL="914377" lvl="1" indent="-380990" algn="l">
              <a:lnSpc>
                <a:spcPct val="150000"/>
              </a:lnSpc>
              <a:spcBef>
                <a:spcPts val="500"/>
              </a:spcBef>
              <a:spcAft>
                <a:spcPts val="0"/>
              </a:spcAft>
              <a:buClr>
                <a:srgbClr val="1E3A42"/>
              </a:buClr>
              <a:buSzPts val="2400"/>
              <a:buChar char="•"/>
              <a:defRPr>
                <a:latin typeface="Arial"/>
                <a:ea typeface="Arial"/>
                <a:cs typeface="Arial"/>
                <a:sym typeface="Arial"/>
              </a:defRPr>
            </a:lvl2pPr>
            <a:lvl3pPr marL="1371566" lvl="2" indent="-355591" algn="l">
              <a:lnSpc>
                <a:spcPct val="150000"/>
              </a:lnSpc>
              <a:spcBef>
                <a:spcPts val="500"/>
              </a:spcBef>
              <a:spcAft>
                <a:spcPts val="0"/>
              </a:spcAft>
              <a:buClr>
                <a:srgbClr val="1E3A42"/>
              </a:buClr>
              <a:buSzPts val="2000"/>
              <a:buChar char="•"/>
              <a:defRPr>
                <a:latin typeface="Arial"/>
                <a:ea typeface="Arial"/>
                <a:cs typeface="Arial"/>
                <a:sym typeface="Arial"/>
              </a:defRPr>
            </a:lvl3pPr>
            <a:lvl4pPr marL="1828754" lvl="3" indent="-342891" algn="l">
              <a:lnSpc>
                <a:spcPct val="150000"/>
              </a:lnSpc>
              <a:spcBef>
                <a:spcPts val="500"/>
              </a:spcBef>
              <a:spcAft>
                <a:spcPts val="0"/>
              </a:spcAft>
              <a:buClr>
                <a:srgbClr val="1E3A42"/>
              </a:buClr>
              <a:buSzPts val="1800"/>
              <a:buChar char="•"/>
              <a:defRPr>
                <a:latin typeface="Arial"/>
                <a:ea typeface="Arial"/>
                <a:cs typeface="Arial"/>
                <a:sym typeface="Arial"/>
              </a:defRPr>
            </a:lvl4pPr>
            <a:lvl5pPr marL="2285943" lvl="4" indent="-342891" algn="l">
              <a:lnSpc>
                <a:spcPct val="150000"/>
              </a:lnSpc>
              <a:spcBef>
                <a:spcPts val="500"/>
              </a:spcBef>
              <a:spcAft>
                <a:spcPts val="0"/>
              </a:spcAft>
              <a:buClr>
                <a:srgbClr val="1E3A42"/>
              </a:buClr>
              <a:buSzPts val="1800"/>
              <a:buChar char="•"/>
              <a:defRPr>
                <a:latin typeface="Arial"/>
                <a:ea typeface="Arial"/>
                <a:cs typeface="Arial"/>
                <a:sym typeface="Arial"/>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34" name="Google Shape;34;p53"/>
          <p:cNvSpPr/>
          <p:nvPr/>
        </p:nvSpPr>
        <p:spPr>
          <a:xfrm>
            <a:off x="0" y="1248569"/>
            <a:ext cx="9144000" cy="101600"/>
          </a:xfrm>
          <a:prstGeom prst="rect">
            <a:avLst/>
          </a:prstGeom>
          <a:solidFill>
            <a:srgbClr val="1E3A42"/>
          </a:solidFill>
          <a:ln>
            <a:noFill/>
          </a:ln>
        </p:spPr>
        <p:txBody>
          <a:bodyPr spcFirstLastPara="1" wrap="square" lIns="91425" tIns="45700" rIns="91425" bIns="45700" anchor="ctr" anchorCtr="0">
            <a:normAutofit fontScale="25000" lnSpcReduction="20000"/>
          </a:bodyPr>
          <a:lstStyle/>
          <a:p>
            <a:pPr marL="0" marR="0" lvl="0" indent="0" algn="l" rtl="0">
              <a:lnSpc>
                <a:spcPct val="70000"/>
              </a:lnSpc>
              <a:spcBef>
                <a:spcPts val="0"/>
              </a:spcBef>
              <a:spcAft>
                <a:spcPts val="0"/>
              </a:spcAft>
              <a:buClr>
                <a:schemeClr val="dk1"/>
              </a:buClr>
              <a:buSzPts val="1100"/>
              <a:buFont typeface="Calibri"/>
              <a:buNone/>
            </a:pPr>
            <a:endParaRPr sz="11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55"/>
          <p:cNvSpPr txBox="1">
            <a:spLocks noGrp="1"/>
          </p:cNvSpPr>
          <p:nvPr>
            <p:ph type="title"/>
          </p:nvPr>
        </p:nvSpPr>
        <p:spPr>
          <a:xfrm>
            <a:off x="623888" y="1709743"/>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5"/>
          <p:cNvSpPr txBox="1">
            <a:spLocks noGrp="1"/>
          </p:cNvSpPr>
          <p:nvPr>
            <p:ph type="body" idx="1"/>
          </p:nvPr>
        </p:nvSpPr>
        <p:spPr>
          <a:xfrm>
            <a:off x="623888" y="4589468"/>
            <a:ext cx="7886700" cy="1500187"/>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dk1"/>
              </a:buClr>
              <a:buSzPts val="2400"/>
              <a:buNone/>
              <a:defRPr sz="2400">
                <a:solidFill>
                  <a:schemeClr val="dk1"/>
                </a:solidFill>
              </a:defRPr>
            </a:lvl1pPr>
            <a:lvl2pPr marL="914377" lvl="1" indent="-228594" algn="l">
              <a:lnSpc>
                <a:spcPct val="90000"/>
              </a:lnSpc>
              <a:spcBef>
                <a:spcPts val="500"/>
              </a:spcBef>
              <a:spcAft>
                <a:spcPts val="0"/>
              </a:spcAft>
              <a:buClr>
                <a:srgbClr val="888888"/>
              </a:buClr>
              <a:buSzPts val="2000"/>
              <a:buNone/>
              <a:defRPr sz="2000">
                <a:solidFill>
                  <a:srgbClr val="888888"/>
                </a:solidFill>
              </a:defRPr>
            </a:lvl2pPr>
            <a:lvl3pPr marL="1371566" lvl="2" indent="-228594" algn="l">
              <a:lnSpc>
                <a:spcPct val="90000"/>
              </a:lnSpc>
              <a:spcBef>
                <a:spcPts val="500"/>
              </a:spcBef>
              <a:spcAft>
                <a:spcPts val="0"/>
              </a:spcAft>
              <a:buClr>
                <a:srgbClr val="888888"/>
              </a:buClr>
              <a:buSzPts val="1800"/>
              <a:buNone/>
              <a:defRPr sz="1800">
                <a:solidFill>
                  <a:srgbClr val="888888"/>
                </a:solidFill>
              </a:defRPr>
            </a:lvl3pPr>
            <a:lvl4pPr marL="1828754" lvl="3" indent="-228594" algn="l">
              <a:lnSpc>
                <a:spcPct val="90000"/>
              </a:lnSpc>
              <a:spcBef>
                <a:spcPts val="500"/>
              </a:spcBef>
              <a:spcAft>
                <a:spcPts val="0"/>
              </a:spcAft>
              <a:buClr>
                <a:srgbClr val="888888"/>
              </a:buClr>
              <a:buSzPts val="1600"/>
              <a:buNone/>
              <a:defRPr sz="1600">
                <a:solidFill>
                  <a:srgbClr val="888888"/>
                </a:solidFill>
              </a:defRPr>
            </a:lvl4pPr>
            <a:lvl5pPr marL="2285943" lvl="4" indent="-228594" algn="l">
              <a:lnSpc>
                <a:spcPct val="90000"/>
              </a:lnSpc>
              <a:spcBef>
                <a:spcPts val="500"/>
              </a:spcBef>
              <a:spcAft>
                <a:spcPts val="0"/>
              </a:spcAft>
              <a:buClr>
                <a:srgbClr val="888888"/>
              </a:buClr>
              <a:buSzPts val="1600"/>
              <a:buNone/>
              <a:defRPr sz="1600">
                <a:solidFill>
                  <a:srgbClr val="888888"/>
                </a:solidFill>
              </a:defRPr>
            </a:lvl5pPr>
            <a:lvl6pPr marL="2743131" lvl="5" indent="-228594" algn="l">
              <a:lnSpc>
                <a:spcPct val="90000"/>
              </a:lnSpc>
              <a:spcBef>
                <a:spcPts val="500"/>
              </a:spcBef>
              <a:spcAft>
                <a:spcPts val="0"/>
              </a:spcAft>
              <a:buClr>
                <a:srgbClr val="888888"/>
              </a:buClr>
              <a:buSzPts val="1600"/>
              <a:buNone/>
              <a:defRPr sz="1600">
                <a:solidFill>
                  <a:srgbClr val="888888"/>
                </a:solidFill>
              </a:defRPr>
            </a:lvl6pPr>
            <a:lvl7pPr marL="3200320" lvl="6" indent="-228594" algn="l">
              <a:lnSpc>
                <a:spcPct val="90000"/>
              </a:lnSpc>
              <a:spcBef>
                <a:spcPts val="500"/>
              </a:spcBef>
              <a:spcAft>
                <a:spcPts val="0"/>
              </a:spcAft>
              <a:buClr>
                <a:srgbClr val="888888"/>
              </a:buClr>
              <a:buSzPts val="1600"/>
              <a:buNone/>
              <a:defRPr sz="1600">
                <a:solidFill>
                  <a:srgbClr val="888888"/>
                </a:solidFill>
              </a:defRPr>
            </a:lvl7pPr>
            <a:lvl8pPr marL="3657509" lvl="7" indent="-228594" algn="l">
              <a:lnSpc>
                <a:spcPct val="90000"/>
              </a:lnSpc>
              <a:spcBef>
                <a:spcPts val="500"/>
              </a:spcBef>
              <a:spcAft>
                <a:spcPts val="0"/>
              </a:spcAft>
              <a:buClr>
                <a:srgbClr val="888888"/>
              </a:buClr>
              <a:buSzPts val="1600"/>
              <a:buNone/>
              <a:defRPr sz="1600">
                <a:solidFill>
                  <a:srgbClr val="888888"/>
                </a:solidFill>
              </a:defRPr>
            </a:lvl8pPr>
            <a:lvl9pPr marL="4114697" lvl="8" indent="-22859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55"/>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5"/>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5"/>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56"/>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46" name="Google Shape;46;p5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47" name="Google Shape;47;p56"/>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6"/>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6"/>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57"/>
          <p:cNvSpPr txBox="1">
            <a:spLocks noGrp="1"/>
          </p:cNvSpPr>
          <p:nvPr>
            <p:ph type="title"/>
          </p:nvPr>
        </p:nvSpPr>
        <p:spPr>
          <a:xfrm>
            <a:off x="62984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dk1"/>
              </a:buClr>
              <a:buSzPts val="2400"/>
              <a:buNone/>
              <a:defRPr sz="2400" b="1"/>
            </a:lvl1pPr>
            <a:lvl2pPr marL="914377" lvl="1" indent="-228594" algn="l">
              <a:lnSpc>
                <a:spcPct val="90000"/>
              </a:lnSpc>
              <a:spcBef>
                <a:spcPts val="500"/>
              </a:spcBef>
              <a:spcAft>
                <a:spcPts val="0"/>
              </a:spcAft>
              <a:buClr>
                <a:schemeClr val="dk1"/>
              </a:buClr>
              <a:buSzPts val="2000"/>
              <a:buNone/>
              <a:defRPr sz="2000" b="1"/>
            </a:lvl2pPr>
            <a:lvl3pPr marL="1371566" lvl="2" indent="-228594" algn="l">
              <a:lnSpc>
                <a:spcPct val="90000"/>
              </a:lnSpc>
              <a:spcBef>
                <a:spcPts val="500"/>
              </a:spcBef>
              <a:spcAft>
                <a:spcPts val="0"/>
              </a:spcAft>
              <a:buClr>
                <a:schemeClr val="dk1"/>
              </a:buClr>
              <a:buSzPts val="1800"/>
              <a:buNone/>
              <a:defRPr sz="1800" b="1"/>
            </a:lvl3pPr>
            <a:lvl4pPr marL="1828754" lvl="3" indent="-228594" algn="l">
              <a:lnSpc>
                <a:spcPct val="90000"/>
              </a:lnSpc>
              <a:spcBef>
                <a:spcPts val="500"/>
              </a:spcBef>
              <a:spcAft>
                <a:spcPts val="0"/>
              </a:spcAft>
              <a:buClr>
                <a:schemeClr val="dk1"/>
              </a:buClr>
              <a:buSzPts val="1600"/>
              <a:buNone/>
              <a:defRPr sz="1600" b="1"/>
            </a:lvl4pPr>
            <a:lvl5pPr marL="2285943" lvl="4" indent="-228594" algn="l">
              <a:lnSpc>
                <a:spcPct val="90000"/>
              </a:lnSpc>
              <a:spcBef>
                <a:spcPts val="500"/>
              </a:spcBef>
              <a:spcAft>
                <a:spcPts val="0"/>
              </a:spcAft>
              <a:buClr>
                <a:schemeClr val="dk1"/>
              </a:buClr>
              <a:buSzPts val="1600"/>
              <a:buNone/>
              <a:defRPr sz="1600" b="1"/>
            </a:lvl5pPr>
            <a:lvl6pPr marL="2743131" lvl="5" indent="-228594" algn="l">
              <a:lnSpc>
                <a:spcPct val="90000"/>
              </a:lnSpc>
              <a:spcBef>
                <a:spcPts val="500"/>
              </a:spcBef>
              <a:spcAft>
                <a:spcPts val="0"/>
              </a:spcAft>
              <a:buClr>
                <a:schemeClr val="dk1"/>
              </a:buClr>
              <a:buSzPts val="1600"/>
              <a:buNone/>
              <a:defRPr sz="1600" b="1"/>
            </a:lvl6pPr>
            <a:lvl7pPr marL="3200320" lvl="6" indent="-228594" algn="l">
              <a:lnSpc>
                <a:spcPct val="90000"/>
              </a:lnSpc>
              <a:spcBef>
                <a:spcPts val="500"/>
              </a:spcBef>
              <a:spcAft>
                <a:spcPts val="0"/>
              </a:spcAft>
              <a:buClr>
                <a:schemeClr val="dk1"/>
              </a:buClr>
              <a:buSzPts val="1600"/>
              <a:buNone/>
              <a:defRPr sz="1600" b="1"/>
            </a:lvl7pPr>
            <a:lvl8pPr marL="3657509" lvl="7" indent="-228594" algn="l">
              <a:lnSpc>
                <a:spcPct val="90000"/>
              </a:lnSpc>
              <a:spcBef>
                <a:spcPts val="500"/>
              </a:spcBef>
              <a:spcAft>
                <a:spcPts val="0"/>
              </a:spcAft>
              <a:buClr>
                <a:schemeClr val="dk1"/>
              </a:buClr>
              <a:buSzPts val="1600"/>
              <a:buNone/>
              <a:defRPr sz="1600" b="1"/>
            </a:lvl8pPr>
            <a:lvl9pPr marL="4114697" lvl="8" indent="-228594" algn="l">
              <a:lnSpc>
                <a:spcPct val="90000"/>
              </a:lnSpc>
              <a:spcBef>
                <a:spcPts val="500"/>
              </a:spcBef>
              <a:spcAft>
                <a:spcPts val="0"/>
              </a:spcAft>
              <a:buClr>
                <a:schemeClr val="dk1"/>
              </a:buClr>
              <a:buSzPts val="1600"/>
              <a:buNone/>
              <a:defRPr sz="1600" b="1"/>
            </a:lvl9pPr>
          </a:lstStyle>
          <a:p>
            <a:endParaRPr/>
          </a:p>
        </p:txBody>
      </p:sp>
      <p:sp>
        <p:nvSpPr>
          <p:cNvPr id="53" name="Google Shape;53;p5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54" name="Google Shape;54;p57"/>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dk1"/>
              </a:buClr>
              <a:buSzPts val="2400"/>
              <a:buNone/>
              <a:defRPr sz="2400" b="1"/>
            </a:lvl1pPr>
            <a:lvl2pPr marL="914377" lvl="1" indent="-228594" algn="l">
              <a:lnSpc>
                <a:spcPct val="90000"/>
              </a:lnSpc>
              <a:spcBef>
                <a:spcPts val="500"/>
              </a:spcBef>
              <a:spcAft>
                <a:spcPts val="0"/>
              </a:spcAft>
              <a:buClr>
                <a:schemeClr val="dk1"/>
              </a:buClr>
              <a:buSzPts val="2000"/>
              <a:buNone/>
              <a:defRPr sz="2000" b="1"/>
            </a:lvl2pPr>
            <a:lvl3pPr marL="1371566" lvl="2" indent="-228594" algn="l">
              <a:lnSpc>
                <a:spcPct val="90000"/>
              </a:lnSpc>
              <a:spcBef>
                <a:spcPts val="500"/>
              </a:spcBef>
              <a:spcAft>
                <a:spcPts val="0"/>
              </a:spcAft>
              <a:buClr>
                <a:schemeClr val="dk1"/>
              </a:buClr>
              <a:buSzPts val="1800"/>
              <a:buNone/>
              <a:defRPr sz="1800" b="1"/>
            </a:lvl3pPr>
            <a:lvl4pPr marL="1828754" lvl="3" indent="-228594" algn="l">
              <a:lnSpc>
                <a:spcPct val="90000"/>
              </a:lnSpc>
              <a:spcBef>
                <a:spcPts val="500"/>
              </a:spcBef>
              <a:spcAft>
                <a:spcPts val="0"/>
              </a:spcAft>
              <a:buClr>
                <a:schemeClr val="dk1"/>
              </a:buClr>
              <a:buSzPts val="1600"/>
              <a:buNone/>
              <a:defRPr sz="1600" b="1"/>
            </a:lvl4pPr>
            <a:lvl5pPr marL="2285943" lvl="4" indent="-228594" algn="l">
              <a:lnSpc>
                <a:spcPct val="90000"/>
              </a:lnSpc>
              <a:spcBef>
                <a:spcPts val="500"/>
              </a:spcBef>
              <a:spcAft>
                <a:spcPts val="0"/>
              </a:spcAft>
              <a:buClr>
                <a:schemeClr val="dk1"/>
              </a:buClr>
              <a:buSzPts val="1600"/>
              <a:buNone/>
              <a:defRPr sz="1600" b="1"/>
            </a:lvl5pPr>
            <a:lvl6pPr marL="2743131" lvl="5" indent="-228594" algn="l">
              <a:lnSpc>
                <a:spcPct val="90000"/>
              </a:lnSpc>
              <a:spcBef>
                <a:spcPts val="500"/>
              </a:spcBef>
              <a:spcAft>
                <a:spcPts val="0"/>
              </a:spcAft>
              <a:buClr>
                <a:schemeClr val="dk1"/>
              </a:buClr>
              <a:buSzPts val="1600"/>
              <a:buNone/>
              <a:defRPr sz="1600" b="1"/>
            </a:lvl6pPr>
            <a:lvl7pPr marL="3200320" lvl="6" indent="-228594" algn="l">
              <a:lnSpc>
                <a:spcPct val="90000"/>
              </a:lnSpc>
              <a:spcBef>
                <a:spcPts val="500"/>
              </a:spcBef>
              <a:spcAft>
                <a:spcPts val="0"/>
              </a:spcAft>
              <a:buClr>
                <a:schemeClr val="dk1"/>
              </a:buClr>
              <a:buSzPts val="1600"/>
              <a:buNone/>
              <a:defRPr sz="1600" b="1"/>
            </a:lvl7pPr>
            <a:lvl8pPr marL="3657509" lvl="7" indent="-228594" algn="l">
              <a:lnSpc>
                <a:spcPct val="90000"/>
              </a:lnSpc>
              <a:spcBef>
                <a:spcPts val="500"/>
              </a:spcBef>
              <a:spcAft>
                <a:spcPts val="0"/>
              </a:spcAft>
              <a:buClr>
                <a:schemeClr val="dk1"/>
              </a:buClr>
              <a:buSzPts val="1600"/>
              <a:buNone/>
              <a:defRPr sz="1600" b="1"/>
            </a:lvl8pPr>
            <a:lvl9pPr marL="4114697" lvl="8" indent="-228594" algn="l">
              <a:lnSpc>
                <a:spcPct val="90000"/>
              </a:lnSpc>
              <a:spcBef>
                <a:spcPts val="500"/>
              </a:spcBef>
              <a:spcAft>
                <a:spcPts val="0"/>
              </a:spcAft>
              <a:buClr>
                <a:schemeClr val="dk1"/>
              </a:buClr>
              <a:buSzPts val="1600"/>
              <a:buNone/>
              <a:defRPr sz="1600" b="1"/>
            </a:lvl9pPr>
          </a:lstStyle>
          <a:p>
            <a:endParaRPr/>
          </a:p>
        </p:txBody>
      </p:sp>
      <p:sp>
        <p:nvSpPr>
          <p:cNvPr id="55" name="Google Shape;55;p57"/>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dk1"/>
              </a:buClr>
              <a:buSzPts val="1800"/>
              <a:buChar char="•"/>
              <a:defRPr/>
            </a:lvl1pPr>
            <a:lvl2pPr marL="914377" lvl="1" indent="-342891" algn="l">
              <a:lnSpc>
                <a:spcPct val="90000"/>
              </a:lnSpc>
              <a:spcBef>
                <a:spcPts val="500"/>
              </a:spcBef>
              <a:spcAft>
                <a:spcPts val="0"/>
              </a:spcAft>
              <a:buClr>
                <a:schemeClr val="dk1"/>
              </a:buClr>
              <a:buSzPts val="1800"/>
              <a:buChar char="•"/>
              <a:defRPr/>
            </a:lvl2pPr>
            <a:lvl3pPr marL="1371566" lvl="2" indent="-342891" algn="l">
              <a:lnSpc>
                <a:spcPct val="90000"/>
              </a:lnSpc>
              <a:spcBef>
                <a:spcPts val="500"/>
              </a:spcBef>
              <a:spcAft>
                <a:spcPts val="0"/>
              </a:spcAft>
              <a:buClr>
                <a:schemeClr val="dk1"/>
              </a:buClr>
              <a:buSzPts val="1800"/>
              <a:buChar char="•"/>
              <a:defRPr/>
            </a:lvl3pPr>
            <a:lvl4pPr marL="1828754" lvl="3" indent="-342891" algn="l">
              <a:lnSpc>
                <a:spcPct val="90000"/>
              </a:lnSpc>
              <a:spcBef>
                <a:spcPts val="500"/>
              </a:spcBef>
              <a:spcAft>
                <a:spcPts val="0"/>
              </a:spcAft>
              <a:buClr>
                <a:schemeClr val="dk1"/>
              </a:buClr>
              <a:buSzPts val="1800"/>
              <a:buChar char="•"/>
              <a:defRPr/>
            </a:lvl4pPr>
            <a:lvl5pPr marL="2285943" lvl="4" indent="-342891" algn="l">
              <a:lnSpc>
                <a:spcPct val="90000"/>
              </a:lnSpc>
              <a:spcBef>
                <a:spcPts val="500"/>
              </a:spcBef>
              <a:spcAft>
                <a:spcPts val="0"/>
              </a:spcAft>
              <a:buClr>
                <a:schemeClr val="dk1"/>
              </a:buClr>
              <a:buSzPts val="1800"/>
              <a:buChar char="•"/>
              <a:defRPr/>
            </a:lvl5pPr>
            <a:lvl6pPr marL="2743131" lvl="5" indent="-342891" algn="l">
              <a:lnSpc>
                <a:spcPct val="90000"/>
              </a:lnSpc>
              <a:spcBef>
                <a:spcPts val="500"/>
              </a:spcBef>
              <a:spcAft>
                <a:spcPts val="0"/>
              </a:spcAft>
              <a:buClr>
                <a:schemeClr val="dk1"/>
              </a:buClr>
              <a:buSzPts val="1800"/>
              <a:buChar char="•"/>
              <a:defRPr/>
            </a:lvl6pPr>
            <a:lvl7pPr marL="3200320" lvl="6" indent="-342891" algn="l">
              <a:lnSpc>
                <a:spcPct val="90000"/>
              </a:lnSpc>
              <a:spcBef>
                <a:spcPts val="500"/>
              </a:spcBef>
              <a:spcAft>
                <a:spcPts val="0"/>
              </a:spcAft>
              <a:buClr>
                <a:schemeClr val="dk1"/>
              </a:buClr>
              <a:buSzPts val="1800"/>
              <a:buChar char="•"/>
              <a:defRPr/>
            </a:lvl7pPr>
            <a:lvl8pPr marL="3657509" lvl="7" indent="-342891" algn="l">
              <a:lnSpc>
                <a:spcPct val="90000"/>
              </a:lnSpc>
              <a:spcBef>
                <a:spcPts val="500"/>
              </a:spcBef>
              <a:spcAft>
                <a:spcPts val="0"/>
              </a:spcAft>
              <a:buClr>
                <a:schemeClr val="dk1"/>
              </a:buClr>
              <a:buSzPts val="1800"/>
              <a:buChar char="•"/>
              <a:defRPr/>
            </a:lvl8pPr>
            <a:lvl9pPr marL="4114697" lvl="8" indent="-342891" algn="l">
              <a:lnSpc>
                <a:spcPct val="90000"/>
              </a:lnSpc>
              <a:spcBef>
                <a:spcPts val="500"/>
              </a:spcBef>
              <a:spcAft>
                <a:spcPts val="0"/>
              </a:spcAft>
              <a:buClr>
                <a:schemeClr val="dk1"/>
              </a:buClr>
              <a:buSzPts val="1800"/>
              <a:buChar char="•"/>
              <a:defRPr/>
            </a:lvl9pPr>
          </a:lstStyle>
          <a:p>
            <a:endParaRPr/>
          </a:p>
        </p:txBody>
      </p:sp>
      <p:sp>
        <p:nvSpPr>
          <p:cNvPr id="56" name="Google Shape;56;p57"/>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7"/>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7"/>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58"/>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58"/>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8"/>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8"/>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5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59"/>
          <p:cNvSpPr txBox="1">
            <a:spLocks noGrp="1"/>
          </p:cNvSpPr>
          <p:nvPr>
            <p:ph type="body" idx="1"/>
          </p:nvPr>
        </p:nvSpPr>
        <p:spPr>
          <a:xfrm>
            <a:off x="3887391" y="987430"/>
            <a:ext cx="4629150" cy="4873625"/>
          </a:xfrm>
          <a:prstGeom prst="rect">
            <a:avLst/>
          </a:prstGeom>
          <a:noFill/>
          <a:ln>
            <a:noFill/>
          </a:ln>
        </p:spPr>
        <p:txBody>
          <a:bodyPr spcFirstLastPara="1" wrap="square" lIns="91425" tIns="45700" rIns="91425" bIns="45700" anchor="t" anchorCtr="0">
            <a:normAutofit/>
          </a:bodyPr>
          <a:lstStyle>
            <a:lvl1pPr marL="457189" lvl="0" indent="-431789" algn="l">
              <a:lnSpc>
                <a:spcPct val="90000"/>
              </a:lnSpc>
              <a:spcBef>
                <a:spcPts val="1000"/>
              </a:spcBef>
              <a:spcAft>
                <a:spcPts val="0"/>
              </a:spcAft>
              <a:buClr>
                <a:schemeClr val="dk1"/>
              </a:buClr>
              <a:buSzPts val="3200"/>
              <a:buChar char="•"/>
              <a:defRPr sz="3200"/>
            </a:lvl1pPr>
            <a:lvl2pPr marL="914377" lvl="1" indent="-406390" algn="l">
              <a:lnSpc>
                <a:spcPct val="90000"/>
              </a:lnSpc>
              <a:spcBef>
                <a:spcPts val="500"/>
              </a:spcBef>
              <a:spcAft>
                <a:spcPts val="0"/>
              </a:spcAft>
              <a:buClr>
                <a:schemeClr val="dk1"/>
              </a:buClr>
              <a:buSzPts val="2800"/>
              <a:buChar char="•"/>
              <a:defRPr sz="2800"/>
            </a:lvl2pPr>
            <a:lvl3pPr marL="1371566" lvl="2" indent="-380990" algn="l">
              <a:lnSpc>
                <a:spcPct val="90000"/>
              </a:lnSpc>
              <a:spcBef>
                <a:spcPts val="500"/>
              </a:spcBef>
              <a:spcAft>
                <a:spcPts val="0"/>
              </a:spcAft>
              <a:buClr>
                <a:schemeClr val="dk1"/>
              </a:buClr>
              <a:buSzPts val="2400"/>
              <a:buChar char="•"/>
              <a:defRPr sz="2400"/>
            </a:lvl3pPr>
            <a:lvl4pPr marL="1828754" lvl="3" indent="-355591" algn="l">
              <a:lnSpc>
                <a:spcPct val="90000"/>
              </a:lnSpc>
              <a:spcBef>
                <a:spcPts val="500"/>
              </a:spcBef>
              <a:spcAft>
                <a:spcPts val="0"/>
              </a:spcAft>
              <a:buClr>
                <a:schemeClr val="dk1"/>
              </a:buClr>
              <a:buSzPts val="2000"/>
              <a:buChar char="•"/>
              <a:defRPr sz="2000"/>
            </a:lvl4pPr>
            <a:lvl5pPr marL="2285943" lvl="4" indent="-355591" algn="l">
              <a:lnSpc>
                <a:spcPct val="90000"/>
              </a:lnSpc>
              <a:spcBef>
                <a:spcPts val="500"/>
              </a:spcBef>
              <a:spcAft>
                <a:spcPts val="0"/>
              </a:spcAft>
              <a:buClr>
                <a:schemeClr val="dk1"/>
              </a:buClr>
              <a:buSzPts val="2000"/>
              <a:buChar char="•"/>
              <a:defRPr sz="2000"/>
            </a:lvl5pPr>
            <a:lvl6pPr marL="2743131" lvl="5" indent="-355591" algn="l">
              <a:lnSpc>
                <a:spcPct val="90000"/>
              </a:lnSpc>
              <a:spcBef>
                <a:spcPts val="500"/>
              </a:spcBef>
              <a:spcAft>
                <a:spcPts val="0"/>
              </a:spcAft>
              <a:buClr>
                <a:schemeClr val="dk1"/>
              </a:buClr>
              <a:buSzPts val="2000"/>
              <a:buChar char="•"/>
              <a:defRPr sz="2000"/>
            </a:lvl6pPr>
            <a:lvl7pPr marL="3200320" lvl="6" indent="-355591" algn="l">
              <a:lnSpc>
                <a:spcPct val="90000"/>
              </a:lnSpc>
              <a:spcBef>
                <a:spcPts val="500"/>
              </a:spcBef>
              <a:spcAft>
                <a:spcPts val="0"/>
              </a:spcAft>
              <a:buClr>
                <a:schemeClr val="dk1"/>
              </a:buClr>
              <a:buSzPts val="2000"/>
              <a:buChar char="•"/>
              <a:defRPr sz="2000"/>
            </a:lvl7pPr>
            <a:lvl8pPr marL="3657509" lvl="7" indent="-355591" algn="l">
              <a:lnSpc>
                <a:spcPct val="90000"/>
              </a:lnSpc>
              <a:spcBef>
                <a:spcPts val="500"/>
              </a:spcBef>
              <a:spcAft>
                <a:spcPts val="0"/>
              </a:spcAft>
              <a:buClr>
                <a:schemeClr val="dk1"/>
              </a:buClr>
              <a:buSzPts val="2000"/>
              <a:buChar char="•"/>
              <a:defRPr sz="2000"/>
            </a:lvl8pPr>
            <a:lvl9pPr marL="4114697" lvl="8" indent="-355591" algn="l">
              <a:lnSpc>
                <a:spcPct val="90000"/>
              </a:lnSpc>
              <a:spcBef>
                <a:spcPts val="500"/>
              </a:spcBef>
              <a:spcAft>
                <a:spcPts val="0"/>
              </a:spcAft>
              <a:buClr>
                <a:schemeClr val="dk1"/>
              </a:buClr>
              <a:buSzPts val="2000"/>
              <a:buChar char="•"/>
              <a:defRPr sz="2000"/>
            </a:lvl9pPr>
          </a:lstStyle>
          <a:p>
            <a:endParaRPr/>
          </a:p>
        </p:txBody>
      </p:sp>
      <p:sp>
        <p:nvSpPr>
          <p:cNvPr id="67" name="Google Shape;67;p5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dk1"/>
              </a:buClr>
              <a:buSzPts val="1600"/>
              <a:buNone/>
              <a:defRPr sz="1600"/>
            </a:lvl1pPr>
            <a:lvl2pPr marL="914377" lvl="1" indent="-228594" algn="l">
              <a:lnSpc>
                <a:spcPct val="90000"/>
              </a:lnSpc>
              <a:spcBef>
                <a:spcPts val="500"/>
              </a:spcBef>
              <a:spcAft>
                <a:spcPts val="0"/>
              </a:spcAft>
              <a:buClr>
                <a:schemeClr val="dk1"/>
              </a:buClr>
              <a:buSzPts val="1400"/>
              <a:buNone/>
              <a:defRPr sz="1400"/>
            </a:lvl2pPr>
            <a:lvl3pPr marL="1371566" lvl="2" indent="-228594" algn="l">
              <a:lnSpc>
                <a:spcPct val="90000"/>
              </a:lnSpc>
              <a:spcBef>
                <a:spcPts val="500"/>
              </a:spcBef>
              <a:spcAft>
                <a:spcPts val="0"/>
              </a:spcAft>
              <a:buClr>
                <a:schemeClr val="dk1"/>
              </a:buClr>
              <a:buSzPts val="1200"/>
              <a:buNone/>
              <a:defRPr sz="1200"/>
            </a:lvl3pPr>
            <a:lvl4pPr marL="1828754" lvl="3" indent="-228594" algn="l">
              <a:lnSpc>
                <a:spcPct val="90000"/>
              </a:lnSpc>
              <a:spcBef>
                <a:spcPts val="500"/>
              </a:spcBef>
              <a:spcAft>
                <a:spcPts val="0"/>
              </a:spcAft>
              <a:buClr>
                <a:schemeClr val="dk1"/>
              </a:buClr>
              <a:buSzPts val="1000"/>
              <a:buNone/>
              <a:defRPr sz="1000"/>
            </a:lvl4pPr>
            <a:lvl5pPr marL="2285943" lvl="4" indent="-228594" algn="l">
              <a:lnSpc>
                <a:spcPct val="90000"/>
              </a:lnSpc>
              <a:spcBef>
                <a:spcPts val="500"/>
              </a:spcBef>
              <a:spcAft>
                <a:spcPts val="0"/>
              </a:spcAft>
              <a:buClr>
                <a:schemeClr val="dk1"/>
              </a:buClr>
              <a:buSzPts val="1000"/>
              <a:buNone/>
              <a:defRPr sz="1000"/>
            </a:lvl5pPr>
            <a:lvl6pPr marL="2743131" lvl="5" indent="-228594" algn="l">
              <a:lnSpc>
                <a:spcPct val="90000"/>
              </a:lnSpc>
              <a:spcBef>
                <a:spcPts val="500"/>
              </a:spcBef>
              <a:spcAft>
                <a:spcPts val="0"/>
              </a:spcAft>
              <a:buClr>
                <a:schemeClr val="dk1"/>
              </a:buClr>
              <a:buSzPts val="1000"/>
              <a:buNone/>
              <a:defRPr sz="1000"/>
            </a:lvl6pPr>
            <a:lvl7pPr marL="3200320" lvl="6" indent="-228594" algn="l">
              <a:lnSpc>
                <a:spcPct val="90000"/>
              </a:lnSpc>
              <a:spcBef>
                <a:spcPts val="500"/>
              </a:spcBef>
              <a:spcAft>
                <a:spcPts val="0"/>
              </a:spcAft>
              <a:buClr>
                <a:schemeClr val="dk1"/>
              </a:buClr>
              <a:buSzPts val="1000"/>
              <a:buNone/>
              <a:defRPr sz="1000"/>
            </a:lvl7pPr>
            <a:lvl8pPr marL="3657509" lvl="7" indent="-228594" algn="l">
              <a:lnSpc>
                <a:spcPct val="90000"/>
              </a:lnSpc>
              <a:spcBef>
                <a:spcPts val="500"/>
              </a:spcBef>
              <a:spcAft>
                <a:spcPts val="0"/>
              </a:spcAft>
              <a:buClr>
                <a:schemeClr val="dk1"/>
              </a:buClr>
              <a:buSzPts val="1000"/>
              <a:buNone/>
              <a:defRPr sz="1000"/>
            </a:lvl8pPr>
            <a:lvl9pPr marL="4114697" lvl="8" indent="-228594" algn="l">
              <a:lnSpc>
                <a:spcPct val="90000"/>
              </a:lnSpc>
              <a:spcBef>
                <a:spcPts val="500"/>
              </a:spcBef>
              <a:spcAft>
                <a:spcPts val="0"/>
              </a:spcAft>
              <a:buClr>
                <a:schemeClr val="dk1"/>
              </a:buClr>
              <a:buSzPts val="1000"/>
              <a:buNone/>
              <a:defRPr sz="1000"/>
            </a:lvl9pPr>
          </a:lstStyle>
          <a:p>
            <a:endParaRPr/>
          </a:p>
        </p:txBody>
      </p:sp>
      <p:sp>
        <p:nvSpPr>
          <p:cNvPr id="68" name="Google Shape;68;p59"/>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9"/>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9"/>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9"/>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9"/>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9"/>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TextBox 1">
            <a:extLst>
              <a:ext uri="{FF2B5EF4-FFF2-40B4-BE49-F238E27FC236}">
                <a16:creationId xmlns:a16="http://schemas.microsoft.com/office/drawing/2014/main" id="{5662CDDE-2172-F382-8E8C-55AA9BB702F0}"/>
              </a:ext>
            </a:extLst>
          </p:cNvPr>
          <p:cNvSpPr txBox="1"/>
          <p:nvPr/>
        </p:nvSpPr>
        <p:spPr>
          <a:xfrm>
            <a:off x="1794076" y="3541856"/>
            <a:ext cx="1122744" cy="307777"/>
          </a:xfrm>
          <a:prstGeom prst="rect">
            <a:avLst/>
          </a:prstGeom>
          <a:noFill/>
        </p:spPr>
        <p:txBody>
          <a:bodyPr wrap="square" rtlCol="0">
            <a:spAutoFit/>
          </a:bodyPr>
          <a:lstStyle/>
          <a:p>
            <a:r>
              <a:rPr lang="en-US" dirty="0"/>
              <a:t>U01-T01</a:t>
            </a:r>
          </a:p>
        </p:txBody>
      </p:sp>
      <p:sp>
        <p:nvSpPr>
          <p:cNvPr id="6" name="Rectangle 5">
            <a:extLst>
              <a:ext uri="{FF2B5EF4-FFF2-40B4-BE49-F238E27FC236}">
                <a16:creationId xmlns:a16="http://schemas.microsoft.com/office/drawing/2014/main" id="{C112A74C-A8CE-F7D5-72F4-E660BCC5305C}"/>
              </a:ext>
            </a:extLst>
          </p:cNvPr>
          <p:cNvSpPr/>
          <p:nvPr/>
        </p:nvSpPr>
        <p:spPr>
          <a:xfrm>
            <a:off x="266219" y="2905244"/>
            <a:ext cx="4780344" cy="1047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a:t>ECAP446</a:t>
            </a:r>
            <a:br>
              <a:rPr lang="en-US" dirty="0"/>
            </a:br>
            <a:r>
              <a:rPr lang="en-US" sz="1800" b="1" dirty="0">
                <a:latin typeface="BookAntiqua"/>
              </a:rPr>
              <a:t>UNIT-01: </a:t>
            </a:r>
            <a:r>
              <a:rPr lang="en-IN" sz="1800" b="1" dirty="0">
                <a:effectLst/>
                <a:latin typeface="BookAntiqua"/>
              </a:rPr>
              <a:t>Data Warehousing and Online Analytical Processing </a:t>
            </a:r>
            <a:endParaRPr lang="en-IN" dirty="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8"/>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The Warehousing Approach</a:t>
            </a:r>
            <a:endParaRPr/>
          </a:p>
        </p:txBody>
      </p:sp>
      <p:sp>
        <p:nvSpPr>
          <p:cNvPr id="446" name="Google Shape;446;p18"/>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spcBef>
                <a:spcPts val="0"/>
              </a:spcBef>
            </a:pPr>
            <a:r>
              <a:rPr lang="en-US" dirty="0">
                <a:latin typeface="Arial"/>
                <a:ea typeface="Arial"/>
                <a:cs typeface="Arial"/>
                <a:sym typeface="Arial"/>
              </a:rPr>
              <a:t>Information integrated in advance</a:t>
            </a:r>
            <a:endParaRPr dirty="0"/>
          </a:p>
          <a:p>
            <a:pPr marL="228594" indent="-228594">
              <a:buClr>
                <a:srgbClr val="7F7F7F"/>
              </a:buClr>
            </a:pPr>
            <a:r>
              <a:rPr lang="en-US" dirty="0">
                <a:solidFill>
                  <a:srgbClr val="7F7F7F"/>
                </a:solidFill>
                <a:latin typeface="Arial"/>
                <a:ea typeface="Arial"/>
                <a:cs typeface="Arial"/>
                <a:sym typeface="Arial"/>
              </a:rPr>
              <a:t>Stored  for direct querying and analysis</a:t>
            </a:r>
            <a:endParaRPr dirty="0"/>
          </a:p>
          <a:p>
            <a:pPr marL="228594" indent="-50799">
              <a:buNone/>
            </a:pPr>
            <a:endParaRPr dirty="0">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4004"/>
            <a:r>
              <a:rPr lang="en-US" dirty="0">
                <a:solidFill>
                  <a:schemeClr val="bg1"/>
                </a:solidFill>
              </a:rPr>
              <a:t>Joining Index</a:t>
            </a:r>
            <a:endParaRPr lang="en-US" dirty="0"/>
          </a:p>
        </p:txBody>
      </p:sp>
      <p:sp>
        <p:nvSpPr>
          <p:cNvPr id="5" name="Rectangle 4">
            <a:extLst>
              <a:ext uri="{FF2B5EF4-FFF2-40B4-BE49-F238E27FC236}">
                <a16:creationId xmlns:a16="http://schemas.microsoft.com/office/drawing/2014/main" id="{A2A24A77-29E4-41E1-A68A-8F4B6A07AD1C}"/>
              </a:ext>
            </a:extLst>
          </p:cNvPr>
          <p:cNvSpPr/>
          <p:nvPr/>
        </p:nvSpPr>
        <p:spPr>
          <a:xfrm>
            <a:off x="121298" y="1569006"/>
            <a:ext cx="8518851" cy="3805209"/>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Join indexing registers the joinable rows of two relations from a relational database.</a:t>
            </a:r>
          </a:p>
          <a:p>
            <a:pPr lvl="1" algn="just">
              <a:lnSpc>
                <a:spcPct val="150000"/>
              </a:lnSpc>
            </a:pPr>
            <a:r>
              <a:rPr lang="en-US" altLang="zh-CN" sz="2400" dirty="0">
                <a:latin typeface="Bahnschrift" panose="020B0502040204020203" pitchFamily="34" charset="0"/>
              </a:rPr>
              <a:t>Join index: JI(R-id, S-id) where R (R-id, …) </a:t>
            </a:r>
            <a:r>
              <a:rPr lang="en-US" altLang="zh-CN" sz="2400" dirty="0">
                <a:latin typeface="Bahnschrift" panose="020B0502040204020203" pitchFamily="34" charset="0"/>
                <a:sym typeface="MT Extra" panose="05050102010205020202" pitchFamily="18" charset="2"/>
              </a:rPr>
              <a:t> S (S-id,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Join indexing is especially useful for maintaining the relationship between a foreign key and its matching primary keys, from the joinable relation.</a:t>
            </a:r>
          </a:p>
        </p:txBody>
      </p:sp>
    </p:spTree>
    <p:extLst>
      <p:ext uri="{BB962C8B-B14F-4D97-AF65-F5344CB8AC3E}">
        <p14:creationId xmlns:p14="http://schemas.microsoft.com/office/powerpoint/2010/main" val="26443760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Example</a:t>
            </a:r>
          </a:p>
        </p:txBody>
      </p:sp>
      <p:pic>
        <p:nvPicPr>
          <p:cNvPr id="6" name="Picture 5">
            <a:extLst>
              <a:ext uri="{FF2B5EF4-FFF2-40B4-BE49-F238E27FC236}">
                <a16:creationId xmlns:a16="http://schemas.microsoft.com/office/drawing/2014/main" id="{B32A9D61-01F0-4529-B650-C96D3376C8F8}"/>
              </a:ext>
            </a:extLst>
          </p:cNvPr>
          <p:cNvPicPr>
            <a:picLocks noChangeAspect="1"/>
          </p:cNvPicPr>
          <p:nvPr/>
        </p:nvPicPr>
        <p:blipFill>
          <a:blip r:embed="rId2"/>
          <a:stretch>
            <a:fillRect/>
          </a:stretch>
        </p:blipFill>
        <p:spPr>
          <a:xfrm>
            <a:off x="1001750" y="1368537"/>
            <a:ext cx="7140505" cy="5176617"/>
          </a:xfrm>
          <a:prstGeom prst="rect">
            <a:avLst/>
          </a:prstGeom>
        </p:spPr>
      </p:pic>
    </p:spTree>
    <p:extLst>
      <p:ext uri="{BB962C8B-B14F-4D97-AF65-F5344CB8AC3E}">
        <p14:creationId xmlns:p14="http://schemas.microsoft.com/office/powerpoint/2010/main" val="4962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Efficient Processing of OLAP Queries</a:t>
            </a:r>
          </a:p>
        </p:txBody>
      </p:sp>
      <p:sp>
        <p:nvSpPr>
          <p:cNvPr id="4" name="Rectangle 3">
            <a:extLst>
              <a:ext uri="{FF2B5EF4-FFF2-40B4-BE49-F238E27FC236}">
                <a16:creationId xmlns:a16="http://schemas.microsoft.com/office/drawing/2014/main" id="{5C5CBAEC-36CE-46A4-80F8-EFF57512B14F}"/>
              </a:ext>
            </a:extLst>
          </p:cNvPr>
          <p:cNvSpPr/>
          <p:nvPr/>
        </p:nvSpPr>
        <p:spPr>
          <a:xfrm>
            <a:off x="253849" y="1354125"/>
            <a:ext cx="8498267" cy="4826001"/>
          </a:xfrm>
          <a:prstGeom prst="rect">
            <a:avLst/>
          </a:prstGeom>
        </p:spPr>
        <p:txBody>
          <a:bodyPr wrap="square">
            <a:spAutoFit/>
          </a:bodyPr>
          <a:lstStyle/>
          <a:p>
            <a:pPr marL="514338" indent="-514338" algn="just">
              <a:lnSpc>
                <a:spcPct val="150000"/>
              </a:lnSpc>
              <a:buFont typeface="Arial" panose="020B0604020202020204" pitchFamily="34" charset="0"/>
              <a:buChar char="•"/>
            </a:pPr>
            <a:r>
              <a:rPr lang="en-US" sz="2600" dirty="0">
                <a:latin typeface="Bahnschrift" panose="020B0502040204020203" pitchFamily="34" charset="0"/>
              </a:rPr>
              <a:t>The purpose of materializing cuboids and constructing OLAP index structures is to speed up query processing in data cubes. Given materialized views, query processing should proceed as follows:</a:t>
            </a:r>
          </a:p>
          <a:p>
            <a:pPr marL="971526" lvl="1" indent="-514338" algn="just">
              <a:lnSpc>
                <a:spcPct val="150000"/>
              </a:lnSpc>
              <a:buFont typeface="+mj-lt"/>
              <a:buAutoNum type="arabicPeriod"/>
            </a:pPr>
            <a:r>
              <a:rPr lang="en-US" sz="2600" dirty="0">
                <a:latin typeface="Bahnschrift" panose="020B0502040204020203" pitchFamily="34" charset="0"/>
              </a:rPr>
              <a:t>Determine which operations should be performed on the available cuboids.</a:t>
            </a:r>
          </a:p>
          <a:p>
            <a:pPr marL="971526" lvl="1" indent="-514338" algn="just">
              <a:lnSpc>
                <a:spcPct val="150000"/>
              </a:lnSpc>
              <a:buFont typeface="+mj-lt"/>
              <a:buAutoNum type="arabicPeriod"/>
            </a:pPr>
            <a:r>
              <a:rPr lang="en-US" sz="2600" dirty="0">
                <a:latin typeface="Bahnschrift" panose="020B0502040204020203" pitchFamily="34" charset="0"/>
              </a:rPr>
              <a:t>Determine to which materialized cuboid(s) the relevant operations should be applied.</a:t>
            </a:r>
          </a:p>
        </p:txBody>
      </p:sp>
    </p:spTree>
    <p:extLst>
      <p:ext uri="{BB962C8B-B14F-4D97-AF65-F5344CB8AC3E}">
        <p14:creationId xmlns:p14="http://schemas.microsoft.com/office/powerpoint/2010/main" val="24576574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Example</a:t>
            </a:r>
          </a:p>
        </p:txBody>
      </p:sp>
      <p:sp>
        <p:nvSpPr>
          <p:cNvPr id="4" name="Rectangle 3">
            <a:extLst>
              <a:ext uri="{FF2B5EF4-FFF2-40B4-BE49-F238E27FC236}">
                <a16:creationId xmlns:a16="http://schemas.microsoft.com/office/drawing/2014/main" id="{B71C5AF5-00FE-4A45-88C1-79BE06225083}"/>
              </a:ext>
            </a:extLst>
          </p:cNvPr>
          <p:cNvSpPr/>
          <p:nvPr/>
        </p:nvSpPr>
        <p:spPr>
          <a:xfrm>
            <a:off x="261259" y="1333907"/>
            <a:ext cx="8565503" cy="5190203"/>
          </a:xfrm>
          <a:prstGeom prst="rect">
            <a:avLst/>
          </a:prstGeom>
        </p:spPr>
        <p:txBody>
          <a:bodyPr wrap="square">
            <a:spAutoFit/>
          </a:bodyPr>
          <a:lstStyle/>
          <a:p>
            <a:pPr algn="just">
              <a:lnSpc>
                <a:spcPct val="150000"/>
              </a:lnSpc>
            </a:pPr>
            <a:r>
              <a:rPr lang="en-US" sz="2800" dirty="0">
                <a:latin typeface="Bahnschrift" panose="020B0502040204020203" pitchFamily="34" charset="0"/>
              </a:rPr>
              <a:t>Suppose that we define a data cube for All Electronics of the form “</a:t>
            </a:r>
            <a:r>
              <a:rPr lang="en-US" sz="2800" dirty="0">
                <a:solidFill>
                  <a:srgbClr val="C00000"/>
                </a:solidFill>
                <a:latin typeface="Bahnschrift" panose="020B0502040204020203" pitchFamily="34" charset="0"/>
              </a:rPr>
              <a:t>sales cube [time, item, location]: sum(sales in dollars)”.</a:t>
            </a:r>
          </a:p>
          <a:p>
            <a:pPr algn="just">
              <a:lnSpc>
                <a:spcPct val="150000"/>
              </a:lnSpc>
            </a:pPr>
            <a:r>
              <a:rPr lang="en-US" sz="2800" dirty="0">
                <a:solidFill>
                  <a:schemeClr val="accent1">
                    <a:lumMod val="50000"/>
                  </a:schemeClr>
                </a:solidFill>
                <a:latin typeface="Bahnschrift" panose="020B0502040204020203" pitchFamily="34" charset="0"/>
              </a:rPr>
              <a:t>The dimension hierarchies used are: </a:t>
            </a:r>
          </a:p>
          <a:p>
            <a:pPr algn="just">
              <a:lnSpc>
                <a:spcPct val="150000"/>
              </a:lnSpc>
            </a:pPr>
            <a:r>
              <a:rPr lang="en-US" sz="2800" dirty="0">
                <a:latin typeface="Bahnschrift" panose="020B0502040204020203" pitchFamily="34" charset="0"/>
              </a:rPr>
              <a:t>“</a:t>
            </a:r>
            <a:r>
              <a:rPr lang="en-US" sz="2800" dirty="0">
                <a:solidFill>
                  <a:srgbClr val="C00000"/>
                </a:solidFill>
                <a:latin typeface="Bahnschrift" panose="020B0502040204020203" pitchFamily="34" charset="0"/>
              </a:rPr>
              <a:t>day &lt; month &lt; quarter &lt; year</a:t>
            </a:r>
            <a:r>
              <a:rPr lang="en-US" sz="2800" dirty="0">
                <a:latin typeface="Bahnschrift" panose="020B0502040204020203" pitchFamily="34" charset="0"/>
              </a:rPr>
              <a:t>”   for time ; </a:t>
            </a:r>
          </a:p>
          <a:p>
            <a:pPr algn="just">
              <a:lnSpc>
                <a:spcPct val="150000"/>
              </a:lnSpc>
            </a:pPr>
            <a:r>
              <a:rPr lang="en-US" sz="2800" dirty="0">
                <a:latin typeface="Bahnschrift" panose="020B0502040204020203" pitchFamily="34" charset="0"/>
              </a:rPr>
              <a:t>“</a:t>
            </a:r>
            <a:r>
              <a:rPr lang="en-US" sz="2800" dirty="0">
                <a:solidFill>
                  <a:srgbClr val="C00000"/>
                </a:solidFill>
                <a:latin typeface="Bahnschrift" panose="020B0502040204020203" pitchFamily="34" charset="0"/>
              </a:rPr>
              <a:t>item name &lt; brand &lt; type</a:t>
            </a:r>
            <a:r>
              <a:rPr lang="en-US" sz="2800" dirty="0">
                <a:latin typeface="Bahnschrift" panose="020B0502040204020203" pitchFamily="34" charset="0"/>
              </a:rPr>
              <a:t>”  for item; </a:t>
            </a:r>
          </a:p>
          <a:p>
            <a:pPr algn="just">
              <a:lnSpc>
                <a:spcPct val="150000"/>
              </a:lnSpc>
            </a:pPr>
            <a:r>
              <a:rPr lang="en-US" sz="2800" dirty="0">
                <a:latin typeface="Bahnschrift" panose="020B0502040204020203" pitchFamily="34" charset="0"/>
              </a:rPr>
              <a:t>“</a:t>
            </a:r>
            <a:r>
              <a:rPr lang="en-US" sz="2800" dirty="0">
                <a:solidFill>
                  <a:srgbClr val="C00000"/>
                </a:solidFill>
                <a:latin typeface="Bahnschrift" panose="020B0502040204020203" pitchFamily="34" charset="0"/>
              </a:rPr>
              <a:t>street &lt; city &lt; province or state &lt; country</a:t>
            </a:r>
            <a:r>
              <a:rPr lang="en-US" sz="2800" dirty="0">
                <a:latin typeface="Bahnschrift" panose="020B0502040204020203" pitchFamily="34" charset="0"/>
              </a:rPr>
              <a:t>” for location.</a:t>
            </a:r>
          </a:p>
        </p:txBody>
      </p:sp>
    </p:spTree>
    <p:extLst>
      <p:ext uri="{BB962C8B-B14F-4D97-AF65-F5344CB8AC3E}">
        <p14:creationId xmlns:p14="http://schemas.microsoft.com/office/powerpoint/2010/main" val="32382171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Example</a:t>
            </a:r>
          </a:p>
        </p:txBody>
      </p:sp>
      <p:sp>
        <p:nvSpPr>
          <p:cNvPr id="6" name="TextBox 5">
            <a:extLst>
              <a:ext uri="{FF2B5EF4-FFF2-40B4-BE49-F238E27FC236}">
                <a16:creationId xmlns:a16="http://schemas.microsoft.com/office/drawing/2014/main" id="{8A6FCA3D-71DD-464F-B248-A98EC862BED9}"/>
              </a:ext>
            </a:extLst>
          </p:cNvPr>
          <p:cNvSpPr txBox="1"/>
          <p:nvPr/>
        </p:nvSpPr>
        <p:spPr>
          <a:xfrm>
            <a:off x="237932" y="1323400"/>
            <a:ext cx="8668139" cy="2245936"/>
          </a:xfrm>
          <a:prstGeom prst="rect">
            <a:avLst/>
          </a:prstGeom>
          <a:noFill/>
        </p:spPr>
        <p:txBody>
          <a:bodyPr wrap="square">
            <a:spAutoFit/>
          </a:bodyPr>
          <a:lstStyle/>
          <a:p>
            <a:pPr algn="just">
              <a:lnSpc>
                <a:spcPct val="150000"/>
              </a:lnSpc>
            </a:pPr>
            <a:r>
              <a:rPr lang="en-US" sz="2400" dirty="0">
                <a:solidFill>
                  <a:schemeClr val="accent1">
                    <a:lumMod val="50000"/>
                  </a:schemeClr>
                </a:solidFill>
                <a:latin typeface="Bahnschrift" panose="020B0502040204020203" pitchFamily="34" charset="0"/>
                <a:cs typeface="Times New Roman" pitchFamily="18" charset="0"/>
              </a:rPr>
              <a:t>Suppose that the query to be processed is on {brand, </a:t>
            </a:r>
            <a:r>
              <a:rPr lang="en-US" sz="2400" dirty="0" err="1">
                <a:solidFill>
                  <a:schemeClr val="accent1">
                    <a:lumMod val="50000"/>
                  </a:schemeClr>
                </a:solidFill>
                <a:latin typeface="Bahnschrift" panose="020B0502040204020203" pitchFamily="34" charset="0"/>
                <a:cs typeface="Times New Roman" pitchFamily="18" charset="0"/>
              </a:rPr>
              <a:t>province_or</a:t>
            </a:r>
            <a:r>
              <a:rPr lang="en-US" sz="2400" dirty="0">
                <a:solidFill>
                  <a:schemeClr val="accent1">
                    <a:lumMod val="50000"/>
                  </a:schemeClr>
                </a:solidFill>
                <a:latin typeface="Bahnschrift" panose="020B0502040204020203" pitchFamily="34" charset="0"/>
                <a:cs typeface="Times New Roman" pitchFamily="18" charset="0"/>
              </a:rPr>
              <a:t>_ state}, with the selection constant “year = 2010.” Also, suppose that there are four materialized cuboids available, as follows:</a:t>
            </a:r>
            <a:endParaRPr lang="en-IN" sz="2400" dirty="0">
              <a:solidFill>
                <a:schemeClr val="accent1">
                  <a:lumMod val="50000"/>
                </a:schemeClr>
              </a:solidFill>
              <a:latin typeface="Bahnschrift" panose="020B0502040204020203" pitchFamily="34" charset="0"/>
            </a:endParaRPr>
          </a:p>
        </p:txBody>
      </p:sp>
      <p:sp>
        <p:nvSpPr>
          <p:cNvPr id="7" name="Rectangle 6">
            <a:extLst>
              <a:ext uri="{FF2B5EF4-FFF2-40B4-BE49-F238E27FC236}">
                <a16:creationId xmlns:a16="http://schemas.microsoft.com/office/drawing/2014/main" id="{E8978100-9A53-46CD-A9D2-1E2796EBC2E7}"/>
              </a:ext>
            </a:extLst>
          </p:cNvPr>
          <p:cNvSpPr/>
          <p:nvPr/>
        </p:nvSpPr>
        <p:spPr>
          <a:xfrm>
            <a:off x="373227" y="3556642"/>
            <a:ext cx="8532845" cy="3082126"/>
          </a:xfrm>
          <a:prstGeom prst="rect">
            <a:avLst/>
          </a:prstGeom>
        </p:spPr>
        <p:txBody>
          <a:bodyPr wrap="square">
            <a:spAutoFit/>
          </a:bodyPr>
          <a:lstStyle/>
          <a:p>
            <a:pPr lvl="1" algn="just">
              <a:lnSpc>
                <a:spcPct val="150000"/>
              </a:lnSpc>
            </a:pPr>
            <a:r>
              <a:rPr lang="en-US" sz="2200" dirty="0">
                <a:latin typeface="Bahnschrift" panose="020B0502040204020203" pitchFamily="34" charset="0"/>
              </a:rPr>
              <a:t>cuboid 1: {year, </a:t>
            </a:r>
            <a:r>
              <a:rPr lang="en-US" sz="2200" dirty="0" err="1">
                <a:latin typeface="Bahnschrift" panose="020B0502040204020203" pitchFamily="34" charset="0"/>
              </a:rPr>
              <a:t>item_name</a:t>
            </a:r>
            <a:r>
              <a:rPr lang="en-US" sz="2200" dirty="0">
                <a:latin typeface="Bahnschrift" panose="020B0502040204020203" pitchFamily="34" charset="0"/>
              </a:rPr>
              <a:t>, city}</a:t>
            </a:r>
          </a:p>
          <a:p>
            <a:pPr lvl="1" algn="just">
              <a:lnSpc>
                <a:spcPct val="150000"/>
              </a:lnSpc>
            </a:pPr>
            <a:r>
              <a:rPr lang="en-US" sz="2200" dirty="0">
                <a:latin typeface="Bahnschrift" panose="020B0502040204020203" pitchFamily="34" charset="0"/>
              </a:rPr>
              <a:t>cuboid 2: {year, brand, country }</a:t>
            </a:r>
          </a:p>
          <a:p>
            <a:pPr lvl="1" algn="just">
              <a:lnSpc>
                <a:spcPct val="150000"/>
              </a:lnSpc>
            </a:pPr>
            <a:r>
              <a:rPr lang="en-US" sz="2200" dirty="0">
                <a:latin typeface="Bahnschrift" panose="020B0502040204020203" pitchFamily="34" charset="0"/>
              </a:rPr>
              <a:t>cuboid 3: {year, brand, </a:t>
            </a:r>
            <a:r>
              <a:rPr lang="en-US" sz="2200" dirty="0" err="1">
                <a:latin typeface="Bahnschrift" panose="020B0502040204020203" pitchFamily="34" charset="0"/>
              </a:rPr>
              <a:t>province_or_state</a:t>
            </a:r>
            <a:r>
              <a:rPr lang="en-US" sz="2200" dirty="0">
                <a:latin typeface="Bahnschrift" panose="020B0502040204020203" pitchFamily="34" charset="0"/>
              </a:rPr>
              <a:t>}</a:t>
            </a:r>
          </a:p>
          <a:p>
            <a:pPr lvl="1" algn="just">
              <a:lnSpc>
                <a:spcPct val="150000"/>
              </a:lnSpc>
            </a:pPr>
            <a:r>
              <a:rPr lang="en-US" sz="2200" dirty="0">
                <a:latin typeface="Bahnschrift" panose="020B0502040204020203" pitchFamily="34" charset="0"/>
              </a:rPr>
              <a:t>cuboid 4: {</a:t>
            </a:r>
            <a:r>
              <a:rPr lang="en-US" sz="2200" dirty="0" err="1">
                <a:latin typeface="Bahnschrift" panose="020B0502040204020203" pitchFamily="34" charset="0"/>
              </a:rPr>
              <a:t>item_name</a:t>
            </a:r>
            <a:r>
              <a:rPr lang="en-US" sz="2200" dirty="0">
                <a:latin typeface="Bahnschrift" panose="020B0502040204020203" pitchFamily="34" charset="0"/>
              </a:rPr>
              <a:t>, </a:t>
            </a:r>
            <a:r>
              <a:rPr lang="en-US" sz="2200" dirty="0" err="1">
                <a:latin typeface="Bahnschrift" panose="020B0502040204020203" pitchFamily="34" charset="0"/>
              </a:rPr>
              <a:t>province_or_state</a:t>
            </a:r>
            <a:r>
              <a:rPr lang="en-US" sz="2200" dirty="0">
                <a:latin typeface="Bahnschrift" panose="020B0502040204020203" pitchFamily="34" charset="0"/>
              </a:rPr>
              <a:t> }, where year = 2010</a:t>
            </a:r>
          </a:p>
          <a:p>
            <a:pPr algn="just">
              <a:lnSpc>
                <a:spcPct val="150000"/>
              </a:lnSpc>
            </a:pPr>
            <a:r>
              <a:rPr lang="en-US" sz="2200" i="1" dirty="0">
                <a:latin typeface="Bahnschrift" panose="020B0502040204020203" pitchFamily="34" charset="0"/>
              </a:rPr>
              <a:t>“Which of these four cuboids should be selected to process the query?” </a:t>
            </a:r>
          </a:p>
        </p:txBody>
      </p:sp>
    </p:spTree>
    <p:extLst>
      <p:ext uri="{BB962C8B-B14F-4D97-AF65-F5344CB8AC3E}">
        <p14:creationId xmlns:p14="http://schemas.microsoft.com/office/powerpoint/2010/main" val="5309468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Result</a:t>
            </a:r>
          </a:p>
        </p:txBody>
      </p:sp>
      <p:sp>
        <p:nvSpPr>
          <p:cNvPr id="8" name="Rectangle 7">
            <a:extLst>
              <a:ext uri="{FF2B5EF4-FFF2-40B4-BE49-F238E27FC236}">
                <a16:creationId xmlns:a16="http://schemas.microsoft.com/office/drawing/2014/main" id="{9844E6FF-D839-4737-9411-11C7C237F91E}"/>
              </a:ext>
            </a:extLst>
          </p:cNvPr>
          <p:cNvSpPr/>
          <p:nvPr/>
        </p:nvSpPr>
        <p:spPr>
          <a:xfrm>
            <a:off x="466633" y="1432659"/>
            <a:ext cx="7958913" cy="4543873"/>
          </a:xfrm>
          <a:prstGeom prst="rect">
            <a:avLst/>
          </a:prstGeom>
        </p:spPr>
        <p:txBody>
          <a:bodyPr wrap="square">
            <a:spAutoFit/>
          </a:bodyPr>
          <a:lstStyle/>
          <a:p>
            <a:pPr marL="457189" indent="-457189" algn="just">
              <a:lnSpc>
                <a:spcPct val="150000"/>
              </a:lnSpc>
              <a:buFont typeface="Arial" panose="020B0604020202020204" pitchFamily="34" charset="0"/>
              <a:buChar char="•"/>
            </a:pPr>
            <a:r>
              <a:rPr lang="en-US" sz="2800" dirty="0">
                <a:latin typeface="Bahnschrift" panose="020B0502040204020203" pitchFamily="34" charset="0"/>
              </a:rPr>
              <a:t>Finer-granularity data cannot be generated from coarser-granularity data. </a:t>
            </a:r>
          </a:p>
          <a:p>
            <a:pPr marL="457189" indent="-457189" algn="just">
              <a:lnSpc>
                <a:spcPct val="150000"/>
              </a:lnSpc>
              <a:buFont typeface="Arial" panose="020B0604020202020204" pitchFamily="34" charset="0"/>
              <a:buChar char="•"/>
            </a:pPr>
            <a:r>
              <a:rPr lang="en-US" sz="2800" dirty="0">
                <a:latin typeface="Bahnschrift" panose="020B0502040204020203" pitchFamily="34" charset="0"/>
              </a:rPr>
              <a:t>Therefore, cuboid 2 cannot be used because country is a more general concept than province or state. </a:t>
            </a:r>
          </a:p>
          <a:p>
            <a:pPr marL="457189" indent="-457189" algn="just">
              <a:lnSpc>
                <a:spcPct val="150000"/>
              </a:lnSpc>
              <a:buFont typeface="Arial" panose="020B0604020202020204" pitchFamily="34" charset="0"/>
              <a:buChar char="•"/>
            </a:pPr>
            <a:r>
              <a:rPr lang="en-US" sz="2800" dirty="0">
                <a:latin typeface="Bahnschrift" panose="020B0502040204020203" pitchFamily="34" charset="0"/>
              </a:rPr>
              <a:t>Cuboids 1, 3, and 4 can be used to process the query.</a:t>
            </a:r>
          </a:p>
        </p:txBody>
      </p:sp>
    </p:spTree>
    <p:extLst>
      <p:ext uri="{BB962C8B-B14F-4D97-AF65-F5344CB8AC3E}">
        <p14:creationId xmlns:p14="http://schemas.microsoft.com/office/powerpoint/2010/main" val="20959704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Question</a:t>
            </a:r>
          </a:p>
        </p:txBody>
      </p:sp>
      <p:sp>
        <p:nvSpPr>
          <p:cNvPr id="4" name="Rectangle 3">
            <a:extLst>
              <a:ext uri="{FF2B5EF4-FFF2-40B4-BE49-F238E27FC236}">
                <a16:creationId xmlns:a16="http://schemas.microsoft.com/office/drawing/2014/main" id="{D8AB0003-AA26-4372-A08D-E590368434B1}"/>
              </a:ext>
            </a:extLst>
          </p:cNvPr>
          <p:cNvSpPr/>
          <p:nvPr/>
        </p:nvSpPr>
        <p:spPr>
          <a:xfrm>
            <a:off x="679076" y="2131597"/>
            <a:ext cx="7785848" cy="1486497"/>
          </a:xfrm>
          <a:prstGeom prst="rect">
            <a:avLst/>
          </a:prstGeom>
        </p:spPr>
        <p:txBody>
          <a:bodyPr wrap="square">
            <a:spAutoFit/>
          </a:bodyPr>
          <a:lstStyle/>
          <a:p>
            <a:pPr algn="ctr">
              <a:lnSpc>
                <a:spcPct val="150000"/>
              </a:lnSpc>
            </a:pPr>
            <a:r>
              <a:rPr lang="en-US" sz="3200" dirty="0">
                <a:solidFill>
                  <a:schemeClr val="accent1">
                    <a:lumMod val="50000"/>
                  </a:schemeClr>
                </a:solidFill>
                <a:latin typeface="Bahnschrift SemiBold" panose="020B0502040204020203" pitchFamily="34" charset="0"/>
              </a:rPr>
              <a:t>“How would the costs of each cuboid compare if used to process the query?” </a:t>
            </a:r>
          </a:p>
        </p:txBody>
      </p:sp>
    </p:spTree>
    <p:extLst>
      <p:ext uri="{BB962C8B-B14F-4D97-AF65-F5344CB8AC3E}">
        <p14:creationId xmlns:p14="http://schemas.microsoft.com/office/powerpoint/2010/main" val="35955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0"/>
          <p:cNvSpPr txBox="1">
            <a:spLocks noGrp="1"/>
          </p:cNvSpPr>
          <p:nvPr>
            <p:ph type="title"/>
          </p:nvPr>
        </p:nvSpPr>
        <p:spPr>
          <a:xfrm>
            <a:off x="0" y="-8946"/>
            <a:ext cx="9144000" cy="1217034"/>
          </a:xfrm>
          <a:prstGeom prst="rect">
            <a:avLst/>
          </a:prstGeom>
          <a:noFill/>
          <a:ln>
            <a:noFill/>
          </a:ln>
        </p:spPr>
        <p:txBody>
          <a:bodyPr spcFirstLastPara="1" wrap="square" lIns="91425" tIns="45700" rIns="91425" bIns="45700" anchor="ctr" anchorCtr="0">
            <a:normAutofit/>
          </a:bodyPr>
          <a:lstStyle/>
          <a:p>
            <a:r>
              <a:rPr lang="en-US"/>
              <a:t>The Warehousing Approach</a:t>
            </a:r>
            <a:endParaRPr/>
          </a:p>
        </p:txBody>
      </p:sp>
      <p:grpSp>
        <p:nvGrpSpPr>
          <p:cNvPr id="458" name="Google Shape;458;p20"/>
          <p:cNvGrpSpPr/>
          <p:nvPr/>
        </p:nvGrpSpPr>
        <p:grpSpPr>
          <a:xfrm>
            <a:off x="540741" y="1587918"/>
            <a:ext cx="8062523" cy="4777778"/>
            <a:chOff x="492221" y="1208088"/>
            <a:chExt cx="8062523" cy="4777778"/>
          </a:xfrm>
        </p:grpSpPr>
        <p:sp>
          <p:nvSpPr>
            <p:cNvPr id="459" name="Google Shape;459;p20"/>
            <p:cNvSpPr/>
            <p:nvPr/>
          </p:nvSpPr>
          <p:spPr>
            <a:xfrm>
              <a:off x="4096361" y="1208088"/>
              <a:ext cx="994279" cy="369948"/>
            </a:xfrm>
            <a:prstGeom prst="rect">
              <a:avLst/>
            </a:prstGeom>
            <a:noFill/>
            <a:ln>
              <a:noFill/>
            </a:ln>
          </p:spPr>
          <p:txBody>
            <a:bodyPr spcFirstLastPara="1" wrap="square" lIns="92075" tIns="46025" rIns="92075" bIns="46025" anchor="t" anchorCtr="0">
              <a:spAutoFit/>
            </a:bodyPr>
            <a:lstStyle/>
            <a:p>
              <a:pPr algn="ctr"/>
              <a:r>
                <a:rPr lang="en-US" sz="1800" b="1" dirty="0">
                  <a:solidFill>
                    <a:schemeClr val="dk1"/>
                  </a:solidFill>
                  <a:latin typeface="Arial Rounded"/>
                  <a:ea typeface="Arial Rounded"/>
                  <a:cs typeface="Arial Rounded"/>
                  <a:sym typeface="Arial Rounded"/>
                </a:rPr>
                <a:t>Clients</a:t>
              </a:r>
              <a:endParaRPr dirty="0"/>
            </a:p>
          </p:txBody>
        </p:sp>
        <p:sp>
          <p:nvSpPr>
            <p:cNvPr id="460" name="Google Shape;460;p20"/>
            <p:cNvSpPr/>
            <p:nvPr/>
          </p:nvSpPr>
          <p:spPr>
            <a:xfrm>
              <a:off x="3546840" y="1965620"/>
              <a:ext cx="2089901" cy="763315"/>
            </a:xfrm>
            <a:prstGeom prst="rect">
              <a:avLst/>
            </a:prstGeom>
            <a:gradFill>
              <a:gsLst>
                <a:gs pos="0">
                  <a:srgbClr val="406CBA"/>
                </a:gs>
                <a:gs pos="50000">
                  <a:schemeClr val="accent1"/>
                </a:gs>
                <a:gs pos="100000">
                  <a:srgbClr val="406CBA"/>
                </a:gs>
              </a:gsLst>
              <a:lin ang="0" scaled="0"/>
            </a:gra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61" name="Google Shape;461;p20"/>
            <p:cNvSpPr/>
            <p:nvPr/>
          </p:nvSpPr>
          <p:spPr>
            <a:xfrm>
              <a:off x="3554756" y="1902010"/>
              <a:ext cx="2074069" cy="127219"/>
            </a:xfrm>
            <a:prstGeom prst="ellipse">
              <a:avLst/>
            </a:prstGeom>
            <a:gradFill>
              <a:gsLst>
                <a:gs pos="0">
                  <a:srgbClr val="406CBA"/>
                </a:gs>
                <a:gs pos="50000">
                  <a:schemeClr val="accent1"/>
                </a:gs>
                <a:gs pos="100000">
                  <a:srgbClr val="406CBA"/>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62" name="Google Shape;462;p20"/>
            <p:cNvSpPr/>
            <p:nvPr/>
          </p:nvSpPr>
          <p:spPr>
            <a:xfrm>
              <a:off x="3554756" y="2665325"/>
              <a:ext cx="2074069" cy="127219"/>
            </a:xfrm>
            <a:prstGeom prst="ellipse">
              <a:avLst/>
            </a:prstGeom>
            <a:gradFill>
              <a:gsLst>
                <a:gs pos="0">
                  <a:srgbClr val="406CBA"/>
                </a:gs>
                <a:gs pos="50000">
                  <a:schemeClr val="accent1"/>
                </a:gs>
                <a:gs pos="100000">
                  <a:srgbClr val="406CBA"/>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63" name="Google Shape;463;p20"/>
            <p:cNvSpPr/>
            <p:nvPr/>
          </p:nvSpPr>
          <p:spPr>
            <a:xfrm>
              <a:off x="3910524" y="2082720"/>
              <a:ext cx="1514457" cy="646947"/>
            </a:xfrm>
            <a:prstGeom prst="rect">
              <a:avLst/>
            </a:prstGeom>
            <a:noFill/>
            <a:ln>
              <a:noFill/>
            </a:ln>
          </p:spPr>
          <p:txBody>
            <a:bodyPr spcFirstLastPara="1" wrap="square" lIns="92075" tIns="46025" rIns="92075" bIns="46025" anchor="t" anchorCtr="0">
              <a:spAutoFit/>
            </a:bodyPr>
            <a:lstStyle/>
            <a:p>
              <a:pPr algn="ctr"/>
              <a:r>
                <a:rPr lang="en-US" sz="1800" b="1" dirty="0">
                  <a:solidFill>
                    <a:schemeClr val="dk1"/>
                  </a:solidFill>
                  <a:latin typeface="Arial Rounded"/>
                  <a:ea typeface="Arial Rounded"/>
                  <a:cs typeface="Arial Rounded"/>
                  <a:sym typeface="Arial Rounded"/>
                </a:rPr>
                <a:t>Data</a:t>
              </a:r>
              <a:endParaRPr dirty="0"/>
            </a:p>
            <a:p>
              <a:pPr algn="ctr"/>
              <a:r>
                <a:rPr lang="en-US" sz="1800" b="1" dirty="0">
                  <a:solidFill>
                    <a:schemeClr val="dk1"/>
                  </a:solidFill>
                  <a:latin typeface="Arial Rounded"/>
                  <a:ea typeface="Arial Rounded"/>
                  <a:cs typeface="Arial Rounded"/>
                  <a:sym typeface="Arial Rounded"/>
                </a:rPr>
                <a:t>Warehouse</a:t>
              </a:r>
              <a:endParaRPr dirty="0"/>
            </a:p>
          </p:txBody>
        </p:sp>
        <p:cxnSp>
          <p:nvCxnSpPr>
            <p:cNvPr id="464" name="Google Shape;464;p20"/>
            <p:cNvCxnSpPr/>
            <p:nvPr/>
          </p:nvCxnSpPr>
          <p:spPr>
            <a:xfrm>
              <a:off x="3546839" y="1965620"/>
              <a:ext cx="0" cy="763315"/>
            </a:xfrm>
            <a:prstGeom prst="straightConnector1">
              <a:avLst/>
            </a:prstGeom>
            <a:noFill/>
            <a:ln w="12700" cap="flat" cmpd="sng">
              <a:solidFill>
                <a:schemeClr val="dk1"/>
              </a:solidFill>
              <a:prstDash val="solid"/>
              <a:round/>
              <a:headEnd type="none" w="sm" len="sm"/>
              <a:tailEnd type="none" w="sm" len="sm"/>
            </a:ln>
          </p:spPr>
        </p:cxnSp>
        <p:cxnSp>
          <p:nvCxnSpPr>
            <p:cNvPr id="465" name="Google Shape;465;p20"/>
            <p:cNvCxnSpPr/>
            <p:nvPr/>
          </p:nvCxnSpPr>
          <p:spPr>
            <a:xfrm>
              <a:off x="5636740" y="1965620"/>
              <a:ext cx="0" cy="763315"/>
            </a:xfrm>
            <a:prstGeom prst="straightConnector1">
              <a:avLst/>
            </a:prstGeom>
            <a:noFill/>
            <a:ln w="12700" cap="flat" cmpd="sng">
              <a:solidFill>
                <a:schemeClr val="dk1"/>
              </a:solidFill>
              <a:prstDash val="solid"/>
              <a:round/>
              <a:headEnd type="none" w="sm" len="sm"/>
              <a:tailEnd type="none" w="sm" len="sm"/>
            </a:ln>
          </p:spPr>
        </p:cxnSp>
        <p:cxnSp>
          <p:nvCxnSpPr>
            <p:cNvPr id="466" name="Google Shape;466;p20"/>
            <p:cNvCxnSpPr/>
            <p:nvPr/>
          </p:nvCxnSpPr>
          <p:spPr>
            <a:xfrm>
              <a:off x="4211808" y="1549266"/>
              <a:ext cx="189991" cy="346961"/>
            </a:xfrm>
            <a:prstGeom prst="straightConnector1">
              <a:avLst/>
            </a:prstGeom>
            <a:noFill/>
            <a:ln w="12700" cap="flat" cmpd="sng">
              <a:solidFill>
                <a:schemeClr val="dk1"/>
              </a:solidFill>
              <a:prstDash val="solid"/>
              <a:round/>
              <a:headEnd type="stealth" w="med" len="med"/>
              <a:tailEnd type="stealth" w="med" len="med"/>
            </a:ln>
          </p:spPr>
        </p:cxnSp>
        <p:cxnSp>
          <p:nvCxnSpPr>
            <p:cNvPr id="467" name="Google Shape;467;p20"/>
            <p:cNvCxnSpPr/>
            <p:nvPr/>
          </p:nvCxnSpPr>
          <p:spPr>
            <a:xfrm>
              <a:off x="4591790" y="1549266"/>
              <a:ext cx="0" cy="346961"/>
            </a:xfrm>
            <a:prstGeom prst="straightConnector1">
              <a:avLst/>
            </a:prstGeom>
            <a:noFill/>
            <a:ln w="12700" cap="flat" cmpd="sng">
              <a:solidFill>
                <a:schemeClr val="dk1"/>
              </a:solidFill>
              <a:prstDash val="solid"/>
              <a:round/>
              <a:headEnd type="stealth" w="med" len="med"/>
              <a:tailEnd type="stealth" w="med" len="med"/>
            </a:ln>
          </p:spPr>
        </p:cxnSp>
        <p:cxnSp>
          <p:nvCxnSpPr>
            <p:cNvPr id="468" name="Google Shape;468;p20"/>
            <p:cNvCxnSpPr/>
            <p:nvPr/>
          </p:nvCxnSpPr>
          <p:spPr>
            <a:xfrm flipH="1">
              <a:off x="4781781" y="1549266"/>
              <a:ext cx="189991" cy="346961"/>
            </a:xfrm>
            <a:prstGeom prst="straightConnector1">
              <a:avLst/>
            </a:prstGeom>
            <a:noFill/>
            <a:ln w="12700" cap="flat" cmpd="sng">
              <a:solidFill>
                <a:schemeClr val="dk1"/>
              </a:solidFill>
              <a:prstDash val="solid"/>
              <a:round/>
              <a:headEnd type="stealth" w="med" len="med"/>
              <a:tailEnd type="stealth" w="med" len="med"/>
            </a:ln>
          </p:spPr>
        </p:cxnSp>
        <p:sp>
          <p:nvSpPr>
            <p:cNvPr id="469" name="Google Shape;469;p20"/>
            <p:cNvSpPr/>
            <p:nvPr/>
          </p:nvSpPr>
          <p:spPr>
            <a:xfrm>
              <a:off x="5424981" y="5227056"/>
              <a:ext cx="186013" cy="585391"/>
            </a:xfrm>
            <a:prstGeom prst="rect">
              <a:avLst/>
            </a:prstGeom>
            <a:noFill/>
            <a:ln>
              <a:noFill/>
            </a:ln>
          </p:spPr>
          <p:txBody>
            <a:bodyPr spcFirstLastPara="1" wrap="square" lIns="92075" tIns="46025" rIns="92075" bIns="46025" anchor="t" anchorCtr="0">
              <a:spAutoFit/>
            </a:bodyPr>
            <a:lstStyle/>
            <a:p>
              <a:endParaRPr sz="3200" b="1">
                <a:solidFill>
                  <a:schemeClr val="dk1"/>
                </a:solidFill>
                <a:latin typeface="Calibri"/>
                <a:ea typeface="Calibri"/>
                <a:cs typeface="Calibri"/>
                <a:sym typeface="Calibri"/>
              </a:endParaRPr>
            </a:p>
          </p:txBody>
        </p:sp>
        <p:sp>
          <p:nvSpPr>
            <p:cNvPr id="470" name="Google Shape;470;p20"/>
            <p:cNvSpPr/>
            <p:nvPr/>
          </p:nvSpPr>
          <p:spPr>
            <a:xfrm>
              <a:off x="3269769" y="3220463"/>
              <a:ext cx="2644042" cy="474181"/>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71" name="Google Shape;471;p20"/>
            <p:cNvSpPr/>
            <p:nvPr/>
          </p:nvSpPr>
          <p:spPr>
            <a:xfrm>
              <a:off x="3587974" y="3281217"/>
              <a:ext cx="2089901" cy="339170"/>
            </a:xfrm>
            <a:prstGeom prst="rect">
              <a:avLst/>
            </a:prstGeom>
            <a:solidFill>
              <a:srgbClr val="FFFF00"/>
            </a:solidFill>
            <a:ln>
              <a:noFill/>
            </a:ln>
          </p:spPr>
          <p:txBody>
            <a:bodyPr spcFirstLastPara="1" wrap="square" lIns="92075" tIns="46025" rIns="92075" bIns="46025" anchor="t" anchorCtr="0">
              <a:spAutoFit/>
            </a:bodyPr>
            <a:lstStyle/>
            <a:p>
              <a:pPr algn="ctr"/>
              <a:r>
                <a:rPr lang="en-US" sz="1600" b="1" dirty="0">
                  <a:solidFill>
                    <a:schemeClr val="dk1"/>
                  </a:solidFill>
                  <a:latin typeface="Arial Rounded"/>
                  <a:ea typeface="Arial Rounded"/>
                  <a:cs typeface="Arial Rounded"/>
                  <a:sym typeface="Arial Rounded"/>
                </a:rPr>
                <a:t>Integration System</a:t>
              </a:r>
              <a:endParaRPr dirty="0"/>
            </a:p>
          </p:txBody>
        </p:sp>
        <p:cxnSp>
          <p:nvCxnSpPr>
            <p:cNvPr id="472" name="Google Shape;472;p20"/>
            <p:cNvCxnSpPr/>
            <p:nvPr/>
          </p:nvCxnSpPr>
          <p:spPr>
            <a:xfrm rot="10800000" flipH="1">
              <a:off x="1371667" y="3700426"/>
              <a:ext cx="2365164" cy="643763"/>
            </a:xfrm>
            <a:prstGeom prst="straightConnector1">
              <a:avLst/>
            </a:prstGeom>
            <a:noFill/>
            <a:ln w="12700" cap="flat" cmpd="sng">
              <a:solidFill>
                <a:schemeClr val="dk1"/>
              </a:solidFill>
              <a:prstDash val="solid"/>
              <a:round/>
              <a:headEnd type="none" w="sm" len="sm"/>
              <a:tailEnd type="stealth" w="med" len="med"/>
            </a:ln>
          </p:spPr>
        </p:cxnSp>
        <p:cxnSp>
          <p:nvCxnSpPr>
            <p:cNvPr id="473" name="Google Shape;473;p20"/>
            <p:cNvCxnSpPr/>
            <p:nvPr/>
          </p:nvCxnSpPr>
          <p:spPr>
            <a:xfrm rot="10800000" flipH="1">
              <a:off x="4532700" y="3684961"/>
              <a:ext cx="6226" cy="762790"/>
            </a:xfrm>
            <a:prstGeom prst="straightConnector1">
              <a:avLst/>
            </a:prstGeom>
            <a:noFill/>
            <a:ln w="12700" cap="flat" cmpd="sng">
              <a:solidFill>
                <a:schemeClr val="dk1"/>
              </a:solidFill>
              <a:prstDash val="solid"/>
              <a:round/>
              <a:headEnd type="none" w="sm" len="sm"/>
              <a:tailEnd type="stealth" w="med" len="med"/>
            </a:ln>
          </p:spPr>
        </p:cxnSp>
        <p:cxnSp>
          <p:nvCxnSpPr>
            <p:cNvPr id="474" name="Google Shape;474;p20"/>
            <p:cNvCxnSpPr/>
            <p:nvPr/>
          </p:nvCxnSpPr>
          <p:spPr>
            <a:xfrm rot="10800000">
              <a:off x="5256756" y="3700424"/>
              <a:ext cx="2330493" cy="668307"/>
            </a:xfrm>
            <a:prstGeom prst="straightConnector1">
              <a:avLst/>
            </a:prstGeom>
            <a:noFill/>
            <a:ln w="12700" cap="flat" cmpd="sng">
              <a:solidFill>
                <a:schemeClr val="dk1"/>
              </a:solidFill>
              <a:prstDash val="solid"/>
              <a:round/>
              <a:headEnd type="none" w="sm" len="sm"/>
              <a:tailEnd type="stealth" w="med" len="med"/>
            </a:ln>
          </p:spPr>
        </p:cxnSp>
        <p:cxnSp>
          <p:nvCxnSpPr>
            <p:cNvPr id="475" name="Google Shape;475;p20"/>
            <p:cNvCxnSpPr/>
            <p:nvPr/>
          </p:nvCxnSpPr>
          <p:spPr>
            <a:xfrm flipH="1">
              <a:off x="1596331" y="3700427"/>
              <a:ext cx="2425485" cy="650989"/>
            </a:xfrm>
            <a:prstGeom prst="straightConnector1">
              <a:avLst/>
            </a:prstGeom>
            <a:noFill/>
            <a:ln w="12700" cap="flat" cmpd="sng">
              <a:solidFill>
                <a:schemeClr val="dk1"/>
              </a:solidFill>
              <a:prstDash val="dash"/>
              <a:round/>
              <a:headEnd type="none" w="sm" len="sm"/>
              <a:tailEnd type="stealth" w="med" len="med"/>
            </a:ln>
          </p:spPr>
        </p:cxnSp>
        <p:cxnSp>
          <p:nvCxnSpPr>
            <p:cNvPr id="476" name="Google Shape;476;p20"/>
            <p:cNvCxnSpPr/>
            <p:nvPr/>
          </p:nvCxnSpPr>
          <p:spPr>
            <a:xfrm flipH="1">
              <a:off x="4627693" y="3715320"/>
              <a:ext cx="10467" cy="732431"/>
            </a:xfrm>
            <a:prstGeom prst="straightConnector1">
              <a:avLst/>
            </a:prstGeom>
            <a:noFill/>
            <a:ln w="12700" cap="flat" cmpd="sng">
              <a:solidFill>
                <a:schemeClr val="dk1"/>
              </a:solidFill>
              <a:prstDash val="dash"/>
              <a:round/>
              <a:headEnd type="none" w="sm" len="sm"/>
              <a:tailEnd type="stealth" w="med" len="med"/>
            </a:ln>
          </p:spPr>
        </p:cxnSp>
        <p:cxnSp>
          <p:nvCxnSpPr>
            <p:cNvPr id="477" name="Google Shape;477;p20"/>
            <p:cNvCxnSpPr/>
            <p:nvPr/>
          </p:nvCxnSpPr>
          <p:spPr>
            <a:xfrm>
              <a:off x="5636741" y="3700427"/>
              <a:ext cx="2175172" cy="651998"/>
            </a:xfrm>
            <a:prstGeom prst="straightConnector1">
              <a:avLst/>
            </a:prstGeom>
            <a:noFill/>
            <a:ln w="12700" cap="flat" cmpd="sng">
              <a:solidFill>
                <a:schemeClr val="dk1"/>
              </a:solidFill>
              <a:prstDash val="dash"/>
              <a:round/>
              <a:headEnd type="none" w="sm" len="sm"/>
              <a:tailEnd type="stealth" w="med" len="med"/>
            </a:ln>
          </p:spPr>
        </p:cxnSp>
        <p:sp>
          <p:nvSpPr>
            <p:cNvPr id="478" name="Google Shape;478;p20"/>
            <p:cNvSpPr/>
            <p:nvPr/>
          </p:nvSpPr>
          <p:spPr>
            <a:xfrm>
              <a:off x="4665017" y="3894147"/>
              <a:ext cx="186013" cy="369948"/>
            </a:xfrm>
            <a:prstGeom prst="rect">
              <a:avLst/>
            </a:prstGeom>
            <a:noFill/>
            <a:ln>
              <a:noFill/>
            </a:ln>
          </p:spPr>
          <p:txBody>
            <a:bodyPr spcFirstLastPara="1" wrap="square" lIns="92075" tIns="46025" rIns="92075" bIns="46025" anchor="t" anchorCtr="0">
              <a:spAutoFit/>
            </a:bodyPr>
            <a:lstStyle/>
            <a:p>
              <a:endParaRPr sz="1800" b="1">
                <a:solidFill>
                  <a:schemeClr val="dk1"/>
                </a:solidFill>
                <a:latin typeface="Calibri"/>
                <a:ea typeface="Calibri"/>
                <a:cs typeface="Calibri"/>
                <a:sym typeface="Calibri"/>
              </a:endParaRPr>
            </a:p>
          </p:txBody>
        </p:sp>
        <p:grpSp>
          <p:nvGrpSpPr>
            <p:cNvPr id="479" name="Google Shape;479;p20"/>
            <p:cNvGrpSpPr/>
            <p:nvPr/>
          </p:nvGrpSpPr>
          <p:grpSpPr>
            <a:xfrm>
              <a:off x="7204167" y="3243593"/>
              <a:ext cx="1298272" cy="427920"/>
              <a:chOff x="7204167" y="3220463"/>
              <a:chExt cx="1298272" cy="427920"/>
            </a:xfrm>
          </p:grpSpPr>
          <p:sp>
            <p:nvSpPr>
              <p:cNvPr id="480" name="Google Shape;480;p20"/>
              <p:cNvSpPr/>
              <p:nvPr/>
            </p:nvSpPr>
            <p:spPr>
              <a:xfrm>
                <a:off x="7204167" y="3284073"/>
                <a:ext cx="1290355" cy="306483"/>
              </a:xfrm>
              <a:prstGeom prst="rect">
                <a:avLst/>
              </a:prstGeom>
              <a:gradFill>
                <a:gsLst>
                  <a:gs pos="0">
                    <a:srgbClr val="FF9900"/>
                  </a:gs>
                  <a:gs pos="50000">
                    <a:srgbClr val="FFE6D9"/>
                  </a:gs>
                  <a:gs pos="100000">
                    <a:srgbClr val="FF9900"/>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cxnSp>
            <p:nvCxnSpPr>
              <p:cNvPr id="481" name="Google Shape;481;p20"/>
              <p:cNvCxnSpPr/>
              <p:nvPr/>
            </p:nvCxnSpPr>
            <p:spPr>
              <a:xfrm>
                <a:off x="7214063" y="3275399"/>
                <a:ext cx="0" cy="326722"/>
              </a:xfrm>
              <a:prstGeom prst="straightConnector1">
                <a:avLst/>
              </a:prstGeom>
              <a:noFill/>
              <a:ln w="12700" cap="flat" cmpd="sng">
                <a:solidFill>
                  <a:schemeClr val="dk1"/>
                </a:solidFill>
                <a:prstDash val="solid"/>
                <a:round/>
                <a:headEnd type="none" w="sm" len="sm"/>
                <a:tailEnd type="none" w="sm" len="sm"/>
              </a:ln>
            </p:spPr>
          </p:cxnSp>
          <p:cxnSp>
            <p:nvCxnSpPr>
              <p:cNvPr id="482" name="Google Shape;482;p20"/>
              <p:cNvCxnSpPr/>
              <p:nvPr/>
            </p:nvCxnSpPr>
            <p:spPr>
              <a:xfrm>
                <a:off x="8500459" y="3276845"/>
                <a:ext cx="0" cy="329613"/>
              </a:xfrm>
              <a:prstGeom prst="straightConnector1">
                <a:avLst/>
              </a:prstGeom>
              <a:noFill/>
              <a:ln w="12700" cap="flat" cmpd="sng">
                <a:solidFill>
                  <a:schemeClr val="dk1"/>
                </a:solidFill>
                <a:prstDash val="solid"/>
                <a:round/>
                <a:headEnd type="none" w="sm" len="sm"/>
                <a:tailEnd type="none" w="sm" len="sm"/>
              </a:ln>
            </p:spPr>
          </p:cxnSp>
          <p:sp>
            <p:nvSpPr>
              <p:cNvPr id="483" name="Google Shape;483;p20"/>
              <p:cNvSpPr/>
              <p:nvPr/>
            </p:nvSpPr>
            <p:spPr>
              <a:xfrm>
                <a:off x="7212084" y="3220463"/>
                <a:ext cx="1290355" cy="98306"/>
              </a:xfrm>
              <a:prstGeom prst="ellipse">
                <a:avLst/>
              </a:prstGeom>
              <a:gradFill>
                <a:gsLst>
                  <a:gs pos="0">
                    <a:srgbClr val="FF9900"/>
                  </a:gs>
                  <a:gs pos="50000">
                    <a:srgbClr val="FFE6D9"/>
                  </a:gs>
                  <a:gs pos="100000">
                    <a:srgbClr val="FF9900"/>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84" name="Google Shape;484;p20"/>
              <p:cNvSpPr/>
              <p:nvPr/>
            </p:nvSpPr>
            <p:spPr>
              <a:xfrm>
                <a:off x="7212084" y="3550077"/>
                <a:ext cx="1290355" cy="98306"/>
              </a:xfrm>
              <a:prstGeom prst="ellipse">
                <a:avLst/>
              </a:prstGeom>
              <a:gradFill>
                <a:gsLst>
                  <a:gs pos="0">
                    <a:srgbClr val="FF9900"/>
                  </a:gs>
                  <a:gs pos="50000">
                    <a:srgbClr val="FFE6D9"/>
                  </a:gs>
                  <a:gs pos="100000">
                    <a:srgbClr val="FF9900"/>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85" name="Google Shape;485;p20"/>
              <p:cNvSpPr/>
              <p:nvPr/>
            </p:nvSpPr>
            <p:spPr>
              <a:xfrm>
                <a:off x="7385528" y="3295638"/>
                <a:ext cx="1085631" cy="308393"/>
              </a:xfrm>
              <a:prstGeom prst="rect">
                <a:avLst/>
              </a:prstGeom>
              <a:noFill/>
              <a:ln>
                <a:noFill/>
              </a:ln>
            </p:spPr>
            <p:txBody>
              <a:bodyPr spcFirstLastPara="1" wrap="square" lIns="92075" tIns="46025" rIns="92075" bIns="46025" anchor="t" anchorCtr="0">
                <a:spAutoFit/>
              </a:bodyPr>
              <a:lstStyle/>
              <a:p>
                <a:pPr algn="ctr"/>
                <a:r>
                  <a:rPr lang="en-US" b="1" dirty="0">
                    <a:solidFill>
                      <a:schemeClr val="dk1"/>
                    </a:solidFill>
                    <a:latin typeface="Arial Rounded"/>
                    <a:ea typeface="Arial Rounded"/>
                    <a:cs typeface="Arial Rounded"/>
                    <a:sym typeface="Arial Rounded"/>
                  </a:rPr>
                  <a:t>Metadata</a:t>
                </a:r>
                <a:endParaRPr dirty="0"/>
              </a:p>
            </p:txBody>
          </p:sp>
        </p:grpSp>
        <p:cxnSp>
          <p:nvCxnSpPr>
            <p:cNvPr id="486" name="Google Shape;486;p20"/>
            <p:cNvCxnSpPr/>
            <p:nvPr/>
          </p:nvCxnSpPr>
          <p:spPr>
            <a:xfrm>
              <a:off x="5913810" y="3429000"/>
              <a:ext cx="1298273" cy="0"/>
            </a:xfrm>
            <a:prstGeom prst="straightConnector1">
              <a:avLst/>
            </a:prstGeom>
            <a:noFill/>
            <a:ln w="12700" cap="flat" cmpd="sng">
              <a:solidFill>
                <a:schemeClr val="dk1"/>
              </a:solidFill>
              <a:prstDash val="solid"/>
              <a:round/>
              <a:headEnd type="stealth" w="med" len="med"/>
              <a:tailEnd type="stealth" w="med" len="med"/>
            </a:ln>
          </p:spPr>
        </p:cxnSp>
        <p:cxnSp>
          <p:nvCxnSpPr>
            <p:cNvPr id="487" name="Google Shape;487;p20"/>
            <p:cNvCxnSpPr>
              <a:endCxn id="470" idx="0"/>
            </p:cNvCxnSpPr>
            <p:nvPr/>
          </p:nvCxnSpPr>
          <p:spPr>
            <a:xfrm>
              <a:off x="4591790" y="2792663"/>
              <a:ext cx="0" cy="427800"/>
            </a:xfrm>
            <a:prstGeom prst="straightConnector1">
              <a:avLst/>
            </a:prstGeom>
            <a:noFill/>
            <a:ln w="9525" cap="flat" cmpd="sng">
              <a:solidFill>
                <a:schemeClr val="dk1"/>
              </a:solidFill>
              <a:prstDash val="solid"/>
              <a:miter lim="800000"/>
              <a:headEnd type="triangle" w="med" len="med"/>
              <a:tailEnd type="triangle" w="med" len="med"/>
            </a:ln>
          </p:spPr>
        </p:cxnSp>
        <p:grpSp>
          <p:nvGrpSpPr>
            <p:cNvPr id="488" name="Google Shape;488;p20"/>
            <p:cNvGrpSpPr/>
            <p:nvPr/>
          </p:nvGrpSpPr>
          <p:grpSpPr>
            <a:xfrm>
              <a:off x="3771434" y="4335089"/>
              <a:ext cx="1504096" cy="1650777"/>
              <a:chOff x="3819952" y="4335089"/>
              <a:chExt cx="1504096" cy="1650777"/>
            </a:xfrm>
          </p:grpSpPr>
          <p:sp>
            <p:nvSpPr>
              <p:cNvPr id="489" name="Google Shape;489;p20"/>
              <p:cNvSpPr/>
              <p:nvPr/>
            </p:nvSpPr>
            <p:spPr>
              <a:xfrm>
                <a:off x="4152576" y="5646696"/>
                <a:ext cx="896080" cy="339170"/>
              </a:xfrm>
              <a:prstGeom prst="rect">
                <a:avLst/>
              </a:prstGeom>
              <a:noFill/>
              <a:ln>
                <a:noFill/>
              </a:ln>
            </p:spPr>
            <p:txBody>
              <a:bodyPr spcFirstLastPara="1" wrap="square" lIns="92075" tIns="46025" rIns="92075" bIns="46025" anchor="t" anchorCtr="0">
                <a:spAutoFit/>
              </a:bodyPr>
              <a:lstStyle/>
              <a:p>
                <a:pPr algn="ctr"/>
                <a:r>
                  <a:rPr lang="en-US" sz="1600" b="1" dirty="0">
                    <a:solidFill>
                      <a:schemeClr val="dk1"/>
                    </a:solidFill>
                    <a:latin typeface="Arial Rounded"/>
                    <a:ea typeface="Arial Rounded"/>
                    <a:cs typeface="Arial Rounded"/>
                    <a:sym typeface="Arial Rounded"/>
                  </a:rPr>
                  <a:t>Source</a:t>
                </a:r>
                <a:endParaRPr dirty="0"/>
              </a:p>
            </p:txBody>
          </p:sp>
          <p:grpSp>
            <p:nvGrpSpPr>
              <p:cNvPr id="490" name="Google Shape;490;p20"/>
              <p:cNvGrpSpPr/>
              <p:nvPr/>
            </p:nvGrpSpPr>
            <p:grpSpPr>
              <a:xfrm>
                <a:off x="3819952" y="4335089"/>
                <a:ext cx="1504096" cy="1341046"/>
                <a:chOff x="3819952" y="4335089"/>
                <a:chExt cx="1504096" cy="1341046"/>
              </a:xfrm>
            </p:grpSpPr>
            <p:grpSp>
              <p:nvGrpSpPr>
                <p:cNvPr id="491" name="Google Shape;491;p20"/>
                <p:cNvGrpSpPr/>
                <p:nvPr/>
              </p:nvGrpSpPr>
              <p:grpSpPr>
                <a:xfrm>
                  <a:off x="4196966" y="5123888"/>
                  <a:ext cx="750068" cy="552247"/>
                  <a:chOff x="3267791" y="5039120"/>
                  <a:chExt cx="750068" cy="552247"/>
                </a:xfrm>
              </p:grpSpPr>
              <p:sp>
                <p:nvSpPr>
                  <p:cNvPr id="492" name="Google Shape;492;p20"/>
                  <p:cNvSpPr/>
                  <p:nvPr/>
                </p:nvSpPr>
                <p:spPr>
                  <a:xfrm>
                    <a:off x="3267791" y="5120078"/>
                    <a:ext cx="744131" cy="396114"/>
                  </a:xfrm>
                  <a:prstGeom prst="rect">
                    <a:avLst/>
                  </a:prstGeom>
                  <a:gradFill>
                    <a:gsLst>
                      <a:gs pos="0">
                        <a:srgbClr val="33CC33"/>
                      </a:gs>
                      <a:gs pos="50000">
                        <a:srgbClr val="81D781"/>
                      </a:gs>
                      <a:gs pos="100000">
                        <a:srgbClr val="33CC33"/>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cxnSp>
                <p:nvCxnSpPr>
                  <p:cNvPr id="493" name="Google Shape;493;p20"/>
                  <p:cNvCxnSpPr/>
                  <p:nvPr/>
                </p:nvCxnSpPr>
                <p:spPr>
                  <a:xfrm>
                    <a:off x="3269770" y="5109958"/>
                    <a:ext cx="0" cy="422136"/>
                  </a:xfrm>
                  <a:prstGeom prst="straightConnector1">
                    <a:avLst/>
                  </a:prstGeom>
                  <a:noFill/>
                  <a:ln w="12700" cap="flat" cmpd="sng">
                    <a:solidFill>
                      <a:schemeClr val="dk1"/>
                    </a:solidFill>
                    <a:prstDash val="solid"/>
                    <a:round/>
                    <a:headEnd type="none" w="sm" len="sm"/>
                    <a:tailEnd type="none" w="sm" len="sm"/>
                  </a:ln>
                </p:spPr>
              </p:cxnSp>
              <p:cxnSp>
                <p:nvCxnSpPr>
                  <p:cNvPr id="494" name="Google Shape;494;p20"/>
                  <p:cNvCxnSpPr/>
                  <p:nvPr/>
                </p:nvCxnSpPr>
                <p:spPr>
                  <a:xfrm>
                    <a:off x="4017859" y="5112850"/>
                    <a:ext cx="0" cy="422136"/>
                  </a:xfrm>
                  <a:prstGeom prst="straightConnector1">
                    <a:avLst/>
                  </a:prstGeom>
                  <a:noFill/>
                  <a:ln w="12700" cap="flat" cmpd="sng">
                    <a:solidFill>
                      <a:schemeClr val="dk1"/>
                    </a:solidFill>
                    <a:prstDash val="solid"/>
                    <a:round/>
                    <a:headEnd type="none" w="sm" len="sm"/>
                    <a:tailEnd type="none" w="sm" len="sm"/>
                  </a:ln>
                </p:spPr>
              </p:cxnSp>
              <p:sp>
                <p:nvSpPr>
                  <p:cNvPr id="495" name="Google Shape;495;p20"/>
                  <p:cNvSpPr/>
                  <p:nvPr/>
                </p:nvSpPr>
                <p:spPr>
                  <a:xfrm>
                    <a:off x="3271749" y="5039120"/>
                    <a:ext cx="744131" cy="130111"/>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96" name="Google Shape;496;p20"/>
                  <p:cNvSpPr/>
                  <p:nvPr/>
                </p:nvSpPr>
                <p:spPr>
                  <a:xfrm>
                    <a:off x="3271749" y="5462702"/>
                    <a:ext cx="744131" cy="128665"/>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nvGrpSpPr>
                <p:cNvPr id="497" name="Google Shape;497;p20"/>
                <p:cNvGrpSpPr/>
                <p:nvPr/>
              </p:nvGrpSpPr>
              <p:grpSpPr>
                <a:xfrm>
                  <a:off x="3819952" y="4335089"/>
                  <a:ext cx="1504096" cy="523836"/>
                  <a:chOff x="3819952" y="4335089"/>
                  <a:chExt cx="1504096" cy="523836"/>
                </a:xfrm>
              </p:grpSpPr>
              <p:sp>
                <p:nvSpPr>
                  <p:cNvPr id="498" name="Google Shape;498;p20"/>
                  <p:cNvSpPr/>
                  <p:nvPr/>
                </p:nvSpPr>
                <p:spPr>
                  <a:xfrm>
                    <a:off x="3819952" y="4398687"/>
                    <a:ext cx="1504096" cy="404788"/>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99" name="Google Shape;499;p20"/>
                  <p:cNvSpPr/>
                  <p:nvPr/>
                </p:nvSpPr>
                <p:spPr>
                  <a:xfrm>
                    <a:off x="3838727" y="4335089"/>
                    <a:ext cx="1466545" cy="523836"/>
                  </a:xfrm>
                  <a:prstGeom prst="rect">
                    <a:avLst/>
                  </a:prstGeom>
                  <a:noFill/>
                  <a:ln>
                    <a:noFill/>
                  </a:ln>
                </p:spPr>
                <p:txBody>
                  <a:bodyPr spcFirstLastPara="1" wrap="square" lIns="92075" tIns="46025" rIns="92075" bIns="46025" anchor="t" anchorCtr="0">
                    <a:spAutoFit/>
                  </a:bodyPr>
                  <a:lstStyle/>
                  <a:p>
                    <a:pPr algn="ctr"/>
                    <a:r>
                      <a:rPr lang="en-US" b="1" dirty="0">
                        <a:solidFill>
                          <a:schemeClr val="dk1"/>
                        </a:solidFill>
                        <a:latin typeface="Arial Rounded"/>
                        <a:ea typeface="Arial Rounded"/>
                        <a:cs typeface="Arial Rounded"/>
                        <a:sym typeface="Arial Rounded"/>
                      </a:rPr>
                      <a:t>Extractor/</a:t>
                    </a:r>
                    <a:endParaRPr dirty="0"/>
                  </a:p>
                  <a:p>
                    <a:pPr algn="ctr"/>
                    <a:r>
                      <a:rPr lang="en-US" b="1" dirty="0">
                        <a:solidFill>
                          <a:schemeClr val="dk1"/>
                        </a:solidFill>
                        <a:latin typeface="Arial Rounded"/>
                        <a:ea typeface="Arial Rounded"/>
                        <a:cs typeface="Arial Rounded"/>
                        <a:sym typeface="Arial Rounded"/>
                      </a:rPr>
                      <a:t>Monitor</a:t>
                    </a:r>
                    <a:endParaRPr dirty="0"/>
                  </a:p>
                </p:txBody>
              </p:sp>
            </p:grpSp>
            <p:cxnSp>
              <p:nvCxnSpPr>
                <p:cNvPr id="500" name="Google Shape;500;p20"/>
                <p:cNvCxnSpPr>
                  <a:cxnSpLocks/>
                  <a:stCxn id="495" idx="4"/>
                  <a:endCxn id="499" idx="2"/>
                </p:cNvCxnSpPr>
                <p:nvPr/>
              </p:nvCxnSpPr>
              <p:spPr>
                <a:xfrm flipH="1" flipV="1">
                  <a:off x="4572000" y="4858925"/>
                  <a:ext cx="990" cy="395074"/>
                </a:xfrm>
                <a:prstGeom prst="straightConnector1">
                  <a:avLst/>
                </a:prstGeom>
                <a:noFill/>
                <a:ln w="9525" cap="flat" cmpd="sng">
                  <a:solidFill>
                    <a:schemeClr val="accent1"/>
                  </a:solidFill>
                  <a:prstDash val="solid"/>
                  <a:miter lim="800000"/>
                  <a:headEnd type="triangle" w="med" len="med"/>
                  <a:tailEnd type="triangle" w="med" len="med"/>
                </a:ln>
              </p:spPr>
            </p:cxnSp>
          </p:grpSp>
        </p:grpSp>
        <p:grpSp>
          <p:nvGrpSpPr>
            <p:cNvPr id="501" name="Google Shape;501;p20"/>
            <p:cNvGrpSpPr/>
            <p:nvPr/>
          </p:nvGrpSpPr>
          <p:grpSpPr>
            <a:xfrm>
              <a:off x="492221" y="4335089"/>
              <a:ext cx="1504096" cy="1650777"/>
              <a:chOff x="3819952" y="4335089"/>
              <a:chExt cx="1504096" cy="1650777"/>
            </a:xfrm>
          </p:grpSpPr>
          <p:sp>
            <p:nvSpPr>
              <p:cNvPr id="502" name="Google Shape;502;p20"/>
              <p:cNvSpPr/>
              <p:nvPr/>
            </p:nvSpPr>
            <p:spPr>
              <a:xfrm>
                <a:off x="4152576" y="5646696"/>
                <a:ext cx="896079" cy="339170"/>
              </a:xfrm>
              <a:prstGeom prst="rect">
                <a:avLst/>
              </a:prstGeom>
              <a:noFill/>
              <a:ln>
                <a:noFill/>
              </a:ln>
            </p:spPr>
            <p:txBody>
              <a:bodyPr spcFirstLastPara="1" wrap="square" lIns="92075" tIns="46025" rIns="92075" bIns="46025" anchor="t" anchorCtr="0">
                <a:spAutoFit/>
              </a:bodyPr>
              <a:lstStyle/>
              <a:p>
                <a:pPr algn="ctr"/>
                <a:r>
                  <a:rPr lang="en-US" sz="1600" b="1" dirty="0">
                    <a:solidFill>
                      <a:schemeClr val="dk1"/>
                    </a:solidFill>
                    <a:latin typeface="Arial Rounded"/>
                    <a:ea typeface="Arial Rounded"/>
                    <a:cs typeface="Arial Rounded"/>
                    <a:sym typeface="Arial Rounded"/>
                  </a:rPr>
                  <a:t>Source</a:t>
                </a:r>
                <a:endParaRPr dirty="0"/>
              </a:p>
            </p:txBody>
          </p:sp>
          <p:grpSp>
            <p:nvGrpSpPr>
              <p:cNvPr id="503" name="Google Shape;503;p20"/>
              <p:cNvGrpSpPr/>
              <p:nvPr/>
            </p:nvGrpSpPr>
            <p:grpSpPr>
              <a:xfrm>
                <a:off x="3819952" y="4335089"/>
                <a:ext cx="1504096" cy="1341046"/>
                <a:chOff x="3819952" y="4335089"/>
                <a:chExt cx="1504096" cy="1341046"/>
              </a:xfrm>
            </p:grpSpPr>
            <p:grpSp>
              <p:nvGrpSpPr>
                <p:cNvPr id="504" name="Google Shape;504;p20"/>
                <p:cNvGrpSpPr/>
                <p:nvPr/>
              </p:nvGrpSpPr>
              <p:grpSpPr>
                <a:xfrm>
                  <a:off x="4196966" y="5123888"/>
                  <a:ext cx="750068" cy="552247"/>
                  <a:chOff x="3267791" y="5039120"/>
                  <a:chExt cx="750068" cy="552247"/>
                </a:xfrm>
              </p:grpSpPr>
              <p:sp>
                <p:nvSpPr>
                  <p:cNvPr id="505" name="Google Shape;505;p20"/>
                  <p:cNvSpPr/>
                  <p:nvPr/>
                </p:nvSpPr>
                <p:spPr>
                  <a:xfrm>
                    <a:off x="3267791" y="5120078"/>
                    <a:ext cx="744131" cy="396114"/>
                  </a:xfrm>
                  <a:prstGeom prst="rect">
                    <a:avLst/>
                  </a:prstGeom>
                  <a:gradFill>
                    <a:gsLst>
                      <a:gs pos="0">
                        <a:srgbClr val="33CC33"/>
                      </a:gs>
                      <a:gs pos="50000">
                        <a:srgbClr val="81D781"/>
                      </a:gs>
                      <a:gs pos="100000">
                        <a:srgbClr val="33CC33"/>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cxnSp>
                <p:nvCxnSpPr>
                  <p:cNvPr id="506" name="Google Shape;506;p20"/>
                  <p:cNvCxnSpPr/>
                  <p:nvPr/>
                </p:nvCxnSpPr>
                <p:spPr>
                  <a:xfrm>
                    <a:off x="3269770" y="5109958"/>
                    <a:ext cx="0" cy="422136"/>
                  </a:xfrm>
                  <a:prstGeom prst="straightConnector1">
                    <a:avLst/>
                  </a:prstGeom>
                  <a:noFill/>
                  <a:ln w="12700" cap="flat" cmpd="sng">
                    <a:solidFill>
                      <a:schemeClr val="dk1"/>
                    </a:solidFill>
                    <a:prstDash val="solid"/>
                    <a:round/>
                    <a:headEnd type="none" w="sm" len="sm"/>
                    <a:tailEnd type="none" w="sm" len="sm"/>
                  </a:ln>
                </p:spPr>
              </p:cxnSp>
              <p:cxnSp>
                <p:nvCxnSpPr>
                  <p:cNvPr id="507" name="Google Shape;507;p20"/>
                  <p:cNvCxnSpPr/>
                  <p:nvPr/>
                </p:nvCxnSpPr>
                <p:spPr>
                  <a:xfrm>
                    <a:off x="4017859" y="5112850"/>
                    <a:ext cx="0" cy="422136"/>
                  </a:xfrm>
                  <a:prstGeom prst="straightConnector1">
                    <a:avLst/>
                  </a:prstGeom>
                  <a:noFill/>
                  <a:ln w="12700" cap="flat" cmpd="sng">
                    <a:solidFill>
                      <a:schemeClr val="dk1"/>
                    </a:solidFill>
                    <a:prstDash val="solid"/>
                    <a:round/>
                    <a:headEnd type="none" w="sm" len="sm"/>
                    <a:tailEnd type="none" w="sm" len="sm"/>
                  </a:ln>
                </p:spPr>
              </p:cxnSp>
              <p:sp>
                <p:nvSpPr>
                  <p:cNvPr id="508" name="Google Shape;508;p20"/>
                  <p:cNvSpPr/>
                  <p:nvPr/>
                </p:nvSpPr>
                <p:spPr>
                  <a:xfrm>
                    <a:off x="3271749" y="5039120"/>
                    <a:ext cx="744131" cy="130111"/>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09" name="Google Shape;509;p20"/>
                  <p:cNvSpPr/>
                  <p:nvPr/>
                </p:nvSpPr>
                <p:spPr>
                  <a:xfrm>
                    <a:off x="3271749" y="5462702"/>
                    <a:ext cx="744131" cy="128665"/>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nvGrpSpPr>
                <p:cNvPr id="510" name="Google Shape;510;p20"/>
                <p:cNvGrpSpPr/>
                <p:nvPr/>
              </p:nvGrpSpPr>
              <p:grpSpPr>
                <a:xfrm>
                  <a:off x="3819952" y="4335089"/>
                  <a:ext cx="1504096" cy="523836"/>
                  <a:chOff x="3819952" y="4335089"/>
                  <a:chExt cx="1504096" cy="523836"/>
                </a:xfrm>
              </p:grpSpPr>
              <p:sp>
                <p:nvSpPr>
                  <p:cNvPr id="511" name="Google Shape;511;p20"/>
                  <p:cNvSpPr/>
                  <p:nvPr/>
                </p:nvSpPr>
                <p:spPr>
                  <a:xfrm>
                    <a:off x="3819952" y="4398687"/>
                    <a:ext cx="1504096" cy="404788"/>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12" name="Google Shape;512;p20"/>
                  <p:cNvSpPr/>
                  <p:nvPr/>
                </p:nvSpPr>
                <p:spPr>
                  <a:xfrm>
                    <a:off x="3903529" y="4335089"/>
                    <a:ext cx="1250781" cy="523836"/>
                  </a:xfrm>
                  <a:prstGeom prst="rect">
                    <a:avLst/>
                  </a:prstGeom>
                  <a:noFill/>
                  <a:ln>
                    <a:noFill/>
                  </a:ln>
                </p:spPr>
                <p:txBody>
                  <a:bodyPr spcFirstLastPara="1" wrap="square" lIns="92075" tIns="46025" rIns="92075" bIns="46025" anchor="t" anchorCtr="0">
                    <a:spAutoFit/>
                  </a:bodyPr>
                  <a:lstStyle/>
                  <a:p>
                    <a:pPr algn="ctr"/>
                    <a:r>
                      <a:rPr lang="en-US" b="1" dirty="0">
                        <a:solidFill>
                          <a:schemeClr val="dk1"/>
                        </a:solidFill>
                        <a:latin typeface="Arial Rounded"/>
                        <a:ea typeface="Arial Rounded"/>
                        <a:cs typeface="Arial Rounded"/>
                        <a:sym typeface="Arial Rounded"/>
                      </a:rPr>
                      <a:t>Extractor/</a:t>
                    </a:r>
                    <a:endParaRPr dirty="0"/>
                  </a:p>
                  <a:p>
                    <a:pPr algn="ctr"/>
                    <a:r>
                      <a:rPr lang="en-US" b="1" dirty="0">
                        <a:solidFill>
                          <a:schemeClr val="dk1"/>
                        </a:solidFill>
                        <a:latin typeface="Arial Rounded"/>
                        <a:ea typeface="Arial Rounded"/>
                        <a:cs typeface="Arial Rounded"/>
                        <a:sym typeface="Arial Rounded"/>
                      </a:rPr>
                      <a:t>Monitor</a:t>
                    </a:r>
                    <a:endParaRPr dirty="0"/>
                  </a:p>
                </p:txBody>
              </p:sp>
            </p:grpSp>
            <p:cxnSp>
              <p:nvCxnSpPr>
                <p:cNvPr id="513" name="Google Shape;513;p20"/>
                <p:cNvCxnSpPr>
                  <a:cxnSpLocks/>
                  <a:stCxn id="508" idx="4"/>
                  <a:endCxn id="512" idx="2"/>
                </p:cNvCxnSpPr>
                <p:nvPr/>
              </p:nvCxnSpPr>
              <p:spPr>
                <a:xfrm flipH="1" flipV="1">
                  <a:off x="4528920" y="4858925"/>
                  <a:ext cx="44070" cy="395074"/>
                </a:xfrm>
                <a:prstGeom prst="straightConnector1">
                  <a:avLst/>
                </a:prstGeom>
                <a:noFill/>
                <a:ln w="9525" cap="flat" cmpd="sng">
                  <a:solidFill>
                    <a:schemeClr val="accent1"/>
                  </a:solidFill>
                  <a:prstDash val="solid"/>
                  <a:miter lim="800000"/>
                  <a:headEnd type="triangle" w="med" len="med"/>
                  <a:tailEnd type="triangle" w="med" len="med"/>
                </a:ln>
              </p:spPr>
            </p:cxnSp>
          </p:grpSp>
        </p:grpSp>
        <p:grpSp>
          <p:nvGrpSpPr>
            <p:cNvPr id="514" name="Google Shape;514;p20"/>
            <p:cNvGrpSpPr/>
            <p:nvPr/>
          </p:nvGrpSpPr>
          <p:grpSpPr>
            <a:xfrm>
              <a:off x="7050648" y="4335089"/>
              <a:ext cx="1504096" cy="1650777"/>
              <a:chOff x="3819952" y="4335089"/>
              <a:chExt cx="1504096" cy="1650777"/>
            </a:xfrm>
          </p:grpSpPr>
          <p:sp>
            <p:nvSpPr>
              <p:cNvPr id="515" name="Google Shape;515;p20"/>
              <p:cNvSpPr/>
              <p:nvPr/>
            </p:nvSpPr>
            <p:spPr>
              <a:xfrm>
                <a:off x="4152576" y="5646696"/>
                <a:ext cx="937803" cy="339170"/>
              </a:xfrm>
              <a:prstGeom prst="rect">
                <a:avLst/>
              </a:prstGeom>
              <a:noFill/>
              <a:ln>
                <a:noFill/>
              </a:ln>
            </p:spPr>
            <p:txBody>
              <a:bodyPr spcFirstLastPara="1" wrap="square" lIns="92075" tIns="46025" rIns="92075" bIns="46025" anchor="t" anchorCtr="0">
                <a:spAutoFit/>
              </a:bodyPr>
              <a:lstStyle/>
              <a:p>
                <a:pPr algn="ctr"/>
                <a:r>
                  <a:rPr lang="en-US" sz="1600" b="1" dirty="0">
                    <a:solidFill>
                      <a:schemeClr val="dk1"/>
                    </a:solidFill>
                    <a:latin typeface="Arial Rounded"/>
                    <a:ea typeface="Arial Rounded"/>
                    <a:cs typeface="Arial Rounded"/>
                    <a:sym typeface="Arial Rounded"/>
                  </a:rPr>
                  <a:t>Source</a:t>
                </a:r>
                <a:endParaRPr dirty="0"/>
              </a:p>
            </p:txBody>
          </p:sp>
          <p:grpSp>
            <p:nvGrpSpPr>
              <p:cNvPr id="516" name="Google Shape;516;p20"/>
              <p:cNvGrpSpPr/>
              <p:nvPr/>
            </p:nvGrpSpPr>
            <p:grpSpPr>
              <a:xfrm>
                <a:off x="3819952" y="4335089"/>
                <a:ext cx="1504096" cy="1341046"/>
                <a:chOff x="3819952" y="4335089"/>
                <a:chExt cx="1504096" cy="1341046"/>
              </a:xfrm>
            </p:grpSpPr>
            <p:grpSp>
              <p:nvGrpSpPr>
                <p:cNvPr id="517" name="Google Shape;517;p20"/>
                <p:cNvGrpSpPr/>
                <p:nvPr/>
              </p:nvGrpSpPr>
              <p:grpSpPr>
                <a:xfrm>
                  <a:off x="4196966" y="5123888"/>
                  <a:ext cx="750068" cy="552247"/>
                  <a:chOff x="3267791" y="5039120"/>
                  <a:chExt cx="750068" cy="552247"/>
                </a:xfrm>
              </p:grpSpPr>
              <p:sp>
                <p:nvSpPr>
                  <p:cNvPr id="518" name="Google Shape;518;p20"/>
                  <p:cNvSpPr/>
                  <p:nvPr/>
                </p:nvSpPr>
                <p:spPr>
                  <a:xfrm>
                    <a:off x="3267791" y="5120078"/>
                    <a:ext cx="744131" cy="396114"/>
                  </a:xfrm>
                  <a:prstGeom prst="rect">
                    <a:avLst/>
                  </a:prstGeom>
                  <a:gradFill>
                    <a:gsLst>
                      <a:gs pos="0">
                        <a:srgbClr val="33CC33"/>
                      </a:gs>
                      <a:gs pos="50000">
                        <a:srgbClr val="81D781"/>
                      </a:gs>
                      <a:gs pos="100000">
                        <a:srgbClr val="33CC33"/>
                      </a:gs>
                    </a:gsLst>
                    <a:lin ang="0" scaled="0"/>
                  </a:gra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cxnSp>
                <p:nvCxnSpPr>
                  <p:cNvPr id="519" name="Google Shape;519;p20"/>
                  <p:cNvCxnSpPr/>
                  <p:nvPr/>
                </p:nvCxnSpPr>
                <p:spPr>
                  <a:xfrm>
                    <a:off x="3269770" y="5109958"/>
                    <a:ext cx="0" cy="422136"/>
                  </a:xfrm>
                  <a:prstGeom prst="straightConnector1">
                    <a:avLst/>
                  </a:prstGeom>
                  <a:noFill/>
                  <a:ln w="12700" cap="flat" cmpd="sng">
                    <a:solidFill>
                      <a:schemeClr val="dk1"/>
                    </a:solidFill>
                    <a:prstDash val="solid"/>
                    <a:round/>
                    <a:headEnd type="none" w="sm" len="sm"/>
                    <a:tailEnd type="none" w="sm" len="sm"/>
                  </a:ln>
                </p:spPr>
              </p:cxnSp>
              <p:cxnSp>
                <p:nvCxnSpPr>
                  <p:cNvPr id="520" name="Google Shape;520;p20"/>
                  <p:cNvCxnSpPr/>
                  <p:nvPr/>
                </p:nvCxnSpPr>
                <p:spPr>
                  <a:xfrm>
                    <a:off x="4017859" y="5112850"/>
                    <a:ext cx="0" cy="422136"/>
                  </a:xfrm>
                  <a:prstGeom prst="straightConnector1">
                    <a:avLst/>
                  </a:prstGeom>
                  <a:noFill/>
                  <a:ln w="12700" cap="flat" cmpd="sng">
                    <a:solidFill>
                      <a:schemeClr val="dk1"/>
                    </a:solidFill>
                    <a:prstDash val="solid"/>
                    <a:round/>
                    <a:headEnd type="none" w="sm" len="sm"/>
                    <a:tailEnd type="none" w="sm" len="sm"/>
                  </a:ln>
                </p:spPr>
              </p:cxnSp>
              <p:sp>
                <p:nvSpPr>
                  <p:cNvPr id="521" name="Google Shape;521;p20"/>
                  <p:cNvSpPr/>
                  <p:nvPr/>
                </p:nvSpPr>
                <p:spPr>
                  <a:xfrm>
                    <a:off x="3271749" y="5039120"/>
                    <a:ext cx="744131" cy="130111"/>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22" name="Google Shape;522;p20"/>
                  <p:cNvSpPr/>
                  <p:nvPr/>
                </p:nvSpPr>
                <p:spPr>
                  <a:xfrm>
                    <a:off x="3271749" y="5462702"/>
                    <a:ext cx="744131" cy="128665"/>
                  </a:xfrm>
                  <a:prstGeom prst="ellipse">
                    <a:avLst/>
                  </a:prstGeom>
                  <a:gradFill>
                    <a:gsLst>
                      <a:gs pos="0">
                        <a:srgbClr val="33CC33"/>
                      </a:gs>
                      <a:gs pos="50000">
                        <a:srgbClr val="81D781"/>
                      </a:gs>
                      <a:gs pos="100000">
                        <a:srgbClr val="33CC33"/>
                      </a:gs>
                    </a:gsLst>
                    <a:lin ang="0" scaled="0"/>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nvGrpSpPr>
                <p:cNvPr id="523" name="Google Shape;523;p20"/>
                <p:cNvGrpSpPr/>
                <p:nvPr/>
              </p:nvGrpSpPr>
              <p:grpSpPr>
                <a:xfrm>
                  <a:off x="3819952" y="4335089"/>
                  <a:ext cx="1504096" cy="523836"/>
                  <a:chOff x="3819952" y="4335089"/>
                  <a:chExt cx="1504096" cy="523836"/>
                </a:xfrm>
              </p:grpSpPr>
              <p:sp>
                <p:nvSpPr>
                  <p:cNvPr id="524" name="Google Shape;524;p20"/>
                  <p:cNvSpPr/>
                  <p:nvPr/>
                </p:nvSpPr>
                <p:spPr>
                  <a:xfrm>
                    <a:off x="3819952" y="4398687"/>
                    <a:ext cx="1504096" cy="404788"/>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25" name="Google Shape;525;p20"/>
                  <p:cNvSpPr/>
                  <p:nvPr/>
                </p:nvSpPr>
                <p:spPr>
                  <a:xfrm>
                    <a:off x="4008463" y="4335089"/>
                    <a:ext cx="1232003" cy="523836"/>
                  </a:xfrm>
                  <a:prstGeom prst="rect">
                    <a:avLst/>
                  </a:prstGeom>
                  <a:noFill/>
                  <a:ln>
                    <a:noFill/>
                  </a:ln>
                </p:spPr>
                <p:txBody>
                  <a:bodyPr spcFirstLastPara="1" wrap="square" lIns="92075" tIns="46025" rIns="92075" bIns="46025" anchor="t" anchorCtr="0">
                    <a:spAutoFit/>
                  </a:bodyPr>
                  <a:lstStyle/>
                  <a:p>
                    <a:pPr algn="ctr"/>
                    <a:r>
                      <a:rPr lang="en-US" b="1" dirty="0">
                        <a:solidFill>
                          <a:schemeClr val="dk1"/>
                        </a:solidFill>
                        <a:latin typeface="Arial Rounded"/>
                        <a:ea typeface="Arial Rounded"/>
                        <a:cs typeface="Arial Rounded"/>
                        <a:sym typeface="Arial Rounded"/>
                      </a:rPr>
                      <a:t>Extractor/</a:t>
                    </a:r>
                    <a:endParaRPr dirty="0"/>
                  </a:p>
                  <a:p>
                    <a:pPr algn="ctr"/>
                    <a:r>
                      <a:rPr lang="en-US" b="1" dirty="0">
                        <a:solidFill>
                          <a:schemeClr val="dk1"/>
                        </a:solidFill>
                        <a:latin typeface="Arial Rounded"/>
                        <a:ea typeface="Arial Rounded"/>
                        <a:cs typeface="Arial Rounded"/>
                        <a:sym typeface="Arial Rounded"/>
                      </a:rPr>
                      <a:t>Monitor</a:t>
                    </a:r>
                    <a:endParaRPr dirty="0"/>
                  </a:p>
                </p:txBody>
              </p:sp>
            </p:grpSp>
            <p:cxnSp>
              <p:nvCxnSpPr>
                <p:cNvPr id="526" name="Google Shape;526;p20"/>
                <p:cNvCxnSpPr>
                  <a:cxnSpLocks/>
                  <a:stCxn id="521" idx="4"/>
                  <a:endCxn id="525" idx="2"/>
                </p:cNvCxnSpPr>
                <p:nvPr/>
              </p:nvCxnSpPr>
              <p:spPr>
                <a:xfrm flipV="1">
                  <a:off x="4572990" y="4858925"/>
                  <a:ext cx="51475" cy="395074"/>
                </a:xfrm>
                <a:prstGeom prst="straightConnector1">
                  <a:avLst/>
                </a:prstGeom>
                <a:noFill/>
                <a:ln w="9525" cap="flat" cmpd="sng">
                  <a:solidFill>
                    <a:schemeClr val="accent1"/>
                  </a:solidFill>
                  <a:prstDash val="solid"/>
                  <a:miter lim="800000"/>
                  <a:headEnd type="triangle" w="med" len="med"/>
                  <a:tailEnd type="triangle" w="med" len="med"/>
                </a:ln>
              </p:spPr>
            </p:cxn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0" y="-8946"/>
            <a:ext cx="9144000" cy="1217034"/>
          </a:xfrm>
          <a:prstGeom prst="rect">
            <a:avLst/>
          </a:prstGeom>
          <a:noFill/>
          <a:ln>
            <a:noFill/>
          </a:ln>
        </p:spPr>
        <p:txBody>
          <a:bodyPr spcFirstLastPara="1" wrap="square" lIns="91425" tIns="45700" rIns="91425" bIns="45700" anchor="ctr" anchorCtr="0">
            <a:normAutofit/>
          </a:bodyPr>
          <a:lstStyle/>
          <a:p>
            <a:r>
              <a:rPr lang="en-US" dirty="0"/>
              <a:t>Heterogeneous Information Sources</a:t>
            </a:r>
            <a:endParaRPr dirty="0"/>
          </a:p>
        </p:txBody>
      </p:sp>
      <p:grpSp>
        <p:nvGrpSpPr>
          <p:cNvPr id="532" name="Google Shape;532;p21"/>
          <p:cNvGrpSpPr/>
          <p:nvPr/>
        </p:nvGrpSpPr>
        <p:grpSpPr>
          <a:xfrm>
            <a:off x="452635" y="1743077"/>
            <a:ext cx="8350496" cy="4996512"/>
            <a:chOff x="1444775" y="1527175"/>
            <a:chExt cx="7803670" cy="4214391"/>
          </a:xfrm>
        </p:grpSpPr>
        <p:sp>
          <p:nvSpPr>
            <p:cNvPr id="533" name="Google Shape;533;p21"/>
            <p:cNvSpPr/>
            <p:nvPr/>
          </p:nvSpPr>
          <p:spPr>
            <a:xfrm>
              <a:off x="5778396" y="5195888"/>
              <a:ext cx="1511705" cy="545678"/>
            </a:xfrm>
            <a:prstGeom prst="rect">
              <a:avLst/>
            </a:prstGeom>
            <a:noFill/>
            <a:ln>
              <a:noFill/>
            </a:ln>
            <a:effectLst>
              <a:outerShdw blurRad="63500" sx="102000" sy="102000" algn="ctr" rotWithShape="0">
                <a:srgbClr val="000000">
                  <a:alpha val="40000"/>
                </a:srgbClr>
              </a:outerShdw>
            </a:effectLst>
          </p:spPr>
          <p:txBody>
            <a:bodyPr spcFirstLastPara="1" wrap="square" lIns="92075" tIns="46025" rIns="92075" bIns="46025" anchor="t" anchorCtr="0">
              <a:spAutoFit/>
            </a:bodyPr>
            <a:lstStyle/>
            <a:p>
              <a:pPr algn="ctr"/>
              <a:r>
                <a:rPr lang="en-US" sz="1800">
                  <a:solidFill>
                    <a:schemeClr val="dk1"/>
                  </a:solidFill>
                  <a:latin typeface="Tahoma"/>
                  <a:ea typeface="Tahoma"/>
                  <a:cs typeface="Tahoma"/>
                  <a:sym typeface="Tahoma"/>
                </a:rPr>
                <a:t>Digital Libraries</a:t>
              </a:r>
              <a:endParaRPr sz="1800" b="1">
                <a:solidFill>
                  <a:schemeClr val="dk1"/>
                </a:solidFill>
                <a:latin typeface="Arial Rounded"/>
                <a:ea typeface="Arial Rounded"/>
                <a:cs typeface="Arial Rounded"/>
                <a:sym typeface="Arial Rounded"/>
              </a:endParaRPr>
            </a:p>
          </p:txBody>
        </p:sp>
        <p:grpSp>
          <p:nvGrpSpPr>
            <p:cNvPr id="534" name="Google Shape;534;p21"/>
            <p:cNvGrpSpPr/>
            <p:nvPr/>
          </p:nvGrpSpPr>
          <p:grpSpPr>
            <a:xfrm>
              <a:off x="4320975" y="2675469"/>
              <a:ext cx="846555" cy="723900"/>
              <a:chOff x="2187" y="1367"/>
              <a:chExt cx="460" cy="322"/>
            </a:xfrm>
          </p:grpSpPr>
          <p:grpSp>
            <p:nvGrpSpPr>
              <p:cNvPr id="535" name="Google Shape;535;p21"/>
              <p:cNvGrpSpPr/>
              <p:nvPr/>
            </p:nvGrpSpPr>
            <p:grpSpPr>
              <a:xfrm>
                <a:off x="2187" y="1367"/>
                <a:ext cx="356" cy="292"/>
                <a:chOff x="2187" y="1367"/>
                <a:chExt cx="356" cy="292"/>
              </a:xfrm>
            </p:grpSpPr>
            <p:grpSp>
              <p:nvGrpSpPr>
                <p:cNvPr id="536" name="Google Shape;536;p21"/>
                <p:cNvGrpSpPr/>
                <p:nvPr/>
              </p:nvGrpSpPr>
              <p:grpSpPr>
                <a:xfrm>
                  <a:off x="2187" y="1367"/>
                  <a:ext cx="356" cy="292"/>
                  <a:chOff x="2187" y="1367"/>
                  <a:chExt cx="356" cy="292"/>
                </a:xfrm>
              </p:grpSpPr>
              <p:grpSp>
                <p:nvGrpSpPr>
                  <p:cNvPr id="537" name="Google Shape;537;p21"/>
                  <p:cNvGrpSpPr/>
                  <p:nvPr/>
                </p:nvGrpSpPr>
                <p:grpSpPr>
                  <a:xfrm>
                    <a:off x="2187" y="1532"/>
                    <a:ext cx="356" cy="127"/>
                    <a:chOff x="2187" y="1532"/>
                    <a:chExt cx="356" cy="127"/>
                  </a:xfrm>
                </p:grpSpPr>
                <p:sp>
                  <p:nvSpPr>
                    <p:cNvPr id="538" name="Google Shape;538;p21"/>
                    <p:cNvSpPr/>
                    <p:nvPr/>
                  </p:nvSpPr>
                  <p:spPr>
                    <a:xfrm>
                      <a:off x="2338" y="1532"/>
                      <a:ext cx="204" cy="127"/>
                    </a:xfrm>
                    <a:custGeom>
                      <a:avLst/>
                      <a:gdLst/>
                      <a:ahLst/>
                      <a:cxnLst/>
                      <a:rect l="l" t="t" r="r" b="b"/>
                      <a:pathLst>
                        <a:path w="204" h="127" extrusionOk="0">
                          <a:moveTo>
                            <a:pt x="0" y="37"/>
                          </a:moveTo>
                          <a:lnTo>
                            <a:pt x="0" y="126"/>
                          </a:lnTo>
                          <a:lnTo>
                            <a:pt x="203" y="61"/>
                          </a:lnTo>
                          <a:lnTo>
                            <a:pt x="203" y="0"/>
                          </a:lnTo>
                          <a:lnTo>
                            <a:pt x="0" y="3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39" name="Google Shape;539;p21"/>
                    <p:cNvSpPr/>
                    <p:nvPr/>
                  </p:nvSpPr>
                  <p:spPr>
                    <a:xfrm>
                      <a:off x="2187" y="1561"/>
                      <a:ext cx="152" cy="98"/>
                    </a:xfrm>
                    <a:custGeom>
                      <a:avLst/>
                      <a:gdLst/>
                      <a:ahLst/>
                      <a:cxnLst/>
                      <a:rect l="l" t="t" r="r" b="b"/>
                      <a:pathLst>
                        <a:path w="152" h="98" extrusionOk="0">
                          <a:moveTo>
                            <a:pt x="151" y="8"/>
                          </a:moveTo>
                          <a:lnTo>
                            <a:pt x="151" y="97"/>
                          </a:lnTo>
                          <a:lnTo>
                            <a:pt x="0" y="75"/>
                          </a:lnTo>
                          <a:lnTo>
                            <a:pt x="0" y="0"/>
                          </a:lnTo>
                          <a:lnTo>
                            <a:pt x="151"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40" name="Google Shape;540;p21"/>
                    <p:cNvSpPr/>
                    <p:nvPr/>
                  </p:nvSpPr>
                  <p:spPr>
                    <a:xfrm>
                      <a:off x="2188" y="1533"/>
                      <a:ext cx="355" cy="39"/>
                    </a:xfrm>
                    <a:custGeom>
                      <a:avLst/>
                      <a:gdLst/>
                      <a:ahLst/>
                      <a:cxnLst/>
                      <a:rect l="l" t="t" r="r" b="b"/>
                      <a:pathLst>
                        <a:path w="355" h="39" extrusionOk="0">
                          <a:moveTo>
                            <a:pt x="0" y="29"/>
                          </a:moveTo>
                          <a:lnTo>
                            <a:pt x="152" y="38"/>
                          </a:lnTo>
                          <a:lnTo>
                            <a:pt x="354" y="0"/>
                          </a:lnTo>
                          <a:lnTo>
                            <a:pt x="205" y="0"/>
                          </a:lnTo>
                          <a:lnTo>
                            <a:pt x="0" y="29"/>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541" name="Google Shape;541;p21"/>
                  <p:cNvSpPr/>
                  <p:nvPr/>
                </p:nvSpPr>
                <p:spPr>
                  <a:xfrm>
                    <a:off x="2302" y="1521"/>
                    <a:ext cx="129" cy="37"/>
                  </a:xfrm>
                  <a:custGeom>
                    <a:avLst/>
                    <a:gdLst/>
                    <a:ahLst/>
                    <a:cxnLst/>
                    <a:rect l="l" t="t" r="r" b="b"/>
                    <a:pathLst>
                      <a:path w="129" h="37" extrusionOk="0">
                        <a:moveTo>
                          <a:pt x="0" y="20"/>
                        </a:moveTo>
                        <a:lnTo>
                          <a:pt x="0" y="31"/>
                        </a:lnTo>
                        <a:lnTo>
                          <a:pt x="59" y="36"/>
                        </a:lnTo>
                        <a:lnTo>
                          <a:pt x="128" y="23"/>
                        </a:lnTo>
                        <a:lnTo>
                          <a:pt x="128" y="0"/>
                        </a:lnTo>
                        <a:lnTo>
                          <a:pt x="0" y="2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542" name="Google Shape;542;p21"/>
                  <p:cNvGrpSpPr/>
                  <p:nvPr/>
                </p:nvGrpSpPr>
                <p:grpSpPr>
                  <a:xfrm>
                    <a:off x="2215" y="1367"/>
                    <a:ext cx="286" cy="183"/>
                    <a:chOff x="2215" y="1367"/>
                    <a:chExt cx="286" cy="183"/>
                  </a:xfrm>
                </p:grpSpPr>
                <p:sp>
                  <p:nvSpPr>
                    <p:cNvPr id="543" name="Google Shape;543;p21"/>
                    <p:cNvSpPr/>
                    <p:nvPr/>
                  </p:nvSpPr>
                  <p:spPr>
                    <a:xfrm>
                      <a:off x="2337" y="1367"/>
                      <a:ext cx="164" cy="178"/>
                    </a:xfrm>
                    <a:custGeom>
                      <a:avLst/>
                      <a:gdLst/>
                      <a:ahLst/>
                      <a:cxnLst/>
                      <a:rect l="l" t="t" r="r" b="b"/>
                      <a:pathLst>
                        <a:path w="164" h="178" extrusionOk="0">
                          <a:moveTo>
                            <a:pt x="23" y="177"/>
                          </a:moveTo>
                          <a:lnTo>
                            <a:pt x="0" y="5"/>
                          </a:lnTo>
                          <a:lnTo>
                            <a:pt x="140" y="0"/>
                          </a:lnTo>
                          <a:lnTo>
                            <a:pt x="163" y="153"/>
                          </a:lnTo>
                          <a:lnTo>
                            <a:pt x="23" y="17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44" name="Google Shape;544;p21"/>
                    <p:cNvSpPr/>
                    <p:nvPr/>
                  </p:nvSpPr>
                  <p:spPr>
                    <a:xfrm>
                      <a:off x="2215" y="1374"/>
                      <a:ext cx="147" cy="176"/>
                    </a:xfrm>
                    <a:custGeom>
                      <a:avLst/>
                      <a:gdLst/>
                      <a:ahLst/>
                      <a:cxnLst/>
                      <a:rect l="l" t="t" r="r" b="b"/>
                      <a:pathLst>
                        <a:path w="147" h="176" extrusionOk="0">
                          <a:moveTo>
                            <a:pt x="122" y="0"/>
                          </a:moveTo>
                          <a:lnTo>
                            <a:pt x="0" y="39"/>
                          </a:lnTo>
                          <a:lnTo>
                            <a:pt x="16" y="175"/>
                          </a:lnTo>
                          <a:lnTo>
                            <a:pt x="146" y="170"/>
                          </a:lnTo>
                          <a:lnTo>
                            <a:pt x="122"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45" name="Google Shape;545;p21"/>
                    <p:cNvSpPr/>
                    <p:nvPr/>
                  </p:nvSpPr>
                  <p:spPr>
                    <a:xfrm>
                      <a:off x="2364" y="1385"/>
                      <a:ext cx="119" cy="134"/>
                    </a:xfrm>
                    <a:custGeom>
                      <a:avLst/>
                      <a:gdLst/>
                      <a:ahLst/>
                      <a:cxnLst/>
                      <a:rect l="l" t="t" r="r" b="b"/>
                      <a:pathLst>
                        <a:path w="119" h="134" extrusionOk="0">
                          <a:moveTo>
                            <a:pt x="0" y="7"/>
                          </a:moveTo>
                          <a:lnTo>
                            <a:pt x="16" y="133"/>
                          </a:lnTo>
                          <a:lnTo>
                            <a:pt x="118" y="119"/>
                          </a:lnTo>
                          <a:lnTo>
                            <a:pt x="99" y="0"/>
                          </a:lnTo>
                          <a:lnTo>
                            <a:pt x="0" y="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546" name="Google Shape;546;p21"/>
                <p:cNvGrpSpPr/>
                <p:nvPr/>
              </p:nvGrpSpPr>
              <p:grpSpPr>
                <a:xfrm>
                  <a:off x="2412" y="1546"/>
                  <a:ext cx="117" cy="83"/>
                  <a:chOff x="2412" y="1546"/>
                  <a:chExt cx="117" cy="83"/>
                </a:xfrm>
              </p:grpSpPr>
              <p:sp>
                <p:nvSpPr>
                  <p:cNvPr id="547" name="Google Shape;547;p21"/>
                  <p:cNvSpPr/>
                  <p:nvPr/>
                </p:nvSpPr>
                <p:spPr>
                  <a:xfrm>
                    <a:off x="2412" y="1546"/>
                    <a:ext cx="117" cy="83"/>
                  </a:xfrm>
                  <a:custGeom>
                    <a:avLst/>
                    <a:gdLst/>
                    <a:ahLst/>
                    <a:cxnLst/>
                    <a:rect l="l" t="t" r="r" b="b"/>
                    <a:pathLst>
                      <a:path w="117" h="83" extrusionOk="0">
                        <a:moveTo>
                          <a:pt x="116" y="0"/>
                        </a:moveTo>
                        <a:lnTo>
                          <a:pt x="0" y="25"/>
                        </a:lnTo>
                        <a:lnTo>
                          <a:pt x="0" y="82"/>
                        </a:lnTo>
                        <a:lnTo>
                          <a:pt x="116" y="47"/>
                        </a:lnTo>
                        <a:lnTo>
                          <a:pt x="1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cxnSp>
                <p:nvCxnSpPr>
                  <p:cNvPr id="548" name="Google Shape;548;p21"/>
                  <p:cNvCxnSpPr/>
                  <p:nvPr/>
                </p:nvCxnSpPr>
                <p:spPr>
                  <a:xfrm rot="10800000" flipH="1">
                    <a:off x="2488" y="1563"/>
                    <a:ext cx="28" cy="9"/>
                  </a:xfrm>
                  <a:prstGeom prst="straightConnector1">
                    <a:avLst/>
                  </a:prstGeom>
                  <a:noFill/>
                  <a:ln w="12700" cap="flat" cmpd="sng">
                    <a:solidFill>
                      <a:srgbClr val="000000"/>
                    </a:solidFill>
                    <a:prstDash val="solid"/>
                    <a:round/>
                    <a:headEnd type="none" w="sm" len="sm"/>
                    <a:tailEnd type="none" w="sm" len="sm"/>
                  </a:ln>
                </p:spPr>
              </p:cxnSp>
              <p:cxnSp>
                <p:nvCxnSpPr>
                  <p:cNvPr id="549" name="Google Shape;549;p21"/>
                  <p:cNvCxnSpPr/>
                  <p:nvPr/>
                </p:nvCxnSpPr>
                <p:spPr>
                  <a:xfrm flipH="1">
                    <a:off x="2433" y="1577"/>
                    <a:ext cx="38" cy="8"/>
                  </a:xfrm>
                  <a:prstGeom prst="straightConnector1">
                    <a:avLst/>
                  </a:prstGeom>
                  <a:noFill/>
                  <a:ln w="12700" cap="flat" cmpd="sng">
                    <a:solidFill>
                      <a:srgbClr val="000000"/>
                    </a:solidFill>
                    <a:prstDash val="solid"/>
                    <a:round/>
                    <a:headEnd type="none" w="sm" len="sm"/>
                    <a:tailEnd type="none" w="sm" len="sm"/>
                  </a:ln>
                </p:spPr>
              </p:cxnSp>
              <p:cxnSp>
                <p:nvCxnSpPr>
                  <p:cNvPr id="550" name="Google Shape;550;p21"/>
                  <p:cNvCxnSpPr/>
                  <p:nvPr/>
                </p:nvCxnSpPr>
                <p:spPr>
                  <a:xfrm>
                    <a:off x="2478" y="1557"/>
                    <a:ext cx="0" cy="52"/>
                  </a:xfrm>
                  <a:prstGeom prst="straightConnector1">
                    <a:avLst/>
                  </a:prstGeom>
                  <a:noFill/>
                  <a:ln w="12700" cap="flat" cmpd="sng">
                    <a:solidFill>
                      <a:srgbClr val="000000"/>
                    </a:solidFill>
                    <a:prstDash val="solid"/>
                    <a:round/>
                    <a:headEnd type="none" w="sm" len="sm"/>
                    <a:tailEnd type="none" w="sm" len="sm"/>
                  </a:ln>
                </p:spPr>
              </p:cxnSp>
              <p:cxnSp>
                <p:nvCxnSpPr>
                  <p:cNvPr id="551" name="Google Shape;551;p21"/>
                  <p:cNvCxnSpPr/>
                  <p:nvPr/>
                </p:nvCxnSpPr>
                <p:spPr>
                  <a:xfrm>
                    <a:off x="2422" y="1567"/>
                    <a:ext cx="0" cy="57"/>
                  </a:xfrm>
                  <a:prstGeom prst="straightConnector1">
                    <a:avLst/>
                  </a:prstGeom>
                  <a:noFill/>
                  <a:ln w="12700" cap="flat" cmpd="sng">
                    <a:solidFill>
                      <a:srgbClr val="000000"/>
                    </a:solidFill>
                    <a:prstDash val="solid"/>
                    <a:round/>
                    <a:headEnd type="none" w="sm" len="sm"/>
                    <a:tailEnd type="none" w="sm" len="sm"/>
                  </a:ln>
                </p:spPr>
              </p:cxnSp>
              <p:cxnSp>
                <p:nvCxnSpPr>
                  <p:cNvPr id="552" name="Google Shape;552;p21"/>
                  <p:cNvCxnSpPr/>
                  <p:nvPr/>
                </p:nvCxnSpPr>
                <p:spPr>
                  <a:xfrm flipH="1">
                    <a:off x="2422" y="1567"/>
                    <a:ext cx="104" cy="27"/>
                  </a:xfrm>
                  <a:prstGeom prst="straightConnector1">
                    <a:avLst/>
                  </a:prstGeom>
                  <a:noFill/>
                  <a:ln w="12700" cap="flat" cmpd="sng">
                    <a:solidFill>
                      <a:srgbClr val="000000"/>
                    </a:solidFill>
                    <a:prstDash val="solid"/>
                    <a:round/>
                    <a:headEnd type="none" w="sm" len="sm"/>
                    <a:tailEnd type="none" w="sm" len="sm"/>
                  </a:ln>
                </p:spPr>
              </p:cxnSp>
              <p:cxnSp>
                <p:nvCxnSpPr>
                  <p:cNvPr id="553" name="Google Shape;553;p21"/>
                  <p:cNvCxnSpPr/>
                  <p:nvPr/>
                </p:nvCxnSpPr>
                <p:spPr>
                  <a:xfrm rot="10800000" flipH="1">
                    <a:off x="2422" y="1556"/>
                    <a:ext cx="105" cy="25"/>
                  </a:xfrm>
                  <a:prstGeom prst="straightConnector1">
                    <a:avLst/>
                  </a:prstGeom>
                  <a:noFill/>
                  <a:ln w="12700" cap="flat" cmpd="sng">
                    <a:solidFill>
                      <a:srgbClr val="000000"/>
                    </a:solidFill>
                    <a:prstDash val="solid"/>
                    <a:round/>
                    <a:headEnd type="none" w="sm" len="sm"/>
                    <a:tailEnd type="none" w="sm" len="sm"/>
                  </a:ln>
                </p:spPr>
              </p:cxnSp>
            </p:grpSp>
          </p:grpSp>
          <p:grpSp>
            <p:nvGrpSpPr>
              <p:cNvPr id="554" name="Google Shape;554;p21"/>
              <p:cNvGrpSpPr/>
              <p:nvPr/>
            </p:nvGrpSpPr>
            <p:grpSpPr>
              <a:xfrm>
                <a:off x="2370" y="1547"/>
                <a:ext cx="277" cy="142"/>
                <a:chOff x="2370" y="1547"/>
                <a:chExt cx="277" cy="142"/>
              </a:xfrm>
            </p:grpSpPr>
            <p:grpSp>
              <p:nvGrpSpPr>
                <p:cNvPr id="555" name="Google Shape;555;p21"/>
                <p:cNvGrpSpPr/>
                <p:nvPr/>
              </p:nvGrpSpPr>
              <p:grpSpPr>
                <a:xfrm>
                  <a:off x="2387" y="1624"/>
                  <a:ext cx="46" cy="35"/>
                  <a:chOff x="2387" y="1624"/>
                  <a:chExt cx="46" cy="35"/>
                </a:xfrm>
              </p:grpSpPr>
              <p:sp>
                <p:nvSpPr>
                  <p:cNvPr id="556" name="Google Shape;556;p21"/>
                  <p:cNvSpPr/>
                  <p:nvPr/>
                </p:nvSpPr>
                <p:spPr>
                  <a:xfrm>
                    <a:off x="2387" y="1624"/>
                    <a:ext cx="24" cy="34"/>
                  </a:xfrm>
                  <a:custGeom>
                    <a:avLst/>
                    <a:gdLst/>
                    <a:ahLst/>
                    <a:cxnLst/>
                    <a:rect l="l" t="t" r="r" b="b"/>
                    <a:pathLst>
                      <a:path w="24" h="34" extrusionOk="0">
                        <a:moveTo>
                          <a:pt x="7" y="0"/>
                        </a:moveTo>
                        <a:lnTo>
                          <a:pt x="0" y="30"/>
                        </a:lnTo>
                        <a:lnTo>
                          <a:pt x="17" y="33"/>
                        </a:lnTo>
                        <a:lnTo>
                          <a:pt x="23" y="1"/>
                        </a:lnTo>
                        <a:lnTo>
                          <a:pt x="7"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57" name="Google Shape;557;p21"/>
                  <p:cNvSpPr/>
                  <p:nvPr/>
                </p:nvSpPr>
                <p:spPr>
                  <a:xfrm>
                    <a:off x="2397" y="1629"/>
                    <a:ext cx="36" cy="30"/>
                  </a:xfrm>
                  <a:custGeom>
                    <a:avLst/>
                    <a:gdLst/>
                    <a:ahLst/>
                    <a:cxnLst/>
                    <a:rect l="l" t="t" r="r" b="b"/>
                    <a:pathLst>
                      <a:path w="36" h="30" extrusionOk="0">
                        <a:moveTo>
                          <a:pt x="2" y="1"/>
                        </a:moveTo>
                        <a:lnTo>
                          <a:pt x="0" y="29"/>
                        </a:lnTo>
                        <a:lnTo>
                          <a:pt x="35" y="13"/>
                        </a:lnTo>
                        <a:lnTo>
                          <a:pt x="21" y="9"/>
                        </a:lnTo>
                        <a:lnTo>
                          <a:pt x="8" y="16"/>
                        </a:lnTo>
                        <a:lnTo>
                          <a:pt x="12" y="0"/>
                        </a:lnTo>
                        <a:lnTo>
                          <a:pt x="2" y="1"/>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558" name="Google Shape;558;p21"/>
                <p:cNvGrpSpPr/>
                <p:nvPr/>
              </p:nvGrpSpPr>
              <p:grpSpPr>
                <a:xfrm>
                  <a:off x="2370" y="1547"/>
                  <a:ext cx="277" cy="142"/>
                  <a:chOff x="2370" y="1547"/>
                  <a:chExt cx="277" cy="142"/>
                </a:xfrm>
              </p:grpSpPr>
              <p:sp>
                <p:nvSpPr>
                  <p:cNvPr id="559" name="Google Shape;559;p21"/>
                  <p:cNvSpPr/>
                  <p:nvPr/>
                </p:nvSpPr>
                <p:spPr>
                  <a:xfrm>
                    <a:off x="2376" y="1547"/>
                    <a:ext cx="271" cy="126"/>
                  </a:xfrm>
                  <a:custGeom>
                    <a:avLst/>
                    <a:gdLst/>
                    <a:ahLst/>
                    <a:cxnLst/>
                    <a:rect l="l" t="t" r="r" b="b"/>
                    <a:pathLst>
                      <a:path w="271" h="126" extrusionOk="0">
                        <a:moveTo>
                          <a:pt x="0" y="53"/>
                        </a:moveTo>
                        <a:lnTo>
                          <a:pt x="128" y="125"/>
                        </a:lnTo>
                        <a:lnTo>
                          <a:pt x="270" y="54"/>
                        </a:lnTo>
                        <a:lnTo>
                          <a:pt x="162" y="0"/>
                        </a:lnTo>
                        <a:lnTo>
                          <a:pt x="0" y="53"/>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60" name="Google Shape;560;p21"/>
                  <p:cNvSpPr/>
                  <p:nvPr/>
                </p:nvSpPr>
                <p:spPr>
                  <a:xfrm>
                    <a:off x="2370" y="1599"/>
                    <a:ext cx="137" cy="90"/>
                  </a:xfrm>
                  <a:custGeom>
                    <a:avLst/>
                    <a:gdLst/>
                    <a:ahLst/>
                    <a:cxnLst/>
                    <a:rect l="l" t="t" r="r" b="b"/>
                    <a:pathLst>
                      <a:path w="137" h="90" extrusionOk="0">
                        <a:moveTo>
                          <a:pt x="5" y="0"/>
                        </a:moveTo>
                        <a:lnTo>
                          <a:pt x="136" y="73"/>
                        </a:lnTo>
                        <a:lnTo>
                          <a:pt x="131" y="89"/>
                        </a:lnTo>
                        <a:lnTo>
                          <a:pt x="0" y="14"/>
                        </a:lnTo>
                        <a:lnTo>
                          <a:pt x="5"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61" name="Google Shape;561;p21"/>
                  <p:cNvSpPr/>
                  <p:nvPr/>
                </p:nvSpPr>
                <p:spPr>
                  <a:xfrm>
                    <a:off x="2500" y="1601"/>
                    <a:ext cx="147" cy="88"/>
                  </a:xfrm>
                  <a:custGeom>
                    <a:avLst/>
                    <a:gdLst/>
                    <a:ahLst/>
                    <a:cxnLst/>
                    <a:rect l="l" t="t" r="r" b="b"/>
                    <a:pathLst>
                      <a:path w="147" h="88" extrusionOk="0">
                        <a:moveTo>
                          <a:pt x="0" y="87"/>
                        </a:moveTo>
                        <a:lnTo>
                          <a:pt x="4" y="70"/>
                        </a:lnTo>
                        <a:lnTo>
                          <a:pt x="146" y="0"/>
                        </a:lnTo>
                        <a:lnTo>
                          <a:pt x="140" y="12"/>
                        </a:lnTo>
                        <a:lnTo>
                          <a:pt x="0" y="8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62" name="Google Shape;562;p21"/>
                  <p:cNvSpPr/>
                  <p:nvPr/>
                </p:nvSpPr>
                <p:spPr>
                  <a:xfrm>
                    <a:off x="2426" y="1606"/>
                    <a:ext cx="110" cy="57"/>
                  </a:xfrm>
                  <a:custGeom>
                    <a:avLst/>
                    <a:gdLst/>
                    <a:ahLst/>
                    <a:cxnLst/>
                    <a:rect l="l" t="t" r="r" b="b"/>
                    <a:pathLst>
                      <a:path w="110" h="57" extrusionOk="0">
                        <a:moveTo>
                          <a:pt x="0" y="14"/>
                        </a:moveTo>
                        <a:lnTo>
                          <a:pt x="37" y="0"/>
                        </a:lnTo>
                        <a:lnTo>
                          <a:pt x="109" y="37"/>
                        </a:lnTo>
                        <a:lnTo>
                          <a:pt x="72" y="56"/>
                        </a:lnTo>
                        <a:lnTo>
                          <a:pt x="0" y="14"/>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63" name="Google Shape;563;p21"/>
                  <p:cNvSpPr/>
                  <p:nvPr/>
                </p:nvSpPr>
                <p:spPr>
                  <a:xfrm>
                    <a:off x="2471" y="1568"/>
                    <a:ext cx="162" cy="75"/>
                  </a:xfrm>
                  <a:custGeom>
                    <a:avLst/>
                    <a:gdLst/>
                    <a:ahLst/>
                    <a:cxnLst/>
                    <a:rect l="l" t="t" r="r" b="b"/>
                    <a:pathLst>
                      <a:path w="162" h="75" extrusionOk="0">
                        <a:moveTo>
                          <a:pt x="0" y="36"/>
                        </a:moveTo>
                        <a:lnTo>
                          <a:pt x="70" y="74"/>
                        </a:lnTo>
                        <a:lnTo>
                          <a:pt x="161" y="32"/>
                        </a:lnTo>
                        <a:lnTo>
                          <a:pt x="95" y="0"/>
                        </a:lnTo>
                        <a:lnTo>
                          <a:pt x="0" y="36"/>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64" name="Google Shape;564;p21"/>
                  <p:cNvSpPr/>
                  <p:nvPr/>
                </p:nvSpPr>
                <p:spPr>
                  <a:xfrm>
                    <a:off x="2387" y="1551"/>
                    <a:ext cx="177" cy="68"/>
                  </a:xfrm>
                  <a:custGeom>
                    <a:avLst/>
                    <a:gdLst/>
                    <a:ahLst/>
                    <a:cxnLst/>
                    <a:rect l="l" t="t" r="r" b="b"/>
                    <a:pathLst>
                      <a:path w="177" h="68" extrusionOk="0">
                        <a:moveTo>
                          <a:pt x="36" y="67"/>
                        </a:moveTo>
                        <a:lnTo>
                          <a:pt x="0" y="48"/>
                        </a:lnTo>
                        <a:lnTo>
                          <a:pt x="148" y="0"/>
                        </a:lnTo>
                        <a:lnTo>
                          <a:pt x="176" y="13"/>
                        </a:lnTo>
                        <a:lnTo>
                          <a:pt x="36" y="67"/>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cxnSp>
                <p:nvCxnSpPr>
                  <p:cNvPr id="565" name="Google Shape;565;p21"/>
                  <p:cNvCxnSpPr/>
                  <p:nvPr/>
                </p:nvCxnSpPr>
                <p:spPr>
                  <a:xfrm rot="10800000" flipH="1">
                    <a:off x="2390" y="1552"/>
                    <a:ext cx="151" cy="53"/>
                  </a:xfrm>
                  <a:prstGeom prst="straightConnector1">
                    <a:avLst/>
                  </a:prstGeom>
                  <a:noFill/>
                  <a:ln w="12700" cap="flat" cmpd="sng">
                    <a:solidFill>
                      <a:srgbClr val="808080"/>
                    </a:solidFill>
                    <a:prstDash val="solid"/>
                    <a:round/>
                    <a:headEnd type="none" w="sm" len="sm"/>
                    <a:tailEnd type="none" w="sm" len="sm"/>
                  </a:ln>
                </p:spPr>
              </p:cxnSp>
              <p:cxnSp>
                <p:nvCxnSpPr>
                  <p:cNvPr id="566" name="Google Shape;566;p21"/>
                  <p:cNvCxnSpPr/>
                  <p:nvPr/>
                </p:nvCxnSpPr>
                <p:spPr>
                  <a:xfrm rot="10800000" flipH="1">
                    <a:off x="2405" y="1557"/>
                    <a:ext cx="146" cy="54"/>
                  </a:xfrm>
                  <a:prstGeom prst="straightConnector1">
                    <a:avLst/>
                  </a:prstGeom>
                  <a:noFill/>
                  <a:ln w="12700" cap="flat" cmpd="sng">
                    <a:solidFill>
                      <a:srgbClr val="808080"/>
                    </a:solidFill>
                    <a:prstDash val="solid"/>
                    <a:round/>
                    <a:headEnd type="none" w="sm" len="sm"/>
                    <a:tailEnd type="none" w="sm" len="sm"/>
                  </a:ln>
                </p:spPr>
              </p:cxnSp>
              <p:cxnSp>
                <p:nvCxnSpPr>
                  <p:cNvPr id="567" name="Google Shape;567;p21"/>
                  <p:cNvCxnSpPr/>
                  <p:nvPr/>
                </p:nvCxnSpPr>
                <p:spPr>
                  <a:xfrm rot="10800000" flipH="1">
                    <a:off x="2414" y="1561"/>
                    <a:ext cx="142" cy="55"/>
                  </a:xfrm>
                  <a:prstGeom prst="straightConnector1">
                    <a:avLst/>
                  </a:prstGeom>
                  <a:noFill/>
                  <a:ln w="12700" cap="flat" cmpd="sng">
                    <a:solidFill>
                      <a:srgbClr val="808080"/>
                    </a:solidFill>
                    <a:prstDash val="solid"/>
                    <a:round/>
                    <a:headEnd type="none" w="sm" len="sm"/>
                    <a:tailEnd type="none" w="sm" len="sm"/>
                  </a:ln>
                </p:spPr>
              </p:cxnSp>
              <p:cxnSp>
                <p:nvCxnSpPr>
                  <p:cNvPr id="568" name="Google Shape;568;p21"/>
                  <p:cNvCxnSpPr/>
                  <p:nvPr/>
                </p:nvCxnSpPr>
                <p:spPr>
                  <a:xfrm rot="10800000" flipH="1">
                    <a:off x="2435" y="1570"/>
                    <a:ext cx="141" cy="57"/>
                  </a:xfrm>
                  <a:prstGeom prst="straightConnector1">
                    <a:avLst/>
                  </a:prstGeom>
                  <a:noFill/>
                  <a:ln w="12700" cap="flat" cmpd="sng">
                    <a:solidFill>
                      <a:srgbClr val="808080"/>
                    </a:solidFill>
                    <a:prstDash val="solid"/>
                    <a:round/>
                    <a:headEnd type="none" w="sm" len="sm"/>
                    <a:tailEnd type="none" w="sm" len="sm"/>
                  </a:ln>
                </p:spPr>
              </p:cxnSp>
              <p:cxnSp>
                <p:nvCxnSpPr>
                  <p:cNvPr id="569" name="Google Shape;569;p21"/>
                  <p:cNvCxnSpPr/>
                  <p:nvPr/>
                </p:nvCxnSpPr>
                <p:spPr>
                  <a:xfrm rot="10800000" flipH="1">
                    <a:off x="2447" y="1577"/>
                    <a:ext cx="139" cy="57"/>
                  </a:xfrm>
                  <a:prstGeom prst="straightConnector1">
                    <a:avLst/>
                  </a:prstGeom>
                  <a:noFill/>
                  <a:ln w="12700" cap="flat" cmpd="sng">
                    <a:solidFill>
                      <a:srgbClr val="808080"/>
                    </a:solidFill>
                    <a:prstDash val="solid"/>
                    <a:round/>
                    <a:headEnd type="none" w="sm" len="sm"/>
                    <a:tailEnd type="none" w="sm" len="sm"/>
                  </a:ln>
                </p:spPr>
              </p:cxnSp>
              <p:cxnSp>
                <p:nvCxnSpPr>
                  <p:cNvPr id="570" name="Google Shape;570;p21"/>
                  <p:cNvCxnSpPr/>
                  <p:nvPr/>
                </p:nvCxnSpPr>
                <p:spPr>
                  <a:xfrm rot="10800000" flipH="1">
                    <a:off x="2457" y="1582"/>
                    <a:ext cx="140" cy="60"/>
                  </a:xfrm>
                  <a:prstGeom prst="straightConnector1">
                    <a:avLst/>
                  </a:prstGeom>
                  <a:noFill/>
                  <a:ln w="12700" cap="flat" cmpd="sng">
                    <a:solidFill>
                      <a:srgbClr val="808080"/>
                    </a:solidFill>
                    <a:prstDash val="solid"/>
                    <a:round/>
                    <a:headEnd type="none" w="sm" len="sm"/>
                    <a:tailEnd type="none" w="sm" len="sm"/>
                  </a:ln>
                </p:spPr>
              </p:cxnSp>
              <p:cxnSp>
                <p:nvCxnSpPr>
                  <p:cNvPr id="571" name="Google Shape;571;p21"/>
                  <p:cNvCxnSpPr/>
                  <p:nvPr/>
                </p:nvCxnSpPr>
                <p:spPr>
                  <a:xfrm rot="10800000" flipH="1">
                    <a:off x="2472" y="1588"/>
                    <a:ext cx="136" cy="60"/>
                  </a:xfrm>
                  <a:prstGeom prst="straightConnector1">
                    <a:avLst/>
                  </a:prstGeom>
                  <a:noFill/>
                  <a:ln w="12700" cap="flat" cmpd="sng">
                    <a:solidFill>
                      <a:srgbClr val="808080"/>
                    </a:solidFill>
                    <a:prstDash val="solid"/>
                    <a:round/>
                    <a:headEnd type="none" w="sm" len="sm"/>
                    <a:tailEnd type="none" w="sm" len="sm"/>
                  </a:ln>
                </p:spPr>
              </p:cxnSp>
              <p:cxnSp>
                <p:nvCxnSpPr>
                  <p:cNvPr id="572" name="Google Shape;572;p21"/>
                  <p:cNvCxnSpPr/>
                  <p:nvPr/>
                </p:nvCxnSpPr>
                <p:spPr>
                  <a:xfrm rot="10800000" flipH="1">
                    <a:off x="2485" y="1595"/>
                    <a:ext cx="133" cy="60"/>
                  </a:xfrm>
                  <a:prstGeom prst="straightConnector1">
                    <a:avLst/>
                  </a:prstGeom>
                  <a:noFill/>
                  <a:ln w="12700" cap="flat" cmpd="sng">
                    <a:solidFill>
                      <a:srgbClr val="808080"/>
                    </a:solidFill>
                    <a:prstDash val="solid"/>
                    <a:round/>
                    <a:headEnd type="none" w="sm" len="sm"/>
                    <a:tailEnd type="none" w="sm" len="sm"/>
                  </a:ln>
                </p:spPr>
              </p:cxnSp>
              <p:cxnSp>
                <p:nvCxnSpPr>
                  <p:cNvPr id="573" name="Google Shape;573;p21"/>
                  <p:cNvCxnSpPr/>
                  <p:nvPr/>
                </p:nvCxnSpPr>
                <p:spPr>
                  <a:xfrm>
                    <a:off x="2439" y="1616"/>
                    <a:ext cx="73" cy="41"/>
                  </a:xfrm>
                  <a:prstGeom prst="straightConnector1">
                    <a:avLst/>
                  </a:prstGeom>
                  <a:noFill/>
                  <a:ln w="12700" cap="flat" cmpd="sng">
                    <a:solidFill>
                      <a:srgbClr val="808080"/>
                    </a:solidFill>
                    <a:prstDash val="solid"/>
                    <a:round/>
                    <a:headEnd type="none" w="sm" len="sm"/>
                    <a:tailEnd type="none" w="sm" len="sm"/>
                  </a:ln>
                </p:spPr>
              </p:cxnSp>
              <p:cxnSp>
                <p:nvCxnSpPr>
                  <p:cNvPr id="574" name="Google Shape;574;p21"/>
                  <p:cNvCxnSpPr/>
                  <p:nvPr/>
                </p:nvCxnSpPr>
                <p:spPr>
                  <a:xfrm>
                    <a:off x="2455" y="1610"/>
                    <a:ext cx="72" cy="39"/>
                  </a:xfrm>
                  <a:prstGeom prst="straightConnector1">
                    <a:avLst/>
                  </a:prstGeom>
                  <a:noFill/>
                  <a:ln w="12700" cap="flat" cmpd="sng">
                    <a:solidFill>
                      <a:srgbClr val="808080"/>
                    </a:solidFill>
                    <a:prstDash val="solid"/>
                    <a:round/>
                    <a:headEnd type="none" w="sm" len="sm"/>
                    <a:tailEnd type="none" w="sm" len="sm"/>
                  </a:ln>
                </p:spPr>
              </p:cxnSp>
              <p:cxnSp>
                <p:nvCxnSpPr>
                  <p:cNvPr id="575" name="Google Shape;575;p21"/>
                  <p:cNvCxnSpPr/>
                  <p:nvPr/>
                </p:nvCxnSpPr>
                <p:spPr>
                  <a:xfrm>
                    <a:off x="2486" y="1599"/>
                    <a:ext cx="69" cy="38"/>
                  </a:xfrm>
                  <a:prstGeom prst="straightConnector1">
                    <a:avLst/>
                  </a:prstGeom>
                  <a:noFill/>
                  <a:ln w="12700" cap="flat" cmpd="sng">
                    <a:solidFill>
                      <a:srgbClr val="808080"/>
                    </a:solidFill>
                    <a:prstDash val="solid"/>
                    <a:round/>
                    <a:headEnd type="none" w="sm" len="sm"/>
                    <a:tailEnd type="none" w="sm" len="sm"/>
                  </a:ln>
                </p:spPr>
              </p:cxnSp>
              <p:cxnSp>
                <p:nvCxnSpPr>
                  <p:cNvPr id="576" name="Google Shape;576;p21"/>
                  <p:cNvCxnSpPr/>
                  <p:nvPr/>
                </p:nvCxnSpPr>
                <p:spPr>
                  <a:xfrm>
                    <a:off x="2503" y="1591"/>
                    <a:ext cx="68" cy="37"/>
                  </a:xfrm>
                  <a:prstGeom prst="straightConnector1">
                    <a:avLst/>
                  </a:prstGeom>
                  <a:noFill/>
                  <a:ln w="12700" cap="flat" cmpd="sng">
                    <a:solidFill>
                      <a:srgbClr val="808080"/>
                    </a:solidFill>
                    <a:prstDash val="solid"/>
                    <a:round/>
                    <a:headEnd type="none" w="sm" len="sm"/>
                    <a:tailEnd type="none" w="sm" len="sm"/>
                  </a:ln>
                </p:spPr>
              </p:cxnSp>
              <p:cxnSp>
                <p:nvCxnSpPr>
                  <p:cNvPr id="577" name="Google Shape;577;p21"/>
                  <p:cNvCxnSpPr/>
                  <p:nvPr/>
                </p:nvCxnSpPr>
                <p:spPr>
                  <a:xfrm>
                    <a:off x="2518" y="1586"/>
                    <a:ext cx="67" cy="38"/>
                  </a:xfrm>
                  <a:prstGeom prst="straightConnector1">
                    <a:avLst/>
                  </a:prstGeom>
                  <a:noFill/>
                  <a:ln w="12700" cap="flat" cmpd="sng">
                    <a:solidFill>
                      <a:srgbClr val="808080"/>
                    </a:solidFill>
                    <a:prstDash val="solid"/>
                    <a:round/>
                    <a:headEnd type="none" w="sm" len="sm"/>
                    <a:tailEnd type="none" w="sm" len="sm"/>
                  </a:ln>
                </p:spPr>
              </p:cxnSp>
              <p:cxnSp>
                <p:nvCxnSpPr>
                  <p:cNvPr id="578" name="Google Shape;578;p21"/>
                  <p:cNvCxnSpPr/>
                  <p:nvPr/>
                </p:nvCxnSpPr>
                <p:spPr>
                  <a:xfrm>
                    <a:off x="2534" y="1580"/>
                    <a:ext cx="64" cy="35"/>
                  </a:xfrm>
                  <a:prstGeom prst="straightConnector1">
                    <a:avLst/>
                  </a:prstGeom>
                  <a:noFill/>
                  <a:ln w="12700" cap="flat" cmpd="sng">
                    <a:solidFill>
                      <a:srgbClr val="808080"/>
                    </a:solidFill>
                    <a:prstDash val="solid"/>
                    <a:round/>
                    <a:headEnd type="none" w="sm" len="sm"/>
                    <a:tailEnd type="none" w="sm" len="sm"/>
                  </a:ln>
                </p:spPr>
              </p:cxnSp>
              <p:cxnSp>
                <p:nvCxnSpPr>
                  <p:cNvPr id="579" name="Google Shape;579;p21"/>
                  <p:cNvCxnSpPr/>
                  <p:nvPr/>
                </p:nvCxnSpPr>
                <p:spPr>
                  <a:xfrm>
                    <a:off x="2549" y="1574"/>
                    <a:ext cx="66" cy="34"/>
                  </a:xfrm>
                  <a:prstGeom prst="straightConnector1">
                    <a:avLst/>
                  </a:prstGeom>
                  <a:noFill/>
                  <a:ln w="12700" cap="flat" cmpd="sng">
                    <a:solidFill>
                      <a:srgbClr val="808080"/>
                    </a:solidFill>
                    <a:prstDash val="solid"/>
                    <a:round/>
                    <a:headEnd type="none" w="sm" len="sm"/>
                    <a:tailEnd type="none" w="sm" len="sm"/>
                  </a:ln>
                </p:spPr>
              </p:cxnSp>
              <p:cxnSp>
                <p:nvCxnSpPr>
                  <p:cNvPr id="580" name="Google Shape;580;p21"/>
                  <p:cNvCxnSpPr/>
                  <p:nvPr/>
                </p:nvCxnSpPr>
                <p:spPr>
                  <a:xfrm>
                    <a:off x="2408" y="1592"/>
                    <a:ext cx="35" cy="19"/>
                  </a:xfrm>
                  <a:prstGeom prst="straightConnector1">
                    <a:avLst/>
                  </a:prstGeom>
                  <a:noFill/>
                  <a:ln w="12700" cap="flat" cmpd="sng">
                    <a:solidFill>
                      <a:srgbClr val="808080"/>
                    </a:solidFill>
                    <a:prstDash val="solid"/>
                    <a:round/>
                    <a:headEnd type="none" w="sm" len="sm"/>
                    <a:tailEnd type="none" w="sm" len="sm"/>
                  </a:ln>
                </p:spPr>
              </p:cxnSp>
              <p:cxnSp>
                <p:nvCxnSpPr>
                  <p:cNvPr id="581" name="Google Shape;581;p21"/>
                  <p:cNvCxnSpPr/>
                  <p:nvPr/>
                </p:nvCxnSpPr>
                <p:spPr>
                  <a:xfrm>
                    <a:off x="2433" y="1586"/>
                    <a:ext cx="32" cy="18"/>
                  </a:xfrm>
                  <a:prstGeom prst="straightConnector1">
                    <a:avLst/>
                  </a:prstGeom>
                  <a:noFill/>
                  <a:ln w="12700" cap="flat" cmpd="sng">
                    <a:solidFill>
                      <a:srgbClr val="808080"/>
                    </a:solidFill>
                    <a:prstDash val="solid"/>
                    <a:round/>
                    <a:headEnd type="none" w="sm" len="sm"/>
                    <a:tailEnd type="none" w="sm" len="sm"/>
                  </a:ln>
                </p:spPr>
              </p:cxnSp>
              <p:cxnSp>
                <p:nvCxnSpPr>
                  <p:cNvPr id="582" name="Google Shape;582;p21"/>
                  <p:cNvCxnSpPr/>
                  <p:nvPr/>
                </p:nvCxnSpPr>
                <p:spPr>
                  <a:xfrm>
                    <a:off x="2451" y="1579"/>
                    <a:ext cx="34" cy="18"/>
                  </a:xfrm>
                  <a:prstGeom prst="straightConnector1">
                    <a:avLst/>
                  </a:prstGeom>
                  <a:noFill/>
                  <a:ln w="12700" cap="flat" cmpd="sng">
                    <a:solidFill>
                      <a:srgbClr val="808080"/>
                    </a:solidFill>
                    <a:prstDash val="solid"/>
                    <a:round/>
                    <a:headEnd type="none" w="sm" len="sm"/>
                    <a:tailEnd type="none" w="sm" len="sm"/>
                  </a:ln>
                </p:spPr>
              </p:cxnSp>
              <p:cxnSp>
                <p:nvCxnSpPr>
                  <p:cNvPr id="583" name="Google Shape;583;p21"/>
                  <p:cNvCxnSpPr/>
                  <p:nvPr/>
                </p:nvCxnSpPr>
                <p:spPr>
                  <a:xfrm>
                    <a:off x="2471" y="1570"/>
                    <a:ext cx="34" cy="17"/>
                  </a:xfrm>
                  <a:prstGeom prst="straightConnector1">
                    <a:avLst/>
                  </a:prstGeom>
                  <a:noFill/>
                  <a:ln w="12700" cap="flat" cmpd="sng">
                    <a:solidFill>
                      <a:srgbClr val="808080"/>
                    </a:solidFill>
                    <a:prstDash val="solid"/>
                    <a:round/>
                    <a:headEnd type="none" w="sm" len="sm"/>
                    <a:tailEnd type="none" w="sm" len="sm"/>
                  </a:ln>
                </p:spPr>
              </p:cxnSp>
              <p:cxnSp>
                <p:nvCxnSpPr>
                  <p:cNvPr id="584" name="Google Shape;584;p21"/>
                  <p:cNvCxnSpPr/>
                  <p:nvPr/>
                </p:nvCxnSpPr>
                <p:spPr>
                  <a:xfrm>
                    <a:off x="2494" y="1563"/>
                    <a:ext cx="30" cy="17"/>
                  </a:xfrm>
                  <a:prstGeom prst="straightConnector1">
                    <a:avLst/>
                  </a:prstGeom>
                  <a:noFill/>
                  <a:ln w="12700" cap="flat" cmpd="sng">
                    <a:solidFill>
                      <a:srgbClr val="808080"/>
                    </a:solidFill>
                    <a:prstDash val="solid"/>
                    <a:round/>
                    <a:headEnd type="none" w="sm" len="sm"/>
                    <a:tailEnd type="none" w="sm" len="sm"/>
                  </a:ln>
                </p:spPr>
              </p:cxnSp>
              <p:cxnSp>
                <p:nvCxnSpPr>
                  <p:cNvPr id="585" name="Google Shape;585;p21"/>
                  <p:cNvCxnSpPr/>
                  <p:nvPr/>
                </p:nvCxnSpPr>
                <p:spPr>
                  <a:xfrm>
                    <a:off x="2516" y="1558"/>
                    <a:ext cx="29" cy="16"/>
                  </a:xfrm>
                  <a:prstGeom prst="straightConnector1">
                    <a:avLst/>
                  </a:prstGeom>
                  <a:noFill/>
                  <a:ln w="12700" cap="flat" cmpd="sng">
                    <a:solidFill>
                      <a:srgbClr val="808080"/>
                    </a:solidFill>
                    <a:prstDash val="solid"/>
                    <a:round/>
                    <a:headEnd type="none" w="sm" len="sm"/>
                    <a:tailEnd type="none" w="sm" len="sm"/>
                  </a:ln>
                </p:spPr>
              </p:cxnSp>
            </p:grpSp>
          </p:grpSp>
        </p:grpSp>
        <p:cxnSp>
          <p:nvCxnSpPr>
            <p:cNvPr id="586" name="Google Shape;586;p21"/>
            <p:cNvCxnSpPr/>
            <p:nvPr/>
          </p:nvCxnSpPr>
          <p:spPr>
            <a:xfrm rot="10800000" flipH="1">
              <a:off x="6433926" y="2387601"/>
              <a:ext cx="1451236" cy="239713"/>
            </a:xfrm>
            <a:prstGeom prst="straightConnector1">
              <a:avLst/>
            </a:prstGeom>
            <a:noFill/>
            <a:ln w="12700" cap="flat" cmpd="sng">
              <a:solidFill>
                <a:schemeClr val="dk1"/>
              </a:solidFill>
              <a:prstDash val="solid"/>
              <a:round/>
              <a:headEnd type="stealth" w="med" len="med"/>
              <a:tailEnd type="stealth" w="med" len="med"/>
            </a:ln>
            <a:effectLst>
              <a:outerShdw blurRad="63500" sx="102000" sy="102000" algn="ctr" rotWithShape="0">
                <a:srgbClr val="000000">
                  <a:alpha val="40000"/>
                </a:srgbClr>
              </a:outerShdw>
            </a:effectLst>
          </p:spPr>
        </p:cxnSp>
        <p:sp>
          <p:nvSpPr>
            <p:cNvPr id="587" name="Google Shape;587;p21"/>
            <p:cNvSpPr/>
            <p:nvPr/>
          </p:nvSpPr>
          <p:spPr>
            <a:xfrm>
              <a:off x="7834315" y="2616199"/>
              <a:ext cx="1234308" cy="545678"/>
            </a:xfrm>
            <a:prstGeom prst="rect">
              <a:avLst/>
            </a:prstGeom>
            <a:noFill/>
            <a:ln>
              <a:noFill/>
            </a:ln>
            <a:effectLst>
              <a:outerShdw blurRad="63500" sx="102000" sy="102000" algn="ctr" rotWithShape="0">
                <a:srgbClr val="000000">
                  <a:alpha val="40000"/>
                </a:srgbClr>
              </a:outerShdw>
            </a:effectLst>
          </p:spPr>
          <p:txBody>
            <a:bodyPr spcFirstLastPara="1" wrap="square" lIns="92075" tIns="46025" rIns="92075" bIns="46025" anchor="t" anchorCtr="0">
              <a:spAutoFit/>
            </a:bodyPr>
            <a:lstStyle/>
            <a:p>
              <a:pPr algn="ctr"/>
              <a:r>
                <a:rPr lang="en-US" sz="1800" dirty="0">
                  <a:solidFill>
                    <a:schemeClr val="dk1"/>
                  </a:solidFill>
                  <a:latin typeface="Tahoma"/>
                  <a:ea typeface="Tahoma"/>
                  <a:cs typeface="Tahoma"/>
                  <a:sym typeface="Tahoma"/>
                </a:rPr>
                <a:t>Personal</a:t>
              </a:r>
              <a:endParaRPr dirty="0"/>
            </a:p>
            <a:p>
              <a:pPr algn="ctr"/>
              <a:r>
                <a:rPr lang="en-US" sz="1800" dirty="0">
                  <a:solidFill>
                    <a:schemeClr val="dk1"/>
                  </a:solidFill>
                  <a:latin typeface="Tahoma"/>
                  <a:ea typeface="Tahoma"/>
                  <a:cs typeface="Tahoma"/>
                  <a:sym typeface="Tahoma"/>
                </a:rPr>
                <a:t>Databases</a:t>
              </a:r>
              <a:endParaRPr sz="1800" b="1" dirty="0">
                <a:solidFill>
                  <a:schemeClr val="dk1"/>
                </a:solidFill>
                <a:latin typeface="Arial Rounded"/>
                <a:ea typeface="Arial Rounded"/>
                <a:cs typeface="Arial Rounded"/>
                <a:sym typeface="Arial Rounded"/>
              </a:endParaRPr>
            </a:p>
          </p:txBody>
        </p:sp>
        <p:cxnSp>
          <p:nvCxnSpPr>
            <p:cNvPr id="588" name="Google Shape;588;p21"/>
            <p:cNvCxnSpPr/>
            <p:nvPr/>
          </p:nvCxnSpPr>
          <p:spPr>
            <a:xfrm rot="10800000">
              <a:off x="6301995" y="3389313"/>
              <a:ext cx="197896" cy="914400"/>
            </a:xfrm>
            <a:prstGeom prst="straightConnector1">
              <a:avLst/>
            </a:prstGeom>
            <a:noFill/>
            <a:ln w="12700" cap="flat" cmpd="sng">
              <a:solidFill>
                <a:schemeClr val="dk1"/>
              </a:solidFill>
              <a:prstDash val="solid"/>
              <a:round/>
              <a:headEnd type="stealth" w="med" len="med"/>
              <a:tailEnd type="stealth" w="med" len="med"/>
            </a:ln>
            <a:effectLst>
              <a:outerShdw blurRad="63500" sx="102000" sy="102000" algn="ctr" rotWithShape="0">
                <a:srgbClr val="000000">
                  <a:alpha val="40000"/>
                </a:srgbClr>
              </a:outerShdw>
            </a:effectLst>
          </p:spPr>
        </p:cxnSp>
        <p:cxnSp>
          <p:nvCxnSpPr>
            <p:cNvPr id="589" name="Google Shape;589;p21"/>
            <p:cNvCxnSpPr/>
            <p:nvPr/>
          </p:nvCxnSpPr>
          <p:spPr>
            <a:xfrm>
              <a:off x="6433926" y="3084514"/>
              <a:ext cx="1055445" cy="750887"/>
            </a:xfrm>
            <a:prstGeom prst="straightConnector1">
              <a:avLst/>
            </a:prstGeom>
            <a:noFill/>
            <a:ln w="12700" cap="flat" cmpd="sng">
              <a:solidFill>
                <a:schemeClr val="dk1"/>
              </a:solidFill>
              <a:prstDash val="solid"/>
              <a:round/>
              <a:headEnd type="stealth" w="med" len="med"/>
              <a:tailEnd type="stealth" w="med" len="med"/>
            </a:ln>
            <a:effectLst>
              <a:outerShdw blurRad="63500" sx="102000" sy="102000" algn="ctr" rotWithShape="0">
                <a:srgbClr val="000000">
                  <a:alpha val="40000"/>
                </a:srgbClr>
              </a:outerShdw>
            </a:effectLst>
          </p:spPr>
        </p:cxnSp>
        <p:sp>
          <p:nvSpPr>
            <p:cNvPr id="590" name="Google Shape;590;p21"/>
            <p:cNvSpPr/>
            <p:nvPr/>
          </p:nvSpPr>
          <p:spPr>
            <a:xfrm>
              <a:off x="3020479" y="4623508"/>
              <a:ext cx="1915801" cy="545678"/>
            </a:xfrm>
            <a:prstGeom prst="rect">
              <a:avLst/>
            </a:prstGeom>
            <a:noFill/>
            <a:ln>
              <a:noFill/>
            </a:ln>
            <a:effectLst>
              <a:outerShdw blurRad="63500" sx="102000" sy="102000" algn="ctr" rotWithShape="0">
                <a:srgbClr val="000000">
                  <a:alpha val="40000"/>
                </a:srgbClr>
              </a:outerShdw>
            </a:effectLst>
          </p:spPr>
          <p:txBody>
            <a:bodyPr spcFirstLastPara="1" wrap="square" lIns="92075" tIns="46025" rIns="92075" bIns="46025" anchor="t" anchorCtr="0">
              <a:spAutoFit/>
            </a:bodyPr>
            <a:lstStyle/>
            <a:p>
              <a:pPr algn="ctr"/>
              <a:r>
                <a:rPr lang="en-US" sz="1800">
                  <a:solidFill>
                    <a:schemeClr val="dk1"/>
                  </a:solidFill>
                  <a:latin typeface="Tahoma"/>
                  <a:ea typeface="Tahoma"/>
                  <a:cs typeface="Tahoma"/>
                  <a:sym typeface="Tahoma"/>
                </a:rPr>
                <a:t>Scientific Databases</a:t>
              </a:r>
              <a:endParaRPr sz="1800" b="1">
                <a:solidFill>
                  <a:schemeClr val="dk1"/>
                </a:solidFill>
                <a:latin typeface="Arial Rounded"/>
                <a:ea typeface="Arial Rounded"/>
                <a:cs typeface="Arial Rounded"/>
                <a:sym typeface="Arial Rounded"/>
              </a:endParaRPr>
            </a:p>
          </p:txBody>
        </p:sp>
        <p:grpSp>
          <p:nvGrpSpPr>
            <p:cNvPr id="591" name="Google Shape;591;p21"/>
            <p:cNvGrpSpPr/>
            <p:nvPr/>
          </p:nvGrpSpPr>
          <p:grpSpPr>
            <a:xfrm>
              <a:off x="5973058" y="4521200"/>
              <a:ext cx="760460" cy="706438"/>
              <a:chOff x="3361" y="2441"/>
              <a:chExt cx="553" cy="445"/>
            </a:xfrm>
          </p:grpSpPr>
          <p:grpSp>
            <p:nvGrpSpPr>
              <p:cNvPr id="592" name="Google Shape;592;p21"/>
              <p:cNvGrpSpPr/>
              <p:nvPr/>
            </p:nvGrpSpPr>
            <p:grpSpPr>
              <a:xfrm>
                <a:off x="3361" y="2605"/>
                <a:ext cx="473" cy="281"/>
                <a:chOff x="3361" y="2605"/>
                <a:chExt cx="473" cy="281"/>
              </a:xfrm>
            </p:grpSpPr>
            <p:sp>
              <p:nvSpPr>
                <p:cNvPr id="593" name="Google Shape;593;p21"/>
                <p:cNvSpPr/>
                <p:nvPr/>
              </p:nvSpPr>
              <p:spPr>
                <a:xfrm rot="240000">
                  <a:off x="3363" y="2717"/>
                  <a:ext cx="15" cy="68"/>
                </a:xfrm>
                <a:custGeom>
                  <a:avLst/>
                  <a:gdLst/>
                  <a:ahLst/>
                  <a:cxnLst/>
                  <a:rect l="l" t="t" r="r" b="b"/>
                  <a:pathLst>
                    <a:path w="21600" h="42782" fill="none" extrusionOk="0">
                      <a:moveTo>
                        <a:pt x="18517" y="42781"/>
                      </a:moveTo>
                      <a:cubicBezTo>
                        <a:pt x="7888" y="41249"/>
                        <a:pt x="0" y="32141"/>
                        <a:pt x="0" y="21403"/>
                      </a:cubicBezTo>
                      <a:cubicBezTo>
                        <a:pt x="0" y="10598"/>
                        <a:pt x="7983" y="1455"/>
                        <a:pt x="18689" y="-1"/>
                      </a:cubicBezTo>
                    </a:path>
                    <a:path w="21600" h="42782" extrusionOk="0">
                      <a:moveTo>
                        <a:pt x="18517" y="42781"/>
                      </a:moveTo>
                      <a:cubicBezTo>
                        <a:pt x="7888" y="41249"/>
                        <a:pt x="0" y="32141"/>
                        <a:pt x="0" y="21403"/>
                      </a:cubicBezTo>
                      <a:cubicBezTo>
                        <a:pt x="0" y="10598"/>
                        <a:pt x="7983" y="1455"/>
                        <a:pt x="18689" y="-1"/>
                      </a:cubicBezTo>
                      <a:lnTo>
                        <a:pt x="21600" y="21403"/>
                      </a:lnTo>
                      <a:close/>
                    </a:path>
                  </a:pathLst>
                </a:cu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94" name="Google Shape;594;p21"/>
                <p:cNvSpPr/>
                <p:nvPr/>
              </p:nvSpPr>
              <p:spPr>
                <a:xfrm>
                  <a:off x="3376" y="2605"/>
                  <a:ext cx="458" cy="279"/>
                </a:xfrm>
                <a:custGeom>
                  <a:avLst/>
                  <a:gdLst/>
                  <a:ahLst/>
                  <a:cxnLst/>
                  <a:rect l="l" t="t" r="r" b="b"/>
                  <a:pathLst>
                    <a:path w="458" h="279" extrusionOk="0">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95" name="Google Shape;595;p21"/>
                <p:cNvSpPr/>
                <p:nvPr/>
              </p:nvSpPr>
              <p:spPr>
                <a:xfrm>
                  <a:off x="3374" y="2659"/>
                  <a:ext cx="459" cy="220"/>
                </a:xfrm>
                <a:custGeom>
                  <a:avLst/>
                  <a:gdLst/>
                  <a:ahLst/>
                  <a:cxnLst/>
                  <a:rect l="l" t="t" r="r" b="b"/>
                  <a:pathLst>
                    <a:path w="459" h="220" extrusionOk="0">
                      <a:moveTo>
                        <a:pt x="0" y="122"/>
                      </a:moveTo>
                      <a:lnTo>
                        <a:pt x="253" y="0"/>
                      </a:lnTo>
                      <a:lnTo>
                        <a:pt x="458" y="56"/>
                      </a:lnTo>
                      <a:lnTo>
                        <a:pt x="206" y="219"/>
                      </a:lnTo>
                      <a:lnTo>
                        <a:pt x="0" y="12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96" name="Google Shape;596;p21"/>
                <p:cNvSpPr/>
                <p:nvPr/>
              </p:nvSpPr>
              <p:spPr>
                <a:xfrm>
                  <a:off x="3579" y="2673"/>
                  <a:ext cx="246" cy="201"/>
                </a:xfrm>
                <a:custGeom>
                  <a:avLst/>
                  <a:gdLst/>
                  <a:ahLst/>
                  <a:cxnLst/>
                  <a:rect l="l" t="t" r="r" b="b"/>
                  <a:pathLst>
                    <a:path w="246" h="201" extrusionOk="0">
                      <a:moveTo>
                        <a:pt x="3" y="150"/>
                      </a:moveTo>
                      <a:lnTo>
                        <a:pt x="0" y="200"/>
                      </a:lnTo>
                      <a:lnTo>
                        <a:pt x="244" y="45"/>
                      </a:lnTo>
                      <a:lnTo>
                        <a:pt x="245" y="0"/>
                      </a:lnTo>
                      <a:lnTo>
                        <a:pt x="3" y="15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97" name="Google Shape;597;p21"/>
                <p:cNvSpPr/>
                <p:nvPr/>
              </p:nvSpPr>
              <p:spPr>
                <a:xfrm>
                  <a:off x="3381" y="2724"/>
                  <a:ext cx="203" cy="149"/>
                </a:xfrm>
                <a:custGeom>
                  <a:avLst/>
                  <a:gdLst/>
                  <a:ahLst/>
                  <a:cxnLst/>
                  <a:rect l="l" t="t" r="r" b="b"/>
                  <a:pathLst>
                    <a:path w="203" h="149" extrusionOk="0">
                      <a:moveTo>
                        <a:pt x="2" y="0"/>
                      </a:moveTo>
                      <a:lnTo>
                        <a:pt x="0" y="53"/>
                      </a:lnTo>
                      <a:lnTo>
                        <a:pt x="197" y="148"/>
                      </a:lnTo>
                      <a:lnTo>
                        <a:pt x="202" y="98"/>
                      </a:lnTo>
                      <a:lnTo>
                        <a:pt x="2"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98" name="Google Shape;598;p21"/>
                <p:cNvSpPr/>
                <p:nvPr/>
              </p:nvSpPr>
              <p:spPr>
                <a:xfrm>
                  <a:off x="3378" y="2719"/>
                  <a:ext cx="207" cy="115"/>
                </a:xfrm>
                <a:custGeom>
                  <a:avLst/>
                  <a:gdLst/>
                  <a:ahLst/>
                  <a:cxnLst/>
                  <a:rect l="l" t="t" r="r" b="b"/>
                  <a:pathLst>
                    <a:path w="207" h="115" extrusionOk="0">
                      <a:moveTo>
                        <a:pt x="2" y="0"/>
                      </a:moveTo>
                      <a:lnTo>
                        <a:pt x="0" y="7"/>
                      </a:lnTo>
                      <a:lnTo>
                        <a:pt x="198" y="114"/>
                      </a:lnTo>
                      <a:lnTo>
                        <a:pt x="206" y="99"/>
                      </a:lnTo>
                      <a:lnTo>
                        <a:pt x="2"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99" name="Google Shape;599;p21"/>
                <p:cNvSpPr/>
                <p:nvPr/>
              </p:nvSpPr>
              <p:spPr>
                <a:xfrm>
                  <a:off x="3579" y="2716"/>
                  <a:ext cx="252" cy="170"/>
                </a:xfrm>
                <a:custGeom>
                  <a:avLst/>
                  <a:gdLst/>
                  <a:ahLst/>
                  <a:cxnLst/>
                  <a:rect l="l" t="t" r="r" b="b"/>
                  <a:pathLst>
                    <a:path w="252" h="170" extrusionOk="0">
                      <a:moveTo>
                        <a:pt x="0" y="162"/>
                      </a:moveTo>
                      <a:lnTo>
                        <a:pt x="2" y="169"/>
                      </a:lnTo>
                      <a:lnTo>
                        <a:pt x="251" y="6"/>
                      </a:lnTo>
                      <a:lnTo>
                        <a:pt x="251" y="0"/>
                      </a:lnTo>
                      <a:lnTo>
                        <a:pt x="0" y="16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00" name="Google Shape;600;p21"/>
                <p:cNvSpPr/>
                <p:nvPr/>
              </p:nvSpPr>
              <p:spPr>
                <a:xfrm>
                  <a:off x="3380" y="2608"/>
                  <a:ext cx="451" cy="212"/>
                </a:xfrm>
                <a:custGeom>
                  <a:avLst/>
                  <a:gdLst/>
                  <a:ahLst/>
                  <a:cxnLst/>
                  <a:rect l="l" t="t" r="r" b="b"/>
                  <a:pathLst>
                    <a:path w="451" h="212" extrusionOk="0">
                      <a:moveTo>
                        <a:pt x="0" y="111"/>
                      </a:moveTo>
                      <a:lnTo>
                        <a:pt x="246" y="0"/>
                      </a:lnTo>
                      <a:lnTo>
                        <a:pt x="450" y="58"/>
                      </a:lnTo>
                      <a:lnTo>
                        <a:pt x="202" y="211"/>
                      </a:lnTo>
                      <a:lnTo>
                        <a:pt x="0" y="111"/>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01" name="Google Shape;601;p21"/>
                <p:cNvGrpSpPr/>
                <p:nvPr/>
              </p:nvGrpSpPr>
              <p:grpSpPr>
                <a:xfrm>
                  <a:off x="3579" y="2618"/>
                  <a:ext cx="231" cy="74"/>
                  <a:chOff x="3579" y="2618"/>
                  <a:chExt cx="231" cy="74"/>
                </a:xfrm>
              </p:grpSpPr>
              <p:sp>
                <p:nvSpPr>
                  <p:cNvPr id="602" name="Google Shape;602;p21"/>
                  <p:cNvSpPr/>
                  <p:nvPr/>
                </p:nvSpPr>
                <p:spPr>
                  <a:xfrm>
                    <a:off x="3596" y="2618"/>
                    <a:ext cx="214" cy="67"/>
                  </a:xfrm>
                  <a:custGeom>
                    <a:avLst/>
                    <a:gdLst/>
                    <a:ahLst/>
                    <a:cxnLst/>
                    <a:rect l="l" t="t" r="r" b="b"/>
                    <a:pathLst>
                      <a:path w="214" h="67" extrusionOk="0">
                        <a:moveTo>
                          <a:pt x="5" y="0"/>
                        </a:moveTo>
                        <a:lnTo>
                          <a:pt x="0" y="4"/>
                        </a:lnTo>
                        <a:lnTo>
                          <a:pt x="206" y="66"/>
                        </a:lnTo>
                        <a:lnTo>
                          <a:pt x="213" y="64"/>
                        </a:lnTo>
                        <a:lnTo>
                          <a:pt x="5"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03" name="Google Shape;603;p21"/>
                  <p:cNvSpPr/>
                  <p:nvPr/>
                </p:nvSpPr>
                <p:spPr>
                  <a:xfrm>
                    <a:off x="3579" y="2626"/>
                    <a:ext cx="216" cy="66"/>
                  </a:xfrm>
                  <a:custGeom>
                    <a:avLst/>
                    <a:gdLst/>
                    <a:ahLst/>
                    <a:cxnLst/>
                    <a:rect l="l" t="t" r="r" b="b"/>
                    <a:pathLst>
                      <a:path w="216" h="66" extrusionOk="0">
                        <a:moveTo>
                          <a:pt x="9" y="0"/>
                        </a:moveTo>
                        <a:lnTo>
                          <a:pt x="0" y="5"/>
                        </a:lnTo>
                        <a:lnTo>
                          <a:pt x="208" y="65"/>
                        </a:lnTo>
                        <a:lnTo>
                          <a:pt x="215" y="64"/>
                        </a:lnTo>
                        <a:lnTo>
                          <a:pt x="9"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04" name="Google Shape;604;p21"/>
                <p:cNvSpPr/>
                <p:nvPr/>
              </p:nvSpPr>
              <p:spPr>
                <a:xfrm>
                  <a:off x="3584" y="2666"/>
                  <a:ext cx="249" cy="157"/>
                </a:xfrm>
                <a:custGeom>
                  <a:avLst/>
                  <a:gdLst/>
                  <a:ahLst/>
                  <a:cxnLst/>
                  <a:rect l="l" t="t" r="r" b="b"/>
                  <a:pathLst>
                    <a:path w="249" h="157" extrusionOk="0">
                      <a:moveTo>
                        <a:pt x="0" y="152"/>
                      </a:moveTo>
                      <a:lnTo>
                        <a:pt x="1" y="156"/>
                      </a:lnTo>
                      <a:lnTo>
                        <a:pt x="247" y="3"/>
                      </a:lnTo>
                      <a:lnTo>
                        <a:pt x="248" y="0"/>
                      </a:lnTo>
                      <a:lnTo>
                        <a:pt x="0" y="15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05" name="Google Shape;605;p21"/>
                <p:cNvGrpSpPr/>
                <p:nvPr/>
              </p:nvGrpSpPr>
              <p:grpSpPr>
                <a:xfrm>
                  <a:off x="3580" y="2680"/>
                  <a:ext cx="243" cy="182"/>
                  <a:chOff x="3580" y="2680"/>
                  <a:chExt cx="243" cy="182"/>
                </a:xfrm>
              </p:grpSpPr>
              <p:cxnSp>
                <p:nvCxnSpPr>
                  <p:cNvPr id="606" name="Google Shape;606;p21"/>
                  <p:cNvCxnSpPr/>
                  <p:nvPr/>
                </p:nvCxnSpPr>
                <p:spPr>
                  <a:xfrm flipH="1">
                    <a:off x="3584" y="2680"/>
                    <a:ext cx="237" cy="148"/>
                  </a:xfrm>
                  <a:prstGeom prst="straightConnector1">
                    <a:avLst/>
                  </a:prstGeom>
                  <a:noFill/>
                  <a:ln w="12700" cap="flat" cmpd="sng">
                    <a:solidFill>
                      <a:srgbClr val="000000"/>
                    </a:solidFill>
                    <a:prstDash val="solid"/>
                    <a:round/>
                    <a:headEnd type="none" w="sm" len="sm"/>
                    <a:tailEnd type="none" w="sm" len="sm"/>
                  </a:ln>
                </p:spPr>
              </p:cxnSp>
              <p:cxnSp>
                <p:nvCxnSpPr>
                  <p:cNvPr id="607" name="Google Shape;607;p21"/>
                  <p:cNvCxnSpPr/>
                  <p:nvPr/>
                </p:nvCxnSpPr>
                <p:spPr>
                  <a:xfrm flipH="1">
                    <a:off x="3583" y="2688"/>
                    <a:ext cx="240" cy="147"/>
                  </a:xfrm>
                  <a:prstGeom prst="straightConnector1">
                    <a:avLst/>
                  </a:prstGeom>
                  <a:noFill/>
                  <a:ln w="12700" cap="flat" cmpd="sng">
                    <a:solidFill>
                      <a:srgbClr val="000000"/>
                    </a:solidFill>
                    <a:prstDash val="solid"/>
                    <a:round/>
                    <a:headEnd type="none" w="sm" len="sm"/>
                    <a:tailEnd type="none" w="sm" len="sm"/>
                  </a:ln>
                </p:spPr>
              </p:cxnSp>
              <p:cxnSp>
                <p:nvCxnSpPr>
                  <p:cNvPr id="608" name="Google Shape;608;p21"/>
                  <p:cNvCxnSpPr/>
                  <p:nvPr/>
                </p:nvCxnSpPr>
                <p:spPr>
                  <a:xfrm flipH="1">
                    <a:off x="3581" y="2696"/>
                    <a:ext cx="238" cy="150"/>
                  </a:xfrm>
                  <a:prstGeom prst="straightConnector1">
                    <a:avLst/>
                  </a:prstGeom>
                  <a:noFill/>
                  <a:ln w="12700" cap="flat" cmpd="sng">
                    <a:solidFill>
                      <a:srgbClr val="000000"/>
                    </a:solidFill>
                    <a:prstDash val="solid"/>
                    <a:round/>
                    <a:headEnd type="none" w="sm" len="sm"/>
                    <a:tailEnd type="none" w="sm" len="sm"/>
                  </a:ln>
                </p:spPr>
              </p:cxnSp>
              <p:cxnSp>
                <p:nvCxnSpPr>
                  <p:cNvPr id="609" name="Google Shape;609;p21"/>
                  <p:cNvCxnSpPr/>
                  <p:nvPr/>
                </p:nvCxnSpPr>
                <p:spPr>
                  <a:xfrm flipH="1">
                    <a:off x="3583" y="2701"/>
                    <a:ext cx="237" cy="152"/>
                  </a:xfrm>
                  <a:prstGeom prst="straightConnector1">
                    <a:avLst/>
                  </a:prstGeom>
                  <a:noFill/>
                  <a:ln w="12700" cap="flat" cmpd="sng">
                    <a:solidFill>
                      <a:srgbClr val="000000"/>
                    </a:solidFill>
                    <a:prstDash val="solid"/>
                    <a:round/>
                    <a:headEnd type="none" w="sm" len="sm"/>
                    <a:tailEnd type="none" w="sm" len="sm"/>
                  </a:ln>
                </p:spPr>
              </p:cxnSp>
              <p:cxnSp>
                <p:nvCxnSpPr>
                  <p:cNvPr id="610" name="Google Shape;610;p21"/>
                  <p:cNvCxnSpPr/>
                  <p:nvPr/>
                </p:nvCxnSpPr>
                <p:spPr>
                  <a:xfrm flipH="1">
                    <a:off x="3580" y="2710"/>
                    <a:ext cx="242" cy="152"/>
                  </a:xfrm>
                  <a:prstGeom prst="straightConnector1">
                    <a:avLst/>
                  </a:prstGeom>
                  <a:noFill/>
                  <a:ln w="12700" cap="flat" cmpd="sng">
                    <a:solidFill>
                      <a:srgbClr val="000000"/>
                    </a:solidFill>
                    <a:prstDash val="solid"/>
                    <a:round/>
                    <a:headEnd type="none" w="sm" len="sm"/>
                    <a:tailEnd type="none" w="sm" len="sm"/>
                  </a:ln>
                </p:spPr>
              </p:cxnSp>
            </p:grpSp>
            <p:grpSp>
              <p:nvGrpSpPr>
                <p:cNvPr id="611" name="Google Shape;611;p21"/>
                <p:cNvGrpSpPr/>
                <p:nvPr/>
              </p:nvGrpSpPr>
              <p:grpSpPr>
                <a:xfrm>
                  <a:off x="3382" y="2730"/>
                  <a:ext cx="202" cy="132"/>
                  <a:chOff x="3382" y="2730"/>
                  <a:chExt cx="202" cy="132"/>
                </a:xfrm>
              </p:grpSpPr>
              <p:cxnSp>
                <p:nvCxnSpPr>
                  <p:cNvPr id="612" name="Google Shape;612;p21"/>
                  <p:cNvCxnSpPr/>
                  <p:nvPr/>
                </p:nvCxnSpPr>
                <p:spPr>
                  <a:xfrm>
                    <a:off x="3386" y="2730"/>
                    <a:ext cx="198" cy="96"/>
                  </a:xfrm>
                  <a:prstGeom prst="straightConnector1">
                    <a:avLst/>
                  </a:prstGeom>
                  <a:noFill/>
                  <a:ln w="12700" cap="flat" cmpd="sng">
                    <a:solidFill>
                      <a:srgbClr val="000000"/>
                    </a:solidFill>
                    <a:prstDash val="solid"/>
                    <a:round/>
                    <a:headEnd type="none" w="sm" len="sm"/>
                    <a:tailEnd type="none" w="sm" len="sm"/>
                  </a:ln>
                </p:spPr>
              </p:cxnSp>
              <p:cxnSp>
                <p:nvCxnSpPr>
                  <p:cNvPr id="613" name="Google Shape;613;p21"/>
                  <p:cNvCxnSpPr/>
                  <p:nvPr/>
                </p:nvCxnSpPr>
                <p:spPr>
                  <a:xfrm>
                    <a:off x="3384" y="2736"/>
                    <a:ext cx="198" cy="98"/>
                  </a:xfrm>
                  <a:prstGeom prst="straightConnector1">
                    <a:avLst/>
                  </a:prstGeom>
                  <a:noFill/>
                  <a:ln w="12700" cap="flat" cmpd="sng">
                    <a:solidFill>
                      <a:srgbClr val="000000"/>
                    </a:solidFill>
                    <a:prstDash val="solid"/>
                    <a:round/>
                    <a:headEnd type="none" w="sm" len="sm"/>
                    <a:tailEnd type="none" w="sm" len="sm"/>
                  </a:ln>
                </p:spPr>
              </p:cxnSp>
              <p:cxnSp>
                <p:nvCxnSpPr>
                  <p:cNvPr id="614" name="Google Shape;614;p21"/>
                  <p:cNvCxnSpPr/>
                  <p:nvPr/>
                </p:nvCxnSpPr>
                <p:spPr>
                  <a:xfrm>
                    <a:off x="3382" y="2743"/>
                    <a:ext cx="198" cy="101"/>
                  </a:xfrm>
                  <a:prstGeom prst="straightConnector1">
                    <a:avLst/>
                  </a:prstGeom>
                  <a:noFill/>
                  <a:ln w="12700" cap="flat" cmpd="sng">
                    <a:solidFill>
                      <a:srgbClr val="000000"/>
                    </a:solidFill>
                    <a:prstDash val="solid"/>
                    <a:round/>
                    <a:headEnd type="none" w="sm" len="sm"/>
                    <a:tailEnd type="none" w="sm" len="sm"/>
                  </a:ln>
                </p:spPr>
              </p:cxnSp>
              <p:cxnSp>
                <p:nvCxnSpPr>
                  <p:cNvPr id="615" name="Google Shape;615;p21"/>
                  <p:cNvCxnSpPr/>
                  <p:nvPr/>
                </p:nvCxnSpPr>
                <p:spPr>
                  <a:xfrm>
                    <a:off x="3382" y="2753"/>
                    <a:ext cx="201" cy="100"/>
                  </a:xfrm>
                  <a:prstGeom prst="straightConnector1">
                    <a:avLst/>
                  </a:prstGeom>
                  <a:noFill/>
                  <a:ln w="12700" cap="flat" cmpd="sng">
                    <a:solidFill>
                      <a:srgbClr val="000000"/>
                    </a:solidFill>
                    <a:prstDash val="solid"/>
                    <a:round/>
                    <a:headEnd type="none" w="sm" len="sm"/>
                    <a:tailEnd type="none" w="sm" len="sm"/>
                  </a:ln>
                </p:spPr>
              </p:cxnSp>
              <p:cxnSp>
                <p:nvCxnSpPr>
                  <p:cNvPr id="616" name="Google Shape;616;p21"/>
                  <p:cNvCxnSpPr/>
                  <p:nvPr/>
                </p:nvCxnSpPr>
                <p:spPr>
                  <a:xfrm>
                    <a:off x="3382" y="2763"/>
                    <a:ext cx="198" cy="99"/>
                  </a:xfrm>
                  <a:prstGeom prst="straightConnector1">
                    <a:avLst/>
                  </a:prstGeom>
                  <a:noFill/>
                  <a:ln w="12700" cap="flat" cmpd="sng">
                    <a:solidFill>
                      <a:srgbClr val="000000"/>
                    </a:solidFill>
                    <a:prstDash val="solid"/>
                    <a:round/>
                    <a:headEnd type="none" w="sm" len="sm"/>
                    <a:tailEnd type="none" w="sm" len="sm"/>
                  </a:ln>
                </p:spPr>
              </p:cxnSp>
            </p:grpSp>
          </p:grpSp>
          <p:grpSp>
            <p:nvGrpSpPr>
              <p:cNvPr id="617" name="Google Shape;617;p21"/>
              <p:cNvGrpSpPr/>
              <p:nvPr/>
            </p:nvGrpSpPr>
            <p:grpSpPr>
              <a:xfrm>
                <a:off x="3383" y="2563"/>
                <a:ext cx="471" cy="281"/>
                <a:chOff x="3383" y="2563"/>
                <a:chExt cx="471" cy="281"/>
              </a:xfrm>
            </p:grpSpPr>
            <p:sp>
              <p:nvSpPr>
                <p:cNvPr id="618" name="Google Shape;618;p21"/>
                <p:cNvSpPr/>
                <p:nvPr/>
              </p:nvSpPr>
              <p:spPr>
                <a:xfrm rot="240000">
                  <a:off x="3385" y="2674"/>
                  <a:ext cx="14" cy="69"/>
                </a:xfrm>
                <a:custGeom>
                  <a:avLst/>
                  <a:gdLst/>
                  <a:ahLst/>
                  <a:cxnLst/>
                  <a:rect l="l" t="t" r="r" b="b"/>
                  <a:pathLst>
                    <a:path w="21600" h="42720" fill="none" extrusionOk="0">
                      <a:moveTo>
                        <a:pt x="18343" y="42720"/>
                      </a:moveTo>
                      <a:cubicBezTo>
                        <a:pt x="7793" y="41111"/>
                        <a:pt x="0" y="32039"/>
                        <a:pt x="0" y="21367"/>
                      </a:cubicBezTo>
                      <a:cubicBezTo>
                        <a:pt x="0" y="10660"/>
                        <a:pt x="7843" y="1568"/>
                        <a:pt x="18435" y="0"/>
                      </a:cubicBezTo>
                    </a:path>
                    <a:path w="21600" h="42720" extrusionOk="0">
                      <a:moveTo>
                        <a:pt x="18343" y="42720"/>
                      </a:moveTo>
                      <a:cubicBezTo>
                        <a:pt x="7793" y="41111"/>
                        <a:pt x="0" y="32039"/>
                        <a:pt x="0" y="21367"/>
                      </a:cubicBezTo>
                      <a:cubicBezTo>
                        <a:pt x="0" y="10660"/>
                        <a:pt x="7843" y="1568"/>
                        <a:pt x="18435" y="0"/>
                      </a:cubicBezTo>
                      <a:lnTo>
                        <a:pt x="21600" y="21367"/>
                      </a:lnTo>
                      <a:close/>
                    </a:path>
                  </a:pathLst>
                </a:cu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619" name="Google Shape;619;p21"/>
                <p:cNvSpPr/>
                <p:nvPr/>
              </p:nvSpPr>
              <p:spPr>
                <a:xfrm>
                  <a:off x="3395" y="2563"/>
                  <a:ext cx="459" cy="281"/>
                </a:xfrm>
                <a:custGeom>
                  <a:avLst/>
                  <a:gdLst/>
                  <a:ahLst/>
                  <a:cxnLst/>
                  <a:rect l="l" t="t" r="r" b="b"/>
                  <a:pathLst>
                    <a:path w="459" h="281" extrusionOk="0">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0" name="Google Shape;620;p21"/>
                <p:cNvSpPr/>
                <p:nvPr/>
              </p:nvSpPr>
              <p:spPr>
                <a:xfrm>
                  <a:off x="3395" y="2616"/>
                  <a:ext cx="458" cy="220"/>
                </a:xfrm>
                <a:custGeom>
                  <a:avLst/>
                  <a:gdLst/>
                  <a:ahLst/>
                  <a:cxnLst/>
                  <a:rect l="l" t="t" r="r" b="b"/>
                  <a:pathLst>
                    <a:path w="458" h="220" extrusionOk="0">
                      <a:moveTo>
                        <a:pt x="0" y="119"/>
                      </a:moveTo>
                      <a:lnTo>
                        <a:pt x="253" y="0"/>
                      </a:lnTo>
                      <a:lnTo>
                        <a:pt x="457" y="56"/>
                      </a:lnTo>
                      <a:lnTo>
                        <a:pt x="204" y="219"/>
                      </a:lnTo>
                      <a:lnTo>
                        <a:pt x="0" y="119"/>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1" name="Google Shape;621;p21"/>
                <p:cNvSpPr/>
                <p:nvPr/>
              </p:nvSpPr>
              <p:spPr>
                <a:xfrm>
                  <a:off x="3600" y="2631"/>
                  <a:ext cx="247" cy="201"/>
                </a:xfrm>
                <a:custGeom>
                  <a:avLst/>
                  <a:gdLst/>
                  <a:ahLst/>
                  <a:cxnLst/>
                  <a:rect l="l" t="t" r="r" b="b"/>
                  <a:pathLst>
                    <a:path w="247" h="201" extrusionOk="0">
                      <a:moveTo>
                        <a:pt x="3" y="148"/>
                      </a:moveTo>
                      <a:lnTo>
                        <a:pt x="0" y="200"/>
                      </a:lnTo>
                      <a:lnTo>
                        <a:pt x="243" y="44"/>
                      </a:lnTo>
                      <a:lnTo>
                        <a:pt x="246" y="0"/>
                      </a:lnTo>
                      <a:lnTo>
                        <a:pt x="3" y="148"/>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2" name="Google Shape;622;p21"/>
                <p:cNvSpPr/>
                <p:nvPr/>
              </p:nvSpPr>
              <p:spPr>
                <a:xfrm>
                  <a:off x="3400" y="2682"/>
                  <a:ext cx="205" cy="147"/>
                </a:xfrm>
                <a:custGeom>
                  <a:avLst/>
                  <a:gdLst/>
                  <a:ahLst/>
                  <a:cxnLst/>
                  <a:rect l="l" t="t" r="r" b="b"/>
                  <a:pathLst>
                    <a:path w="205" h="147" extrusionOk="0">
                      <a:moveTo>
                        <a:pt x="5" y="0"/>
                      </a:moveTo>
                      <a:lnTo>
                        <a:pt x="0" y="52"/>
                      </a:lnTo>
                      <a:lnTo>
                        <a:pt x="199" y="146"/>
                      </a:lnTo>
                      <a:lnTo>
                        <a:pt x="204" y="97"/>
                      </a:lnTo>
                      <a:lnTo>
                        <a:pt x="5"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3" name="Google Shape;623;p21"/>
                <p:cNvSpPr/>
                <p:nvPr/>
              </p:nvSpPr>
              <p:spPr>
                <a:xfrm>
                  <a:off x="3398" y="2676"/>
                  <a:ext cx="207" cy="114"/>
                </a:xfrm>
                <a:custGeom>
                  <a:avLst/>
                  <a:gdLst/>
                  <a:ahLst/>
                  <a:cxnLst/>
                  <a:rect l="l" t="t" r="r" b="b"/>
                  <a:pathLst>
                    <a:path w="207" h="114" extrusionOk="0">
                      <a:moveTo>
                        <a:pt x="4" y="0"/>
                      </a:moveTo>
                      <a:lnTo>
                        <a:pt x="0" y="8"/>
                      </a:lnTo>
                      <a:lnTo>
                        <a:pt x="200" y="113"/>
                      </a:lnTo>
                      <a:lnTo>
                        <a:pt x="206" y="99"/>
                      </a:lnTo>
                      <a:lnTo>
                        <a:pt x="4"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4" name="Google Shape;624;p21"/>
                <p:cNvSpPr/>
                <p:nvPr/>
              </p:nvSpPr>
              <p:spPr>
                <a:xfrm>
                  <a:off x="3600" y="2673"/>
                  <a:ext cx="254" cy="171"/>
                </a:xfrm>
                <a:custGeom>
                  <a:avLst/>
                  <a:gdLst/>
                  <a:ahLst/>
                  <a:cxnLst/>
                  <a:rect l="l" t="t" r="r" b="b"/>
                  <a:pathLst>
                    <a:path w="254" h="171" extrusionOk="0">
                      <a:moveTo>
                        <a:pt x="0" y="163"/>
                      </a:moveTo>
                      <a:lnTo>
                        <a:pt x="0" y="170"/>
                      </a:lnTo>
                      <a:lnTo>
                        <a:pt x="252" y="6"/>
                      </a:lnTo>
                      <a:lnTo>
                        <a:pt x="253" y="0"/>
                      </a:lnTo>
                      <a:lnTo>
                        <a:pt x="0" y="163"/>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5" name="Google Shape;625;p21"/>
                <p:cNvSpPr/>
                <p:nvPr/>
              </p:nvSpPr>
              <p:spPr>
                <a:xfrm>
                  <a:off x="3399" y="2565"/>
                  <a:ext cx="454" cy="213"/>
                </a:xfrm>
                <a:custGeom>
                  <a:avLst/>
                  <a:gdLst/>
                  <a:ahLst/>
                  <a:cxnLst/>
                  <a:rect l="l" t="t" r="r" b="b"/>
                  <a:pathLst>
                    <a:path w="454" h="213" extrusionOk="0">
                      <a:moveTo>
                        <a:pt x="0" y="111"/>
                      </a:moveTo>
                      <a:lnTo>
                        <a:pt x="248" y="0"/>
                      </a:lnTo>
                      <a:lnTo>
                        <a:pt x="453" y="58"/>
                      </a:lnTo>
                      <a:lnTo>
                        <a:pt x="206" y="212"/>
                      </a:lnTo>
                      <a:lnTo>
                        <a:pt x="0" y="111"/>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26" name="Google Shape;626;p21"/>
                <p:cNvGrpSpPr/>
                <p:nvPr/>
              </p:nvGrpSpPr>
              <p:grpSpPr>
                <a:xfrm>
                  <a:off x="3600" y="2575"/>
                  <a:ext cx="230" cy="75"/>
                  <a:chOff x="3600" y="2575"/>
                  <a:chExt cx="230" cy="75"/>
                </a:xfrm>
              </p:grpSpPr>
              <p:sp>
                <p:nvSpPr>
                  <p:cNvPr id="627" name="Google Shape;627;p21"/>
                  <p:cNvSpPr/>
                  <p:nvPr/>
                </p:nvSpPr>
                <p:spPr>
                  <a:xfrm>
                    <a:off x="3617" y="2575"/>
                    <a:ext cx="213" cy="65"/>
                  </a:xfrm>
                  <a:custGeom>
                    <a:avLst/>
                    <a:gdLst/>
                    <a:ahLst/>
                    <a:cxnLst/>
                    <a:rect l="l" t="t" r="r" b="b"/>
                    <a:pathLst>
                      <a:path w="213" h="65" extrusionOk="0">
                        <a:moveTo>
                          <a:pt x="6" y="0"/>
                        </a:moveTo>
                        <a:lnTo>
                          <a:pt x="0" y="3"/>
                        </a:lnTo>
                        <a:lnTo>
                          <a:pt x="208" y="64"/>
                        </a:lnTo>
                        <a:lnTo>
                          <a:pt x="212" y="62"/>
                        </a:lnTo>
                        <a:lnTo>
                          <a:pt x="6"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28" name="Google Shape;628;p21"/>
                  <p:cNvSpPr/>
                  <p:nvPr/>
                </p:nvSpPr>
                <p:spPr>
                  <a:xfrm>
                    <a:off x="3600" y="2584"/>
                    <a:ext cx="216" cy="66"/>
                  </a:xfrm>
                  <a:custGeom>
                    <a:avLst/>
                    <a:gdLst/>
                    <a:ahLst/>
                    <a:cxnLst/>
                    <a:rect l="l" t="t" r="r" b="b"/>
                    <a:pathLst>
                      <a:path w="216" h="66" extrusionOk="0">
                        <a:moveTo>
                          <a:pt x="8" y="0"/>
                        </a:moveTo>
                        <a:lnTo>
                          <a:pt x="0" y="3"/>
                        </a:lnTo>
                        <a:lnTo>
                          <a:pt x="209" y="65"/>
                        </a:lnTo>
                        <a:lnTo>
                          <a:pt x="215" y="62"/>
                        </a:lnTo>
                        <a:lnTo>
                          <a:pt x="8"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29" name="Google Shape;629;p21"/>
                <p:cNvSpPr/>
                <p:nvPr/>
              </p:nvSpPr>
              <p:spPr>
                <a:xfrm>
                  <a:off x="3604" y="2623"/>
                  <a:ext cx="250" cy="157"/>
                </a:xfrm>
                <a:custGeom>
                  <a:avLst/>
                  <a:gdLst/>
                  <a:ahLst/>
                  <a:cxnLst/>
                  <a:rect l="l" t="t" r="r" b="b"/>
                  <a:pathLst>
                    <a:path w="250" h="157" extrusionOk="0">
                      <a:moveTo>
                        <a:pt x="0" y="152"/>
                      </a:moveTo>
                      <a:lnTo>
                        <a:pt x="2" y="156"/>
                      </a:lnTo>
                      <a:lnTo>
                        <a:pt x="249" y="4"/>
                      </a:lnTo>
                      <a:lnTo>
                        <a:pt x="249" y="0"/>
                      </a:lnTo>
                      <a:lnTo>
                        <a:pt x="0" y="15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30" name="Google Shape;630;p21"/>
                <p:cNvGrpSpPr/>
                <p:nvPr/>
              </p:nvGrpSpPr>
              <p:grpSpPr>
                <a:xfrm>
                  <a:off x="3601" y="2638"/>
                  <a:ext cx="243" cy="181"/>
                  <a:chOff x="3601" y="2638"/>
                  <a:chExt cx="243" cy="181"/>
                </a:xfrm>
              </p:grpSpPr>
              <p:cxnSp>
                <p:nvCxnSpPr>
                  <p:cNvPr id="631" name="Google Shape;631;p21"/>
                  <p:cNvCxnSpPr/>
                  <p:nvPr/>
                </p:nvCxnSpPr>
                <p:spPr>
                  <a:xfrm flipH="1">
                    <a:off x="3605" y="2638"/>
                    <a:ext cx="238" cy="147"/>
                  </a:xfrm>
                  <a:prstGeom prst="straightConnector1">
                    <a:avLst/>
                  </a:prstGeom>
                  <a:noFill/>
                  <a:ln w="12700" cap="flat" cmpd="sng">
                    <a:solidFill>
                      <a:srgbClr val="000000"/>
                    </a:solidFill>
                    <a:prstDash val="solid"/>
                    <a:round/>
                    <a:headEnd type="none" w="sm" len="sm"/>
                    <a:tailEnd type="none" w="sm" len="sm"/>
                  </a:ln>
                </p:spPr>
              </p:cxnSp>
              <p:cxnSp>
                <p:nvCxnSpPr>
                  <p:cNvPr id="632" name="Google Shape;632;p21"/>
                  <p:cNvCxnSpPr/>
                  <p:nvPr/>
                </p:nvCxnSpPr>
                <p:spPr>
                  <a:xfrm flipH="1">
                    <a:off x="3603" y="2645"/>
                    <a:ext cx="241" cy="146"/>
                  </a:xfrm>
                  <a:prstGeom prst="straightConnector1">
                    <a:avLst/>
                  </a:prstGeom>
                  <a:noFill/>
                  <a:ln w="12700" cap="flat" cmpd="sng">
                    <a:solidFill>
                      <a:srgbClr val="000000"/>
                    </a:solidFill>
                    <a:prstDash val="solid"/>
                    <a:round/>
                    <a:headEnd type="none" w="sm" len="sm"/>
                    <a:tailEnd type="none" w="sm" len="sm"/>
                  </a:ln>
                </p:spPr>
              </p:cxnSp>
              <p:cxnSp>
                <p:nvCxnSpPr>
                  <p:cNvPr id="633" name="Google Shape;633;p21"/>
                  <p:cNvCxnSpPr/>
                  <p:nvPr/>
                </p:nvCxnSpPr>
                <p:spPr>
                  <a:xfrm flipH="1">
                    <a:off x="3602" y="2654"/>
                    <a:ext cx="238" cy="149"/>
                  </a:xfrm>
                  <a:prstGeom prst="straightConnector1">
                    <a:avLst/>
                  </a:prstGeom>
                  <a:noFill/>
                  <a:ln w="12700" cap="flat" cmpd="sng">
                    <a:solidFill>
                      <a:srgbClr val="000000"/>
                    </a:solidFill>
                    <a:prstDash val="solid"/>
                    <a:round/>
                    <a:headEnd type="none" w="sm" len="sm"/>
                    <a:tailEnd type="none" w="sm" len="sm"/>
                  </a:ln>
                </p:spPr>
              </p:cxnSp>
              <p:cxnSp>
                <p:nvCxnSpPr>
                  <p:cNvPr id="634" name="Google Shape;634;p21"/>
                  <p:cNvCxnSpPr/>
                  <p:nvPr/>
                </p:nvCxnSpPr>
                <p:spPr>
                  <a:xfrm flipH="1">
                    <a:off x="3604" y="2657"/>
                    <a:ext cx="239" cy="151"/>
                  </a:xfrm>
                  <a:prstGeom prst="straightConnector1">
                    <a:avLst/>
                  </a:prstGeom>
                  <a:noFill/>
                  <a:ln w="12700" cap="flat" cmpd="sng">
                    <a:solidFill>
                      <a:srgbClr val="000000"/>
                    </a:solidFill>
                    <a:prstDash val="solid"/>
                    <a:round/>
                    <a:headEnd type="none" w="sm" len="sm"/>
                    <a:tailEnd type="none" w="sm" len="sm"/>
                  </a:ln>
                </p:spPr>
              </p:cxnSp>
              <p:cxnSp>
                <p:nvCxnSpPr>
                  <p:cNvPr id="635" name="Google Shape;635;p21"/>
                  <p:cNvCxnSpPr/>
                  <p:nvPr/>
                </p:nvCxnSpPr>
                <p:spPr>
                  <a:xfrm flipH="1">
                    <a:off x="3601" y="2666"/>
                    <a:ext cx="241" cy="153"/>
                  </a:xfrm>
                  <a:prstGeom prst="straightConnector1">
                    <a:avLst/>
                  </a:prstGeom>
                  <a:noFill/>
                  <a:ln w="12700" cap="flat" cmpd="sng">
                    <a:solidFill>
                      <a:srgbClr val="000000"/>
                    </a:solidFill>
                    <a:prstDash val="solid"/>
                    <a:round/>
                    <a:headEnd type="none" w="sm" len="sm"/>
                    <a:tailEnd type="none" w="sm" len="sm"/>
                  </a:ln>
                </p:spPr>
              </p:cxnSp>
            </p:grpSp>
            <p:grpSp>
              <p:nvGrpSpPr>
                <p:cNvPr id="636" name="Google Shape;636;p21"/>
                <p:cNvGrpSpPr/>
                <p:nvPr/>
              </p:nvGrpSpPr>
              <p:grpSpPr>
                <a:xfrm>
                  <a:off x="3403" y="2685"/>
                  <a:ext cx="203" cy="132"/>
                  <a:chOff x="3403" y="2685"/>
                  <a:chExt cx="203" cy="132"/>
                </a:xfrm>
              </p:grpSpPr>
              <p:cxnSp>
                <p:nvCxnSpPr>
                  <p:cNvPr id="637" name="Google Shape;637;p21"/>
                  <p:cNvCxnSpPr/>
                  <p:nvPr/>
                </p:nvCxnSpPr>
                <p:spPr>
                  <a:xfrm>
                    <a:off x="3406" y="2685"/>
                    <a:ext cx="200" cy="99"/>
                  </a:xfrm>
                  <a:prstGeom prst="straightConnector1">
                    <a:avLst/>
                  </a:prstGeom>
                  <a:noFill/>
                  <a:ln w="12700" cap="flat" cmpd="sng">
                    <a:solidFill>
                      <a:srgbClr val="000000"/>
                    </a:solidFill>
                    <a:prstDash val="solid"/>
                    <a:round/>
                    <a:headEnd type="none" w="sm" len="sm"/>
                    <a:tailEnd type="none" w="sm" len="sm"/>
                  </a:ln>
                </p:spPr>
              </p:cxnSp>
              <p:cxnSp>
                <p:nvCxnSpPr>
                  <p:cNvPr id="638" name="Google Shape;638;p21"/>
                  <p:cNvCxnSpPr/>
                  <p:nvPr/>
                </p:nvCxnSpPr>
                <p:spPr>
                  <a:xfrm>
                    <a:off x="3406" y="2693"/>
                    <a:ext cx="197" cy="97"/>
                  </a:xfrm>
                  <a:prstGeom prst="straightConnector1">
                    <a:avLst/>
                  </a:prstGeom>
                  <a:noFill/>
                  <a:ln w="12700" cap="flat" cmpd="sng">
                    <a:solidFill>
                      <a:srgbClr val="000000"/>
                    </a:solidFill>
                    <a:prstDash val="solid"/>
                    <a:round/>
                    <a:headEnd type="none" w="sm" len="sm"/>
                    <a:tailEnd type="none" w="sm" len="sm"/>
                  </a:ln>
                </p:spPr>
              </p:cxnSp>
              <p:cxnSp>
                <p:nvCxnSpPr>
                  <p:cNvPr id="639" name="Google Shape;639;p21"/>
                  <p:cNvCxnSpPr/>
                  <p:nvPr/>
                </p:nvCxnSpPr>
                <p:spPr>
                  <a:xfrm>
                    <a:off x="3403" y="2701"/>
                    <a:ext cx="200" cy="101"/>
                  </a:xfrm>
                  <a:prstGeom prst="straightConnector1">
                    <a:avLst/>
                  </a:prstGeom>
                  <a:noFill/>
                  <a:ln w="12700" cap="flat" cmpd="sng">
                    <a:solidFill>
                      <a:srgbClr val="000000"/>
                    </a:solidFill>
                    <a:prstDash val="solid"/>
                    <a:round/>
                    <a:headEnd type="none" w="sm" len="sm"/>
                    <a:tailEnd type="none" w="sm" len="sm"/>
                  </a:ln>
                </p:spPr>
              </p:cxnSp>
              <p:cxnSp>
                <p:nvCxnSpPr>
                  <p:cNvPr id="640" name="Google Shape;640;p21"/>
                  <p:cNvCxnSpPr/>
                  <p:nvPr/>
                </p:nvCxnSpPr>
                <p:spPr>
                  <a:xfrm>
                    <a:off x="3404" y="2711"/>
                    <a:ext cx="200" cy="97"/>
                  </a:xfrm>
                  <a:prstGeom prst="straightConnector1">
                    <a:avLst/>
                  </a:prstGeom>
                  <a:noFill/>
                  <a:ln w="12700" cap="flat" cmpd="sng">
                    <a:solidFill>
                      <a:srgbClr val="000000"/>
                    </a:solidFill>
                    <a:prstDash val="solid"/>
                    <a:round/>
                    <a:headEnd type="none" w="sm" len="sm"/>
                    <a:tailEnd type="none" w="sm" len="sm"/>
                  </a:ln>
                </p:spPr>
              </p:cxnSp>
              <p:cxnSp>
                <p:nvCxnSpPr>
                  <p:cNvPr id="641" name="Google Shape;641;p21"/>
                  <p:cNvCxnSpPr/>
                  <p:nvPr/>
                </p:nvCxnSpPr>
                <p:spPr>
                  <a:xfrm>
                    <a:off x="3403" y="2720"/>
                    <a:ext cx="198" cy="97"/>
                  </a:xfrm>
                  <a:prstGeom prst="straightConnector1">
                    <a:avLst/>
                  </a:prstGeom>
                  <a:noFill/>
                  <a:ln w="12700" cap="flat" cmpd="sng">
                    <a:solidFill>
                      <a:srgbClr val="000000"/>
                    </a:solidFill>
                    <a:prstDash val="solid"/>
                    <a:round/>
                    <a:headEnd type="none" w="sm" len="sm"/>
                    <a:tailEnd type="none" w="sm" len="sm"/>
                  </a:ln>
                </p:spPr>
              </p:cxnSp>
            </p:grpSp>
          </p:grpSp>
          <p:grpSp>
            <p:nvGrpSpPr>
              <p:cNvPr id="642" name="Google Shape;642;p21"/>
              <p:cNvGrpSpPr/>
              <p:nvPr/>
            </p:nvGrpSpPr>
            <p:grpSpPr>
              <a:xfrm>
                <a:off x="3409" y="2505"/>
                <a:ext cx="474" cy="280"/>
                <a:chOff x="3409" y="2505"/>
                <a:chExt cx="474" cy="280"/>
              </a:xfrm>
            </p:grpSpPr>
            <p:sp>
              <p:nvSpPr>
                <p:cNvPr id="643" name="Google Shape;643;p21"/>
                <p:cNvSpPr/>
                <p:nvPr/>
              </p:nvSpPr>
              <p:spPr>
                <a:xfrm rot="240000">
                  <a:off x="3411" y="2618"/>
                  <a:ext cx="14" cy="67"/>
                </a:xfrm>
                <a:custGeom>
                  <a:avLst/>
                  <a:gdLst/>
                  <a:ahLst/>
                  <a:cxnLst/>
                  <a:rect l="l" t="t" r="r" b="b"/>
                  <a:pathLst>
                    <a:path w="21600" h="42753" fill="none" extrusionOk="0">
                      <a:moveTo>
                        <a:pt x="18455" y="42752"/>
                      </a:moveTo>
                      <a:cubicBezTo>
                        <a:pt x="7854" y="41192"/>
                        <a:pt x="0" y="32097"/>
                        <a:pt x="0" y="21383"/>
                      </a:cubicBezTo>
                      <a:cubicBezTo>
                        <a:pt x="0" y="10633"/>
                        <a:pt x="7903" y="1520"/>
                        <a:pt x="18545" y="0"/>
                      </a:cubicBezTo>
                    </a:path>
                    <a:path w="21600" h="42753" extrusionOk="0">
                      <a:moveTo>
                        <a:pt x="18455" y="42752"/>
                      </a:moveTo>
                      <a:cubicBezTo>
                        <a:pt x="7854" y="41192"/>
                        <a:pt x="0" y="32097"/>
                        <a:pt x="0" y="21383"/>
                      </a:cubicBezTo>
                      <a:cubicBezTo>
                        <a:pt x="0" y="10633"/>
                        <a:pt x="7903" y="1520"/>
                        <a:pt x="18545" y="0"/>
                      </a:cubicBezTo>
                      <a:lnTo>
                        <a:pt x="21600" y="21383"/>
                      </a:lnTo>
                      <a:close/>
                    </a:path>
                  </a:pathLst>
                </a:cu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644" name="Google Shape;644;p21"/>
                <p:cNvSpPr/>
                <p:nvPr/>
              </p:nvSpPr>
              <p:spPr>
                <a:xfrm>
                  <a:off x="3424" y="2505"/>
                  <a:ext cx="458" cy="279"/>
                </a:xfrm>
                <a:custGeom>
                  <a:avLst/>
                  <a:gdLst/>
                  <a:ahLst/>
                  <a:cxnLst/>
                  <a:rect l="l" t="t" r="r" b="b"/>
                  <a:pathLst>
                    <a:path w="458" h="279" extrusionOk="0">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45" name="Google Shape;645;p21"/>
                <p:cNvSpPr/>
                <p:nvPr/>
              </p:nvSpPr>
              <p:spPr>
                <a:xfrm>
                  <a:off x="3424" y="2556"/>
                  <a:ext cx="459" cy="221"/>
                </a:xfrm>
                <a:custGeom>
                  <a:avLst/>
                  <a:gdLst/>
                  <a:ahLst/>
                  <a:cxnLst/>
                  <a:rect l="l" t="t" r="r" b="b"/>
                  <a:pathLst>
                    <a:path w="459" h="221" extrusionOk="0">
                      <a:moveTo>
                        <a:pt x="0" y="124"/>
                      </a:moveTo>
                      <a:lnTo>
                        <a:pt x="253" y="0"/>
                      </a:lnTo>
                      <a:lnTo>
                        <a:pt x="458" y="57"/>
                      </a:lnTo>
                      <a:lnTo>
                        <a:pt x="204" y="220"/>
                      </a:lnTo>
                      <a:lnTo>
                        <a:pt x="0" y="124"/>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46" name="Google Shape;646;p21"/>
                <p:cNvSpPr/>
                <p:nvPr/>
              </p:nvSpPr>
              <p:spPr>
                <a:xfrm>
                  <a:off x="3626" y="2574"/>
                  <a:ext cx="249" cy="200"/>
                </a:xfrm>
                <a:custGeom>
                  <a:avLst/>
                  <a:gdLst/>
                  <a:ahLst/>
                  <a:cxnLst/>
                  <a:rect l="l" t="t" r="r" b="b"/>
                  <a:pathLst>
                    <a:path w="249" h="200" extrusionOk="0">
                      <a:moveTo>
                        <a:pt x="5" y="149"/>
                      </a:moveTo>
                      <a:lnTo>
                        <a:pt x="0" y="199"/>
                      </a:lnTo>
                      <a:lnTo>
                        <a:pt x="244" y="43"/>
                      </a:lnTo>
                      <a:lnTo>
                        <a:pt x="248" y="0"/>
                      </a:lnTo>
                      <a:lnTo>
                        <a:pt x="5" y="149"/>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47" name="Google Shape;647;p21"/>
                <p:cNvSpPr/>
                <p:nvPr/>
              </p:nvSpPr>
              <p:spPr>
                <a:xfrm>
                  <a:off x="3428" y="2623"/>
                  <a:ext cx="205" cy="149"/>
                </a:xfrm>
                <a:custGeom>
                  <a:avLst/>
                  <a:gdLst/>
                  <a:ahLst/>
                  <a:cxnLst/>
                  <a:rect l="l" t="t" r="r" b="b"/>
                  <a:pathLst>
                    <a:path w="205" h="149" extrusionOk="0">
                      <a:moveTo>
                        <a:pt x="5" y="0"/>
                      </a:moveTo>
                      <a:lnTo>
                        <a:pt x="0" y="53"/>
                      </a:lnTo>
                      <a:lnTo>
                        <a:pt x="200" y="148"/>
                      </a:lnTo>
                      <a:lnTo>
                        <a:pt x="204" y="98"/>
                      </a:lnTo>
                      <a:lnTo>
                        <a:pt x="5"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48" name="Google Shape;648;p21"/>
                <p:cNvSpPr/>
                <p:nvPr/>
              </p:nvSpPr>
              <p:spPr>
                <a:xfrm>
                  <a:off x="3428" y="2618"/>
                  <a:ext cx="206" cy="115"/>
                </a:xfrm>
                <a:custGeom>
                  <a:avLst/>
                  <a:gdLst/>
                  <a:ahLst/>
                  <a:cxnLst/>
                  <a:rect l="l" t="t" r="r" b="b"/>
                  <a:pathLst>
                    <a:path w="206" h="115" extrusionOk="0">
                      <a:moveTo>
                        <a:pt x="0" y="0"/>
                      </a:moveTo>
                      <a:lnTo>
                        <a:pt x="0" y="9"/>
                      </a:lnTo>
                      <a:lnTo>
                        <a:pt x="199" y="114"/>
                      </a:lnTo>
                      <a:lnTo>
                        <a:pt x="205" y="100"/>
                      </a:lnTo>
                      <a:lnTo>
                        <a:pt x="0"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49" name="Google Shape;649;p21"/>
                <p:cNvSpPr/>
                <p:nvPr/>
              </p:nvSpPr>
              <p:spPr>
                <a:xfrm>
                  <a:off x="3629" y="2613"/>
                  <a:ext cx="253" cy="172"/>
                </a:xfrm>
                <a:custGeom>
                  <a:avLst/>
                  <a:gdLst/>
                  <a:ahLst/>
                  <a:cxnLst/>
                  <a:rect l="l" t="t" r="r" b="b"/>
                  <a:pathLst>
                    <a:path w="253" h="172" extrusionOk="0">
                      <a:moveTo>
                        <a:pt x="0" y="164"/>
                      </a:moveTo>
                      <a:lnTo>
                        <a:pt x="1" y="171"/>
                      </a:lnTo>
                      <a:lnTo>
                        <a:pt x="252" y="6"/>
                      </a:lnTo>
                      <a:lnTo>
                        <a:pt x="252" y="0"/>
                      </a:lnTo>
                      <a:lnTo>
                        <a:pt x="0" y="164"/>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50" name="Google Shape;650;p21"/>
                <p:cNvSpPr/>
                <p:nvPr/>
              </p:nvSpPr>
              <p:spPr>
                <a:xfrm>
                  <a:off x="3427" y="2505"/>
                  <a:ext cx="455" cy="214"/>
                </a:xfrm>
                <a:custGeom>
                  <a:avLst/>
                  <a:gdLst/>
                  <a:ahLst/>
                  <a:cxnLst/>
                  <a:rect l="l" t="t" r="r" b="b"/>
                  <a:pathLst>
                    <a:path w="455" h="214" extrusionOk="0">
                      <a:moveTo>
                        <a:pt x="0" y="114"/>
                      </a:moveTo>
                      <a:lnTo>
                        <a:pt x="248" y="0"/>
                      </a:lnTo>
                      <a:lnTo>
                        <a:pt x="454" y="58"/>
                      </a:lnTo>
                      <a:lnTo>
                        <a:pt x="206" y="213"/>
                      </a:lnTo>
                      <a:lnTo>
                        <a:pt x="0" y="114"/>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51" name="Google Shape;651;p21"/>
                <p:cNvGrpSpPr/>
                <p:nvPr/>
              </p:nvGrpSpPr>
              <p:grpSpPr>
                <a:xfrm>
                  <a:off x="3628" y="2516"/>
                  <a:ext cx="231" cy="77"/>
                  <a:chOff x="3628" y="2516"/>
                  <a:chExt cx="231" cy="77"/>
                </a:xfrm>
              </p:grpSpPr>
              <p:sp>
                <p:nvSpPr>
                  <p:cNvPr id="652" name="Google Shape;652;p21"/>
                  <p:cNvSpPr/>
                  <p:nvPr/>
                </p:nvSpPr>
                <p:spPr>
                  <a:xfrm>
                    <a:off x="3646" y="2516"/>
                    <a:ext cx="213" cy="66"/>
                  </a:xfrm>
                  <a:custGeom>
                    <a:avLst/>
                    <a:gdLst/>
                    <a:ahLst/>
                    <a:cxnLst/>
                    <a:rect l="l" t="t" r="r" b="b"/>
                    <a:pathLst>
                      <a:path w="213" h="66" extrusionOk="0">
                        <a:moveTo>
                          <a:pt x="4" y="0"/>
                        </a:moveTo>
                        <a:lnTo>
                          <a:pt x="0" y="4"/>
                        </a:lnTo>
                        <a:lnTo>
                          <a:pt x="205" y="65"/>
                        </a:lnTo>
                        <a:lnTo>
                          <a:pt x="212" y="64"/>
                        </a:lnTo>
                        <a:lnTo>
                          <a:pt x="4"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53" name="Google Shape;653;p21"/>
                  <p:cNvSpPr/>
                  <p:nvPr/>
                </p:nvSpPr>
                <p:spPr>
                  <a:xfrm>
                    <a:off x="3628" y="2525"/>
                    <a:ext cx="217" cy="68"/>
                  </a:xfrm>
                  <a:custGeom>
                    <a:avLst/>
                    <a:gdLst/>
                    <a:ahLst/>
                    <a:cxnLst/>
                    <a:rect l="l" t="t" r="r" b="b"/>
                    <a:pathLst>
                      <a:path w="217" h="68" extrusionOk="0">
                        <a:moveTo>
                          <a:pt x="8" y="0"/>
                        </a:moveTo>
                        <a:lnTo>
                          <a:pt x="0" y="5"/>
                        </a:lnTo>
                        <a:lnTo>
                          <a:pt x="209" y="67"/>
                        </a:lnTo>
                        <a:lnTo>
                          <a:pt x="216" y="63"/>
                        </a:lnTo>
                        <a:lnTo>
                          <a:pt x="8"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54" name="Google Shape;654;p21"/>
                <p:cNvSpPr/>
                <p:nvPr/>
              </p:nvSpPr>
              <p:spPr>
                <a:xfrm>
                  <a:off x="3632" y="2566"/>
                  <a:ext cx="250" cy="157"/>
                </a:xfrm>
                <a:custGeom>
                  <a:avLst/>
                  <a:gdLst/>
                  <a:ahLst/>
                  <a:cxnLst/>
                  <a:rect l="l" t="t" r="r" b="b"/>
                  <a:pathLst>
                    <a:path w="250" h="157" extrusionOk="0">
                      <a:moveTo>
                        <a:pt x="0" y="152"/>
                      </a:moveTo>
                      <a:lnTo>
                        <a:pt x="1" y="156"/>
                      </a:lnTo>
                      <a:lnTo>
                        <a:pt x="248" y="2"/>
                      </a:lnTo>
                      <a:lnTo>
                        <a:pt x="249" y="0"/>
                      </a:lnTo>
                      <a:lnTo>
                        <a:pt x="0" y="15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55" name="Google Shape;655;p21"/>
                <p:cNvGrpSpPr/>
                <p:nvPr/>
              </p:nvGrpSpPr>
              <p:grpSpPr>
                <a:xfrm>
                  <a:off x="3628" y="2578"/>
                  <a:ext cx="245" cy="184"/>
                  <a:chOff x="3628" y="2578"/>
                  <a:chExt cx="245" cy="184"/>
                </a:xfrm>
              </p:grpSpPr>
              <p:cxnSp>
                <p:nvCxnSpPr>
                  <p:cNvPr id="656" name="Google Shape;656;p21"/>
                  <p:cNvCxnSpPr/>
                  <p:nvPr/>
                </p:nvCxnSpPr>
                <p:spPr>
                  <a:xfrm flipH="1">
                    <a:off x="3633" y="2578"/>
                    <a:ext cx="239" cy="149"/>
                  </a:xfrm>
                  <a:prstGeom prst="straightConnector1">
                    <a:avLst/>
                  </a:prstGeom>
                  <a:noFill/>
                  <a:ln w="12700" cap="flat" cmpd="sng">
                    <a:solidFill>
                      <a:srgbClr val="000000"/>
                    </a:solidFill>
                    <a:prstDash val="solid"/>
                    <a:round/>
                    <a:headEnd type="none" w="sm" len="sm"/>
                    <a:tailEnd type="none" w="sm" len="sm"/>
                  </a:ln>
                </p:spPr>
              </p:cxnSp>
              <p:cxnSp>
                <p:nvCxnSpPr>
                  <p:cNvPr id="657" name="Google Shape;657;p21"/>
                  <p:cNvCxnSpPr/>
                  <p:nvPr/>
                </p:nvCxnSpPr>
                <p:spPr>
                  <a:xfrm flipH="1">
                    <a:off x="3632" y="2587"/>
                    <a:ext cx="241" cy="149"/>
                  </a:xfrm>
                  <a:prstGeom prst="straightConnector1">
                    <a:avLst/>
                  </a:prstGeom>
                  <a:noFill/>
                  <a:ln w="12700" cap="flat" cmpd="sng">
                    <a:solidFill>
                      <a:srgbClr val="000000"/>
                    </a:solidFill>
                    <a:prstDash val="solid"/>
                    <a:round/>
                    <a:headEnd type="none" w="sm" len="sm"/>
                    <a:tailEnd type="none" w="sm" len="sm"/>
                  </a:ln>
                </p:spPr>
              </p:cxnSp>
              <p:cxnSp>
                <p:nvCxnSpPr>
                  <p:cNvPr id="658" name="Google Shape;658;p21"/>
                  <p:cNvCxnSpPr/>
                  <p:nvPr/>
                </p:nvCxnSpPr>
                <p:spPr>
                  <a:xfrm flipH="1">
                    <a:off x="3630" y="2595"/>
                    <a:ext cx="238" cy="149"/>
                  </a:xfrm>
                  <a:prstGeom prst="straightConnector1">
                    <a:avLst/>
                  </a:prstGeom>
                  <a:noFill/>
                  <a:ln w="12700" cap="flat" cmpd="sng">
                    <a:solidFill>
                      <a:srgbClr val="000000"/>
                    </a:solidFill>
                    <a:prstDash val="solid"/>
                    <a:round/>
                    <a:headEnd type="none" w="sm" len="sm"/>
                    <a:tailEnd type="none" w="sm" len="sm"/>
                  </a:ln>
                </p:spPr>
              </p:cxnSp>
              <p:cxnSp>
                <p:nvCxnSpPr>
                  <p:cNvPr id="659" name="Google Shape;659;p21"/>
                  <p:cNvCxnSpPr/>
                  <p:nvPr/>
                </p:nvCxnSpPr>
                <p:spPr>
                  <a:xfrm flipH="1">
                    <a:off x="3631" y="2599"/>
                    <a:ext cx="240" cy="152"/>
                  </a:xfrm>
                  <a:prstGeom prst="straightConnector1">
                    <a:avLst/>
                  </a:prstGeom>
                  <a:noFill/>
                  <a:ln w="12700" cap="flat" cmpd="sng">
                    <a:solidFill>
                      <a:srgbClr val="000000"/>
                    </a:solidFill>
                    <a:prstDash val="solid"/>
                    <a:round/>
                    <a:headEnd type="none" w="sm" len="sm"/>
                    <a:tailEnd type="none" w="sm" len="sm"/>
                  </a:ln>
                </p:spPr>
              </p:cxnSp>
              <p:cxnSp>
                <p:nvCxnSpPr>
                  <p:cNvPr id="660" name="Google Shape;660;p21"/>
                  <p:cNvCxnSpPr/>
                  <p:nvPr/>
                </p:nvCxnSpPr>
                <p:spPr>
                  <a:xfrm flipH="1">
                    <a:off x="3628" y="2608"/>
                    <a:ext cx="243" cy="154"/>
                  </a:xfrm>
                  <a:prstGeom prst="straightConnector1">
                    <a:avLst/>
                  </a:prstGeom>
                  <a:noFill/>
                  <a:ln w="12700" cap="flat" cmpd="sng">
                    <a:solidFill>
                      <a:srgbClr val="000000"/>
                    </a:solidFill>
                    <a:prstDash val="solid"/>
                    <a:round/>
                    <a:headEnd type="none" w="sm" len="sm"/>
                    <a:tailEnd type="none" w="sm" len="sm"/>
                  </a:ln>
                </p:spPr>
              </p:cxnSp>
            </p:grpSp>
            <p:grpSp>
              <p:nvGrpSpPr>
                <p:cNvPr id="661" name="Google Shape;661;p21"/>
                <p:cNvGrpSpPr/>
                <p:nvPr/>
              </p:nvGrpSpPr>
              <p:grpSpPr>
                <a:xfrm>
                  <a:off x="3430" y="2627"/>
                  <a:ext cx="203" cy="133"/>
                  <a:chOff x="3430" y="2627"/>
                  <a:chExt cx="203" cy="133"/>
                </a:xfrm>
              </p:grpSpPr>
              <p:cxnSp>
                <p:nvCxnSpPr>
                  <p:cNvPr id="662" name="Google Shape;662;p21"/>
                  <p:cNvCxnSpPr/>
                  <p:nvPr/>
                </p:nvCxnSpPr>
                <p:spPr>
                  <a:xfrm>
                    <a:off x="3434" y="2627"/>
                    <a:ext cx="199" cy="100"/>
                  </a:xfrm>
                  <a:prstGeom prst="straightConnector1">
                    <a:avLst/>
                  </a:prstGeom>
                  <a:noFill/>
                  <a:ln w="12700" cap="flat" cmpd="sng">
                    <a:solidFill>
                      <a:srgbClr val="000000"/>
                    </a:solidFill>
                    <a:prstDash val="solid"/>
                    <a:round/>
                    <a:headEnd type="none" w="sm" len="sm"/>
                    <a:tailEnd type="none" w="sm" len="sm"/>
                  </a:ln>
                </p:spPr>
              </p:cxnSp>
              <p:cxnSp>
                <p:nvCxnSpPr>
                  <p:cNvPr id="663" name="Google Shape;663;p21"/>
                  <p:cNvCxnSpPr/>
                  <p:nvPr/>
                </p:nvCxnSpPr>
                <p:spPr>
                  <a:xfrm>
                    <a:off x="3434" y="2636"/>
                    <a:ext cx="198" cy="98"/>
                  </a:xfrm>
                  <a:prstGeom prst="straightConnector1">
                    <a:avLst/>
                  </a:prstGeom>
                  <a:noFill/>
                  <a:ln w="12700" cap="flat" cmpd="sng">
                    <a:solidFill>
                      <a:srgbClr val="000000"/>
                    </a:solidFill>
                    <a:prstDash val="solid"/>
                    <a:round/>
                    <a:headEnd type="none" w="sm" len="sm"/>
                    <a:tailEnd type="none" w="sm" len="sm"/>
                  </a:ln>
                </p:spPr>
              </p:cxnSp>
              <p:cxnSp>
                <p:nvCxnSpPr>
                  <p:cNvPr id="664" name="Google Shape;664;p21"/>
                  <p:cNvCxnSpPr/>
                  <p:nvPr/>
                </p:nvCxnSpPr>
                <p:spPr>
                  <a:xfrm>
                    <a:off x="3431" y="2644"/>
                    <a:ext cx="199" cy="99"/>
                  </a:xfrm>
                  <a:prstGeom prst="straightConnector1">
                    <a:avLst/>
                  </a:prstGeom>
                  <a:noFill/>
                  <a:ln w="12700" cap="flat" cmpd="sng">
                    <a:solidFill>
                      <a:srgbClr val="000000"/>
                    </a:solidFill>
                    <a:prstDash val="solid"/>
                    <a:round/>
                    <a:headEnd type="none" w="sm" len="sm"/>
                    <a:tailEnd type="none" w="sm" len="sm"/>
                  </a:ln>
                </p:spPr>
              </p:cxnSp>
              <p:cxnSp>
                <p:nvCxnSpPr>
                  <p:cNvPr id="665" name="Google Shape;665;p21"/>
                  <p:cNvCxnSpPr/>
                  <p:nvPr/>
                </p:nvCxnSpPr>
                <p:spPr>
                  <a:xfrm>
                    <a:off x="3430" y="2653"/>
                    <a:ext cx="200" cy="97"/>
                  </a:xfrm>
                  <a:prstGeom prst="straightConnector1">
                    <a:avLst/>
                  </a:prstGeom>
                  <a:noFill/>
                  <a:ln w="12700" cap="flat" cmpd="sng">
                    <a:solidFill>
                      <a:srgbClr val="000000"/>
                    </a:solidFill>
                    <a:prstDash val="solid"/>
                    <a:round/>
                    <a:headEnd type="none" w="sm" len="sm"/>
                    <a:tailEnd type="none" w="sm" len="sm"/>
                  </a:ln>
                </p:spPr>
              </p:cxnSp>
              <p:cxnSp>
                <p:nvCxnSpPr>
                  <p:cNvPr id="666" name="Google Shape;666;p21"/>
                  <p:cNvCxnSpPr/>
                  <p:nvPr/>
                </p:nvCxnSpPr>
                <p:spPr>
                  <a:xfrm>
                    <a:off x="3432" y="2662"/>
                    <a:ext cx="198" cy="98"/>
                  </a:xfrm>
                  <a:prstGeom prst="straightConnector1">
                    <a:avLst/>
                  </a:prstGeom>
                  <a:noFill/>
                  <a:ln w="12700" cap="flat" cmpd="sng">
                    <a:solidFill>
                      <a:srgbClr val="000000"/>
                    </a:solidFill>
                    <a:prstDash val="solid"/>
                    <a:round/>
                    <a:headEnd type="none" w="sm" len="sm"/>
                    <a:tailEnd type="none" w="sm" len="sm"/>
                  </a:ln>
                </p:spPr>
              </p:cxnSp>
            </p:grpSp>
          </p:grpSp>
          <p:grpSp>
            <p:nvGrpSpPr>
              <p:cNvPr id="667" name="Google Shape;667;p21"/>
              <p:cNvGrpSpPr/>
              <p:nvPr/>
            </p:nvGrpSpPr>
            <p:grpSpPr>
              <a:xfrm>
                <a:off x="3441" y="2441"/>
                <a:ext cx="473" cy="279"/>
                <a:chOff x="3441" y="2441"/>
                <a:chExt cx="473" cy="279"/>
              </a:xfrm>
            </p:grpSpPr>
            <p:sp>
              <p:nvSpPr>
                <p:cNvPr id="668" name="Google Shape;668;p21"/>
                <p:cNvSpPr/>
                <p:nvPr/>
              </p:nvSpPr>
              <p:spPr>
                <a:xfrm rot="240000">
                  <a:off x="3443" y="2555"/>
                  <a:ext cx="13" cy="65"/>
                </a:xfrm>
                <a:custGeom>
                  <a:avLst/>
                  <a:gdLst/>
                  <a:ahLst/>
                  <a:cxnLst/>
                  <a:rect l="l" t="t" r="r" b="b"/>
                  <a:pathLst>
                    <a:path w="21600" h="43068" fill="none" extrusionOk="0">
                      <a:moveTo>
                        <a:pt x="19863" y="43068"/>
                      </a:moveTo>
                      <a:cubicBezTo>
                        <a:pt x="8644" y="42163"/>
                        <a:pt x="0" y="32794"/>
                        <a:pt x="0" y="21538"/>
                      </a:cubicBezTo>
                      <a:cubicBezTo>
                        <a:pt x="0" y="10241"/>
                        <a:pt x="8703" y="853"/>
                        <a:pt x="19967" y="-1"/>
                      </a:cubicBezTo>
                    </a:path>
                    <a:path w="21600" h="43068" extrusionOk="0">
                      <a:moveTo>
                        <a:pt x="19863" y="43068"/>
                      </a:moveTo>
                      <a:cubicBezTo>
                        <a:pt x="8644" y="42163"/>
                        <a:pt x="0" y="32794"/>
                        <a:pt x="0" y="21538"/>
                      </a:cubicBezTo>
                      <a:cubicBezTo>
                        <a:pt x="0" y="10241"/>
                        <a:pt x="8703" y="853"/>
                        <a:pt x="19967" y="-1"/>
                      </a:cubicBezTo>
                      <a:lnTo>
                        <a:pt x="21600" y="21538"/>
                      </a:lnTo>
                      <a:close/>
                    </a:path>
                  </a:pathLst>
                </a:cu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669" name="Google Shape;669;p21"/>
                <p:cNvSpPr/>
                <p:nvPr/>
              </p:nvSpPr>
              <p:spPr>
                <a:xfrm>
                  <a:off x="3456" y="2441"/>
                  <a:ext cx="457" cy="278"/>
                </a:xfrm>
                <a:custGeom>
                  <a:avLst/>
                  <a:gdLst/>
                  <a:ahLst/>
                  <a:cxnLst/>
                  <a:rect l="l" t="t" r="r" b="b"/>
                  <a:pathLst>
                    <a:path w="457" h="278" extrusionOk="0">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0" name="Google Shape;670;p21"/>
                <p:cNvSpPr/>
                <p:nvPr/>
              </p:nvSpPr>
              <p:spPr>
                <a:xfrm>
                  <a:off x="3456" y="2493"/>
                  <a:ext cx="457" cy="221"/>
                </a:xfrm>
                <a:custGeom>
                  <a:avLst/>
                  <a:gdLst/>
                  <a:ahLst/>
                  <a:cxnLst/>
                  <a:rect l="l" t="t" r="r" b="b"/>
                  <a:pathLst>
                    <a:path w="457" h="221" extrusionOk="0">
                      <a:moveTo>
                        <a:pt x="0" y="121"/>
                      </a:moveTo>
                      <a:lnTo>
                        <a:pt x="251" y="0"/>
                      </a:lnTo>
                      <a:lnTo>
                        <a:pt x="456" y="57"/>
                      </a:lnTo>
                      <a:lnTo>
                        <a:pt x="204" y="220"/>
                      </a:lnTo>
                      <a:lnTo>
                        <a:pt x="0" y="121"/>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1" name="Google Shape;671;p21"/>
                <p:cNvSpPr/>
                <p:nvPr/>
              </p:nvSpPr>
              <p:spPr>
                <a:xfrm>
                  <a:off x="3659" y="2508"/>
                  <a:ext cx="246" cy="200"/>
                </a:xfrm>
                <a:custGeom>
                  <a:avLst/>
                  <a:gdLst/>
                  <a:ahLst/>
                  <a:cxnLst/>
                  <a:rect l="l" t="t" r="r" b="b"/>
                  <a:pathLst>
                    <a:path w="246" h="200" extrusionOk="0">
                      <a:moveTo>
                        <a:pt x="4" y="150"/>
                      </a:moveTo>
                      <a:lnTo>
                        <a:pt x="0" y="199"/>
                      </a:lnTo>
                      <a:lnTo>
                        <a:pt x="243" y="46"/>
                      </a:lnTo>
                      <a:lnTo>
                        <a:pt x="245" y="0"/>
                      </a:lnTo>
                      <a:lnTo>
                        <a:pt x="4" y="15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2" name="Google Shape;672;p21"/>
                <p:cNvSpPr/>
                <p:nvPr/>
              </p:nvSpPr>
              <p:spPr>
                <a:xfrm>
                  <a:off x="3461" y="2560"/>
                  <a:ext cx="203" cy="147"/>
                </a:xfrm>
                <a:custGeom>
                  <a:avLst/>
                  <a:gdLst/>
                  <a:ahLst/>
                  <a:cxnLst/>
                  <a:rect l="l" t="t" r="r" b="b"/>
                  <a:pathLst>
                    <a:path w="203" h="147" extrusionOk="0">
                      <a:moveTo>
                        <a:pt x="3" y="0"/>
                      </a:moveTo>
                      <a:lnTo>
                        <a:pt x="0" y="50"/>
                      </a:lnTo>
                      <a:lnTo>
                        <a:pt x="197" y="146"/>
                      </a:lnTo>
                      <a:lnTo>
                        <a:pt x="202" y="96"/>
                      </a:lnTo>
                      <a:lnTo>
                        <a:pt x="3"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3" name="Google Shape;673;p21"/>
                <p:cNvSpPr/>
                <p:nvPr/>
              </p:nvSpPr>
              <p:spPr>
                <a:xfrm>
                  <a:off x="3460" y="2553"/>
                  <a:ext cx="205" cy="116"/>
                </a:xfrm>
                <a:custGeom>
                  <a:avLst/>
                  <a:gdLst/>
                  <a:ahLst/>
                  <a:cxnLst/>
                  <a:rect l="l" t="t" r="r" b="b"/>
                  <a:pathLst>
                    <a:path w="205" h="116" extrusionOk="0">
                      <a:moveTo>
                        <a:pt x="1" y="0"/>
                      </a:moveTo>
                      <a:lnTo>
                        <a:pt x="0" y="8"/>
                      </a:lnTo>
                      <a:lnTo>
                        <a:pt x="198" y="115"/>
                      </a:lnTo>
                      <a:lnTo>
                        <a:pt x="204" y="98"/>
                      </a:lnTo>
                      <a:lnTo>
                        <a:pt x="1"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4" name="Google Shape;674;p21"/>
                <p:cNvSpPr/>
                <p:nvPr/>
              </p:nvSpPr>
              <p:spPr>
                <a:xfrm>
                  <a:off x="3660" y="2550"/>
                  <a:ext cx="252" cy="170"/>
                </a:xfrm>
                <a:custGeom>
                  <a:avLst/>
                  <a:gdLst/>
                  <a:ahLst/>
                  <a:cxnLst/>
                  <a:rect l="l" t="t" r="r" b="b"/>
                  <a:pathLst>
                    <a:path w="252" h="170" extrusionOk="0">
                      <a:moveTo>
                        <a:pt x="0" y="162"/>
                      </a:moveTo>
                      <a:lnTo>
                        <a:pt x="1" y="169"/>
                      </a:lnTo>
                      <a:lnTo>
                        <a:pt x="251" y="6"/>
                      </a:lnTo>
                      <a:lnTo>
                        <a:pt x="251" y="0"/>
                      </a:lnTo>
                      <a:lnTo>
                        <a:pt x="0" y="16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5" name="Google Shape;675;p21"/>
                <p:cNvSpPr/>
                <p:nvPr/>
              </p:nvSpPr>
              <p:spPr>
                <a:xfrm>
                  <a:off x="3460" y="2442"/>
                  <a:ext cx="453" cy="212"/>
                </a:xfrm>
                <a:custGeom>
                  <a:avLst/>
                  <a:gdLst/>
                  <a:ahLst/>
                  <a:cxnLst/>
                  <a:rect l="l" t="t" r="r" b="b"/>
                  <a:pathLst>
                    <a:path w="453" h="212" extrusionOk="0">
                      <a:moveTo>
                        <a:pt x="0" y="112"/>
                      </a:moveTo>
                      <a:lnTo>
                        <a:pt x="247" y="0"/>
                      </a:lnTo>
                      <a:lnTo>
                        <a:pt x="452" y="58"/>
                      </a:lnTo>
                      <a:lnTo>
                        <a:pt x="204" y="211"/>
                      </a:lnTo>
                      <a:lnTo>
                        <a:pt x="0" y="11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76" name="Google Shape;676;p21"/>
                <p:cNvGrpSpPr/>
                <p:nvPr/>
              </p:nvGrpSpPr>
              <p:grpSpPr>
                <a:xfrm>
                  <a:off x="3660" y="2453"/>
                  <a:ext cx="230" cy="75"/>
                  <a:chOff x="3660" y="2453"/>
                  <a:chExt cx="230" cy="75"/>
                </a:xfrm>
              </p:grpSpPr>
              <p:sp>
                <p:nvSpPr>
                  <p:cNvPr id="677" name="Google Shape;677;p21"/>
                  <p:cNvSpPr/>
                  <p:nvPr/>
                </p:nvSpPr>
                <p:spPr>
                  <a:xfrm>
                    <a:off x="3675" y="2453"/>
                    <a:ext cx="215" cy="66"/>
                  </a:xfrm>
                  <a:custGeom>
                    <a:avLst/>
                    <a:gdLst/>
                    <a:ahLst/>
                    <a:cxnLst/>
                    <a:rect l="l" t="t" r="r" b="b"/>
                    <a:pathLst>
                      <a:path w="215" h="66" extrusionOk="0">
                        <a:moveTo>
                          <a:pt x="7" y="0"/>
                        </a:moveTo>
                        <a:lnTo>
                          <a:pt x="0" y="4"/>
                        </a:lnTo>
                        <a:lnTo>
                          <a:pt x="208" y="65"/>
                        </a:lnTo>
                        <a:lnTo>
                          <a:pt x="214" y="64"/>
                        </a:lnTo>
                        <a:lnTo>
                          <a:pt x="7"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78" name="Google Shape;678;p21"/>
                  <p:cNvSpPr/>
                  <p:nvPr/>
                </p:nvSpPr>
                <p:spPr>
                  <a:xfrm>
                    <a:off x="3660" y="2461"/>
                    <a:ext cx="215" cy="67"/>
                  </a:xfrm>
                  <a:custGeom>
                    <a:avLst/>
                    <a:gdLst/>
                    <a:ahLst/>
                    <a:cxnLst/>
                    <a:rect l="l" t="t" r="r" b="b"/>
                    <a:pathLst>
                      <a:path w="215" h="67" extrusionOk="0">
                        <a:moveTo>
                          <a:pt x="7" y="0"/>
                        </a:moveTo>
                        <a:lnTo>
                          <a:pt x="0" y="4"/>
                        </a:lnTo>
                        <a:lnTo>
                          <a:pt x="208" y="66"/>
                        </a:lnTo>
                        <a:lnTo>
                          <a:pt x="214" y="64"/>
                        </a:lnTo>
                        <a:lnTo>
                          <a:pt x="7" y="0"/>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79" name="Google Shape;679;p21"/>
                <p:cNvSpPr/>
                <p:nvPr/>
              </p:nvSpPr>
              <p:spPr>
                <a:xfrm>
                  <a:off x="3664" y="2499"/>
                  <a:ext cx="250" cy="158"/>
                </a:xfrm>
                <a:custGeom>
                  <a:avLst/>
                  <a:gdLst/>
                  <a:ahLst/>
                  <a:cxnLst/>
                  <a:rect l="l" t="t" r="r" b="b"/>
                  <a:pathLst>
                    <a:path w="250" h="158" extrusionOk="0">
                      <a:moveTo>
                        <a:pt x="0" y="152"/>
                      </a:moveTo>
                      <a:lnTo>
                        <a:pt x="1" y="157"/>
                      </a:lnTo>
                      <a:lnTo>
                        <a:pt x="248" y="4"/>
                      </a:lnTo>
                      <a:lnTo>
                        <a:pt x="249" y="0"/>
                      </a:lnTo>
                      <a:lnTo>
                        <a:pt x="0" y="152"/>
                      </a:lnTo>
                    </a:path>
                  </a:pathLst>
                </a:cu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80" name="Google Shape;680;p21"/>
                <p:cNvGrpSpPr/>
                <p:nvPr/>
              </p:nvGrpSpPr>
              <p:grpSpPr>
                <a:xfrm>
                  <a:off x="3661" y="2516"/>
                  <a:ext cx="243" cy="181"/>
                  <a:chOff x="3661" y="2516"/>
                  <a:chExt cx="243" cy="181"/>
                </a:xfrm>
              </p:grpSpPr>
              <p:cxnSp>
                <p:nvCxnSpPr>
                  <p:cNvPr id="681" name="Google Shape;681;p21"/>
                  <p:cNvCxnSpPr/>
                  <p:nvPr/>
                </p:nvCxnSpPr>
                <p:spPr>
                  <a:xfrm flipH="1">
                    <a:off x="3664" y="2516"/>
                    <a:ext cx="238" cy="146"/>
                  </a:xfrm>
                  <a:prstGeom prst="straightConnector1">
                    <a:avLst/>
                  </a:prstGeom>
                  <a:noFill/>
                  <a:ln w="12700" cap="flat" cmpd="sng">
                    <a:solidFill>
                      <a:srgbClr val="000000"/>
                    </a:solidFill>
                    <a:prstDash val="solid"/>
                    <a:round/>
                    <a:headEnd type="none" w="sm" len="sm"/>
                    <a:tailEnd type="none" w="sm" len="sm"/>
                  </a:ln>
                </p:spPr>
              </p:cxnSp>
              <p:cxnSp>
                <p:nvCxnSpPr>
                  <p:cNvPr id="682" name="Google Shape;682;p21"/>
                  <p:cNvCxnSpPr/>
                  <p:nvPr/>
                </p:nvCxnSpPr>
                <p:spPr>
                  <a:xfrm flipH="1">
                    <a:off x="3663" y="2523"/>
                    <a:ext cx="241" cy="147"/>
                  </a:xfrm>
                  <a:prstGeom prst="straightConnector1">
                    <a:avLst/>
                  </a:prstGeom>
                  <a:noFill/>
                  <a:ln w="12700" cap="flat" cmpd="sng">
                    <a:solidFill>
                      <a:srgbClr val="000000"/>
                    </a:solidFill>
                    <a:prstDash val="solid"/>
                    <a:round/>
                    <a:headEnd type="none" w="sm" len="sm"/>
                    <a:tailEnd type="none" w="sm" len="sm"/>
                  </a:ln>
                </p:spPr>
              </p:cxnSp>
              <p:cxnSp>
                <p:nvCxnSpPr>
                  <p:cNvPr id="683" name="Google Shape;683;p21"/>
                  <p:cNvCxnSpPr/>
                  <p:nvPr/>
                </p:nvCxnSpPr>
                <p:spPr>
                  <a:xfrm flipH="1">
                    <a:off x="3662" y="2531"/>
                    <a:ext cx="237" cy="149"/>
                  </a:xfrm>
                  <a:prstGeom prst="straightConnector1">
                    <a:avLst/>
                  </a:prstGeom>
                  <a:noFill/>
                  <a:ln w="12700" cap="flat" cmpd="sng">
                    <a:solidFill>
                      <a:srgbClr val="000000"/>
                    </a:solidFill>
                    <a:prstDash val="solid"/>
                    <a:round/>
                    <a:headEnd type="none" w="sm" len="sm"/>
                    <a:tailEnd type="none" w="sm" len="sm"/>
                  </a:ln>
                </p:spPr>
              </p:cxnSp>
              <p:cxnSp>
                <p:nvCxnSpPr>
                  <p:cNvPr id="684" name="Google Shape;684;p21"/>
                  <p:cNvCxnSpPr/>
                  <p:nvPr/>
                </p:nvCxnSpPr>
                <p:spPr>
                  <a:xfrm flipH="1">
                    <a:off x="3663" y="2535"/>
                    <a:ext cx="238" cy="151"/>
                  </a:xfrm>
                  <a:prstGeom prst="straightConnector1">
                    <a:avLst/>
                  </a:prstGeom>
                  <a:noFill/>
                  <a:ln w="12700" cap="flat" cmpd="sng">
                    <a:solidFill>
                      <a:srgbClr val="000000"/>
                    </a:solidFill>
                    <a:prstDash val="solid"/>
                    <a:round/>
                    <a:headEnd type="none" w="sm" len="sm"/>
                    <a:tailEnd type="none" w="sm" len="sm"/>
                  </a:ln>
                </p:spPr>
              </p:cxnSp>
              <p:cxnSp>
                <p:nvCxnSpPr>
                  <p:cNvPr id="685" name="Google Shape;685;p21"/>
                  <p:cNvCxnSpPr/>
                  <p:nvPr/>
                </p:nvCxnSpPr>
                <p:spPr>
                  <a:xfrm flipH="1">
                    <a:off x="3661" y="2546"/>
                    <a:ext cx="240" cy="151"/>
                  </a:xfrm>
                  <a:prstGeom prst="straightConnector1">
                    <a:avLst/>
                  </a:prstGeom>
                  <a:noFill/>
                  <a:ln w="12700" cap="flat" cmpd="sng">
                    <a:solidFill>
                      <a:srgbClr val="000000"/>
                    </a:solidFill>
                    <a:prstDash val="solid"/>
                    <a:round/>
                    <a:headEnd type="none" w="sm" len="sm"/>
                    <a:tailEnd type="none" w="sm" len="sm"/>
                  </a:ln>
                </p:spPr>
              </p:cxnSp>
            </p:grpSp>
            <p:grpSp>
              <p:nvGrpSpPr>
                <p:cNvPr id="686" name="Google Shape;686;p21"/>
                <p:cNvGrpSpPr/>
                <p:nvPr/>
              </p:nvGrpSpPr>
              <p:grpSpPr>
                <a:xfrm>
                  <a:off x="3462" y="2563"/>
                  <a:ext cx="204" cy="133"/>
                  <a:chOff x="3462" y="2563"/>
                  <a:chExt cx="204" cy="133"/>
                </a:xfrm>
              </p:grpSpPr>
              <p:cxnSp>
                <p:nvCxnSpPr>
                  <p:cNvPr id="687" name="Google Shape;687;p21"/>
                  <p:cNvCxnSpPr/>
                  <p:nvPr/>
                </p:nvCxnSpPr>
                <p:spPr>
                  <a:xfrm>
                    <a:off x="3466" y="2563"/>
                    <a:ext cx="200" cy="98"/>
                  </a:xfrm>
                  <a:prstGeom prst="straightConnector1">
                    <a:avLst/>
                  </a:prstGeom>
                  <a:noFill/>
                  <a:ln w="12700" cap="flat" cmpd="sng">
                    <a:solidFill>
                      <a:srgbClr val="000000"/>
                    </a:solidFill>
                    <a:prstDash val="solid"/>
                    <a:round/>
                    <a:headEnd type="none" w="sm" len="sm"/>
                    <a:tailEnd type="none" w="sm" len="sm"/>
                  </a:ln>
                </p:spPr>
              </p:cxnSp>
              <p:cxnSp>
                <p:nvCxnSpPr>
                  <p:cNvPr id="688" name="Google Shape;688;p21"/>
                  <p:cNvCxnSpPr/>
                  <p:nvPr/>
                </p:nvCxnSpPr>
                <p:spPr>
                  <a:xfrm>
                    <a:off x="3466" y="2571"/>
                    <a:ext cx="198" cy="97"/>
                  </a:xfrm>
                  <a:prstGeom prst="straightConnector1">
                    <a:avLst/>
                  </a:prstGeom>
                  <a:noFill/>
                  <a:ln w="12700" cap="flat" cmpd="sng">
                    <a:solidFill>
                      <a:srgbClr val="000000"/>
                    </a:solidFill>
                    <a:prstDash val="solid"/>
                    <a:round/>
                    <a:headEnd type="none" w="sm" len="sm"/>
                    <a:tailEnd type="none" w="sm" len="sm"/>
                  </a:ln>
                </p:spPr>
              </p:cxnSp>
              <p:cxnSp>
                <p:nvCxnSpPr>
                  <p:cNvPr id="689" name="Google Shape;689;p21"/>
                  <p:cNvCxnSpPr/>
                  <p:nvPr/>
                </p:nvCxnSpPr>
                <p:spPr>
                  <a:xfrm>
                    <a:off x="3463" y="2579"/>
                    <a:ext cx="198" cy="100"/>
                  </a:xfrm>
                  <a:prstGeom prst="straightConnector1">
                    <a:avLst/>
                  </a:prstGeom>
                  <a:noFill/>
                  <a:ln w="12700" cap="flat" cmpd="sng">
                    <a:solidFill>
                      <a:srgbClr val="000000"/>
                    </a:solidFill>
                    <a:prstDash val="solid"/>
                    <a:round/>
                    <a:headEnd type="none" w="sm" len="sm"/>
                    <a:tailEnd type="none" w="sm" len="sm"/>
                  </a:ln>
                </p:spPr>
              </p:cxnSp>
              <p:cxnSp>
                <p:nvCxnSpPr>
                  <p:cNvPr id="690" name="Google Shape;690;p21"/>
                  <p:cNvCxnSpPr/>
                  <p:nvPr/>
                </p:nvCxnSpPr>
                <p:spPr>
                  <a:xfrm>
                    <a:off x="3462" y="2587"/>
                    <a:ext cx="201" cy="99"/>
                  </a:xfrm>
                  <a:prstGeom prst="straightConnector1">
                    <a:avLst/>
                  </a:prstGeom>
                  <a:noFill/>
                  <a:ln w="12700" cap="flat" cmpd="sng">
                    <a:solidFill>
                      <a:srgbClr val="000000"/>
                    </a:solidFill>
                    <a:prstDash val="solid"/>
                    <a:round/>
                    <a:headEnd type="none" w="sm" len="sm"/>
                    <a:tailEnd type="none" w="sm" len="sm"/>
                  </a:ln>
                </p:spPr>
              </p:cxnSp>
              <p:cxnSp>
                <p:nvCxnSpPr>
                  <p:cNvPr id="691" name="Google Shape;691;p21"/>
                  <p:cNvCxnSpPr/>
                  <p:nvPr/>
                </p:nvCxnSpPr>
                <p:spPr>
                  <a:xfrm>
                    <a:off x="3462" y="2598"/>
                    <a:ext cx="198" cy="98"/>
                  </a:xfrm>
                  <a:prstGeom prst="straightConnector1">
                    <a:avLst/>
                  </a:prstGeom>
                  <a:noFill/>
                  <a:ln w="12700" cap="flat" cmpd="sng">
                    <a:solidFill>
                      <a:srgbClr val="000000"/>
                    </a:solidFill>
                    <a:prstDash val="solid"/>
                    <a:round/>
                    <a:headEnd type="none" w="sm" len="sm"/>
                    <a:tailEnd type="none" w="sm" len="sm"/>
                  </a:ln>
                </p:spPr>
              </p:cxnSp>
            </p:grpSp>
          </p:grpSp>
        </p:grpSp>
        <p:grpSp>
          <p:nvGrpSpPr>
            <p:cNvPr id="692" name="Google Shape;692;p21"/>
            <p:cNvGrpSpPr/>
            <p:nvPr/>
          </p:nvGrpSpPr>
          <p:grpSpPr>
            <a:xfrm>
              <a:off x="4990935" y="4057650"/>
              <a:ext cx="540091" cy="795338"/>
              <a:chOff x="2646" y="2149"/>
              <a:chExt cx="393" cy="501"/>
            </a:xfrm>
          </p:grpSpPr>
          <p:grpSp>
            <p:nvGrpSpPr>
              <p:cNvPr id="693" name="Google Shape;693;p21"/>
              <p:cNvGrpSpPr/>
              <p:nvPr/>
            </p:nvGrpSpPr>
            <p:grpSpPr>
              <a:xfrm>
                <a:off x="2646" y="2149"/>
                <a:ext cx="193" cy="501"/>
                <a:chOff x="2646" y="2149"/>
                <a:chExt cx="193" cy="501"/>
              </a:xfrm>
            </p:grpSpPr>
            <p:sp>
              <p:nvSpPr>
                <p:cNvPr id="694" name="Google Shape;694;p21"/>
                <p:cNvSpPr/>
                <p:nvPr/>
              </p:nvSpPr>
              <p:spPr>
                <a:xfrm>
                  <a:off x="2646" y="2149"/>
                  <a:ext cx="193" cy="476"/>
                </a:xfrm>
                <a:custGeom>
                  <a:avLst/>
                  <a:gdLst/>
                  <a:ahLst/>
                  <a:cxnLst/>
                  <a:rect l="l" t="t" r="r" b="b"/>
                  <a:pathLst>
                    <a:path w="193" h="476" extrusionOk="0">
                      <a:moveTo>
                        <a:pt x="192" y="0"/>
                      </a:moveTo>
                      <a:lnTo>
                        <a:pt x="180" y="475"/>
                      </a:lnTo>
                      <a:lnTo>
                        <a:pt x="32" y="456"/>
                      </a:lnTo>
                      <a:lnTo>
                        <a:pt x="0" y="40"/>
                      </a:lnTo>
                      <a:lnTo>
                        <a:pt x="192"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95" name="Google Shape;695;p21"/>
                <p:cNvSpPr/>
                <p:nvPr/>
              </p:nvSpPr>
              <p:spPr>
                <a:xfrm>
                  <a:off x="2679" y="2606"/>
                  <a:ext cx="148" cy="44"/>
                </a:xfrm>
                <a:custGeom>
                  <a:avLst/>
                  <a:gdLst/>
                  <a:ahLst/>
                  <a:cxnLst/>
                  <a:rect l="l" t="t" r="r" b="b"/>
                  <a:pathLst>
                    <a:path w="148" h="44" extrusionOk="0">
                      <a:moveTo>
                        <a:pt x="146" y="17"/>
                      </a:moveTo>
                      <a:lnTo>
                        <a:pt x="147" y="43"/>
                      </a:lnTo>
                      <a:lnTo>
                        <a:pt x="2" y="18"/>
                      </a:lnTo>
                      <a:lnTo>
                        <a:pt x="0" y="0"/>
                      </a:lnTo>
                      <a:lnTo>
                        <a:pt x="146" y="1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96" name="Google Shape;696;p21"/>
                <p:cNvGrpSpPr/>
                <p:nvPr/>
              </p:nvGrpSpPr>
              <p:grpSpPr>
                <a:xfrm>
                  <a:off x="2662" y="2175"/>
                  <a:ext cx="159" cy="139"/>
                  <a:chOff x="2662" y="2175"/>
                  <a:chExt cx="159" cy="139"/>
                </a:xfrm>
              </p:grpSpPr>
              <p:sp>
                <p:nvSpPr>
                  <p:cNvPr id="697" name="Google Shape;697;p21"/>
                  <p:cNvSpPr/>
                  <p:nvPr/>
                </p:nvSpPr>
                <p:spPr>
                  <a:xfrm>
                    <a:off x="2662" y="2175"/>
                    <a:ext cx="159" cy="139"/>
                  </a:xfrm>
                  <a:custGeom>
                    <a:avLst/>
                    <a:gdLst/>
                    <a:ahLst/>
                    <a:cxnLst/>
                    <a:rect l="l" t="t" r="r" b="b"/>
                    <a:pathLst>
                      <a:path w="159" h="139" extrusionOk="0">
                        <a:moveTo>
                          <a:pt x="158" y="0"/>
                        </a:moveTo>
                        <a:lnTo>
                          <a:pt x="156" y="130"/>
                        </a:lnTo>
                        <a:lnTo>
                          <a:pt x="8" y="138"/>
                        </a:lnTo>
                        <a:lnTo>
                          <a:pt x="0" y="32"/>
                        </a:lnTo>
                        <a:lnTo>
                          <a:pt x="158"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98" name="Google Shape;698;p21"/>
                  <p:cNvSpPr/>
                  <p:nvPr/>
                </p:nvSpPr>
                <p:spPr>
                  <a:xfrm>
                    <a:off x="2677" y="2292"/>
                    <a:ext cx="48" cy="17"/>
                  </a:xfrm>
                  <a:custGeom>
                    <a:avLst/>
                    <a:gdLst/>
                    <a:ahLst/>
                    <a:cxnLst/>
                    <a:rect l="l" t="t" r="r" b="b"/>
                    <a:pathLst>
                      <a:path w="48" h="17" extrusionOk="0">
                        <a:moveTo>
                          <a:pt x="47" y="0"/>
                        </a:moveTo>
                        <a:lnTo>
                          <a:pt x="0" y="6"/>
                        </a:lnTo>
                        <a:lnTo>
                          <a:pt x="0" y="16"/>
                        </a:lnTo>
                        <a:lnTo>
                          <a:pt x="47" y="11"/>
                        </a:lnTo>
                        <a:lnTo>
                          <a:pt x="47"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99" name="Google Shape;699;p21"/>
                <p:cNvSpPr/>
                <p:nvPr/>
              </p:nvSpPr>
              <p:spPr>
                <a:xfrm>
                  <a:off x="2672" y="2333"/>
                  <a:ext cx="144" cy="261"/>
                </a:xfrm>
                <a:custGeom>
                  <a:avLst/>
                  <a:gdLst/>
                  <a:ahLst/>
                  <a:cxnLst/>
                  <a:rect l="l" t="t" r="r" b="b"/>
                  <a:pathLst>
                    <a:path w="144" h="261" extrusionOk="0">
                      <a:moveTo>
                        <a:pt x="143" y="0"/>
                      </a:moveTo>
                      <a:lnTo>
                        <a:pt x="140" y="260"/>
                      </a:lnTo>
                      <a:lnTo>
                        <a:pt x="17" y="247"/>
                      </a:lnTo>
                      <a:lnTo>
                        <a:pt x="0" y="4"/>
                      </a:lnTo>
                      <a:lnTo>
                        <a:pt x="143"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00" name="Google Shape;700;p21"/>
                <p:cNvSpPr/>
                <p:nvPr/>
              </p:nvSpPr>
              <p:spPr>
                <a:xfrm>
                  <a:off x="2694" y="2549"/>
                  <a:ext cx="110" cy="35"/>
                </a:xfrm>
                <a:custGeom>
                  <a:avLst/>
                  <a:gdLst/>
                  <a:ahLst/>
                  <a:cxnLst/>
                  <a:rect l="l" t="t" r="r" b="b"/>
                  <a:pathLst>
                    <a:path w="110" h="35" extrusionOk="0">
                      <a:moveTo>
                        <a:pt x="109" y="7"/>
                      </a:moveTo>
                      <a:lnTo>
                        <a:pt x="0" y="0"/>
                      </a:lnTo>
                      <a:lnTo>
                        <a:pt x="1" y="25"/>
                      </a:lnTo>
                      <a:lnTo>
                        <a:pt x="109" y="34"/>
                      </a:lnTo>
                      <a:lnTo>
                        <a:pt x="109" y="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701" name="Google Shape;701;p21"/>
                <p:cNvGrpSpPr/>
                <p:nvPr/>
              </p:nvGrpSpPr>
              <p:grpSpPr>
                <a:xfrm>
                  <a:off x="2782" y="2420"/>
                  <a:ext cx="21" cy="122"/>
                  <a:chOff x="2782" y="2420"/>
                  <a:chExt cx="21" cy="122"/>
                </a:xfrm>
              </p:grpSpPr>
              <p:grpSp>
                <p:nvGrpSpPr>
                  <p:cNvPr id="702" name="Google Shape;702;p21"/>
                  <p:cNvGrpSpPr/>
                  <p:nvPr/>
                </p:nvGrpSpPr>
                <p:grpSpPr>
                  <a:xfrm>
                    <a:off x="2785" y="2420"/>
                    <a:ext cx="18" cy="122"/>
                    <a:chOff x="2785" y="2420"/>
                    <a:chExt cx="18" cy="122"/>
                  </a:xfrm>
                </p:grpSpPr>
                <p:sp>
                  <p:nvSpPr>
                    <p:cNvPr id="703" name="Google Shape;703;p21"/>
                    <p:cNvSpPr/>
                    <p:nvPr/>
                  </p:nvSpPr>
                  <p:spPr>
                    <a:xfrm>
                      <a:off x="2786" y="2420"/>
                      <a:ext cx="17" cy="22"/>
                    </a:xfrm>
                    <a:custGeom>
                      <a:avLst/>
                      <a:gdLst/>
                      <a:ahLst/>
                      <a:cxnLst/>
                      <a:rect l="l" t="t" r="r" b="b"/>
                      <a:pathLst>
                        <a:path w="17" h="22" extrusionOk="0">
                          <a:moveTo>
                            <a:pt x="16" y="0"/>
                          </a:moveTo>
                          <a:lnTo>
                            <a:pt x="16" y="21"/>
                          </a:lnTo>
                          <a:lnTo>
                            <a:pt x="0" y="20"/>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04" name="Google Shape;704;p21"/>
                    <p:cNvSpPr/>
                    <p:nvPr/>
                  </p:nvSpPr>
                  <p:spPr>
                    <a:xfrm>
                      <a:off x="2785" y="2446"/>
                      <a:ext cx="17" cy="21"/>
                    </a:xfrm>
                    <a:custGeom>
                      <a:avLst/>
                      <a:gdLst/>
                      <a:ahLst/>
                      <a:cxnLst/>
                      <a:rect l="l" t="t" r="r" b="b"/>
                      <a:pathLst>
                        <a:path w="17" h="21" extrusionOk="0">
                          <a:moveTo>
                            <a:pt x="16" y="0"/>
                          </a:moveTo>
                          <a:lnTo>
                            <a:pt x="16" y="20"/>
                          </a:lnTo>
                          <a:lnTo>
                            <a:pt x="0" y="19"/>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05" name="Google Shape;705;p21"/>
                    <p:cNvSpPr/>
                    <p:nvPr/>
                  </p:nvSpPr>
                  <p:spPr>
                    <a:xfrm>
                      <a:off x="2785" y="2470"/>
                      <a:ext cx="17" cy="23"/>
                    </a:xfrm>
                    <a:custGeom>
                      <a:avLst/>
                      <a:gdLst/>
                      <a:ahLst/>
                      <a:cxnLst/>
                      <a:rect l="l" t="t" r="r" b="b"/>
                      <a:pathLst>
                        <a:path w="17" h="23" extrusionOk="0">
                          <a:moveTo>
                            <a:pt x="16" y="1"/>
                          </a:moveTo>
                          <a:lnTo>
                            <a:pt x="16" y="22"/>
                          </a:lnTo>
                          <a:lnTo>
                            <a:pt x="0" y="20"/>
                          </a:lnTo>
                          <a:lnTo>
                            <a:pt x="2" y="0"/>
                          </a:lnTo>
                          <a:lnTo>
                            <a:pt x="16" y="1"/>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06" name="Google Shape;706;p21"/>
                    <p:cNvSpPr/>
                    <p:nvPr/>
                  </p:nvSpPr>
                  <p:spPr>
                    <a:xfrm>
                      <a:off x="2785" y="2496"/>
                      <a:ext cx="17" cy="21"/>
                    </a:xfrm>
                    <a:custGeom>
                      <a:avLst/>
                      <a:gdLst/>
                      <a:ahLst/>
                      <a:cxnLst/>
                      <a:rect l="l" t="t" r="r" b="b"/>
                      <a:pathLst>
                        <a:path w="17" h="21" extrusionOk="0">
                          <a:moveTo>
                            <a:pt x="16" y="0"/>
                          </a:moveTo>
                          <a:lnTo>
                            <a:pt x="16" y="20"/>
                          </a:lnTo>
                          <a:lnTo>
                            <a:pt x="0" y="19"/>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07" name="Google Shape;707;p21"/>
                    <p:cNvSpPr/>
                    <p:nvPr/>
                  </p:nvSpPr>
                  <p:spPr>
                    <a:xfrm>
                      <a:off x="2785" y="2520"/>
                      <a:ext cx="17" cy="22"/>
                    </a:xfrm>
                    <a:custGeom>
                      <a:avLst/>
                      <a:gdLst/>
                      <a:ahLst/>
                      <a:cxnLst/>
                      <a:rect l="l" t="t" r="r" b="b"/>
                      <a:pathLst>
                        <a:path w="17" h="22" extrusionOk="0">
                          <a:moveTo>
                            <a:pt x="16" y="1"/>
                          </a:moveTo>
                          <a:lnTo>
                            <a:pt x="16" y="21"/>
                          </a:lnTo>
                          <a:lnTo>
                            <a:pt x="0" y="20"/>
                          </a:lnTo>
                          <a:lnTo>
                            <a:pt x="2" y="0"/>
                          </a:lnTo>
                          <a:lnTo>
                            <a:pt x="16" y="1"/>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08" name="Google Shape;708;p21"/>
                  <p:cNvGrpSpPr/>
                  <p:nvPr/>
                </p:nvGrpSpPr>
                <p:grpSpPr>
                  <a:xfrm>
                    <a:off x="2782" y="2420"/>
                    <a:ext cx="19" cy="122"/>
                    <a:chOff x="2782" y="2420"/>
                    <a:chExt cx="19" cy="122"/>
                  </a:xfrm>
                </p:grpSpPr>
                <p:sp>
                  <p:nvSpPr>
                    <p:cNvPr id="709" name="Google Shape;709;p21"/>
                    <p:cNvSpPr/>
                    <p:nvPr/>
                  </p:nvSpPr>
                  <p:spPr>
                    <a:xfrm>
                      <a:off x="2784" y="2420"/>
                      <a:ext cx="17" cy="22"/>
                    </a:xfrm>
                    <a:custGeom>
                      <a:avLst/>
                      <a:gdLst/>
                      <a:ahLst/>
                      <a:cxnLst/>
                      <a:rect l="l" t="t" r="r" b="b"/>
                      <a:pathLst>
                        <a:path w="17" h="22" extrusionOk="0">
                          <a:moveTo>
                            <a:pt x="16" y="0"/>
                          </a:moveTo>
                          <a:lnTo>
                            <a:pt x="16" y="21"/>
                          </a:lnTo>
                          <a:lnTo>
                            <a:pt x="1" y="20"/>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10" name="Google Shape;710;p21"/>
                    <p:cNvSpPr/>
                    <p:nvPr/>
                  </p:nvSpPr>
                  <p:spPr>
                    <a:xfrm>
                      <a:off x="2782" y="2446"/>
                      <a:ext cx="17" cy="21"/>
                    </a:xfrm>
                    <a:custGeom>
                      <a:avLst/>
                      <a:gdLst/>
                      <a:ahLst/>
                      <a:cxnLst/>
                      <a:rect l="l" t="t" r="r" b="b"/>
                      <a:pathLst>
                        <a:path w="17" h="21" extrusionOk="0">
                          <a:moveTo>
                            <a:pt x="16" y="0"/>
                          </a:moveTo>
                          <a:lnTo>
                            <a:pt x="16" y="20"/>
                          </a:lnTo>
                          <a:lnTo>
                            <a:pt x="2" y="19"/>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11" name="Google Shape;711;p21"/>
                    <p:cNvSpPr/>
                    <p:nvPr/>
                  </p:nvSpPr>
                  <p:spPr>
                    <a:xfrm>
                      <a:off x="2782" y="2470"/>
                      <a:ext cx="17" cy="23"/>
                    </a:xfrm>
                    <a:custGeom>
                      <a:avLst/>
                      <a:gdLst/>
                      <a:ahLst/>
                      <a:cxnLst/>
                      <a:rect l="l" t="t" r="r" b="b"/>
                      <a:pathLst>
                        <a:path w="17" h="23" extrusionOk="0">
                          <a:moveTo>
                            <a:pt x="16" y="1"/>
                          </a:moveTo>
                          <a:lnTo>
                            <a:pt x="16" y="22"/>
                          </a:lnTo>
                          <a:lnTo>
                            <a:pt x="0" y="20"/>
                          </a:lnTo>
                          <a:lnTo>
                            <a:pt x="0" y="0"/>
                          </a:lnTo>
                          <a:lnTo>
                            <a:pt x="16" y="1"/>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12" name="Google Shape;712;p21"/>
                    <p:cNvSpPr/>
                    <p:nvPr/>
                  </p:nvSpPr>
                  <p:spPr>
                    <a:xfrm>
                      <a:off x="2782" y="2496"/>
                      <a:ext cx="17" cy="21"/>
                    </a:xfrm>
                    <a:custGeom>
                      <a:avLst/>
                      <a:gdLst/>
                      <a:ahLst/>
                      <a:cxnLst/>
                      <a:rect l="l" t="t" r="r" b="b"/>
                      <a:pathLst>
                        <a:path w="17" h="21" extrusionOk="0">
                          <a:moveTo>
                            <a:pt x="16" y="0"/>
                          </a:moveTo>
                          <a:lnTo>
                            <a:pt x="16" y="20"/>
                          </a:lnTo>
                          <a:lnTo>
                            <a:pt x="2" y="19"/>
                          </a:lnTo>
                          <a:lnTo>
                            <a:pt x="0" y="0"/>
                          </a:lnTo>
                          <a:lnTo>
                            <a:pt x="16"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13" name="Google Shape;713;p21"/>
                    <p:cNvSpPr/>
                    <p:nvPr/>
                  </p:nvSpPr>
                  <p:spPr>
                    <a:xfrm>
                      <a:off x="2782" y="2520"/>
                      <a:ext cx="17" cy="22"/>
                    </a:xfrm>
                    <a:custGeom>
                      <a:avLst/>
                      <a:gdLst/>
                      <a:ahLst/>
                      <a:cxnLst/>
                      <a:rect l="l" t="t" r="r" b="b"/>
                      <a:pathLst>
                        <a:path w="17" h="22" extrusionOk="0">
                          <a:moveTo>
                            <a:pt x="16" y="1"/>
                          </a:moveTo>
                          <a:lnTo>
                            <a:pt x="16" y="21"/>
                          </a:lnTo>
                          <a:lnTo>
                            <a:pt x="0" y="20"/>
                          </a:lnTo>
                          <a:lnTo>
                            <a:pt x="0" y="0"/>
                          </a:lnTo>
                          <a:lnTo>
                            <a:pt x="16" y="1"/>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grpSp>
            <p:nvGrpSpPr>
              <p:cNvPr id="714" name="Google Shape;714;p21"/>
              <p:cNvGrpSpPr/>
              <p:nvPr/>
            </p:nvGrpSpPr>
            <p:grpSpPr>
              <a:xfrm>
                <a:off x="2826" y="2149"/>
                <a:ext cx="213" cy="501"/>
                <a:chOff x="2826" y="2149"/>
                <a:chExt cx="213" cy="501"/>
              </a:xfrm>
            </p:grpSpPr>
            <p:grpSp>
              <p:nvGrpSpPr>
                <p:cNvPr id="715" name="Google Shape;715;p21"/>
                <p:cNvGrpSpPr/>
                <p:nvPr/>
              </p:nvGrpSpPr>
              <p:grpSpPr>
                <a:xfrm>
                  <a:off x="2826" y="2149"/>
                  <a:ext cx="213" cy="501"/>
                  <a:chOff x="2826" y="2149"/>
                  <a:chExt cx="213" cy="501"/>
                </a:xfrm>
              </p:grpSpPr>
              <p:sp>
                <p:nvSpPr>
                  <p:cNvPr id="716" name="Google Shape;716;p21"/>
                  <p:cNvSpPr/>
                  <p:nvPr/>
                </p:nvSpPr>
                <p:spPr>
                  <a:xfrm>
                    <a:off x="2826" y="2149"/>
                    <a:ext cx="213" cy="476"/>
                  </a:xfrm>
                  <a:custGeom>
                    <a:avLst/>
                    <a:gdLst/>
                    <a:ahLst/>
                    <a:cxnLst/>
                    <a:rect l="l" t="t" r="r" b="b"/>
                    <a:pathLst>
                      <a:path w="213" h="476" extrusionOk="0">
                        <a:moveTo>
                          <a:pt x="212" y="6"/>
                        </a:moveTo>
                        <a:lnTo>
                          <a:pt x="151" y="469"/>
                        </a:lnTo>
                        <a:lnTo>
                          <a:pt x="0" y="475"/>
                        </a:lnTo>
                        <a:lnTo>
                          <a:pt x="11" y="0"/>
                        </a:lnTo>
                        <a:lnTo>
                          <a:pt x="212" y="6"/>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17" name="Google Shape;717;p21"/>
                  <p:cNvSpPr/>
                  <p:nvPr/>
                </p:nvSpPr>
                <p:spPr>
                  <a:xfrm>
                    <a:off x="2826" y="2617"/>
                    <a:ext cx="152" cy="33"/>
                  </a:xfrm>
                  <a:custGeom>
                    <a:avLst/>
                    <a:gdLst/>
                    <a:ahLst/>
                    <a:cxnLst/>
                    <a:rect l="l" t="t" r="r" b="b"/>
                    <a:pathLst>
                      <a:path w="152" h="33" extrusionOk="0">
                        <a:moveTo>
                          <a:pt x="151" y="0"/>
                        </a:moveTo>
                        <a:lnTo>
                          <a:pt x="0" y="6"/>
                        </a:lnTo>
                        <a:lnTo>
                          <a:pt x="0" y="32"/>
                        </a:lnTo>
                        <a:lnTo>
                          <a:pt x="148" y="25"/>
                        </a:lnTo>
                        <a:lnTo>
                          <a:pt x="151"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18" name="Google Shape;718;p21"/>
                <p:cNvGrpSpPr/>
                <p:nvPr/>
              </p:nvGrpSpPr>
              <p:grpSpPr>
                <a:xfrm>
                  <a:off x="2847" y="2158"/>
                  <a:ext cx="187" cy="22"/>
                  <a:chOff x="2847" y="2158"/>
                  <a:chExt cx="187" cy="22"/>
                </a:xfrm>
              </p:grpSpPr>
              <p:sp>
                <p:nvSpPr>
                  <p:cNvPr id="719" name="Google Shape;719;p21"/>
                  <p:cNvSpPr/>
                  <p:nvPr/>
                </p:nvSpPr>
                <p:spPr>
                  <a:xfrm>
                    <a:off x="3018" y="2164"/>
                    <a:ext cx="16" cy="16"/>
                  </a:xfrm>
                  <a:prstGeom prst="ellipse">
                    <a:avLst/>
                  </a:pr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720" name="Google Shape;720;p21"/>
                  <p:cNvSpPr/>
                  <p:nvPr/>
                </p:nvSpPr>
                <p:spPr>
                  <a:xfrm>
                    <a:off x="2847" y="2158"/>
                    <a:ext cx="16" cy="16"/>
                  </a:xfrm>
                  <a:prstGeom prst="ellipse">
                    <a:avLst/>
                  </a:pr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nvGrpSpPr>
                <p:cNvPr id="721" name="Google Shape;721;p21"/>
                <p:cNvGrpSpPr/>
                <p:nvPr/>
              </p:nvGrpSpPr>
              <p:grpSpPr>
                <a:xfrm>
                  <a:off x="2833" y="2605"/>
                  <a:ext cx="143" cy="21"/>
                  <a:chOff x="2833" y="2605"/>
                  <a:chExt cx="143" cy="21"/>
                </a:xfrm>
              </p:grpSpPr>
              <p:sp>
                <p:nvSpPr>
                  <p:cNvPr id="722" name="Google Shape;722;p21"/>
                  <p:cNvSpPr/>
                  <p:nvPr/>
                </p:nvSpPr>
                <p:spPr>
                  <a:xfrm>
                    <a:off x="2960" y="2605"/>
                    <a:ext cx="16" cy="16"/>
                  </a:xfrm>
                  <a:prstGeom prst="ellipse">
                    <a:avLst/>
                  </a:pr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723" name="Google Shape;723;p21"/>
                  <p:cNvSpPr/>
                  <p:nvPr/>
                </p:nvSpPr>
                <p:spPr>
                  <a:xfrm>
                    <a:off x="2833" y="2610"/>
                    <a:ext cx="16" cy="16"/>
                  </a:xfrm>
                  <a:prstGeom prst="ellipse">
                    <a:avLst/>
                  </a:prstGeom>
                  <a:no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grpSp>
        <p:grpSp>
          <p:nvGrpSpPr>
            <p:cNvPr id="724" name="Google Shape;724;p21"/>
            <p:cNvGrpSpPr/>
            <p:nvPr/>
          </p:nvGrpSpPr>
          <p:grpSpPr>
            <a:xfrm>
              <a:off x="6622203" y="4789489"/>
              <a:ext cx="557956" cy="428625"/>
              <a:chOff x="3833" y="2610"/>
              <a:chExt cx="406" cy="270"/>
            </a:xfrm>
          </p:grpSpPr>
          <p:grpSp>
            <p:nvGrpSpPr>
              <p:cNvPr id="725" name="Google Shape;725;p21"/>
              <p:cNvGrpSpPr/>
              <p:nvPr/>
            </p:nvGrpSpPr>
            <p:grpSpPr>
              <a:xfrm>
                <a:off x="3923" y="2610"/>
                <a:ext cx="86" cy="270"/>
                <a:chOff x="3923" y="2610"/>
                <a:chExt cx="86" cy="270"/>
              </a:xfrm>
            </p:grpSpPr>
            <p:grpSp>
              <p:nvGrpSpPr>
                <p:cNvPr id="726" name="Google Shape;726;p21"/>
                <p:cNvGrpSpPr/>
                <p:nvPr/>
              </p:nvGrpSpPr>
              <p:grpSpPr>
                <a:xfrm>
                  <a:off x="3923" y="2610"/>
                  <a:ext cx="86" cy="270"/>
                  <a:chOff x="3923" y="2610"/>
                  <a:chExt cx="86" cy="270"/>
                </a:xfrm>
              </p:grpSpPr>
              <p:sp>
                <p:nvSpPr>
                  <p:cNvPr id="727" name="Google Shape;727;p21"/>
                  <p:cNvSpPr/>
                  <p:nvPr/>
                </p:nvSpPr>
                <p:spPr>
                  <a:xfrm>
                    <a:off x="3981" y="2617"/>
                    <a:ext cx="28" cy="263"/>
                  </a:xfrm>
                  <a:custGeom>
                    <a:avLst/>
                    <a:gdLst/>
                    <a:ahLst/>
                    <a:cxnLst/>
                    <a:rect l="l" t="t" r="r" b="b"/>
                    <a:pathLst>
                      <a:path w="28" h="263" extrusionOk="0">
                        <a:moveTo>
                          <a:pt x="0" y="0"/>
                        </a:moveTo>
                        <a:lnTo>
                          <a:pt x="27" y="41"/>
                        </a:lnTo>
                        <a:lnTo>
                          <a:pt x="27" y="262"/>
                        </a:lnTo>
                        <a:lnTo>
                          <a:pt x="0" y="262"/>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28" name="Google Shape;728;p21"/>
                  <p:cNvSpPr/>
                  <p:nvPr/>
                </p:nvSpPr>
                <p:spPr>
                  <a:xfrm>
                    <a:off x="3923" y="2610"/>
                    <a:ext cx="58" cy="269"/>
                  </a:xfrm>
                  <a:custGeom>
                    <a:avLst/>
                    <a:gdLst/>
                    <a:ahLst/>
                    <a:cxnLst/>
                    <a:rect l="l" t="t" r="r" b="b"/>
                    <a:pathLst>
                      <a:path w="58" h="269" extrusionOk="0">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29" name="Google Shape;729;p21"/>
                <p:cNvGrpSpPr/>
                <p:nvPr/>
              </p:nvGrpSpPr>
              <p:grpSpPr>
                <a:xfrm>
                  <a:off x="3923" y="2682"/>
                  <a:ext cx="58" cy="156"/>
                  <a:chOff x="3923" y="2682"/>
                  <a:chExt cx="58" cy="156"/>
                </a:xfrm>
              </p:grpSpPr>
              <p:sp>
                <p:nvSpPr>
                  <p:cNvPr id="730" name="Google Shape;730;p21"/>
                  <p:cNvSpPr/>
                  <p:nvPr/>
                </p:nvSpPr>
                <p:spPr>
                  <a:xfrm>
                    <a:off x="3923" y="280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31" name="Google Shape;731;p21"/>
                  <p:cNvSpPr/>
                  <p:nvPr/>
                </p:nvSpPr>
                <p:spPr>
                  <a:xfrm>
                    <a:off x="3923" y="2821"/>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32" name="Google Shape;732;p21"/>
                  <p:cNvSpPr/>
                  <p:nvPr/>
                </p:nvSpPr>
                <p:spPr>
                  <a:xfrm>
                    <a:off x="3923" y="2682"/>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733" name="Google Shape;733;p21"/>
              <p:cNvGrpSpPr/>
              <p:nvPr/>
            </p:nvGrpSpPr>
            <p:grpSpPr>
              <a:xfrm>
                <a:off x="3979" y="2610"/>
                <a:ext cx="84" cy="270"/>
                <a:chOff x="3979" y="2610"/>
                <a:chExt cx="84" cy="270"/>
              </a:xfrm>
            </p:grpSpPr>
            <p:grpSp>
              <p:nvGrpSpPr>
                <p:cNvPr id="734" name="Google Shape;734;p21"/>
                <p:cNvGrpSpPr/>
                <p:nvPr/>
              </p:nvGrpSpPr>
              <p:grpSpPr>
                <a:xfrm>
                  <a:off x="3979" y="2610"/>
                  <a:ext cx="84" cy="270"/>
                  <a:chOff x="3979" y="2610"/>
                  <a:chExt cx="84" cy="270"/>
                </a:xfrm>
              </p:grpSpPr>
              <p:sp>
                <p:nvSpPr>
                  <p:cNvPr id="735" name="Google Shape;735;p21"/>
                  <p:cNvSpPr/>
                  <p:nvPr/>
                </p:nvSpPr>
                <p:spPr>
                  <a:xfrm>
                    <a:off x="4034" y="2617"/>
                    <a:ext cx="29" cy="263"/>
                  </a:xfrm>
                  <a:custGeom>
                    <a:avLst/>
                    <a:gdLst/>
                    <a:ahLst/>
                    <a:cxnLst/>
                    <a:rect l="l" t="t" r="r" b="b"/>
                    <a:pathLst>
                      <a:path w="29" h="263" extrusionOk="0">
                        <a:moveTo>
                          <a:pt x="0" y="0"/>
                        </a:moveTo>
                        <a:lnTo>
                          <a:pt x="28" y="41"/>
                        </a:lnTo>
                        <a:lnTo>
                          <a:pt x="28" y="262"/>
                        </a:lnTo>
                        <a:lnTo>
                          <a:pt x="0" y="262"/>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36" name="Google Shape;736;p21"/>
                  <p:cNvSpPr/>
                  <p:nvPr/>
                </p:nvSpPr>
                <p:spPr>
                  <a:xfrm>
                    <a:off x="3979" y="2610"/>
                    <a:ext cx="56" cy="269"/>
                  </a:xfrm>
                  <a:custGeom>
                    <a:avLst/>
                    <a:gdLst/>
                    <a:ahLst/>
                    <a:cxnLst/>
                    <a:rect l="l" t="t" r="r" b="b"/>
                    <a:pathLst>
                      <a:path w="56" h="269" extrusionOk="0">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37" name="Google Shape;737;p21"/>
                <p:cNvGrpSpPr/>
                <p:nvPr/>
              </p:nvGrpSpPr>
              <p:grpSpPr>
                <a:xfrm>
                  <a:off x="3979" y="2682"/>
                  <a:ext cx="56" cy="156"/>
                  <a:chOff x="3979" y="2682"/>
                  <a:chExt cx="56" cy="156"/>
                </a:xfrm>
              </p:grpSpPr>
              <p:sp>
                <p:nvSpPr>
                  <p:cNvPr id="738" name="Google Shape;738;p21"/>
                  <p:cNvSpPr/>
                  <p:nvPr/>
                </p:nvSpPr>
                <p:spPr>
                  <a:xfrm>
                    <a:off x="3979" y="2806"/>
                    <a:ext cx="56" cy="17"/>
                  </a:xfrm>
                  <a:custGeom>
                    <a:avLst/>
                    <a:gdLst/>
                    <a:ahLst/>
                    <a:cxnLst/>
                    <a:rect l="l" t="t" r="r" b="b"/>
                    <a:pathLst>
                      <a:path w="56" h="17" extrusionOk="0">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39" name="Google Shape;739;p21"/>
                  <p:cNvSpPr/>
                  <p:nvPr/>
                </p:nvSpPr>
                <p:spPr>
                  <a:xfrm>
                    <a:off x="3979" y="2821"/>
                    <a:ext cx="56" cy="17"/>
                  </a:xfrm>
                  <a:custGeom>
                    <a:avLst/>
                    <a:gdLst/>
                    <a:ahLst/>
                    <a:cxnLst/>
                    <a:rect l="l" t="t" r="r" b="b"/>
                    <a:pathLst>
                      <a:path w="56" h="17" extrusionOk="0">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40" name="Google Shape;740;p21"/>
                  <p:cNvSpPr/>
                  <p:nvPr/>
                </p:nvSpPr>
                <p:spPr>
                  <a:xfrm>
                    <a:off x="3979" y="2682"/>
                    <a:ext cx="56" cy="17"/>
                  </a:xfrm>
                  <a:custGeom>
                    <a:avLst/>
                    <a:gdLst/>
                    <a:ahLst/>
                    <a:cxnLst/>
                    <a:rect l="l" t="t" r="r" b="b"/>
                    <a:pathLst>
                      <a:path w="56" h="17" extrusionOk="0">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741" name="Google Shape;741;p21"/>
              <p:cNvGrpSpPr/>
              <p:nvPr/>
            </p:nvGrpSpPr>
            <p:grpSpPr>
              <a:xfrm>
                <a:off x="4034" y="2610"/>
                <a:ext cx="85" cy="270"/>
                <a:chOff x="4034" y="2610"/>
                <a:chExt cx="85" cy="270"/>
              </a:xfrm>
            </p:grpSpPr>
            <p:grpSp>
              <p:nvGrpSpPr>
                <p:cNvPr id="742" name="Google Shape;742;p21"/>
                <p:cNvGrpSpPr/>
                <p:nvPr/>
              </p:nvGrpSpPr>
              <p:grpSpPr>
                <a:xfrm>
                  <a:off x="4034" y="2610"/>
                  <a:ext cx="85" cy="270"/>
                  <a:chOff x="4034" y="2610"/>
                  <a:chExt cx="85" cy="270"/>
                </a:xfrm>
              </p:grpSpPr>
              <p:sp>
                <p:nvSpPr>
                  <p:cNvPr id="743" name="Google Shape;743;p21"/>
                  <p:cNvSpPr/>
                  <p:nvPr/>
                </p:nvSpPr>
                <p:spPr>
                  <a:xfrm>
                    <a:off x="4091" y="2617"/>
                    <a:ext cx="28" cy="263"/>
                  </a:xfrm>
                  <a:custGeom>
                    <a:avLst/>
                    <a:gdLst/>
                    <a:ahLst/>
                    <a:cxnLst/>
                    <a:rect l="l" t="t" r="r" b="b"/>
                    <a:pathLst>
                      <a:path w="28" h="263" extrusionOk="0">
                        <a:moveTo>
                          <a:pt x="0" y="0"/>
                        </a:moveTo>
                        <a:lnTo>
                          <a:pt x="27" y="41"/>
                        </a:lnTo>
                        <a:lnTo>
                          <a:pt x="27" y="262"/>
                        </a:lnTo>
                        <a:lnTo>
                          <a:pt x="0" y="262"/>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44" name="Google Shape;744;p21"/>
                  <p:cNvSpPr/>
                  <p:nvPr/>
                </p:nvSpPr>
                <p:spPr>
                  <a:xfrm>
                    <a:off x="4034" y="2610"/>
                    <a:ext cx="57" cy="269"/>
                  </a:xfrm>
                  <a:custGeom>
                    <a:avLst/>
                    <a:gdLst/>
                    <a:ahLst/>
                    <a:cxnLst/>
                    <a:rect l="l" t="t" r="r" b="b"/>
                    <a:pathLst>
                      <a:path w="57" h="269" extrusionOk="0">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45" name="Google Shape;745;p21"/>
                <p:cNvGrpSpPr/>
                <p:nvPr/>
              </p:nvGrpSpPr>
              <p:grpSpPr>
                <a:xfrm>
                  <a:off x="4034" y="2682"/>
                  <a:ext cx="57" cy="156"/>
                  <a:chOff x="4034" y="2682"/>
                  <a:chExt cx="57" cy="156"/>
                </a:xfrm>
              </p:grpSpPr>
              <p:sp>
                <p:nvSpPr>
                  <p:cNvPr id="746" name="Google Shape;746;p21"/>
                  <p:cNvSpPr/>
                  <p:nvPr/>
                </p:nvSpPr>
                <p:spPr>
                  <a:xfrm>
                    <a:off x="4034" y="280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47" name="Google Shape;747;p21"/>
                  <p:cNvSpPr/>
                  <p:nvPr/>
                </p:nvSpPr>
                <p:spPr>
                  <a:xfrm>
                    <a:off x="4034" y="2821"/>
                    <a:ext cx="57" cy="17"/>
                  </a:xfrm>
                  <a:custGeom>
                    <a:avLst/>
                    <a:gdLst/>
                    <a:ahLst/>
                    <a:cxnLst/>
                    <a:rect l="l" t="t" r="r" b="b"/>
                    <a:pathLst>
                      <a:path w="57" h="17" extrusionOk="0">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48" name="Google Shape;748;p21"/>
                  <p:cNvSpPr/>
                  <p:nvPr/>
                </p:nvSpPr>
                <p:spPr>
                  <a:xfrm>
                    <a:off x="4034" y="2682"/>
                    <a:ext cx="57" cy="17"/>
                  </a:xfrm>
                  <a:custGeom>
                    <a:avLst/>
                    <a:gdLst/>
                    <a:ahLst/>
                    <a:cxnLst/>
                    <a:rect l="l" t="t" r="r" b="b"/>
                    <a:pathLst>
                      <a:path w="57" h="17" extrusionOk="0">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749" name="Google Shape;749;p21"/>
              <p:cNvGrpSpPr/>
              <p:nvPr/>
            </p:nvGrpSpPr>
            <p:grpSpPr>
              <a:xfrm>
                <a:off x="4090" y="2610"/>
                <a:ext cx="84" cy="270"/>
                <a:chOff x="4090" y="2610"/>
                <a:chExt cx="84" cy="270"/>
              </a:xfrm>
            </p:grpSpPr>
            <p:grpSp>
              <p:nvGrpSpPr>
                <p:cNvPr id="750" name="Google Shape;750;p21"/>
                <p:cNvGrpSpPr/>
                <p:nvPr/>
              </p:nvGrpSpPr>
              <p:grpSpPr>
                <a:xfrm>
                  <a:off x="4090" y="2610"/>
                  <a:ext cx="84" cy="270"/>
                  <a:chOff x="4090" y="2610"/>
                  <a:chExt cx="84" cy="270"/>
                </a:xfrm>
              </p:grpSpPr>
              <p:sp>
                <p:nvSpPr>
                  <p:cNvPr id="751" name="Google Shape;751;p21"/>
                  <p:cNvSpPr/>
                  <p:nvPr/>
                </p:nvSpPr>
                <p:spPr>
                  <a:xfrm>
                    <a:off x="4090" y="2610"/>
                    <a:ext cx="58" cy="269"/>
                  </a:xfrm>
                  <a:custGeom>
                    <a:avLst/>
                    <a:gdLst/>
                    <a:ahLst/>
                    <a:cxnLst/>
                    <a:rect l="l" t="t" r="r" b="b"/>
                    <a:pathLst>
                      <a:path w="58" h="269" extrusionOk="0">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52" name="Google Shape;752;p21"/>
                  <p:cNvSpPr/>
                  <p:nvPr/>
                </p:nvSpPr>
                <p:spPr>
                  <a:xfrm>
                    <a:off x="4147" y="2617"/>
                    <a:ext cx="27" cy="263"/>
                  </a:xfrm>
                  <a:custGeom>
                    <a:avLst/>
                    <a:gdLst/>
                    <a:ahLst/>
                    <a:cxnLst/>
                    <a:rect l="l" t="t" r="r" b="b"/>
                    <a:pathLst>
                      <a:path w="27" h="263" extrusionOk="0">
                        <a:moveTo>
                          <a:pt x="0" y="0"/>
                        </a:moveTo>
                        <a:lnTo>
                          <a:pt x="26" y="41"/>
                        </a:lnTo>
                        <a:lnTo>
                          <a:pt x="26" y="262"/>
                        </a:lnTo>
                        <a:lnTo>
                          <a:pt x="0" y="262"/>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753" name="Google Shape;753;p21"/>
                <p:cNvGrpSpPr/>
                <p:nvPr/>
              </p:nvGrpSpPr>
              <p:grpSpPr>
                <a:xfrm>
                  <a:off x="4090" y="2682"/>
                  <a:ext cx="58" cy="156"/>
                  <a:chOff x="4090" y="2682"/>
                  <a:chExt cx="58" cy="156"/>
                </a:xfrm>
              </p:grpSpPr>
              <p:sp>
                <p:nvSpPr>
                  <p:cNvPr id="754" name="Google Shape;754;p21"/>
                  <p:cNvSpPr/>
                  <p:nvPr/>
                </p:nvSpPr>
                <p:spPr>
                  <a:xfrm>
                    <a:off x="4090" y="280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55" name="Google Shape;755;p21"/>
                  <p:cNvSpPr/>
                  <p:nvPr/>
                </p:nvSpPr>
                <p:spPr>
                  <a:xfrm>
                    <a:off x="4090" y="2821"/>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56" name="Google Shape;756;p21"/>
                  <p:cNvSpPr/>
                  <p:nvPr/>
                </p:nvSpPr>
                <p:spPr>
                  <a:xfrm>
                    <a:off x="4090" y="2682"/>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sp>
            <p:nvSpPr>
              <p:cNvPr id="757" name="Google Shape;757;p21"/>
              <p:cNvSpPr/>
              <p:nvPr/>
            </p:nvSpPr>
            <p:spPr>
              <a:xfrm>
                <a:off x="3833" y="2750"/>
                <a:ext cx="90" cy="129"/>
              </a:xfrm>
              <a:custGeom>
                <a:avLst/>
                <a:gdLst/>
                <a:ahLst/>
                <a:cxnLst/>
                <a:rect l="l" t="t" r="r" b="b"/>
                <a:pathLst>
                  <a:path w="90" h="129" extrusionOk="0">
                    <a:moveTo>
                      <a:pt x="89" y="0"/>
                    </a:moveTo>
                    <a:lnTo>
                      <a:pt x="71" y="0"/>
                    </a:lnTo>
                    <a:lnTo>
                      <a:pt x="71" y="110"/>
                    </a:lnTo>
                    <a:lnTo>
                      <a:pt x="0" y="110"/>
                    </a:lnTo>
                    <a:lnTo>
                      <a:pt x="0" y="128"/>
                    </a:lnTo>
                    <a:lnTo>
                      <a:pt x="89" y="128"/>
                    </a:lnTo>
                    <a:lnTo>
                      <a:pt x="89"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758" name="Google Shape;758;p21"/>
              <p:cNvGrpSpPr/>
              <p:nvPr/>
            </p:nvGrpSpPr>
            <p:grpSpPr>
              <a:xfrm>
                <a:off x="4149" y="2750"/>
                <a:ext cx="90" cy="130"/>
                <a:chOff x="4149" y="2750"/>
                <a:chExt cx="90" cy="130"/>
              </a:xfrm>
            </p:grpSpPr>
            <p:sp>
              <p:nvSpPr>
                <p:cNvPr id="759" name="Google Shape;759;p21"/>
                <p:cNvSpPr/>
                <p:nvPr/>
              </p:nvSpPr>
              <p:spPr>
                <a:xfrm>
                  <a:off x="4167" y="2750"/>
                  <a:ext cx="72" cy="130"/>
                </a:xfrm>
                <a:custGeom>
                  <a:avLst/>
                  <a:gdLst/>
                  <a:ahLst/>
                  <a:cxnLst/>
                  <a:rect l="l" t="t" r="r" b="b"/>
                  <a:pathLst>
                    <a:path w="72" h="130" extrusionOk="0">
                      <a:moveTo>
                        <a:pt x="0" y="0"/>
                      </a:moveTo>
                      <a:lnTo>
                        <a:pt x="23" y="39"/>
                      </a:lnTo>
                      <a:lnTo>
                        <a:pt x="23" y="114"/>
                      </a:lnTo>
                      <a:lnTo>
                        <a:pt x="71" y="114"/>
                      </a:lnTo>
                      <a:lnTo>
                        <a:pt x="71" y="129"/>
                      </a:lnTo>
                      <a:lnTo>
                        <a:pt x="0" y="129"/>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760" name="Google Shape;760;p21"/>
                <p:cNvSpPr/>
                <p:nvPr/>
              </p:nvSpPr>
              <p:spPr>
                <a:xfrm>
                  <a:off x="4149" y="2750"/>
                  <a:ext cx="90" cy="130"/>
                </a:xfrm>
                <a:custGeom>
                  <a:avLst/>
                  <a:gdLst/>
                  <a:ahLst/>
                  <a:cxnLst/>
                  <a:rect l="l" t="t" r="r" b="b"/>
                  <a:pathLst>
                    <a:path w="90" h="130" extrusionOk="0">
                      <a:moveTo>
                        <a:pt x="0" y="0"/>
                      </a:moveTo>
                      <a:lnTo>
                        <a:pt x="17" y="0"/>
                      </a:lnTo>
                      <a:lnTo>
                        <a:pt x="17" y="111"/>
                      </a:lnTo>
                      <a:lnTo>
                        <a:pt x="89" y="111"/>
                      </a:lnTo>
                      <a:lnTo>
                        <a:pt x="89" y="129"/>
                      </a:lnTo>
                      <a:lnTo>
                        <a:pt x="0" y="129"/>
                      </a:lnTo>
                      <a:lnTo>
                        <a:pt x="0" y="0"/>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sp>
          <p:nvSpPr>
            <p:cNvPr id="761" name="Google Shape;761;p21"/>
            <p:cNvSpPr/>
            <p:nvPr/>
          </p:nvSpPr>
          <p:spPr>
            <a:xfrm>
              <a:off x="8412885" y="4292600"/>
              <a:ext cx="835560" cy="859923"/>
            </a:xfrm>
            <a:prstGeom prst="rect">
              <a:avLst/>
            </a:prstGeom>
            <a:noFill/>
            <a:ln>
              <a:noFill/>
            </a:ln>
            <a:effectLst>
              <a:outerShdw blurRad="63500" sx="102000" sy="102000" algn="ctr" rotWithShape="0">
                <a:srgbClr val="000000">
                  <a:alpha val="40000"/>
                </a:srgbClr>
              </a:outerShdw>
            </a:effectLst>
          </p:spPr>
          <p:txBody>
            <a:bodyPr spcFirstLastPara="1" wrap="square" lIns="93651" tIns="47625" rIns="93651" bIns="47625" anchor="t" anchorCtr="0">
              <a:spAutoFit/>
            </a:bodyPr>
            <a:lstStyle/>
            <a:p>
              <a:pPr algn="ctr"/>
              <a:r>
                <a:rPr lang="en-US" sz="2000" dirty="0">
                  <a:solidFill>
                    <a:schemeClr val="dk1"/>
                  </a:solidFill>
                  <a:latin typeface="Tahoma"/>
                  <a:ea typeface="Tahoma"/>
                  <a:cs typeface="Tahoma"/>
                  <a:sym typeface="Tahoma"/>
                </a:rPr>
                <a:t>World</a:t>
              </a:r>
              <a:endParaRPr dirty="0"/>
            </a:p>
            <a:p>
              <a:pPr algn="ctr"/>
              <a:r>
                <a:rPr lang="en-US" sz="2000" dirty="0">
                  <a:solidFill>
                    <a:schemeClr val="dk1"/>
                  </a:solidFill>
                  <a:latin typeface="Tahoma"/>
                  <a:ea typeface="Tahoma"/>
                  <a:cs typeface="Tahoma"/>
                  <a:sym typeface="Tahoma"/>
                </a:rPr>
                <a:t>Wide</a:t>
              </a:r>
              <a:endParaRPr dirty="0"/>
            </a:p>
            <a:p>
              <a:pPr algn="ctr"/>
              <a:r>
                <a:rPr lang="en-US" sz="2000" dirty="0">
                  <a:solidFill>
                    <a:schemeClr val="dk1"/>
                  </a:solidFill>
                  <a:latin typeface="Tahoma"/>
                  <a:ea typeface="Tahoma"/>
                  <a:cs typeface="Tahoma"/>
                  <a:sym typeface="Tahoma"/>
                </a:rPr>
                <a:t>Web</a:t>
              </a:r>
              <a:endParaRPr sz="2000" b="1" i="1" dirty="0">
                <a:solidFill>
                  <a:schemeClr val="dk1"/>
                </a:solidFill>
                <a:latin typeface="Tahoma"/>
                <a:ea typeface="Tahoma"/>
                <a:cs typeface="Tahoma"/>
                <a:sym typeface="Tahoma"/>
              </a:endParaRPr>
            </a:p>
          </p:txBody>
        </p:sp>
        <p:graphicFrame>
          <p:nvGraphicFramePr>
            <p:cNvPr id="762" name="Google Shape;762;p21"/>
            <p:cNvGraphicFramePr/>
            <p:nvPr/>
          </p:nvGraphicFramePr>
          <p:xfrm>
            <a:off x="4982690" y="2463801"/>
            <a:ext cx="1324803" cy="1069975"/>
          </p:xfrm>
          <a:graphic>
            <a:graphicData uri="http://schemas.openxmlformats.org/presentationml/2006/ole">
              <mc:AlternateContent xmlns:mc="http://schemas.openxmlformats.org/markup-compatibility/2006">
                <mc:Choice xmlns:v="urn:schemas-microsoft-com:vml" Requires="v">
                  <p:oleObj r:id="rId3" imgW="1324803" imgH="1069975" progId="MS_ClipArt_Gallery.2">
                    <p:embed/>
                  </p:oleObj>
                </mc:Choice>
                <mc:Fallback>
                  <p:oleObj r:id="rId3" imgW="1324803" imgH="1069975" progId="MS_ClipArt_Gallery.2">
                    <p:embed/>
                    <p:pic>
                      <p:nvPicPr>
                        <p:cNvPr id="762" name="Google Shape;762;p21"/>
                        <p:cNvPicPr preferRelativeResize="0"/>
                        <p:nvPr/>
                      </p:nvPicPr>
                      <p:blipFill rotWithShape="1">
                        <a:blip r:embed="rId4">
                          <a:alphaModFix/>
                        </a:blip>
                        <a:srcRect/>
                        <a:stretch/>
                      </p:blipFill>
                      <p:spPr>
                        <a:xfrm>
                          <a:off x="4982690" y="2463801"/>
                          <a:ext cx="1324803" cy="1069975"/>
                        </a:xfrm>
                        <a:prstGeom prst="rect">
                          <a:avLst/>
                        </a:prstGeom>
                        <a:noFill/>
                        <a:ln>
                          <a:noFill/>
                        </a:ln>
                      </p:spPr>
                    </p:pic>
                  </p:oleObj>
                </mc:Fallback>
              </mc:AlternateContent>
            </a:graphicData>
          </a:graphic>
        </p:graphicFrame>
        <p:pic>
          <p:nvPicPr>
            <p:cNvPr id="763" name="Google Shape;763;p21"/>
            <p:cNvPicPr preferRelativeResize="0"/>
            <p:nvPr/>
          </p:nvPicPr>
          <p:blipFill rotWithShape="1">
            <a:blip r:embed="rId5">
              <a:alphaModFix/>
            </a:blip>
            <a:srcRect/>
            <a:stretch/>
          </p:blipFill>
          <p:spPr>
            <a:xfrm>
              <a:off x="8044578" y="2019300"/>
              <a:ext cx="544214" cy="628650"/>
            </a:xfrm>
            <a:prstGeom prst="rect">
              <a:avLst/>
            </a:prstGeom>
            <a:noFill/>
            <a:ln>
              <a:noFill/>
            </a:ln>
          </p:spPr>
        </p:pic>
        <p:graphicFrame>
          <p:nvGraphicFramePr>
            <p:cNvPr id="764" name="Google Shape;764;p21"/>
            <p:cNvGraphicFramePr/>
            <p:nvPr/>
          </p:nvGraphicFramePr>
          <p:xfrm>
            <a:off x="3591142" y="2985030"/>
            <a:ext cx="584067" cy="995893"/>
          </p:xfrm>
          <a:graphic>
            <a:graphicData uri="http://schemas.openxmlformats.org/presentationml/2006/ole">
              <mc:AlternateContent xmlns:mc="http://schemas.openxmlformats.org/markup-compatibility/2006">
                <mc:Choice xmlns:v="urn:schemas-microsoft-com:vml" Requires="v">
                  <p:oleObj r:id="rId6" imgW="584067" imgH="995893" progId="MS_ClipArt_Gallery.2">
                    <p:embed/>
                  </p:oleObj>
                </mc:Choice>
                <mc:Fallback>
                  <p:oleObj r:id="rId6" imgW="584067" imgH="995893" progId="MS_ClipArt_Gallery.2">
                    <p:embed/>
                    <p:pic>
                      <p:nvPicPr>
                        <p:cNvPr id="764" name="Google Shape;764;p21"/>
                        <p:cNvPicPr preferRelativeResize="0"/>
                        <p:nvPr/>
                      </p:nvPicPr>
                      <p:blipFill rotWithShape="1">
                        <a:blip r:embed="rId7">
                          <a:alphaModFix/>
                        </a:blip>
                        <a:srcRect/>
                        <a:stretch/>
                      </p:blipFill>
                      <p:spPr>
                        <a:xfrm>
                          <a:off x="3591142" y="2985030"/>
                          <a:ext cx="584067" cy="995893"/>
                        </a:xfrm>
                        <a:prstGeom prst="rect">
                          <a:avLst/>
                        </a:prstGeom>
                        <a:noFill/>
                        <a:ln>
                          <a:noFill/>
                        </a:ln>
                      </p:spPr>
                    </p:pic>
                  </p:oleObj>
                </mc:Fallback>
              </mc:AlternateContent>
            </a:graphicData>
          </a:graphic>
        </p:graphicFrame>
        <p:cxnSp>
          <p:nvCxnSpPr>
            <p:cNvPr id="765" name="Google Shape;765;p21"/>
            <p:cNvCxnSpPr/>
            <p:nvPr/>
          </p:nvCxnSpPr>
          <p:spPr>
            <a:xfrm rot="10800000" flipH="1">
              <a:off x="5444447" y="3389313"/>
              <a:ext cx="593688" cy="533400"/>
            </a:xfrm>
            <a:prstGeom prst="straightConnector1">
              <a:avLst/>
            </a:prstGeom>
            <a:noFill/>
            <a:ln w="12700" cap="flat" cmpd="sng">
              <a:solidFill>
                <a:schemeClr val="dk1"/>
              </a:solidFill>
              <a:prstDash val="solid"/>
              <a:round/>
              <a:headEnd type="stealth" w="med" len="med"/>
              <a:tailEnd type="stealth" w="med" len="med"/>
            </a:ln>
            <a:effectLst>
              <a:outerShdw blurRad="63500" sx="102000" sy="102000" algn="ctr" rotWithShape="0">
                <a:srgbClr val="000000">
                  <a:alpha val="40000"/>
                </a:srgbClr>
              </a:outerShdw>
            </a:effectLst>
          </p:spPr>
        </p:cxnSp>
        <p:grpSp>
          <p:nvGrpSpPr>
            <p:cNvPr id="766" name="Google Shape;766;p21"/>
            <p:cNvGrpSpPr/>
            <p:nvPr/>
          </p:nvGrpSpPr>
          <p:grpSpPr>
            <a:xfrm>
              <a:off x="1444775" y="1527175"/>
              <a:ext cx="2489199" cy="1069975"/>
              <a:chOff x="793801" y="1737259"/>
              <a:chExt cx="3089374" cy="829729"/>
            </a:xfrm>
          </p:grpSpPr>
          <p:sp>
            <p:nvSpPr>
              <p:cNvPr id="767" name="Google Shape;767;p21"/>
              <p:cNvSpPr/>
              <p:nvPr/>
            </p:nvSpPr>
            <p:spPr>
              <a:xfrm>
                <a:off x="1109288" y="1807371"/>
                <a:ext cx="2481854" cy="628650"/>
              </a:xfrm>
              <a:prstGeom prst="rect">
                <a:avLst/>
              </a:prstGeom>
              <a:noFill/>
              <a:ln>
                <a:noFill/>
              </a:ln>
            </p:spPr>
            <p:txBody>
              <a:bodyPr spcFirstLastPara="1" wrap="square" lIns="92075" tIns="46025" rIns="92075" bIns="46025" anchor="t" anchorCtr="0">
                <a:noAutofit/>
              </a:bodyPr>
              <a:lstStyle/>
              <a:p>
                <a:pPr marL="342891" indent="-342891" algn="ctr">
                  <a:buClr>
                    <a:schemeClr val="dk1"/>
                  </a:buClr>
                  <a:buSzPts val="2000"/>
                </a:pPr>
                <a:r>
                  <a:rPr lang="en-US" sz="2000" b="1" i="1">
                    <a:solidFill>
                      <a:schemeClr val="dk1"/>
                    </a:solidFill>
                    <a:latin typeface="Times New Roman"/>
                    <a:ea typeface="Times New Roman"/>
                    <a:cs typeface="Times New Roman"/>
                    <a:sym typeface="Times New Roman"/>
                  </a:rPr>
                  <a:t>“Heterogeneities are everywhere”</a:t>
                </a:r>
                <a:endParaRPr/>
              </a:p>
            </p:txBody>
          </p:sp>
          <p:sp>
            <p:nvSpPr>
              <p:cNvPr id="768" name="Google Shape;768;p21"/>
              <p:cNvSpPr/>
              <p:nvPr/>
            </p:nvSpPr>
            <p:spPr>
              <a:xfrm flipH="1">
                <a:off x="793801" y="1737259"/>
                <a:ext cx="3089374" cy="829729"/>
              </a:xfrm>
              <a:prstGeom prst="wedgeRoundRectCallout">
                <a:avLst>
                  <a:gd name="adj1" fmla="val -43834"/>
                  <a:gd name="adj2" fmla="val 84291"/>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aphicFrame>
          <p:nvGraphicFramePr>
            <p:cNvPr id="769" name="Google Shape;769;p21"/>
            <p:cNvGraphicFramePr/>
            <p:nvPr/>
          </p:nvGraphicFramePr>
          <p:xfrm>
            <a:off x="7489371" y="3763964"/>
            <a:ext cx="989479" cy="1076325"/>
          </p:xfrm>
          <a:graphic>
            <a:graphicData uri="http://schemas.openxmlformats.org/presentationml/2006/ole">
              <mc:AlternateContent xmlns:mc="http://schemas.openxmlformats.org/markup-compatibility/2006">
                <mc:Choice xmlns:v="urn:schemas-microsoft-com:vml" Requires="v">
                  <p:oleObj r:id="rId8" imgW="989479" imgH="1076325" progId="MS_ClipArt_Gallery.2">
                    <p:embed/>
                  </p:oleObj>
                </mc:Choice>
                <mc:Fallback>
                  <p:oleObj r:id="rId8" imgW="989479" imgH="1076325" progId="MS_ClipArt_Gallery.2">
                    <p:embed/>
                    <p:pic>
                      <p:nvPicPr>
                        <p:cNvPr id="769" name="Google Shape;769;p21"/>
                        <p:cNvPicPr preferRelativeResize="0"/>
                        <p:nvPr/>
                      </p:nvPicPr>
                      <p:blipFill rotWithShape="1">
                        <a:blip r:embed="rId9">
                          <a:alphaModFix/>
                        </a:blip>
                        <a:srcRect/>
                        <a:stretch/>
                      </p:blipFill>
                      <p:spPr>
                        <a:xfrm>
                          <a:off x="7489371" y="3763964"/>
                          <a:ext cx="989479" cy="1076325"/>
                        </a:xfrm>
                        <a:prstGeom prst="rect">
                          <a:avLst/>
                        </a:prstGeom>
                        <a:noFill/>
                        <a:ln>
                          <a:noFill/>
                        </a:ln>
                      </p:spPr>
                    </p:pic>
                  </p:oleObj>
                </mc:Fallback>
              </mc:AlternateContent>
            </a:graphicData>
          </a:graphic>
        </p:graphicFrame>
      </p:grpSp>
      <p:pic>
        <p:nvPicPr>
          <p:cNvPr id="2051" name="Picture 3">
            <a:extLst>
              <a:ext uri="{FF2B5EF4-FFF2-40B4-BE49-F238E27FC236}">
                <a16:creationId xmlns:a16="http://schemas.microsoft.com/office/drawing/2014/main" id="{772C5347-FDF6-55E0-1EC1-D53E3D30D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2463800"/>
            <a:ext cx="1320800" cy="1066800"/>
          </a:xfrm>
          <a:prstGeom prst="rect">
            <a:avLst/>
          </a:prstGeom>
        </p:spPr>
      </p:pic>
      <p:pic>
        <p:nvPicPr>
          <p:cNvPr id="2050" name="Picture 2">
            <a:extLst>
              <a:ext uri="{FF2B5EF4-FFF2-40B4-BE49-F238E27FC236}">
                <a16:creationId xmlns:a16="http://schemas.microsoft.com/office/drawing/2014/main" id="{397470E2-D3AC-D9FD-6CDB-26B51E024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1" y="2984500"/>
            <a:ext cx="571500" cy="990600"/>
          </a:xfrm>
          <a:prstGeom prst="rect">
            <a:avLst/>
          </a:prstGeom>
        </p:spPr>
      </p:pic>
      <p:pic>
        <p:nvPicPr>
          <p:cNvPr id="2049" name="Picture 1">
            <a:extLst>
              <a:ext uri="{FF2B5EF4-FFF2-40B4-BE49-F238E27FC236}">
                <a16:creationId xmlns:a16="http://schemas.microsoft.com/office/drawing/2014/main" id="{7BED9256-2BEC-2F8C-FEDF-4FF3992FC8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0301" y="3759200"/>
            <a:ext cx="977900" cy="106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2"/>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Heterogeneous Information Sources</a:t>
            </a:r>
            <a:endParaRPr/>
          </a:p>
        </p:txBody>
      </p:sp>
      <p:sp>
        <p:nvSpPr>
          <p:cNvPr id="775" name="Google Shape;775;p22"/>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spcBef>
                <a:spcPts val="0"/>
              </a:spcBef>
              <a:buSzPts val="2240"/>
            </a:pPr>
            <a:r>
              <a:rPr lang="en-US" dirty="0">
                <a:latin typeface="Arial"/>
                <a:ea typeface="Arial"/>
                <a:cs typeface="Arial"/>
                <a:sym typeface="Arial"/>
              </a:rPr>
              <a:t>Different interfaces.</a:t>
            </a:r>
            <a:endParaRPr dirty="0"/>
          </a:p>
          <a:p>
            <a:pPr marL="228594" indent="-228594">
              <a:spcBef>
                <a:spcPts val="560"/>
              </a:spcBef>
              <a:buClr>
                <a:srgbClr val="7F7F7F"/>
              </a:buClr>
              <a:buSzPts val="2240"/>
            </a:pPr>
            <a:r>
              <a:rPr lang="en-US" dirty="0">
                <a:solidFill>
                  <a:srgbClr val="7F7F7F"/>
                </a:solidFill>
                <a:latin typeface="Arial"/>
                <a:ea typeface="Arial"/>
                <a:cs typeface="Arial"/>
                <a:sym typeface="Arial"/>
              </a:rPr>
              <a:t>Different data representations.</a:t>
            </a:r>
            <a:endParaRPr dirty="0"/>
          </a:p>
          <a:p>
            <a:pPr marL="228594" indent="-228594">
              <a:spcBef>
                <a:spcPts val="560"/>
              </a:spcBef>
              <a:buClr>
                <a:srgbClr val="7F7F7F"/>
              </a:buClr>
              <a:buSzPts val="2240"/>
            </a:pPr>
            <a:r>
              <a:rPr lang="en-US" dirty="0">
                <a:solidFill>
                  <a:srgbClr val="7F7F7F"/>
                </a:solidFill>
                <a:latin typeface="Arial"/>
                <a:ea typeface="Arial"/>
                <a:cs typeface="Arial"/>
                <a:sym typeface="Arial"/>
              </a:rPr>
              <a:t>Duplicate and inconsistent information.</a:t>
            </a:r>
            <a:endParaRPr dirty="0"/>
          </a:p>
          <a:p>
            <a:pPr marL="228594" indent="-50799">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5"/>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Features of a Warehouse</a:t>
            </a:r>
            <a:endParaRPr/>
          </a:p>
        </p:txBody>
      </p:sp>
      <p:sp>
        <p:nvSpPr>
          <p:cNvPr id="793" name="Google Shape;793;p25"/>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lnSpcReduction="10000"/>
          </a:bodyPr>
          <a:lstStyle/>
          <a:p>
            <a:pPr marL="342891" indent="-342891" algn="just">
              <a:lnSpc>
                <a:spcPct val="140000"/>
              </a:lnSpc>
              <a:spcBef>
                <a:spcPts val="0"/>
              </a:spcBef>
              <a:buSzPts val="2590"/>
            </a:pPr>
            <a:r>
              <a:rPr lang="en-US" sz="2591" dirty="0"/>
              <a:t>It is separate from Operational Database.</a:t>
            </a:r>
            <a:endParaRPr dirty="0"/>
          </a:p>
          <a:p>
            <a:pPr marL="342891" indent="-342891" algn="just">
              <a:lnSpc>
                <a:spcPct val="140000"/>
              </a:lnSpc>
              <a:buClr>
                <a:srgbClr val="7F7F7F"/>
              </a:buClr>
              <a:buSzPts val="2220"/>
            </a:pPr>
            <a:r>
              <a:rPr lang="en-US" sz="2220" dirty="0">
                <a:solidFill>
                  <a:srgbClr val="7F7F7F"/>
                </a:solidFill>
              </a:rPr>
              <a:t>Integrates data from heterogeneous systems.</a:t>
            </a:r>
            <a:endParaRPr dirty="0"/>
          </a:p>
          <a:p>
            <a:pPr marL="342891" indent="-342891" algn="just">
              <a:lnSpc>
                <a:spcPct val="140000"/>
              </a:lnSpc>
              <a:buClr>
                <a:srgbClr val="7F7F7F"/>
              </a:buClr>
              <a:buSzPts val="2220"/>
            </a:pPr>
            <a:r>
              <a:rPr lang="en-US" sz="2220" dirty="0">
                <a:solidFill>
                  <a:srgbClr val="7F7F7F"/>
                </a:solidFill>
              </a:rPr>
              <a:t>Stores HUGE amount of data, more historical than current data.</a:t>
            </a:r>
            <a:endParaRPr dirty="0"/>
          </a:p>
          <a:p>
            <a:pPr marL="342891" indent="-342891" algn="just">
              <a:lnSpc>
                <a:spcPct val="140000"/>
              </a:lnSpc>
              <a:buClr>
                <a:srgbClr val="7F7F7F"/>
              </a:buClr>
              <a:buSzPts val="2220"/>
            </a:pPr>
            <a:r>
              <a:rPr lang="en-US" sz="2220" dirty="0">
                <a:solidFill>
                  <a:srgbClr val="7F7F7F"/>
                </a:solidFill>
              </a:rPr>
              <a:t>Does not require data to be highly accurate.</a:t>
            </a:r>
            <a:endParaRPr dirty="0"/>
          </a:p>
          <a:p>
            <a:pPr marL="342891" indent="-342891" algn="just">
              <a:lnSpc>
                <a:spcPct val="140000"/>
              </a:lnSpc>
              <a:buClr>
                <a:srgbClr val="7F7F7F"/>
              </a:buClr>
              <a:buSzPts val="2220"/>
            </a:pPr>
            <a:r>
              <a:rPr lang="en-US" sz="2220" dirty="0">
                <a:solidFill>
                  <a:srgbClr val="7F7F7F"/>
                </a:solidFill>
              </a:rPr>
              <a:t>Queries are generally complex.</a:t>
            </a:r>
            <a:endParaRPr dirty="0"/>
          </a:p>
          <a:p>
            <a:pPr marL="342891" indent="-342891" algn="just">
              <a:lnSpc>
                <a:spcPct val="140000"/>
              </a:lnSpc>
              <a:buClr>
                <a:srgbClr val="7F7F7F"/>
              </a:buClr>
              <a:buSzPts val="2220"/>
            </a:pPr>
            <a:r>
              <a:rPr lang="en-US" sz="2220" dirty="0">
                <a:solidFill>
                  <a:srgbClr val="7F7F7F"/>
                </a:solidFill>
              </a:rPr>
              <a:t>Goal is to execute statistical queries and provide results which can influence decision making in favor of the Enterprise.</a:t>
            </a:r>
            <a:endParaRPr dirty="0"/>
          </a:p>
          <a:p>
            <a:pPr marL="342891" indent="-342891" algn="just">
              <a:lnSpc>
                <a:spcPct val="140000"/>
              </a:lnSpc>
              <a:buClr>
                <a:srgbClr val="7F7F7F"/>
              </a:buClr>
              <a:buSzPts val="2220"/>
            </a:pPr>
            <a:r>
              <a:rPr lang="en-US" sz="2220" dirty="0">
                <a:solidFill>
                  <a:srgbClr val="7F7F7F"/>
                </a:solidFill>
              </a:rPr>
              <a:t>These systems are thus called Online Analytical Processing Systems (OLAP).</a:t>
            </a:r>
            <a:endParaRPr dirty="0"/>
          </a:p>
          <a:p>
            <a:pPr marL="228594" indent="-87627">
              <a:lnSpc>
                <a:spcPct val="140000"/>
              </a:lnSpc>
              <a:buSzPts val="2220"/>
              <a:buNone/>
            </a:pPr>
            <a:endParaRPr sz="22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2"/>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dirty="0"/>
              <a:t>Need of a Separate Data Warehouse</a:t>
            </a:r>
            <a:endParaRPr dirty="0"/>
          </a:p>
        </p:txBody>
      </p:sp>
      <p:sp>
        <p:nvSpPr>
          <p:cNvPr id="835" name="Google Shape;835;p32"/>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lgn="just">
              <a:lnSpc>
                <a:spcPct val="170000"/>
              </a:lnSpc>
              <a:spcBef>
                <a:spcPts val="0"/>
              </a:spcBef>
              <a:buSzPts val="2400"/>
            </a:pPr>
            <a:r>
              <a:rPr lang="en-US" sz="2600" dirty="0"/>
              <a:t>Use of OLAP query on OLTP system degrades system’s performance.</a:t>
            </a:r>
            <a:endParaRPr dirty="0"/>
          </a:p>
          <a:p>
            <a:pPr marL="228594" indent="-228594" algn="just">
              <a:lnSpc>
                <a:spcPct val="170000"/>
              </a:lnSpc>
              <a:spcBef>
                <a:spcPts val="0"/>
              </a:spcBef>
              <a:buClr>
                <a:srgbClr val="7F7F7F"/>
              </a:buClr>
              <a:buSzPts val="2400"/>
            </a:pPr>
            <a:r>
              <a:rPr lang="en-US" sz="2200" dirty="0">
                <a:solidFill>
                  <a:srgbClr val="7F7F7F"/>
                </a:solidFill>
              </a:rPr>
              <a:t>OLAP systems access historical data and not current volatile data while OLTP systems access current up-to-date data and do not need historical data.</a:t>
            </a:r>
            <a:endParaRPr dirty="0"/>
          </a:p>
          <a:p>
            <a:pPr marL="228594" indent="-228594" algn="just">
              <a:lnSpc>
                <a:spcPct val="170000"/>
              </a:lnSpc>
              <a:spcBef>
                <a:spcPts val="0"/>
              </a:spcBef>
              <a:buClr>
                <a:srgbClr val="7F7F7F"/>
              </a:buClr>
              <a:buSzPts val="2400"/>
            </a:pPr>
            <a:r>
              <a:rPr lang="en-US" sz="2200" dirty="0">
                <a:solidFill>
                  <a:srgbClr val="7F7F7F"/>
                </a:solidFill>
              </a:rPr>
              <a:t>An </a:t>
            </a:r>
            <a:r>
              <a:rPr lang="en-US" sz="2200" b="1" i="1" dirty="0">
                <a:solidFill>
                  <a:srgbClr val="7F7F7F"/>
                </a:solidFill>
              </a:rPr>
              <a:t>Operational Database </a:t>
            </a:r>
            <a:r>
              <a:rPr lang="en-US" sz="2200" dirty="0">
                <a:solidFill>
                  <a:srgbClr val="7F7F7F"/>
                </a:solidFill>
              </a:rPr>
              <a:t>is designed for known tasks like indexing and hashing using primary keys, searching for particular records, and many more.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35"/>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Need of a Separate Data Warehouse</a:t>
            </a:r>
            <a:endParaRPr/>
          </a:p>
        </p:txBody>
      </p:sp>
      <p:sp>
        <p:nvSpPr>
          <p:cNvPr id="853" name="Google Shape;853;p35"/>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lgn="just">
              <a:lnSpc>
                <a:spcPct val="170000"/>
              </a:lnSpc>
              <a:spcBef>
                <a:spcPts val="0"/>
              </a:spcBef>
              <a:buSzPts val="2400"/>
            </a:pPr>
            <a:r>
              <a:rPr lang="en-US" sz="2600" dirty="0"/>
              <a:t>Data Warehouse queries are often complex.</a:t>
            </a:r>
            <a:endParaRPr dirty="0"/>
          </a:p>
          <a:p>
            <a:pPr marL="228594" indent="-228594" algn="just">
              <a:lnSpc>
                <a:spcPct val="170000"/>
              </a:lnSpc>
              <a:spcBef>
                <a:spcPts val="0"/>
              </a:spcBef>
              <a:buClr>
                <a:srgbClr val="7F7F7F"/>
              </a:buClr>
              <a:buSzPts val="2400"/>
            </a:pPr>
            <a:r>
              <a:rPr lang="en-US" sz="2200" dirty="0">
                <a:solidFill>
                  <a:srgbClr val="7F7F7F"/>
                </a:solidFill>
              </a:rPr>
              <a:t>The computation of large data groups at summarized levels, and may require the use of special data organization, access, and implementation methods based on multidimensional views.</a:t>
            </a:r>
            <a:endParaRPr sz="2200" dirty="0">
              <a:solidFill>
                <a:srgbClr val="7F7F7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7"/>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Warehousing: Two Distinct Issues</a:t>
            </a:r>
            <a:endParaRPr/>
          </a:p>
        </p:txBody>
      </p:sp>
      <p:sp>
        <p:nvSpPr>
          <p:cNvPr id="865" name="Google Shape;865;p37"/>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spcBef>
                <a:spcPts val="0"/>
              </a:spcBef>
            </a:pPr>
            <a:r>
              <a:rPr lang="en-US">
                <a:latin typeface="Arial"/>
                <a:ea typeface="Arial"/>
                <a:cs typeface="Arial"/>
                <a:sym typeface="Arial"/>
              </a:rPr>
              <a:t>How to get information into warehouse?</a:t>
            </a:r>
            <a:endParaRPr/>
          </a:p>
          <a:p>
            <a:pPr marL="457189" lvl="1" indent="0" algn="r">
              <a:buNone/>
            </a:pPr>
            <a:r>
              <a:rPr lang="en-US" i="1">
                <a:latin typeface="Arial"/>
                <a:ea typeface="Arial"/>
                <a:cs typeface="Arial"/>
                <a:sym typeface="Arial"/>
              </a:rPr>
              <a:t>-“Data warehousing”</a:t>
            </a:r>
            <a:endParaRPr>
              <a:latin typeface="Arial"/>
              <a:ea typeface="Arial"/>
              <a:cs typeface="Arial"/>
              <a:sym typeface="Arial"/>
            </a:endParaRPr>
          </a:p>
          <a:p>
            <a:pPr marL="228594" indent="-228594">
              <a:buClr>
                <a:srgbClr val="7F7F7F"/>
              </a:buClr>
            </a:pPr>
            <a:r>
              <a:rPr lang="en-US">
                <a:solidFill>
                  <a:srgbClr val="7F7F7F"/>
                </a:solidFill>
                <a:latin typeface="Arial"/>
                <a:ea typeface="Arial"/>
                <a:cs typeface="Arial"/>
                <a:sym typeface="Arial"/>
              </a:rPr>
              <a:t>What to do with data once it’s in warehouse?</a:t>
            </a:r>
            <a:endParaRPr/>
          </a:p>
          <a:p>
            <a:pPr marL="457189" lvl="1" indent="0" algn="r">
              <a:buNone/>
            </a:pPr>
            <a:r>
              <a:rPr lang="en-US" i="1">
                <a:solidFill>
                  <a:srgbClr val="7F7F7F"/>
                </a:solidFill>
                <a:latin typeface="Arial"/>
                <a:ea typeface="Arial"/>
                <a:cs typeface="Arial"/>
                <a:sym typeface="Arial"/>
              </a:rPr>
              <a:t>-“Warehouse DBMS”</a:t>
            </a:r>
            <a:endParaRPr>
              <a:solidFill>
                <a:srgbClr val="7F7F7F"/>
              </a:solidFill>
              <a:latin typeface="Arial"/>
              <a:ea typeface="Arial"/>
              <a:cs typeface="Arial"/>
              <a:sym typeface="Arial"/>
            </a:endParaRPr>
          </a:p>
          <a:p>
            <a:pPr marL="228594" indent="-50799">
              <a:buNone/>
            </a:pPr>
            <a:endParaRPr>
              <a:solidFill>
                <a:srgbClr val="7F7F7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9"/>
          <p:cNvSpPr txBox="1">
            <a:spLocks noGrp="1"/>
          </p:cNvSpPr>
          <p:nvPr>
            <p:ph type="title"/>
          </p:nvPr>
        </p:nvSpPr>
        <p:spPr>
          <a:xfrm>
            <a:off x="0" y="-8946"/>
            <a:ext cx="9144000" cy="1217034"/>
          </a:xfrm>
          <a:prstGeom prst="rect">
            <a:avLst/>
          </a:prstGeom>
          <a:noFill/>
          <a:ln>
            <a:noFill/>
          </a:ln>
        </p:spPr>
        <p:txBody>
          <a:bodyPr spcFirstLastPara="1" wrap="square" lIns="91425" tIns="45700" rIns="91425" bIns="45700" anchor="ctr" anchorCtr="0">
            <a:normAutofit/>
          </a:bodyPr>
          <a:lstStyle/>
          <a:p>
            <a:r>
              <a:rPr lang="en-US"/>
              <a:t>Data Warehouse Models</a:t>
            </a:r>
            <a:endParaRPr/>
          </a:p>
        </p:txBody>
      </p:sp>
      <p:pic>
        <p:nvPicPr>
          <p:cNvPr id="877" name="Google Shape;877;p39"/>
          <p:cNvPicPr preferRelativeResize="0"/>
          <p:nvPr/>
        </p:nvPicPr>
        <p:blipFill rotWithShape="1">
          <a:blip r:embed="rId3">
            <a:alphaModFix/>
          </a:blip>
          <a:srcRect/>
          <a:stretch/>
        </p:blipFill>
        <p:spPr>
          <a:xfrm>
            <a:off x="587378" y="1845810"/>
            <a:ext cx="7969251" cy="4348163"/>
          </a:xfrm>
          <a:prstGeom prst="rect">
            <a:avLst/>
          </a:prstGeom>
          <a:noFill/>
          <a:ln w="9525" cap="flat" cmpd="sng">
            <a:solidFill>
              <a:srgbClr val="1E3A42"/>
            </a:solidFill>
            <a:prstDash val="solid"/>
            <a:round/>
            <a:headEnd type="none" w="sm" len="sm"/>
            <a:tailEnd type="none" w="sm" len="sm"/>
          </a:ln>
          <a:effectLst>
            <a:outerShdw blurRad="63500" sx="102000" sy="102000" algn="ctr" rotWithShape="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0"/>
          <p:cNvSpPr txBox="1">
            <a:spLocks noGrp="1"/>
          </p:cNvSpPr>
          <p:nvPr>
            <p:ph type="title"/>
          </p:nvPr>
        </p:nvSpPr>
        <p:spPr>
          <a:xfrm>
            <a:off x="0" y="-8946"/>
            <a:ext cx="9144000" cy="1217034"/>
          </a:xfrm>
          <a:prstGeom prst="rect">
            <a:avLst/>
          </a:prstGeom>
          <a:noFill/>
          <a:ln>
            <a:noFill/>
          </a:ln>
        </p:spPr>
        <p:txBody>
          <a:bodyPr spcFirstLastPara="1" wrap="square" lIns="91425" tIns="45700" rIns="91425" bIns="45700" anchor="ctr" anchorCtr="0">
            <a:normAutofit/>
          </a:bodyPr>
          <a:lstStyle/>
          <a:p>
            <a:r>
              <a:rPr lang="en-US"/>
              <a:t>Difference between OLAP &amp; OLTP</a:t>
            </a:r>
            <a:endParaRPr/>
          </a:p>
        </p:txBody>
      </p:sp>
      <p:graphicFrame>
        <p:nvGraphicFramePr>
          <p:cNvPr id="883" name="Google Shape;883;p40"/>
          <p:cNvGraphicFramePr/>
          <p:nvPr/>
        </p:nvGraphicFramePr>
        <p:xfrm>
          <a:off x="316523" y="1512914"/>
          <a:ext cx="8510950" cy="4837631"/>
        </p:xfrm>
        <a:graphic>
          <a:graphicData uri="http://schemas.openxmlformats.org/drawingml/2006/table">
            <a:tbl>
              <a:tblPr firstRow="1" bandRow="1">
                <a:noFill/>
                <a:tableStyleId>{666BC0B5-8DF1-4733-A4A6-426B5431237D}</a:tableStyleId>
              </a:tblPr>
              <a:tblGrid>
                <a:gridCol w="4255475">
                  <a:extLst>
                    <a:ext uri="{9D8B030D-6E8A-4147-A177-3AD203B41FA5}">
                      <a16:colId xmlns:a16="http://schemas.microsoft.com/office/drawing/2014/main" val="20000"/>
                    </a:ext>
                  </a:extLst>
                </a:gridCol>
                <a:gridCol w="4255475">
                  <a:extLst>
                    <a:ext uri="{9D8B030D-6E8A-4147-A177-3AD203B41FA5}">
                      <a16:colId xmlns:a16="http://schemas.microsoft.com/office/drawing/2014/main" val="20001"/>
                    </a:ext>
                  </a:extLst>
                </a:gridCol>
              </a:tblGrid>
              <a:tr h="720000">
                <a:tc>
                  <a:txBody>
                    <a:bodyPr/>
                    <a:lstStyle/>
                    <a:p>
                      <a:pPr marL="0" marR="0" lvl="0" indent="0" algn="ctr" rtl="0">
                        <a:lnSpc>
                          <a:spcPct val="150000"/>
                        </a:lnSpc>
                        <a:spcBef>
                          <a:spcPts val="0"/>
                        </a:spcBef>
                        <a:spcAft>
                          <a:spcPts val="0"/>
                        </a:spcAft>
                        <a:buClr>
                          <a:schemeClr val="lt1"/>
                        </a:buClr>
                        <a:buSzPts val="2800"/>
                        <a:buFont typeface="Arial"/>
                        <a:buNone/>
                      </a:pPr>
                      <a:r>
                        <a:rPr lang="en-US" sz="2800" b="1" u="none" strike="noStrike" cap="none" dirty="0">
                          <a:solidFill>
                            <a:schemeClr val="lt1"/>
                          </a:solidFill>
                          <a:latin typeface="Arial"/>
                          <a:ea typeface="Arial"/>
                          <a:cs typeface="Arial"/>
                          <a:sym typeface="Arial"/>
                        </a:rPr>
                        <a:t>OLAP </a:t>
                      </a:r>
                      <a:endParaRPr sz="2800" b="1" u="none" strike="noStrike" cap="none" dirty="0">
                        <a:solidFill>
                          <a:schemeClr val="lt1"/>
                        </a:solidFill>
                        <a:latin typeface="Arial"/>
                        <a:ea typeface="Arial"/>
                        <a:cs typeface="Arial"/>
                        <a:sym typeface="Arial"/>
                      </a:endParaRPr>
                    </a:p>
                  </a:txBody>
                  <a:tcPr marL="76200" marR="76200" marT="76200" marB="76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E3A42">
                        <a:alpha val="81960"/>
                      </a:srgbClr>
                    </a:solidFill>
                  </a:tcPr>
                </a:tc>
                <a:tc>
                  <a:txBody>
                    <a:bodyPr/>
                    <a:lstStyle/>
                    <a:p>
                      <a:pPr marL="0" marR="0" lvl="0" indent="0" algn="ctr" rtl="0">
                        <a:lnSpc>
                          <a:spcPct val="150000"/>
                        </a:lnSpc>
                        <a:spcBef>
                          <a:spcPts val="0"/>
                        </a:spcBef>
                        <a:spcAft>
                          <a:spcPts val="0"/>
                        </a:spcAft>
                        <a:buClr>
                          <a:schemeClr val="dk1"/>
                        </a:buClr>
                        <a:buSzPts val="2800"/>
                        <a:buFont typeface="Arial"/>
                        <a:buNone/>
                      </a:pPr>
                      <a:r>
                        <a:rPr lang="en-US" sz="2800" u="none" strike="noStrike" cap="none">
                          <a:latin typeface="Arial"/>
                          <a:ea typeface="Arial"/>
                          <a:cs typeface="Arial"/>
                          <a:sym typeface="Arial"/>
                        </a:rPr>
                        <a:t>OLTP</a:t>
                      </a:r>
                      <a:endParaRPr sz="2800" u="none" strike="noStrike" cap="none">
                        <a:latin typeface="Arial"/>
                        <a:ea typeface="Arial"/>
                        <a:cs typeface="Arial"/>
                        <a:sym typeface="Arial"/>
                      </a:endParaRPr>
                    </a:p>
                  </a:txBody>
                  <a:tcPr marL="76200" marR="76200" marT="76200" marB="76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1E3A42">
                        <a:alpha val="81960"/>
                      </a:srgbClr>
                    </a:solidFill>
                  </a:tcPr>
                </a:tc>
                <a:extLst>
                  <a:ext uri="{0D108BD9-81ED-4DB2-BD59-A6C34878D82A}">
                    <a16:rowId xmlns:a16="http://schemas.microsoft.com/office/drawing/2014/main" val="10000"/>
                  </a:ext>
                </a:extLst>
              </a:tr>
              <a:tr h="1105661">
                <a:tc>
                  <a:txBody>
                    <a:bodyPr/>
                    <a:lstStyle/>
                    <a:p>
                      <a:pPr marL="0" marR="0" lvl="0" indent="0" algn="just" rtl="0">
                        <a:lnSpc>
                          <a:spcPct val="150000"/>
                        </a:lnSpc>
                        <a:spcBef>
                          <a:spcPts val="0"/>
                        </a:spcBef>
                        <a:spcAft>
                          <a:spcPts val="0"/>
                        </a:spcAft>
                        <a:buClr>
                          <a:schemeClr val="dk1"/>
                        </a:buClr>
                        <a:buSzPts val="2200"/>
                        <a:buFont typeface="Arial"/>
                        <a:buNone/>
                      </a:pPr>
                      <a:r>
                        <a:rPr lang="en-US" sz="2300" u="none" strike="noStrike" cap="none" dirty="0">
                          <a:solidFill>
                            <a:schemeClr val="dk1"/>
                          </a:solidFill>
                          <a:latin typeface="Arial"/>
                          <a:ea typeface="Arial"/>
                          <a:cs typeface="Arial"/>
                          <a:sym typeface="Arial"/>
                        </a:rPr>
                        <a:t>Consists of historical data from various Databases.</a:t>
                      </a:r>
                      <a:endParaRPr sz="2300" u="none" strike="noStrike" cap="none" dirty="0">
                        <a:solidFill>
                          <a:schemeClr val="dk1"/>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200"/>
                        <a:buFont typeface="Arial"/>
                        <a:buNone/>
                      </a:pPr>
                      <a:r>
                        <a:rPr lang="en-US" sz="2300" u="none" strike="noStrike" cap="none">
                          <a:solidFill>
                            <a:schemeClr val="dk1"/>
                          </a:solidFill>
                          <a:latin typeface="Arial"/>
                          <a:ea typeface="Arial"/>
                          <a:cs typeface="Arial"/>
                          <a:sym typeface="Arial"/>
                        </a:rPr>
                        <a:t>Consists only operational current data.</a:t>
                      </a:r>
                      <a:endParaRPr sz="2300" u="none" strike="noStrike" cap="none">
                        <a:solidFill>
                          <a:schemeClr val="dk1"/>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0751">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It is subject oriented. </a:t>
                      </a:r>
                      <a:endParaRPr sz="2000" u="none" strike="noStrike" cap="none" dirty="0">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a:solidFill>
                            <a:srgbClr val="7F7F7F"/>
                          </a:solidFill>
                          <a:latin typeface="Arial"/>
                          <a:ea typeface="Arial"/>
                          <a:cs typeface="Arial"/>
                          <a:sym typeface="Arial"/>
                        </a:rPr>
                        <a:t>It is application oriented. </a:t>
                      </a:r>
                      <a:endParaRPr sz="2000" u="none" strike="noStrike" cap="none">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91235">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Used for Data Mining, Analytics, etc.</a:t>
                      </a:r>
                      <a:endParaRPr sz="2000" u="none" strike="noStrike" cap="none" dirty="0">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a:solidFill>
                            <a:srgbClr val="7F7F7F"/>
                          </a:solidFill>
                          <a:latin typeface="Arial"/>
                          <a:ea typeface="Arial"/>
                          <a:cs typeface="Arial"/>
                          <a:sym typeface="Arial"/>
                        </a:rPr>
                        <a:t>Used for business tasks.</a:t>
                      </a:r>
                      <a:endParaRPr sz="2000" u="none" strike="noStrike" cap="none">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455759">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a:solidFill>
                            <a:srgbClr val="7F7F7F"/>
                          </a:solidFill>
                          <a:latin typeface="Arial"/>
                          <a:ea typeface="Arial"/>
                          <a:cs typeface="Arial"/>
                          <a:sym typeface="Arial"/>
                        </a:rPr>
                        <a:t>The data is used in planning, problem solving and decision making.</a:t>
                      </a:r>
                      <a:endParaRPr sz="1500"/>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The data is used to perform day to day fundamental operations.</a:t>
                      </a:r>
                      <a:endParaRPr sz="1500" dirty="0"/>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body" idx="1"/>
          </p:nvPr>
        </p:nvSpPr>
        <p:spPr>
          <a:xfrm>
            <a:off x="438876" y="2338089"/>
            <a:ext cx="8207415" cy="4259965"/>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After this lecture, you will be able to</a:t>
            </a:r>
            <a:endParaRPr dirty="0"/>
          </a:p>
          <a:p>
            <a:pPr lvl="1" indent="-457189"/>
            <a:r>
              <a:rPr lang="en-US" dirty="0"/>
              <a:t>introduce Data Warehouse</a:t>
            </a:r>
            <a:endParaRPr dirty="0"/>
          </a:p>
          <a:p>
            <a:pPr lvl="1" indent="-457189"/>
            <a:r>
              <a:rPr lang="en-US" dirty="0" err="1"/>
              <a:t>analyse</a:t>
            </a:r>
            <a:r>
              <a:rPr lang="en-US" dirty="0"/>
              <a:t> the features and need of Data Warehouse.</a:t>
            </a:r>
            <a:endParaRPr dirty="0"/>
          </a:p>
          <a:p>
            <a:pPr lvl="1" indent="-457189"/>
            <a:r>
              <a:rPr lang="en-US" dirty="0"/>
              <a:t>understand different Data Warehouse Models.</a:t>
            </a:r>
            <a:endParaRPr dirty="0"/>
          </a:p>
          <a:p>
            <a:pPr lvl="1" indent="-457189"/>
            <a:r>
              <a:rPr lang="en-US" dirty="0"/>
              <a:t>differentiate between OLAP and OLTP</a:t>
            </a:r>
            <a:endParaRPr dirty="0"/>
          </a:p>
          <a:p>
            <a:pPr marL="457189" lvl="1" indent="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44"/>
          <p:cNvSpPr txBox="1">
            <a:spLocks noGrp="1"/>
          </p:cNvSpPr>
          <p:nvPr>
            <p:ph type="title"/>
          </p:nvPr>
        </p:nvSpPr>
        <p:spPr>
          <a:xfrm>
            <a:off x="0" y="-8946"/>
            <a:ext cx="9144000" cy="1217034"/>
          </a:xfrm>
          <a:prstGeom prst="rect">
            <a:avLst/>
          </a:prstGeom>
          <a:noFill/>
          <a:ln>
            <a:noFill/>
          </a:ln>
        </p:spPr>
        <p:txBody>
          <a:bodyPr spcFirstLastPara="1" wrap="square" lIns="91425" tIns="45700" rIns="91425" bIns="45700" anchor="ctr" anchorCtr="0">
            <a:normAutofit/>
          </a:bodyPr>
          <a:lstStyle/>
          <a:p>
            <a:r>
              <a:rPr lang="en-US"/>
              <a:t>Difference between OLAP &amp; OLTP</a:t>
            </a:r>
            <a:endParaRPr/>
          </a:p>
        </p:txBody>
      </p:sp>
      <p:graphicFrame>
        <p:nvGraphicFramePr>
          <p:cNvPr id="907" name="Google Shape;907;p44"/>
          <p:cNvGraphicFramePr/>
          <p:nvPr/>
        </p:nvGraphicFramePr>
        <p:xfrm>
          <a:off x="316523" y="1486969"/>
          <a:ext cx="8510951" cy="4907965"/>
        </p:xfrm>
        <a:graphic>
          <a:graphicData uri="http://schemas.openxmlformats.org/drawingml/2006/table">
            <a:tbl>
              <a:tblPr firstRow="1" bandRow="1">
                <a:noFill/>
                <a:tableStyleId>{666BC0B5-8DF1-4733-A4A6-426B5431237D}</a:tableStyleId>
              </a:tblPr>
              <a:tblGrid>
                <a:gridCol w="4255475">
                  <a:extLst>
                    <a:ext uri="{9D8B030D-6E8A-4147-A177-3AD203B41FA5}">
                      <a16:colId xmlns:a16="http://schemas.microsoft.com/office/drawing/2014/main" val="20000"/>
                    </a:ext>
                  </a:extLst>
                </a:gridCol>
                <a:gridCol w="4255475">
                  <a:extLst>
                    <a:ext uri="{9D8B030D-6E8A-4147-A177-3AD203B41FA5}">
                      <a16:colId xmlns:a16="http://schemas.microsoft.com/office/drawing/2014/main" val="20001"/>
                    </a:ext>
                  </a:extLst>
                </a:gridCol>
              </a:tblGrid>
              <a:tr h="686732">
                <a:tc>
                  <a:txBody>
                    <a:bodyPr/>
                    <a:lstStyle/>
                    <a:p>
                      <a:pPr marL="0" marR="0" lvl="0" indent="0" algn="ctr" rtl="0">
                        <a:lnSpc>
                          <a:spcPct val="150000"/>
                        </a:lnSpc>
                        <a:spcBef>
                          <a:spcPts val="0"/>
                        </a:spcBef>
                        <a:spcAft>
                          <a:spcPts val="0"/>
                        </a:spcAft>
                        <a:buClr>
                          <a:schemeClr val="dk1"/>
                        </a:buClr>
                        <a:buSzPts val="2600"/>
                        <a:buFont typeface="Arial"/>
                        <a:buNone/>
                      </a:pPr>
                      <a:r>
                        <a:rPr lang="en-US" sz="2700" u="none" strike="noStrike" cap="none">
                          <a:latin typeface="Arial"/>
                          <a:ea typeface="Arial"/>
                          <a:cs typeface="Arial"/>
                          <a:sym typeface="Arial"/>
                        </a:rPr>
                        <a:t>OLAP </a:t>
                      </a:r>
                      <a:endParaRPr sz="2700" u="none" strike="noStrike" cap="none">
                        <a:latin typeface="Arial"/>
                        <a:ea typeface="Arial"/>
                        <a:cs typeface="Arial"/>
                        <a:sym typeface="Arial"/>
                      </a:endParaRPr>
                    </a:p>
                  </a:txBody>
                  <a:tcPr marL="76200" marR="76200" marT="76200" marB="76200" anchor="ctr">
                    <a:lnB w="12700" cap="flat" cmpd="sng">
                      <a:solidFill>
                        <a:schemeClr val="dk1"/>
                      </a:solidFill>
                      <a:prstDash val="solid"/>
                      <a:round/>
                      <a:headEnd type="none" w="sm" len="sm"/>
                      <a:tailEnd type="none" w="sm" len="sm"/>
                    </a:lnB>
                    <a:solidFill>
                      <a:srgbClr val="1E3A42">
                        <a:alpha val="81960"/>
                      </a:srgbClr>
                    </a:solidFill>
                  </a:tcPr>
                </a:tc>
                <a:tc>
                  <a:txBody>
                    <a:bodyPr/>
                    <a:lstStyle/>
                    <a:p>
                      <a:pPr marL="0" marR="0" lvl="0" indent="0" algn="ctr" rtl="0">
                        <a:lnSpc>
                          <a:spcPct val="150000"/>
                        </a:lnSpc>
                        <a:spcBef>
                          <a:spcPts val="0"/>
                        </a:spcBef>
                        <a:spcAft>
                          <a:spcPts val="0"/>
                        </a:spcAft>
                        <a:buClr>
                          <a:schemeClr val="dk1"/>
                        </a:buClr>
                        <a:buSzPts val="2600"/>
                        <a:buFont typeface="Arial"/>
                        <a:buNone/>
                      </a:pPr>
                      <a:r>
                        <a:rPr lang="en-US" sz="2700" u="none" strike="noStrike" cap="none">
                          <a:latin typeface="Arial"/>
                          <a:ea typeface="Arial"/>
                          <a:cs typeface="Arial"/>
                          <a:sym typeface="Arial"/>
                        </a:rPr>
                        <a:t>OLTP</a:t>
                      </a:r>
                      <a:endParaRPr sz="2700" u="none" strike="noStrike" cap="none">
                        <a:latin typeface="Arial"/>
                        <a:ea typeface="Arial"/>
                        <a:cs typeface="Arial"/>
                        <a:sym typeface="Arial"/>
                      </a:endParaRPr>
                    </a:p>
                  </a:txBody>
                  <a:tcPr marL="76200" marR="76200" marT="76200" marB="76200" anchor="ctr">
                    <a:lnB w="12700" cap="flat" cmpd="sng">
                      <a:solidFill>
                        <a:schemeClr val="dk1"/>
                      </a:solidFill>
                      <a:prstDash val="solid"/>
                      <a:round/>
                      <a:headEnd type="none" w="sm" len="sm"/>
                      <a:tailEnd type="none" w="sm" len="sm"/>
                    </a:lnB>
                    <a:solidFill>
                      <a:srgbClr val="1E3A42">
                        <a:alpha val="81960"/>
                      </a:srgbClr>
                    </a:solidFill>
                  </a:tcPr>
                </a:tc>
                <a:extLst>
                  <a:ext uri="{0D108BD9-81ED-4DB2-BD59-A6C34878D82A}">
                    <a16:rowId xmlns:a16="http://schemas.microsoft.com/office/drawing/2014/main" val="10000"/>
                  </a:ext>
                </a:extLst>
              </a:tr>
              <a:tr h="1623821">
                <a:tc>
                  <a:txBody>
                    <a:bodyPr/>
                    <a:lstStyle/>
                    <a:p>
                      <a:pPr marL="0" marR="0" lvl="0" indent="0" algn="just" rtl="0">
                        <a:lnSpc>
                          <a:spcPct val="150000"/>
                        </a:lnSpc>
                        <a:spcBef>
                          <a:spcPts val="0"/>
                        </a:spcBef>
                        <a:spcAft>
                          <a:spcPts val="0"/>
                        </a:spcAft>
                        <a:buClr>
                          <a:schemeClr val="dk1"/>
                        </a:buClr>
                        <a:buSzPts val="2200"/>
                        <a:buFont typeface="Arial"/>
                        <a:buNone/>
                      </a:pPr>
                      <a:r>
                        <a:rPr lang="en-US" sz="2300" u="none" strike="noStrike" cap="none" dirty="0">
                          <a:solidFill>
                            <a:schemeClr val="dk1"/>
                          </a:solidFill>
                          <a:latin typeface="Arial"/>
                          <a:ea typeface="Arial"/>
                          <a:cs typeface="Arial"/>
                          <a:sym typeface="Arial"/>
                        </a:rPr>
                        <a:t>It reveals a snapshot of present business tasks.</a:t>
                      </a:r>
                      <a:endParaRPr sz="2300" u="none" strike="noStrike" cap="none" dirty="0">
                        <a:solidFill>
                          <a:schemeClr val="dk1"/>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200"/>
                        <a:buFont typeface="Arial"/>
                        <a:buNone/>
                      </a:pPr>
                      <a:r>
                        <a:rPr lang="en-US" sz="2300" u="none" strike="noStrike" cap="none">
                          <a:solidFill>
                            <a:schemeClr val="dk1"/>
                          </a:solidFill>
                          <a:latin typeface="Arial"/>
                          <a:ea typeface="Arial"/>
                          <a:cs typeface="Arial"/>
                          <a:sym typeface="Arial"/>
                        </a:rPr>
                        <a:t>It provides a multi-dimensional view of different business tasks.</a:t>
                      </a:r>
                      <a:endParaRPr sz="2300" u="none" strike="noStrike" cap="none">
                        <a:solidFill>
                          <a:schemeClr val="dk1"/>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98559">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Relatively slow as more data involved.  Queries may take hours.</a:t>
                      </a:r>
                      <a:endParaRPr sz="1500" dirty="0"/>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a:solidFill>
                            <a:srgbClr val="7F7F7F"/>
                          </a:solidFill>
                          <a:latin typeface="Arial"/>
                          <a:ea typeface="Arial"/>
                          <a:cs typeface="Arial"/>
                          <a:sym typeface="Arial"/>
                        </a:rPr>
                        <a:t>Very Fast as the queries operate on 5% of the data.</a:t>
                      </a:r>
                      <a:endParaRPr sz="2000" u="none" strike="noStrike" cap="none">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91235">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It only need backup from time to time as compared to OLTP.</a:t>
                      </a:r>
                      <a:endParaRPr sz="2000" u="none" strike="noStrike" cap="none" dirty="0">
                        <a:solidFill>
                          <a:srgbClr val="7F7F7F"/>
                        </a:solidFill>
                        <a:latin typeface="Arial"/>
                        <a:ea typeface="Arial"/>
                        <a:cs typeface="Arial"/>
                        <a:sym typeface="Arial"/>
                      </a:endParaRPr>
                    </a:p>
                  </a:txBody>
                  <a:tcPr marL="133351" marR="133351" marT="66675" marB="666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Backup and recovery process is maintained religiously.</a:t>
                      </a:r>
                      <a:endParaRPr sz="2000" u="none" strike="noStrike" cap="none" dirty="0">
                        <a:solidFill>
                          <a:srgbClr val="7F7F7F"/>
                        </a:solidFill>
                        <a:latin typeface="Arial"/>
                        <a:ea typeface="Arial"/>
                        <a:cs typeface="Arial"/>
                        <a:sym typeface="Arial"/>
                      </a:endParaRPr>
                    </a:p>
                  </a:txBody>
                  <a:tcPr marL="133351" marR="133351" marT="66675" marB="666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167751">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a:solidFill>
                            <a:srgbClr val="7F7F7F"/>
                          </a:solidFill>
                          <a:latin typeface="Arial"/>
                          <a:ea typeface="Arial"/>
                          <a:cs typeface="Arial"/>
                          <a:sym typeface="Arial"/>
                        </a:rPr>
                        <a:t>This data is generally managed by CEO, MD, GM.</a:t>
                      </a:r>
                      <a:endParaRPr sz="2000" u="none" strike="noStrike" cap="none">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7F7F7F"/>
                        </a:buClr>
                        <a:buSzPts val="2000"/>
                        <a:buFont typeface="Arial"/>
                        <a:buNone/>
                      </a:pPr>
                      <a:r>
                        <a:rPr lang="en-US" sz="2000" u="none" strike="noStrike" cap="none" dirty="0">
                          <a:solidFill>
                            <a:srgbClr val="7F7F7F"/>
                          </a:solidFill>
                          <a:latin typeface="Arial"/>
                          <a:ea typeface="Arial"/>
                          <a:cs typeface="Arial"/>
                          <a:sym typeface="Arial"/>
                        </a:rPr>
                        <a:t>This data is managed by clerks, managers.</a:t>
                      </a:r>
                      <a:endParaRPr sz="2000" u="none" strike="noStrike" cap="none" dirty="0">
                        <a:solidFill>
                          <a:srgbClr val="7F7F7F"/>
                        </a:solidFill>
                        <a:latin typeface="Arial"/>
                        <a:ea typeface="Arial"/>
                        <a:cs typeface="Arial"/>
                        <a:sym typeface="Arial"/>
                      </a:endParaRPr>
                    </a:p>
                  </a:txBody>
                  <a:tcPr marL="133351" marR="133351" marT="66675" marB="666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B9CA1F9-06E7-3B8D-4698-D8EA8BDD3E75}"/>
              </a:ext>
            </a:extLst>
          </p:cNvPr>
          <p:cNvSpPr txBox="1"/>
          <p:nvPr/>
        </p:nvSpPr>
        <p:spPr>
          <a:xfrm>
            <a:off x="1164774" y="3635830"/>
            <a:ext cx="979715" cy="307777"/>
          </a:xfrm>
          <a:prstGeom prst="rect">
            <a:avLst/>
          </a:prstGeom>
          <a:noFill/>
        </p:spPr>
        <p:txBody>
          <a:bodyPr wrap="square" rtlCol="0">
            <a:spAutoFit/>
          </a:bodyPr>
          <a:lstStyle/>
          <a:p>
            <a:r>
              <a:rPr lang="en-US" dirty="0"/>
              <a:t>U01-T02</a:t>
            </a:r>
          </a:p>
        </p:txBody>
      </p:sp>
    </p:spTree>
    <p:extLst>
      <p:ext uri="{BB962C8B-B14F-4D97-AF65-F5344CB8AC3E}">
        <p14:creationId xmlns:p14="http://schemas.microsoft.com/office/powerpoint/2010/main" val="1600821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p:txBody>
          <a:bodyPr>
            <a:normAutofit/>
          </a:bodyPr>
          <a:lstStyle/>
          <a:p>
            <a:pPr marL="0" indent="0"/>
            <a:r>
              <a:rPr lang="en-IN" dirty="0"/>
              <a:t>After this lecture, you will be able to</a:t>
            </a:r>
          </a:p>
          <a:p>
            <a:pPr lvl="1" indent="-457189"/>
            <a:r>
              <a:rPr lang="en-IN" altLang="en-US" dirty="0"/>
              <a:t>understand Multi-dimensional Data Model </a:t>
            </a:r>
          </a:p>
          <a:p>
            <a:pPr lvl="1" indent="-457189"/>
            <a:r>
              <a:rPr lang="en-IN" dirty="0"/>
              <a:t>understand t</a:t>
            </a:r>
            <a:r>
              <a:rPr lang="en-IN" altLang="en-US" dirty="0"/>
              <a:t>ypes of conceptual models</a:t>
            </a:r>
          </a:p>
          <a:p>
            <a:pPr lvl="1" indent="-457189"/>
            <a:r>
              <a:rPr lang="en-IN" altLang="en-US" dirty="0"/>
              <a:t>use concept of hierarchy</a:t>
            </a:r>
            <a:endParaRPr lang="en-IN" dirty="0"/>
          </a:p>
          <a:p>
            <a:pPr lvl="1" indent="-457189"/>
            <a:r>
              <a:rPr lang="en-IN" altLang="en-US" dirty="0"/>
              <a:t>understand types of measures</a:t>
            </a:r>
          </a:p>
          <a:p>
            <a:pPr lvl="1" indent="-457189"/>
            <a:r>
              <a:rPr lang="en-IN" altLang="en-US" dirty="0"/>
              <a:t>understand computation methods of measures</a:t>
            </a:r>
            <a:endParaRPr lang="en-IN" dirty="0"/>
          </a:p>
        </p:txBody>
      </p:sp>
    </p:spTree>
    <p:extLst>
      <p:ext uri="{BB962C8B-B14F-4D97-AF65-F5344CB8AC3E}">
        <p14:creationId xmlns:p14="http://schemas.microsoft.com/office/powerpoint/2010/main" val="225864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AA6-8F73-49FA-9351-1C435B1B731A}"/>
              </a:ext>
            </a:extLst>
          </p:cNvPr>
          <p:cNvSpPr>
            <a:spLocks noGrp="1"/>
          </p:cNvSpPr>
          <p:nvPr>
            <p:ph type="title"/>
          </p:nvPr>
        </p:nvSpPr>
        <p:spPr/>
        <p:txBody>
          <a:bodyPr/>
          <a:lstStyle/>
          <a:p>
            <a:r>
              <a:rPr lang="en-US" altLang="en-US" b="1" dirty="0"/>
              <a:t>Multi-dimensional data model</a:t>
            </a:r>
            <a:endParaRPr lang="en-US" dirty="0"/>
          </a:p>
        </p:txBody>
      </p:sp>
      <p:sp>
        <p:nvSpPr>
          <p:cNvPr id="4" name="Content Placeholder 2">
            <a:extLst>
              <a:ext uri="{FF2B5EF4-FFF2-40B4-BE49-F238E27FC236}">
                <a16:creationId xmlns:a16="http://schemas.microsoft.com/office/drawing/2014/main" id="{3E689EF5-8F1A-4422-82C5-CF7B3CD0D97B}"/>
              </a:ext>
            </a:extLst>
          </p:cNvPr>
          <p:cNvSpPr>
            <a:spLocks noGrp="1"/>
          </p:cNvSpPr>
          <p:nvPr>
            <p:ph idx="1"/>
          </p:nvPr>
        </p:nvSpPr>
        <p:spPr/>
        <p:txBody>
          <a:bodyPr/>
          <a:lstStyle/>
          <a:p>
            <a:pPr algn="just"/>
            <a:r>
              <a:rPr lang="en-US" altLang="en-US" dirty="0"/>
              <a:t>The entity-relationship data model is commonly used in the design of relational databases, where a database schema consists of a set of entities and the relationships between them. </a:t>
            </a:r>
          </a:p>
          <a:p>
            <a:pPr algn="just"/>
            <a:r>
              <a:rPr lang="en-US" altLang="en-US" dirty="0"/>
              <a:t>Such a data model is appropriate for on-line transaction processing. </a:t>
            </a:r>
            <a:endParaRPr lang="en-IN"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282229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AA6-8F73-49FA-9351-1C435B1B731A}"/>
              </a:ext>
            </a:extLst>
          </p:cNvPr>
          <p:cNvSpPr>
            <a:spLocks noGrp="1"/>
          </p:cNvSpPr>
          <p:nvPr>
            <p:ph type="title"/>
          </p:nvPr>
        </p:nvSpPr>
        <p:spPr/>
        <p:txBody>
          <a:bodyPr/>
          <a:lstStyle/>
          <a:p>
            <a:r>
              <a:rPr lang="en-US" altLang="en-US" b="1" dirty="0"/>
              <a:t>Multi-dimensional data model</a:t>
            </a:r>
            <a:endParaRPr lang="en-US" dirty="0"/>
          </a:p>
        </p:txBody>
      </p:sp>
      <p:sp>
        <p:nvSpPr>
          <p:cNvPr id="4" name="Content Placeholder 2">
            <a:extLst>
              <a:ext uri="{FF2B5EF4-FFF2-40B4-BE49-F238E27FC236}">
                <a16:creationId xmlns:a16="http://schemas.microsoft.com/office/drawing/2014/main" id="{3E689EF5-8F1A-4422-82C5-CF7B3CD0D97B}"/>
              </a:ext>
            </a:extLst>
          </p:cNvPr>
          <p:cNvSpPr>
            <a:spLocks noGrp="1"/>
          </p:cNvSpPr>
          <p:nvPr>
            <p:ph idx="1"/>
          </p:nvPr>
        </p:nvSpPr>
        <p:spPr/>
        <p:txBody>
          <a:bodyPr/>
          <a:lstStyle/>
          <a:p>
            <a:pPr algn="just"/>
            <a:r>
              <a:rPr lang="en-US" altLang="en-US" dirty="0"/>
              <a:t>The data warehouse requires concise, subject oriented schema that facilitates OLAP.</a:t>
            </a:r>
          </a:p>
          <a:p>
            <a:pPr algn="just"/>
            <a:r>
              <a:rPr lang="en-US" altLang="en-US" dirty="0"/>
              <a:t>Data warehouses and OLAP tools are based on a multidimensional data model. This model views data in the form of a </a:t>
            </a:r>
            <a:r>
              <a:rPr lang="en-US" altLang="en-US" i="1" dirty="0"/>
              <a:t>data cube.</a:t>
            </a:r>
            <a:endParaRPr lang="en-US" altLang="en-US" dirty="0"/>
          </a:p>
        </p:txBody>
      </p:sp>
    </p:spTree>
    <p:extLst>
      <p:ext uri="{BB962C8B-B14F-4D97-AF65-F5344CB8AC3E}">
        <p14:creationId xmlns:p14="http://schemas.microsoft.com/office/powerpoint/2010/main" val="870694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AA6-8F73-49FA-9351-1C435B1B731A}"/>
              </a:ext>
            </a:extLst>
          </p:cNvPr>
          <p:cNvSpPr>
            <a:spLocks noGrp="1"/>
          </p:cNvSpPr>
          <p:nvPr>
            <p:ph type="title"/>
          </p:nvPr>
        </p:nvSpPr>
        <p:spPr/>
        <p:txBody>
          <a:bodyPr/>
          <a:lstStyle/>
          <a:p>
            <a:r>
              <a:rPr lang="en-US" altLang="en-US" b="1" dirty="0"/>
              <a:t>Multi-dimensional data model</a:t>
            </a:r>
            <a:endParaRPr lang="en-US" dirty="0"/>
          </a:p>
        </p:txBody>
      </p:sp>
      <p:sp>
        <p:nvSpPr>
          <p:cNvPr id="4" name="Content Placeholder 2">
            <a:extLst>
              <a:ext uri="{FF2B5EF4-FFF2-40B4-BE49-F238E27FC236}">
                <a16:creationId xmlns:a16="http://schemas.microsoft.com/office/drawing/2014/main" id="{3E689EF5-8F1A-4422-82C5-CF7B3CD0D97B}"/>
              </a:ext>
            </a:extLst>
          </p:cNvPr>
          <p:cNvSpPr>
            <a:spLocks noGrp="1"/>
          </p:cNvSpPr>
          <p:nvPr>
            <p:ph idx="1"/>
          </p:nvPr>
        </p:nvSpPr>
        <p:spPr/>
        <p:txBody>
          <a:bodyPr>
            <a:noAutofit/>
          </a:bodyPr>
          <a:lstStyle/>
          <a:p>
            <a:pPr algn="just" eaLnBrk="1" hangingPunct="1"/>
            <a:r>
              <a:rPr lang="en-US" altLang="en-US" sz="2600" dirty="0"/>
              <a:t>A data warehouse is based on a </a:t>
            </a:r>
            <a:r>
              <a:rPr lang="en-US" altLang="en-US" sz="2600" dirty="0">
                <a:solidFill>
                  <a:srgbClr val="C00000"/>
                </a:solidFill>
              </a:rPr>
              <a:t>multidimensional data model </a:t>
            </a:r>
            <a:r>
              <a:rPr lang="en-US" altLang="en-US" sz="2600" dirty="0"/>
              <a:t>which views data in the form of a data cube</a:t>
            </a:r>
          </a:p>
          <a:p>
            <a:pPr algn="just" eaLnBrk="1" hangingPunct="1"/>
            <a:r>
              <a:rPr lang="en-US" altLang="en-US" sz="2600" dirty="0"/>
              <a:t>A data cube, such as </a:t>
            </a:r>
            <a:r>
              <a:rPr lang="en-US" altLang="en-US" sz="2600" dirty="0">
                <a:solidFill>
                  <a:schemeClr val="folHlink"/>
                </a:solidFill>
              </a:rPr>
              <a:t>sales</a:t>
            </a:r>
            <a:r>
              <a:rPr lang="en-US" altLang="en-US" sz="2600" dirty="0"/>
              <a:t>, allows data to be modeled and viewed in multiple dimensions</a:t>
            </a:r>
          </a:p>
          <a:p>
            <a:pPr lvl="2" algn="just"/>
            <a:r>
              <a:rPr lang="en-US" altLang="en-US" sz="2200" dirty="0"/>
              <a:t>Dimension tables, such as </a:t>
            </a:r>
            <a:r>
              <a:rPr lang="en-US" altLang="en-US" sz="2200" dirty="0">
                <a:solidFill>
                  <a:schemeClr val="folHlink"/>
                </a:solidFill>
              </a:rPr>
              <a:t>item (</a:t>
            </a:r>
            <a:r>
              <a:rPr lang="en-US" altLang="en-US" sz="2200" dirty="0" err="1">
                <a:solidFill>
                  <a:schemeClr val="folHlink"/>
                </a:solidFill>
              </a:rPr>
              <a:t>item_name</a:t>
            </a:r>
            <a:r>
              <a:rPr lang="en-US" altLang="en-US" sz="2200" dirty="0">
                <a:solidFill>
                  <a:schemeClr val="folHlink"/>
                </a:solidFill>
              </a:rPr>
              <a:t>, brand, type), </a:t>
            </a:r>
            <a:r>
              <a:rPr lang="en-US" altLang="en-US" sz="2200" dirty="0"/>
              <a:t>or</a:t>
            </a:r>
            <a:r>
              <a:rPr lang="en-US" altLang="en-US" sz="2200" dirty="0">
                <a:solidFill>
                  <a:schemeClr val="folHlink"/>
                </a:solidFill>
              </a:rPr>
              <a:t> time(day, week, month, quarter, year) </a:t>
            </a:r>
          </a:p>
          <a:p>
            <a:pPr lvl="2" algn="just"/>
            <a:r>
              <a:rPr lang="en-US" altLang="en-US" sz="2200" dirty="0"/>
              <a:t>Fact table contains measures (such as </a:t>
            </a:r>
            <a:r>
              <a:rPr lang="en-US" altLang="en-US" sz="2200" dirty="0" err="1">
                <a:solidFill>
                  <a:schemeClr val="folHlink"/>
                </a:solidFill>
              </a:rPr>
              <a:t>dollars_sold</a:t>
            </a:r>
            <a:r>
              <a:rPr lang="en-US" altLang="en-US" sz="2200" dirty="0"/>
              <a:t>) and keys to each of the related dimension tables</a:t>
            </a:r>
          </a:p>
        </p:txBody>
      </p:sp>
    </p:spTree>
    <p:extLst>
      <p:ext uri="{BB962C8B-B14F-4D97-AF65-F5344CB8AC3E}">
        <p14:creationId xmlns:p14="http://schemas.microsoft.com/office/powerpoint/2010/main" val="4040569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AA6-8F73-49FA-9351-1C435B1B731A}"/>
              </a:ext>
            </a:extLst>
          </p:cNvPr>
          <p:cNvSpPr>
            <a:spLocks noGrp="1"/>
          </p:cNvSpPr>
          <p:nvPr>
            <p:ph type="title"/>
          </p:nvPr>
        </p:nvSpPr>
        <p:spPr/>
        <p:txBody>
          <a:bodyPr/>
          <a:lstStyle/>
          <a:p>
            <a:r>
              <a:rPr lang="en-US" altLang="en-US" b="1" dirty="0"/>
              <a:t>Multi-dimensional data model</a:t>
            </a:r>
            <a:endParaRPr lang="en-US" dirty="0"/>
          </a:p>
        </p:txBody>
      </p:sp>
      <p:sp>
        <p:nvSpPr>
          <p:cNvPr id="4" name="Content Placeholder 2">
            <a:extLst>
              <a:ext uri="{FF2B5EF4-FFF2-40B4-BE49-F238E27FC236}">
                <a16:creationId xmlns:a16="http://schemas.microsoft.com/office/drawing/2014/main" id="{3E689EF5-8F1A-4422-82C5-CF7B3CD0D97B}"/>
              </a:ext>
            </a:extLst>
          </p:cNvPr>
          <p:cNvSpPr>
            <a:spLocks noGrp="1"/>
          </p:cNvSpPr>
          <p:nvPr>
            <p:ph idx="1"/>
          </p:nvPr>
        </p:nvSpPr>
        <p:spPr>
          <a:xfrm>
            <a:off x="319598" y="1336162"/>
            <a:ext cx="8504809" cy="5181599"/>
          </a:xfrm>
        </p:spPr>
        <p:txBody>
          <a:bodyPr>
            <a:noAutofit/>
          </a:bodyPr>
          <a:lstStyle/>
          <a:p>
            <a:pPr algn="just" eaLnBrk="1" hangingPunct="1"/>
            <a:r>
              <a:rPr lang="en-US" altLang="en-US" dirty="0"/>
              <a:t>In data warehousing literature, an n-D base cube is called a </a:t>
            </a:r>
            <a:r>
              <a:rPr lang="en-US" altLang="en-US" dirty="0">
                <a:solidFill>
                  <a:schemeClr val="hlink"/>
                </a:solidFill>
              </a:rPr>
              <a:t>base cuboid</a:t>
            </a:r>
            <a:r>
              <a:rPr lang="en-US" altLang="en-US" dirty="0"/>
              <a:t>. The topmost 0-D cuboid, which holds the highest-level of summarization, is called the </a:t>
            </a:r>
            <a:r>
              <a:rPr lang="en-US" altLang="en-US" dirty="0">
                <a:solidFill>
                  <a:schemeClr val="hlink"/>
                </a:solidFill>
              </a:rPr>
              <a:t>apex cuboid</a:t>
            </a:r>
            <a:r>
              <a:rPr lang="en-US" altLang="en-US" dirty="0"/>
              <a:t>.  </a:t>
            </a:r>
          </a:p>
          <a:p>
            <a:pPr algn="just"/>
            <a:r>
              <a:rPr lang="en-US" altLang="en-US" dirty="0">
                <a:latin typeface="Bahnschrift" panose="020B0502040204020203" pitchFamily="34" charset="0"/>
              </a:rPr>
              <a:t>The most popular data model for a data warehouse is a </a:t>
            </a:r>
            <a:r>
              <a:rPr lang="en-US" altLang="en-US" dirty="0">
                <a:solidFill>
                  <a:srgbClr val="FF0000"/>
                </a:solidFill>
                <a:latin typeface="Bahnschrift" panose="020B0502040204020203" pitchFamily="34" charset="0"/>
              </a:rPr>
              <a:t>multidimensional model</a:t>
            </a:r>
            <a:r>
              <a:rPr lang="en-US" altLang="en-US" dirty="0">
                <a:latin typeface="Bahnschrift" panose="020B0502040204020203" pitchFamily="34" charset="0"/>
              </a:rPr>
              <a:t>, which can exist in the form of a </a:t>
            </a:r>
            <a:r>
              <a:rPr lang="en-US" altLang="en-US" dirty="0">
                <a:solidFill>
                  <a:srgbClr val="FF0000"/>
                </a:solidFill>
                <a:latin typeface="Bahnschrift" panose="020B0502040204020203" pitchFamily="34" charset="0"/>
              </a:rPr>
              <a:t>star schema</a:t>
            </a:r>
            <a:r>
              <a:rPr lang="en-US" altLang="en-US" dirty="0">
                <a:latin typeface="Bahnschrift" panose="020B0502040204020203" pitchFamily="34" charset="0"/>
              </a:rPr>
              <a:t>, a </a:t>
            </a:r>
            <a:r>
              <a:rPr lang="en-US" altLang="en-US" dirty="0">
                <a:solidFill>
                  <a:srgbClr val="FF0000"/>
                </a:solidFill>
                <a:latin typeface="Bahnschrift" panose="020B0502040204020203" pitchFamily="34" charset="0"/>
              </a:rPr>
              <a:t>snowflake schema</a:t>
            </a:r>
            <a:r>
              <a:rPr lang="en-US" altLang="en-US" dirty="0">
                <a:latin typeface="Bahnschrift" panose="020B0502040204020203" pitchFamily="34" charset="0"/>
              </a:rPr>
              <a:t>, or a </a:t>
            </a:r>
            <a:r>
              <a:rPr lang="en-US" altLang="en-US" dirty="0">
                <a:solidFill>
                  <a:srgbClr val="FF0000"/>
                </a:solidFill>
                <a:latin typeface="Bahnschrift" panose="020B0502040204020203" pitchFamily="34" charset="0"/>
              </a:rPr>
              <a:t>fact constellation </a:t>
            </a:r>
            <a:r>
              <a:rPr lang="en-IN" altLang="en-US" dirty="0">
                <a:solidFill>
                  <a:srgbClr val="FF0000"/>
                </a:solidFill>
                <a:latin typeface="Bahnschrift" panose="020B0502040204020203" pitchFamily="34" charset="0"/>
              </a:rPr>
              <a:t>schema</a:t>
            </a:r>
            <a:r>
              <a:rPr lang="en-IN" altLang="en-US" dirty="0">
                <a:latin typeface="Bahnschrift" panose="020B0502040204020203" pitchFamily="34" charset="0"/>
              </a:rPr>
              <a:t>.</a:t>
            </a:r>
          </a:p>
        </p:txBody>
      </p:sp>
    </p:spTree>
    <p:extLst>
      <p:ext uri="{BB962C8B-B14F-4D97-AF65-F5344CB8AC3E}">
        <p14:creationId xmlns:p14="http://schemas.microsoft.com/office/powerpoint/2010/main" val="3282461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F8C0-F74E-4B39-937C-B36837CBB2DF}"/>
              </a:ext>
            </a:extLst>
          </p:cNvPr>
          <p:cNvSpPr>
            <a:spLocks noGrp="1"/>
          </p:cNvSpPr>
          <p:nvPr>
            <p:ph type="title"/>
          </p:nvPr>
        </p:nvSpPr>
        <p:spPr/>
        <p:txBody>
          <a:bodyPr/>
          <a:lstStyle/>
          <a:p>
            <a:r>
              <a:rPr lang="en-US" b="1" dirty="0"/>
              <a:t>Conceptual Modeling of Data Warehouses</a:t>
            </a:r>
            <a:endParaRPr lang="en-US" dirty="0"/>
          </a:p>
        </p:txBody>
      </p:sp>
      <p:sp>
        <p:nvSpPr>
          <p:cNvPr id="3" name="Content Placeholder 2">
            <a:extLst>
              <a:ext uri="{FF2B5EF4-FFF2-40B4-BE49-F238E27FC236}">
                <a16:creationId xmlns:a16="http://schemas.microsoft.com/office/drawing/2014/main" id="{B3F1EACE-076E-4354-9408-722D149F5823}"/>
              </a:ext>
            </a:extLst>
          </p:cNvPr>
          <p:cNvSpPr>
            <a:spLocks noGrp="1"/>
          </p:cNvSpPr>
          <p:nvPr>
            <p:ph idx="1"/>
          </p:nvPr>
        </p:nvSpPr>
        <p:spPr>
          <a:xfrm>
            <a:off x="319598" y="1354823"/>
            <a:ext cx="8504809" cy="5181599"/>
          </a:xfrm>
        </p:spPr>
        <p:txBody>
          <a:bodyPr>
            <a:noAutofit/>
          </a:bodyPr>
          <a:lstStyle/>
          <a:p>
            <a:pPr marL="0" indent="0" algn="just">
              <a:lnSpc>
                <a:spcPct val="130000"/>
              </a:lnSpc>
              <a:buNone/>
              <a:defRPr/>
            </a:pPr>
            <a:r>
              <a:rPr lang="en-US" dirty="0">
                <a:latin typeface="Bahnschrift" panose="020B0502040204020203" pitchFamily="34" charset="0"/>
              </a:rPr>
              <a:t>Modeling data warehouses: dimensions &amp; measures</a:t>
            </a:r>
          </a:p>
          <a:p>
            <a:pPr marL="1074393" lvl="2" indent="-342891" algn="just">
              <a:lnSpc>
                <a:spcPct val="130000"/>
              </a:lnSpc>
              <a:spcBef>
                <a:spcPct val="10000"/>
              </a:spcBef>
              <a:defRPr/>
            </a:pPr>
            <a:r>
              <a:rPr lang="en-US" sz="2400" b="1" u="sng" dirty="0">
                <a:solidFill>
                  <a:schemeClr val="tx1"/>
                </a:solidFill>
              </a:rPr>
              <a:t>Star schema</a:t>
            </a:r>
            <a:r>
              <a:rPr lang="en-US" sz="2400" b="1" dirty="0">
                <a:solidFill>
                  <a:schemeClr val="tx1"/>
                </a:solidFill>
              </a:rPr>
              <a:t>: </a:t>
            </a:r>
            <a:r>
              <a:rPr lang="en-US" sz="2400" dirty="0">
                <a:solidFill>
                  <a:schemeClr val="tx1"/>
                </a:solidFill>
              </a:rPr>
              <a:t>A fact table in the middle connected to a set of dimension tables </a:t>
            </a:r>
          </a:p>
          <a:p>
            <a:pPr marL="1074393" lvl="2" indent="-342891" algn="just">
              <a:lnSpc>
                <a:spcPct val="130000"/>
              </a:lnSpc>
              <a:spcBef>
                <a:spcPct val="10000"/>
              </a:spcBef>
              <a:defRPr/>
            </a:pPr>
            <a:r>
              <a:rPr lang="en-US" sz="2400" b="1" u="sng" dirty="0">
                <a:solidFill>
                  <a:schemeClr val="tx1"/>
                </a:solidFill>
              </a:rPr>
              <a:t>Snowflake schema</a:t>
            </a:r>
            <a:r>
              <a:rPr lang="en-US" sz="2400" b="1" dirty="0">
                <a:solidFill>
                  <a:schemeClr val="tx1"/>
                </a:solidFill>
              </a:rPr>
              <a:t>:  </a:t>
            </a:r>
            <a:r>
              <a:rPr lang="en-US" sz="2400" dirty="0">
                <a:solidFill>
                  <a:schemeClr val="tx1"/>
                </a:solidFill>
              </a:rPr>
              <a:t>A refinement of star schema where some dimensional hierarchy is normalized into a set of smaller dimension tables, forming a shape similar to snowflake</a:t>
            </a:r>
          </a:p>
          <a:p>
            <a:pPr marL="1074393" lvl="2" indent="-342891" algn="just">
              <a:lnSpc>
                <a:spcPct val="130000"/>
              </a:lnSpc>
              <a:spcBef>
                <a:spcPct val="10000"/>
              </a:spcBef>
              <a:defRPr/>
            </a:pPr>
            <a:r>
              <a:rPr lang="en-US" sz="2400" b="1" u="sng" dirty="0">
                <a:solidFill>
                  <a:schemeClr val="tx1"/>
                </a:solidFill>
              </a:rPr>
              <a:t>Fact constellations</a:t>
            </a:r>
            <a:r>
              <a:rPr lang="en-US" sz="2400" b="1" dirty="0">
                <a:solidFill>
                  <a:schemeClr val="tx1"/>
                </a:solidFill>
              </a:rPr>
              <a:t>:  </a:t>
            </a:r>
            <a:r>
              <a:rPr lang="en-US" sz="2400" dirty="0">
                <a:solidFill>
                  <a:schemeClr val="tx1"/>
                </a:solidFill>
              </a:rPr>
              <a:t>Multiple fact tables share dimension tables, viewed as a collection of stars, therefore called galaxy schema or fact constellation </a:t>
            </a:r>
            <a:endParaRPr lang="en-IN" sz="2400" dirty="0"/>
          </a:p>
          <a:p>
            <a:endParaRPr lang="en-US" dirty="0">
              <a:latin typeface="Bahnschrift" panose="020B0502040204020203" pitchFamily="34" charset="0"/>
            </a:endParaRPr>
          </a:p>
        </p:txBody>
      </p:sp>
    </p:spTree>
    <p:extLst>
      <p:ext uri="{BB962C8B-B14F-4D97-AF65-F5344CB8AC3E}">
        <p14:creationId xmlns:p14="http://schemas.microsoft.com/office/powerpoint/2010/main" val="63097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F8C0-F74E-4B39-937C-B36837CBB2DF}"/>
              </a:ext>
            </a:extLst>
          </p:cNvPr>
          <p:cNvSpPr>
            <a:spLocks noGrp="1"/>
          </p:cNvSpPr>
          <p:nvPr>
            <p:ph type="title"/>
          </p:nvPr>
        </p:nvSpPr>
        <p:spPr/>
        <p:txBody>
          <a:bodyPr/>
          <a:lstStyle/>
          <a:p>
            <a:r>
              <a:rPr lang="en-US" b="1" dirty="0"/>
              <a:t>Conceptual Modeling of Data Warehouses</a:t>
            </a:r>
            <a:endParaRPr lang="en-US" dirty="0"/>
          </a:p>
        </p:txBody>
      </p:sp>
      <p:sp>
        <p:nvSpPr>
          <p:cNvPr id="3" name="Content Placeholder 2">
            <a:extLst>
              <a:ext uri="{FF2B5EF4-FFF2-40B4-BE49-F238E27FC236}">
                <a16:creationId xmlns:a16="http://schemas.microsoft.com/office/drawing/2014/main" id="{B3F1EACE-076E-4354-9408-722D149F5823}"/>
              </a:ext>
            </a:extLst>
          </p:cNvPr>
          <p:cNvSpPr>
            <a:spLocks noGrp="1"/>
          </p:cNvSpPr>
          <p:nvPr>
            <p:ph idx="1"/>
          </p:nvPr>
        </p:nvSpPr>
        <p:spPr>
          <a:xfrm>
            <a:off x="319598" y="1401475"/>
            <a:ext cx="8504809" cy="5181599"/>
          </a:xfrm>
        </p:spPr>
        <p:txBody>
          <a:bodyPr>
            <a:noAutofit/>
          </a:bodyPr>
          <a:lstStyle/>
          <a:p>
            <a:pPr marL="0" indent="0" algn="just">
              <a:buNone/>
              <a:defRPr/>
            </a:pPr>
            <a:r>
              <a:rPr lang="en-US" dirty="0">
                <a:latin typeface="Bahnschrift" panose="020B0502040204020203" pitchFamily="34" charset="0"/>
                <a:cs typeface="Times New Roman" panose="02020603050405020304" pitchFamily="18" charset="0"/>
              </a:rPr>
              <a:t>Data warehouse contains:</a:t>
            </a:r>
          </a:p>
          <a:p>
            <a:pPr marL="971526" lvl="1" indent="-514338" algn="just">
              <a:buFont typeface="+mj-lt"/>
              <a:buAutoNum type="arabicPeriod"/>
              <a:defRPr/>
            </a:pPr>
            <a:r>
              <a:rPr lang="en-US" sz="2600" dirty="0">
                <a:cs typeface="Times New Roman" panose="02020603050405020304" pitchFamily="18" charset="0"/>
              </a:rPr>
              <a:t>A large central table (</a:t>
            </a:r>
            <a:r>
              <a:rPr lang="en-US" sz="2600" dirty="0">
                <a:solidFill>
                  <a:srgbClr val="C00000"/>
                </a:solidFill>
                <a:cs typeface="Times New Roman" panose="02020603050405020304" pitchFamily="18" charset="0"/>
              </a:rPr>
              <a:t>fact table</a:t>
            </a:r>
            <a:r>
              <a:rPr lang="en-US" sz="2600" dirty="0">
                <a:cs typeface="Times New Roman" panose="02020603050405020304" pitchFamily="18" charset="0"/>
              </a:rPr>
              <a:t>) containing the bulk of the data, with no redundancy, and </a:t>
            </a:r>
          </a:p>
          <a:p>
            <a:pPr marL="971526" lvl="1" indent="-514338" algn="just">
              <a:buFont typeface="+mj-lt"/>
              <a:buAutoNum type="arabicPeriod"/>
              <a:defRPr/>
            </a:pPr>
            <a:r>
              <a:rPr lang="en-US" sz="2600" dirty="0">
                <a:cs typeface="Times New Roman" panose="02020603050405020304" pitchFamily="18" charset="0"/>
              </a:rPr>
              <a:t>A set of smaller attendant tables (</a:t>
            </a:r>
            <a:r>
              <a:rPr lang="en-US" sz="2600" dirty="0">
                <a:solidFill>
                  <a:srgbClr val="C00000"/>
                </a:solidFill>
                <a:cs typeface="Times New Roman" panose="02020603050405020304" pitchFamily="18" charset="0"/>
              </a:rPr>
              <a:t>dimension tables</a:t>
            </a:r>
            <a:r>
              <a:rPr lang="en-US" sz="2600" dirty="0">
                <a:cs typeface="Times New Roman" panose="02020603050405020304" pitchFamily="18" charset="0"/>
              </a:rPr>
              <a:t>), one for each dimension.</a:t>
            </a:r>
          </a:p>
        </p:txBody>
      </p:sp>
    </p:spTree>
    <p:extLst>
      <p:ext uri="{BB962C8B-B14F-4D97-AF65-F5344CB8AC3E}">
        <p14:creationId xmlns:p14="http://schemas.microsoft.com/office/powerpoint/2010/main" val="2357339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ABE3-B915-420C-8A11-6DEF9A56CBF8}"/>
              </a:ext>
            </a:extLst>
          </p:cNvPr>
          <p:cNvSpPr>
            <a:spLocks noGrp="1"/>
          </p:cNvSpPr>
          <p:nvPr>
            <p:ph type="title"/>
          </p:nvPr>
        </p:nvSpPr>
        <p:spPr/>
        <p:txBody>
          <a:bodyPr/>
          <a:lstStyle/>
          <a:p>
            <a:r>
              <a:rPr lang="en-US" altLang="en-US" b="1" dirty="0"/>
              <a:t>Example of Fact Constellation</a:t>
            </a:r>
            <a:endParaRPr lang="en-IN" dirty="0"/>
          </a:p>
        </p:txBody>
      </p:sp>
      <p:grpSp>
        <p:nvGrpSpPr>
          <p:cNvPr id="68" name="Group 67">
            <a:extLst>
              <a:ext uri="{FF2B5EF4-FFF2-40B4-BE49-F238E27FC236}">
                <a16:creationId xmlns:a16="http://schemas.microsoft.com/office/drawing/2014/main" id="{81A89F04-09C3-4E56-927D-DBB2DC8240AE}"/>
              </a:ext>
            </a:extLst>
          </p:cNvPr>
          <p:cNvGrpSpPr/>
          <p:nvPr/>
        </p:nvGrpSpPr>
        <p:grpSpPr>
          <a:xfrm>
            <a:off x="68821" y="1423454"/>
            <a:ext cx="8993802" cy="4924401"/>
            <a:chOff x="68818" y="1423450"/>
            <a:chExt cx="8993803" cy="4924402"/>
          </a:xfrm>
        </p:grpSpPr>
        <p:grpSp>
          <p:nvGrpSpPr>
            <p:cNvPr id="69" name="Group 68">
              <a:extLst>
                <a:ext uri="{FF2B5EF4-FFF2-40B4-BE49-F238E27FC236}">
                  <a16:creationId xmlns:a16="http://schemas.microsoft.com/office/drawing/2014/main" id="{ABC6B86C-26A8-41EB-A288-12A17F5D3F78}"/>
                </a:ext>
              </a:extLst>
            </p:cNvPr>
            <p:cNvGrpSpPr>
              <a:grpSpLocks/>
            </p:cNvGrpSpPr>
            <p:nvPr/>
          </p:nvGrpSpPr>
          <p:grpSpPr bwMode="auto">
            <a:xfrm>
              <a:off x="68818" y="1423450"/>
              <a:ext cx="1646911" cy="1985184"/>
              <a:chOff x="277" y="1136"/>
              <a:chExt cx="1206" cy="1363"/>
            </a:xfrm>
          </p:grpSpPr>
          <p:sp>
            <p:nvSpPr>
              <p:cNvPr id="115" name="Rectangle 114">
                <a:extLst>
                  <a:ext uri="{FF2B5EF4-FFF2-40B4-BE49-F238E27FC236}">
                    <a16:creationId xmlns:a16="http://schemas.microsoft.com/office/drawing/2014/main" id="{78FCF0B3-B2BB-4FAD-99C5-6888DCE11986}"/>
                  </a:ext>
                </a:extLst>
              </p:cNvPr>
              <p:cNvSpPr>
                <a:spLocks noChangeArrowheads="1"/>
              </p:cNvSpPr>
              <p:nvPr/>
            </p:nvSpPr>
            <p:spPr bwMode="auto">
              <a:xfrm>
                <a:off x="277" y="1421"/>
                <a:ext cx="1206" cy="1078"/>
              </a:xfrm>
              <a:prstGeom prst="rect">
                <a:avLst/>
              </a:prstGeom>
              <a:solidFill>
                <a:schemeClr val="bg1">
                  <a:lumMod val="85000"/>
                </a:schemeClr>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err="1">
                    <a:latin typeface="Times New Roman" panose="02020603050405020304" pitchFamily="18" charset="0"/>
                  </a:rPr>
                  <a:t>time_key</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day</a:t>
                </a:r>
              </a:p>
              <a:p>
                <a:r>
                  <a:rPr lang="en-US" altLang="en-US" sz="1600" dirty="0" err="1">
                    <a:latin typeface="Times New Roman" panose="02020603050405020304" pitchFamily="18" charset="0"/>
                  </a:rPr>
                  <a:t>day_of_the_week</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month</a:t>
                </a:r>
              </a:p>
              <a:p>
                <a:r>
                  <a:rPr lang="en-US" altLang="en-US" sz="1600" dirty="0">
                    <a:latin typeface="Times New Roman" panose="02020603050405020304" pitchFamily="18" charset="0"/>
                  </a:rPr>
                  <a:t>quarter</a:t>
                </a:r>
              </a:p>
              <a:p>
                <a:r>
                  <a:rPr lang="en-US" altLang="en-US" sz="1600" dirty="0">
                    <a:latin typeface="Times New Roman" panose="02020603050405020304" pitchFamily="18" charset="0"/>
                  </a:rPr>
                  <a:t>year</a:t>
                </a:r>
              </a:p>
            </p:txBody>
          </p:sp>
          <p:sp>
            <p:nvSpPr>
              <p:cNvPr id="116" name="Rectangle 115">
                <a:extLst>
                  <a:ext uri="{FF2B5EF4-FFF2-40B4-BE49-F238E27FC236}">
                    <a16:creationId xmlns:a16="http://schemas.microsoft.com/office/drawing/2014/main" id="{1E5B21F5-2215-4F52-A990-FDF18DD637A1}"/>
                  </a:ext>
                </a:extLst>
              </p:cNvPr>
              <p:cNvSpPr>
                <a:spLocks noChangeArrowheads="1"/>
              </p:cNvSpPr>
              <p:nvPr/>
            </p:nvSpPr>
            <p:spPr bwMode="auto">
              <a:xfrm>
                <a:off x="545" y="1136"/>
                <a:ext cx="595" cy="275"/>
              </a:xfrm>
              <a:prstGeom prst="rect">
                <a:avLst/>
              </a:prstGeom>
              <a:solidFill>
                <a:schemeClr val="bg1">
                  <a:lumMod val="85000"/>
                </a:schemeClr>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TIME</a:t>
                </a:r>
              </a:p>
            </p:txBody>
          </p:sp>
        </p:grpSp>
        <p:grpSp>
          <p:nvGrpSpPr>
            <p:cNvPr id="70" name="Group 69">
              <a:extLst>
                <a:ext uri="{FF2B5EF4-FFF2-40B4-BE49-F238E27FC236}">
                  <a16:creationId xmlns:a16="http://schemas.microsoft.com/office/drawing/2014/main" id="{F85949CF-E276-4549-9760-53AB662FD07C}"/>
                </a:ext>
              </a:extLst>
            </p:cNvPr>
            <p:cNvGrpSpPr>
              <a:grpSpLocks/>
            </p:cNvGrpSpPr>
            <p:nvPr/>
          </p:nvGrpSpPr>
          <p:grpSpPr bwMode="auto">
            <a:xfrm>
              <a:off x="5372812" y="3765262"/>
              <a:ext cx="1729288" cy="1762104"/>
              <a:chOff x="645" y="2182"/>
              <a:chExt cx="1267" cy="1210"/>
            </a:xfrm>
          </p:grpSpPr>
          <p:sp>
            <p:nvSpPr>
              <p:cNvPr id="113" name="Rectangle 112">
                <a:extLst>
                  <a:ext uri="{FF2B5EF4-FFF2-40B4-BE49-F238E27FC236}">
                    <a16:creationId xmlns:a16="http://schemas.microsoft.com/office/drawing/2014/main" id="{E0B3B3D3-99DA-4947-9250-2A952E8880E4}"/>
                  </a:ext>
                </a:extLst>
              </p:cNvPr>
              <p:cNvSpPr>
                <a:spLocks noChangeArrowheads="1"/>
              </p:cNvSpPr>
              <p:nvPr/>
            </p:nvSpPr>
            <p:spPr bwMode="auto">
              <a:xfrm>
                <a:off x="645" y="2483"/>
                <a:ext cx="1267" cy="909"/>
              </a:xfrm>
              <a:prstGeom prst="rect">
                <a:avLst/>
              </a:prstGeom>
              <a:solidFill>
                <a:srgbClr val="FFFF99"/>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err="1">
                    <a:latin typeface="Times New Roman" panose="02020603050405020304" pitchFamily="18" charset="0"/>
                  </a:rPr>
                  <a:t>location_key</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street</a:t>
                </a:r>
              </a:p>
              <a:p>
                <a:r>
                  <a:rPr lang="en-US" altLang="en-US" sz="1600" dirty="0">
                    <a:latin typeface="Times New Roman" panose="02020603050405020304" pitchFamily="18" charset="0"/>
                  </a:rPr>
                  <a:t>city</a:t>
                </a:r>
              </a:p>
              <a:p>
                <a:r>
                  <a:rPr lang="en-US" altLang="en-US" sz="1600" dirty="0" err="1">
                    <a:latin typeface="Times New Roman" panose="02020603050405020304" pitchFamily="18" charset="0"/>
                  </a:rPr>
                  <a:t>province_or_street</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country</a:t>
                </a:r>
              </a:p>
            </p:txBody>
          </p:sp>
          <p:sp>
            <p:nvSpPr>
              <p:cNvPr id="114" name="Rectangle 113">
                <a:extLst>
                  <a:ext uri="{FF2B5EF4-FFF2-40B4-BE49-F238E27FC236}">
                    <a16:creationId xmlns:a16="http://schemas.microsoft.com/office/drawing/2014/main" id="{0AD26E44-DB32-411F-8028-41DE1C193FFA}"/>
                  </a:ext>
                </a:extLst>
              </p:cNvPr>
              <p:cNvSpPr>
                <a:spLocks noChangeArrowheads="1"/>
              </p:cNvSpPr>
              <p:nvPr/>
            </p:nvSpPr>
            <p:spPr bwMode="auto">
              <a:xfrm>
                <a:off x="728" y="2182"/>
                <a:ext cx="1099" cy="275"/>
              </a:xfrm>
              <a:prstGeom prst="rect">
                <a:avLst/>
              </a:prstGeom>
              <a:solidFill>
                <a:srgbClr val="FFFF99"/>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LOCATION</a:t>
                </a:r>
              </a:p>
            </p:txBody>
          </p:sp>
        </p:grpSp>
        <p:sp>
          <p:nvSpPr>
            <p:cNvPr id="71" name="Rectangle 70">
              <a:extLst>
                <a:ext uri="{FF2B5EF4-FFF2-40B4-BE49-F238E27FC236}">
                  <a16:creationId xmlns:a16="http://schemas.microsoft.com/office/drawing/2014/main" id="{1DEE248C-EC59-40D3-8522-9C2ACFCB8CF3}"/>
                </a:ext>
              </a:extLst>
            </p:cNvPr>
            <p:cNvSpPr>
              <a:spLocks noChangeArrowheads="1"/>
            </p:cNvSpPr>
            <p:nvPr/>
          </p:nvSpPr>
          <p:spPr bwMode="auto">
            <a:xfrm>
              <a:off x="2704047" y="2120446"/>
              <a:ext cx="1878719" cy="40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Sales Fact Table</a:t>
              </a:r>
            </a:p>
          </p:txBody>
        </p:sp>
        <p:sp>
          <p:nvSpPr>
            <p:cNvPr id="72" name="Rectangle 71">
              <a:extLst>
                <a:ext uri="{FF2B5EF4-FFF2-40B4-BE49-F238E27FC236}">
                  <a16:creationId xmlns:a16="http://schemas.microsoft.com/office/drawing/2014/main" id="{F48552BF-2F43-43F6-A650-B0D658E79F4D}"/>
                </a:ext>
              </a:extLst>
            </p:cNvPr>
            <p:cNvSpPr>
              <a:spLocks noChangeArrowheads="1"/>
            </p:cNvSpPr>
            <p:nvPr/>
          </p:nvSpPr>
          <p:spPr bwMode="auto">
            <a:xfrm>
              <a:off x="2855438" y="2771104"/>
              <a:ext cx="1695733" cy="400754"/>
            </a:xfrm>
            <a:prstGeom prst="rect">
              <a:avLst/>
            </a:prstGeom>
            <a:solidFill>
              <a:schemeClr val="bg1">
                <a:lumMod val="85000"/>
              </a:schemeClr>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time_key</a:t>
              </a:r>
              <a:endParaRPr lang="en-US" altLang="en-US" sz="2000" dirty="0">
                <a:latin typeface="Times New Roman" panose="02020603050405020304" pitchFamily="18" charset="0"/>
              </a:endParaRPr>
            </a:p>
          </p:txBody>
        </p:sp>
        <p:sp>
          <p:nvSpPr>
            <p:cNvPr id="73" name="Rectangle 72">
              <a:extLst>
                <a:ext uri="{FF2B5EF4-FFF2-40B4-BE49-F238E27FC236}">
                  <a16:creationId xmlns:a16="http://schemas.microsoft.com/office/drawing/2014/main" id="{8827C236-0883-4B19-9246-81B33FC2AA75}"/>
                </a:ext>
              </a:extLst>
            </p:cNvPr>
            <p:cNvSpPr>
              <a:spLocks noChangeArrowheads="1"/>
            </p:cNvSpPr>
            <p:nvPr/>
          </p:nvSpPr>
          <p:spPr bwMode="auto">
            <a:xfrm>
              <a:off x="2856789" y="3176634"/>
              <a:ext cx="1695733" cy="400754"/>
            </a:xfrm>
            <a:prstGeom prst="rect">
              <a:avLst/>
            </a:prstGeom>
            <a:solidFill>
              <a:srgbClr val="FFCC99"/>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item_key</a:t>
              </a:r>
              <a:endParaRPr lang="en-US" altLang="en-US" sz="2000" dirty="0">
                <a:latin typeface="Times New Roman" panose="02020603050405020304" pitchFamily="18" charset="0"/>
              </a:endParaRPr>
            </a:p>
          </p:txBody>
        </p:sp>
        <p:sp>
          <p:nvSpPr>
            <p:cNvPr id="74" name="Rectangle 73">
              <a:extLst>
                <a:ext uri="{FF2B5EF4-FFF2-40B4-BE49-F238E27FC236}">
                  <a16:creationId xmlns:a16="http://schemas.microsoft.com/office/drawing/2014/main" id="{6F17721C-BF80-47A0-8A24-7E5985563525}"/>
                </a:ext>
              </a:extLst>
            </p:cNvPr>
            <p:cNvSpPr>
              <a:spLocks noChangeArrowheads="1"/>
            </p:cNvSpPr>
            <p:nvPr/>
          </p:nvSpPr>
          <p:spPr bwMode="auto">
            <a:xfrm>
              <a:off x="2856789" y="3579298"/>
              <a:ext cx="1695733" cy="400754"/>
            </a:xfrm>
            <a:prstGeom prst="rect">
              <a:avLst/>
            </a:prstGeom>
            <a:solidFill>
              <a:srgbClr val="CCECFF"/>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branch_key</a:t>
              </a:r>
              <a:endParaRPr lang="en-US" altLang="en-US" sz="2000" dirty="0">
                <a:latin typeface="Times New Roman" panose="02020603050405020304" pitchFamily="18" charset="0"/>
              </a:endParaRPr>
            </a:p>
          </p:txBody>
        </p:sp>
        <p:sp>
          <p:nvSpPr>
            <p:cNvPr id="75" name="Rectangle 74">
              <a:extLst>
                <a:ext uri="{FF2B5EF4-FFF2-40B4-BE49-F238E27FC236}">
                  <a16:creationId xmlns:a16="http://schemas.microsoft.com/office/drawing/2014/main" id="{1F84E7BA-244C-4A42-BD4E-61F18EA3FC41}"/>
                </a:ext>
              </a:extLst>
            </p:cNvPr>
            <p:cNvSpPr>
              <a:spLocks noChangeArrowheads="1"/>
            </p:cNvSpPr>
            <p:nvPr/>
          </p:nvSpPr>
          <p:spPr bwMode="auto">
            <a:xfrm>
              <a:off x="2855438" y="4009192"/>
              <a:ext cx="1695733" cy="400754"/>
            </a:xfrm>
            <a:prstGeom prst="rect">
              <a:avLst/>
            </a:prstGeom>
            <a:solidFill>
              <a:srgbClr val="FFFF99"/>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location_key</a:t>
              </a:r>
              <a:endParaRPr lang="en-US" altLang="en-US" sz="2000" dirty="0">
                <a:latin typeface="Times New Roman" panose="02020603050405020304" pitchFamily="18" charset="0"/>
              </a:endParaRPr>
            </a:p>
          </p:txBody>
        </p:sp>
        <p:sp>
          <p:nvSpPr>
            <p:cNvPr id="76" name="Rectangle 75">
              <a:extLst>
                <a:ext uri="{FF2B5EF4-FFF2-40B4-BE49-F238E27FC236}">
                  <a16:creationId xmlns:a16="http://schemas.microsoft.com/office/drawing/2014/main" id="{F3A00DA9-8E66-4CE6-8FDA-0CD215AE2777}"/>
                </a:ext>
              </a:extLst>
            </p:cNvPr>
            <p:cNvSpPr>
              <a:spLocks noChangeArrowheads="1"/>
            </p:cNvSpPr>
            <p:nvPr/>
          </p:nvSpPr>
          <p:spPr bwMode="auto">
            <a:xfrm>
              <a:off x="2856789" y="4453415"/>
              <a:ext cx="1694383" cy="400754"/>
            </a:xfrm>
            <a:prstGeom prst="rect">
              <a:avLst/>
            </a:prstGeom>
            <a:solidFill>
              <a:srgbClr val="FF99CC"/>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units_sold</a:t>
              </a:r>
              <a:endParaRPr lang="en-US" altLang="en-US" sz="2000" dirty="0">
                <a:latin typeface="Times New Roman" panose="02020603050405020304" pitchFamily="18" charset="0"/>
              </a:endParaRPr>
            </a:p>
          </p:txBody>
        </p:sp>
        <p:sp>
          <p:nvSpPr>
            <p:cNvPr id="77" name="Rectangle 76">
              <a:extLst>
                <a:ext uri="{FF2B5EF4-FFF2-40B4-BE49-F238E27FC236}">
                  <a16:creationId xmlns:a16="http://schemas.microsoft.com/office/drawing/2014/main" id="{B70672F4-6FDC-4BC7-BAA9-1D55F2DCFFDF}"/>
                </a:ext>
              </a:extLst>
            </p:cNvPr>
            <p:cNvSpPr>
              <a:spLocks noChangeArrowheads="1"/>
            </p:cNvSpPr>
            <p:nvPr/>
          </p:nvSpPr>
          <p:spPr bwMode="auto">
            <a:xfrm>
              <a:off x="2856789" y="4854645"/>
              <a:ext cx="1694383" cy="400754"/>
            </a:xfrm>
            <a:prstGeom prst="rect">
              <a:avLst/>
            </a:prstGeom>
            <a:solidFill>
              <a:srgbClr val="FF99CC"/>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dollars_sold</a:t>
              </a:r>
              <a:endParaRPr lang="en-US" altLang="en-US" sz="2000" dirty="0">
                <a:latin typeface="Times New Roman" panose="02020603050405020304" pitchFamily="18" charset="0"/>
              </a:endParaRPr>
            </a:p>
          </p:txBody>
        </p:sp>
        <p:sp>
          <p:nvSpPr>
            <p:cNvPr id="78" name="Rectangle 77">
              <a:extLst>
                <a:ext uri="{FF2B5EF4-FFF2-40B4-BE49-F238E27FC236}">
                  <a16:creationId xmlns:a16="http://schemas.microsoft.com/office/drawing/2014/main" id="{5B94DA57-D5FC-4CEB-B374-E5E589386B93}"/>
                </a:ext>
              </a:extLst>
            </p:cNvPr>
            <p:cNvSpPr>
              <a:spLocks noChangeArrowheads="1"/>
            </p:cNvSpPr>
            <p:nvPr/>
          </p:nvSpPr>
          <p:spPr bwMode="auto">
            <a:xfrm>
              <a:off x="2854087" y="5257312"/>
              <a:ext cx="1697084" cy="400754"/>
            </a:xfrm>
            <a:prstGeom prst="rect">
              <a:avLst/>
            </a:prstGeom>
            <a:solidFill>
              <a:srgbClr val="FF99CC"/>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err="1">
                  <a:latin typeface="Times New Roman" panose="02020603050405020304" pitchFamily="18" charset="0"/>
                </a:rPr>
                <a:t>avg_sales</a:t>
              </a:r>
              <a:endParaRPr lang="en-US" altLang="en-US" sz="2000" dirty="0">
                <a:latin typeface="Times New Roman" panose="02020603050405020304" pitchFamily="18" charset="0"/>
              </a:endParaRPr>
            </a:p>
          </p:txBody>
        </p:sp>
        <p:sp>
          <p:nvSpPr>
            <p:cNvPr id="79" name="Rectangle 78">
              <a:extLst>
                <a:ext uri="{FF2B5EF4-FFF2-40B4-BE49-F238E27FC236}">
                  <a16:creationId xmlns:a16="http://schemas.microsoft.com/office/drawing/2014/main" id="{334712D8-D92A-4B21-AC2C-ABD6D6856FD3}"/>
                </a:ext>
              </a:extLst>
            </p:cNvPr>
            <p:cNvSpPr>
              <a:spLocks noChangeArrowheads="1"/>
            </p:cNvSpPr>
            <p:nvPr/>
          </p:nvSpPr>
          <p:spPr bwMode="auto">
            <a:xfrm>
              <a:off x="1438182" y="5625586"/>
              <a:ext cx="1158036" cy="400754"/>
            </a:xfrm>
            <a:prstGeom prst="rect">
              <a:avLst/>
            </a:prstGeom>
            <a:solidFill>
              <a:srgbClr val="FF99CC"/>
            </a:solidFill>
            <a:ln w="9525">
              <a:solidFill>
                <a:schemeClr val="tx1"/>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000" dirty="0">
                  <a:latin typeface="Times New Roman" panose="02020603050405020304" pitchFamily="18" charset="0"/>
                </a:rPr>
                <a:t>Measures</a:t>
              </a:r>
            </a:p>
          </p:txBody>
        </p:sp>
        <p:sp>
          <p:nvSpPr>
            <p:cNvPr id="80" name="Line 27">
              <a:extLst>
                <a:ext uri="{FF2B5EF4-FFF2-40B4-BE49-F238E27FC236}">
                  <a16:creationId xmlns:a16="http://schemas.microsoft.com/office/drawing/2014/main" id="{87E630C1-88BB-472D-AEBB-805DDEA6DCC9}"/>
                </a:ext>
              </a:extLst>
            </p:cNvPr>
            <p:cNvSpPr>
              <a:spLocks noChangeShapeType="1"/>
            </p:cNvSpPr>
            <p:nvPr/>
          </p:nvSpPr>
          <p:spPr bwMode="auto">
            <a:xfrm flipV="1">
              <a:off x="2064918" y="4576650"/>
              <a:ext cx="790520" cy="10489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1" name="Line 28">
              <a:extLst>
                <a:ext uri="{FF2B5EF4-FFF2-40B4-BE49-F238E27FC236}">
                  <a16:creationId xmlns:a16="http://schemas.microsoft.com/office/drawing/2014/main" id="{7A9421B3-3418-4E3E-92D6-4DBA5C8C58F6}"/>
                </a:ext>
              </a:extLst>
            </p:cNvPr>
            <p:cNvSpPr>
              <a:spLocks noChangeShapeType="1"/>
            </p:cNvSpPr>
            <p:nvPr/>
          </p:nvSpPr>
          <p:spPr bwMode="auto">
            <a:xfrm flipV="1">
              <a:off x="2064916" y="5060994"/>
              <a:ext cx="790521" cy="5580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2" name="Line 29">
              <a:extLst>
                <a:ext uri="{FF2B5EF4-FFF2-40B4-BE49-F238E27FC236}">
                  <a16:creationId xmlns:a16="http://schemas.microsoft.com/office/drawing/2014/main" id="{8B2815B8-A30F-44FF-BD82-39C0C65DCC33}"/>
                </a:ext>
              </a:extLst>
            </p:cNvPr>
            <p:cNvSpPr>
              <a:spLocks noChangeShapeType="1"/>
            </p:cNvSpPr>
            <p:nvPr/>
          </p:nvSpPr>
          <p:spPr bwMode="auto">
            <a:xfrm flipV="1">
              <a:off x="2068969" y="5410007"/>
              <a:ext cx="785120" cy="2155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3" name="Line 30">
              <a:extLst>
                <a:ext uri="{FF2B5EF4-FFF2-40B4-BE49-F238E27FC236}">
                  <a16:creationId xmlns:a16="http://schemas.microsoft.com/office/drawing/2014/main" id="{6B36F125-9EBB-4C10-A06E-E1C4CE290A49}"/>
                </a:ext>
              </a:extLst>
            </p:cNvPr>
            <p:cNvSpPr>
              <a:spLocks noChangeShapeType="1"/>
            </p:cNvSpPr>
            <p:nvPr/>
          </p:nvSpPr>
          <p:spPr bwMode="auto">
            <a:xfrm flipH="1">
              <a:off x="1921266" y="3860164"/>
              <a:ext cx="884218" cy="55806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4" name="Line 31">
              <a:extLst>
                <a:ext uri="{FF2B5EF4-FFF2-40B4-BE49-F238E27FC236}">
                  <a16:creationId xmlns:a16="http://schemas.microsoft.com/office/drawing/2014/main" id="{73C95566-68DF-4C32-B88B-2B07D966485D}"/>
                </a:ext>
              </a:extLst>
            </p:cNvPr>
            <p:cNvSpPr>
              <a:spLocks noChangeShapeType="1"/>
            </p:cNvSpPr>
            <p:nvPr/>
          </p:nvSpPr>
          <p:spPr bwMode="auto">
            <a:xfrm flipH="1" flipV="1">
              <a:off x="1732678" y="2643013"/>
              <a:ext cx="1104310" cy="283484"/>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5" name="Line 32">
              <a:extLst>
                <a:ext uri="{FF2B5EF4-FFF2-40B4-BE49-F238E27FC236}">
                  <a16:creationId xmlns:a16="http://schemas.microsoft.com/office/drawing/2014/main" id="{2156A4C9-BC08-4658-B13C-5E97C7E11172}"/>
                </a:ext>
              </a:extLst>
            </p:cNvPr>
            <p:cNvSpPr>
              <a:spLocks noChangeShapeType="1"/>
            </p:cNvSpPr>
            <p:nvPr/>
          </p:nvSpPr>
          <p:spPr bwMode="auto">
            <a:xfrm>
              <a:off x="4555223" y="4192122"/>
              <a:ext cx="813461" cy="496224"/>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6" name="Line 33">
              <a:extLst>
                <a:ext uri="{FF2B5EF4-FFF2-40B4-BE49-F238E27FC236}">
                  <a16:creationId xmlns:a16="http://schemas.microsoft.com/office/drawing/2014/main" id="{C2B6C5F1-0EDD-4751-B58F-4045555E159D}"/>
                </a:ext>
              </a:extLst>
            </p:cNvPr>
            <p:cNvSpPr>
              <a:spLocks noChangeShapeType="1"/>
            </p:cNvSpPr>
            <p:nvPr/>
          </p:nvSpPr>
          <p:spPr bwMode="auto">
            <a:xfrm flipV="1">
              <a:off x="4562773" y="2848652"/>
              <a:ext cx="851720" cy="496225"/>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87" name="Group 86">
              <a:extLst>
                <a:ext uri="{FF2B5EF4-FFF2-40B4-BE49-F238E27FC236}">
                  <a16:creationId xmlns:a16="http://schemas.microsoft.com/office/drawing/2014/main" id="{30C1BC4D-12B8-4D85-8991-CC207E9D3C64}"/>
                </a:ext>
              </a:extLst>
            </p:cNvPr>
            <p:cNvGrpSpPr>
              <a:grpSpLocks/>
            </p:cNvGrpSpPr>
            <p:nvPr/>
          </p:nvGrpSpPr>
          <p:grpSpPr bwMode="auto">
            <a:xfrm>
              <a:off x="5431441" y="1721893"/>
              <a:ext cx="1306472" cy="1748386"/>
              <a:chOff x="3796" y="971"/>
              <a:chExt cx="957" cy="1201"/>
            </a:xfrm>
          </p:grpSpPr>
          <p:sp>
            <p:nvSpPr>
              <p:cNvPr id="111" name="Rectangle 110">
                <a:extLst>
                  <a:ext uri="{FF2B5EF4-FFF2-40B4-BE49-F238E27FC236}">
                    <a16:creationId xmlns:a16="http://schemas.microsoft.com/office/drawing/2014/main" id="{E12C846E-9E82-451C-8497-0BF98386B52F}"/>
                  </a:ext>
                </a:extLst>
              </p:cNvPr>
              <p:cNvSpPr>
                <a:spLocks noChangeArrowheads="1"/>
              </p:cNvSpPr>
              <p:nvPr/>
            </p:nvSpPr>
            <p:spPr bwMode="auto">
              <a:xfrm>
                <a:off x="3796" y="1262"/>
                <a:ext cx="957" cy="910"/>
              </a:xfrm>
              <a:prstGeom prst="rect">
                <a:avLst/>
              </a:prstGeom>
              <a:solidFill>
                <a:srgbClr val="FFCC99"/>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err="1">
                    <a:latin typeface="Times New Roman" panose="02020603050405020304" pitchFamily="18" charset="0"/>
                  </a:rPr>
                  <a:t>item_key</a:t>
                </a:r>
                <a:endParaRPr lang="en-US" altLang="en-US" sz="1600" dirty="0">
                  <a:latin typeface="Times New Roman" panose="02020603050405020304" pitchFamily="18" charset="0"/>
                </a:endParaRPr>
              </a:p>
              <a:p>
                <a:r>
                  <a:rPr lang="en-US" altLang="en-US" sz="1600" dirty="0" err="1">
                    <a:latin typeface="Times New Roman" panose="02020603050405020304" pitchFamily="18" charset="0"/>
                  </a:rPr>
                  <a:t>item_name</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brand</a:t>
                </a:r>
              </a:p>
              <a:p>
                <a:r>
                  <a:rPr lang="en-US" altLang="en-US" sz="1600" dirty="0">
                    <a:latin typeface="Times New Roman" panose="02020603050405020304" pitchFamily="18" charset="0"/>
                  </a:rPr>
                  <a:t>type</a:t>
                </a:r>
              </a:p>
              <a:p>
                <a:r>
                  <a:rPr lang="en-US" altLang="en-US" sz="1600" dirty="0" err="1">
                    <a:latin typeface="Times New Roman" panose="02020603050405020304" pitchFamily="18" charset="0"/>
                  </a:rPr>
                  <a:t>supplier_type</a:t>
                </a:r>
                <a:endParaRPr lang="en-US" altLang="en-US" sz="1600" dirty="0">
                  <a:latin typeface="Times New Roman" panose="02020603050405020304" pitchFamily="18" charset="0"/>
                </a:endParaRPr>
              </a:p>
            </p:txBody>
          </p:sp>
          <p:sp>
            <p:nvSpPr>
              <p:cNvPr id="112" name="Text Box 36">
                <a:extLst>
                  <a:ext uri="{FF2B5EF4-FFF2-40B4-BE49-F238E27FC236}">
                    <a16:creationId xmlns:a16="http://schemas.microsoft.com/office/drawing/2014/main" id="{E4815E1C-3451-4AF3-AA41-CF3A67FB6F02}"/>
                  </a:ext>
                </a:extLst>
              </p:cNvPr>
              <p:cNvSpPr txBox="1">
                <a:spLocks noChangeArrowheads="1"/>
              </p:cNvSpPr>
              <p:nvPr/>
            </p:nvSpPr>
            <p:spPr bwMode="auto">
              <a:xfrm>
                <a:off x="3945" y="971"/>
                <a:ext cx="594" cy="275"/>
              </a:xfrm>
              <a:prstGeom prst="rect">
                <a:avLst/>
              </a:prstGeom>
              <a:solidFill>
                <a:srgbClr val="FFCC99"/>
              </a:solidFill>
              <a:ln w="9525">
                <a:solidFill>
                  <a:schemeClr val="tx1"/>
                </a:solidFill>
                <a:miter lim="800000"/>
                <a:headEnd/>
                <a:tailEnd/>
              </a:ln>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ITEM</a:t>
                </a:r>
              </a:p>
            </p:txBody>
          </p:sp>
        </p:grpSp>
        <p:grpSp>
          <p:nvGrpSpPr>
            <p:cNvPr id="88" name="Group 87">
              <a:extLst>
                <a:ext uri="{FF2B5EF4-FFF2-40B4-BE49-F238E27FC236}">
                  <a16:creationId xmlns:a16="http://schemas.microsoft.com/office/drawing/2014/main" id="{EEFEFB10-72AD-4D92-97C0-CCBB6750C756}"/>
                </a:ext>
              </a:extLst>
            </p:cNvPr>
            <p:cNvGrpSpPr>
              <a:grpSpLocks/>
            </p:cNvGrpSpPr>
            <p:nvPr/>
          </p:nvGrpSpPr>
          <p:grpSpPr bwMode="auto">
            <a:xfrm>
              <a:off x="593559" y="3785368"/>
              <a:ext cx="1308565" cy="1271255"/>
              <a:chOff x="3896" y="2414"/>
              <a:chExt cx="957" cy="873"/>
            </a:xfrm>
          </p:grpSpPr>
          <p:sp>
            <p:nvSpPr>
              <p:cNvPr id="109" name="Rectangle 108">
                <a:extLst>
                  <a:ext uri="{FF2B5EF4-FFF2-40B4-BE49-F238E27FC236}">
                    <a16:creationId xmlns:a16="http://schemas.microsoft.com/office/drawing/2014/main" id="{62E1E9DC-83E2-42DF-BD7E-38C956C9F878}"/>
                  </a:ext>
                </a:extLst>
              </p:cNvPr>
              <p:cNvSpPr>
                <a:spLocks noChangeArrowheads="1"/>
              </p:cNvSpPr>
              <p:nvPr/>
            </p:nvSpPr>
            <p:spPr bwMode="auto">
              <a:xfrm>
                <a:off x="3896" y="2716"/>
                <a:ext cx="946" cy="571"/>
              </a:xfrm>
              <a:prstGeom prst="rect">
                <a:avLst/>
              </a:prstGeom>
              <a:solidFill>
                <a:srgbClr val="CCECFF"/>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110" name="Text Box 39">
                <a:extLst>
                  <a:ext uri="{FF2B5EF4-FFF2-40B4-BE49-F238E27FC236}">
                    <a16:creationId xmlns:a16="http://schemas.microsoft.com/office/drawing/2014/main" id="{B0E1A5D2-6134-4657-999A-F49A61DA1511}"/>
                  </a:ext>
                </a:extLst>
              </p:cNvPr>
              <p:cNvSpPr txBox="1">
                <a:spLocks noChangeArrowheads="1"/>
              </p:cNvSpPr>
              <p:nvPr/>
            </p:nvSpPr>
            <p:spPr bwMode="auto">
              <a:xfrm>
                <a:off x="3896" y="2414"/>
                <a:ext cx="957" cy="275"/>
              </a:xfrm>
              <a:prstGeom prst="rect">
                <a:avLst/>
              </a:prstGeom>
              <a:solidFill>
                <a:srgbClr val="CCECFF"/>
              </a:solidFill>
              <a:ln w="9525">
                <a:solidFill>
                  <a:schemeClr val="tx1"/>
                </a:solidFill>
                <a:miter lim="800000"/>
                <a:headEnd/>
                <a:tailEnd/>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BRANCH</a:t>
                </a:r>
              </a:p>
            </p:txBody>
          </p:sp>
        </p:grpSp>
        <p:sp>
          <p:nvSpPr>
            <p:cNvPr id="89" name="Rectangle 88">
              <a:extLst>
                <a:ext uri="{FF2B5EF4-FFF2-40B4-BE49-F238E27FC236}">
                  <a16:creationId xmlns:a16="http://schemas.microsoft.com/office/drawing/2014/main" id="{E91DD74E-D9EF-4CE8-A576-ECC0E6816D63}"/>
                </a:ext>
              </a:extLst>
            </p:cNvPr>
            <p:cNvSpPr>
              <a:spLocks noChangeArrowheads="1"/>
            </p:cNvSpPr>
            <p:nvPr/>
          </p:nvSpPr>
          <p:spPr bwMode="auto">
            <a:xfrm>
              <a:off x="7406929" y="1547798"/>
              <a:ext cx="1368764" cy="339198"/>
            </a:xfrm>
            <a:prstGeom prst="rect">
              <a:avLst/>
            </a:prstGeom>
            <a:solidFill>
              <a:schemeClr val="bg1">
                <a:lumMod val="85000"/>
              </a:schemeClr>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time_key</a:t>
              </a:r>
              <a:endParaRPr lang="en-US" altLang="en-US" sz="1600" dirty="0">
                <a:latin typeface="Times New Roman" panose="02020603050405020304" pitchFamily="18" charset="0"/>
              </a:endParaRPr>
            </a:p>
          </p:txBody>
        </p:sp>
        <p:sp>
          <p:nvSpPr>
            <p:cNvPr id="90" name="Rectangle 89">
              <a:extLst>
                <a:ext uri="{FF2B5EF4-FFF2-40B4-BE49-F238E27FC236}">
                  <a16:creationId xmlns:a16="http://schemas.microsoft.com/office/drawing/2014/main" id="{2FA0C0F8-BDC3-43F6-B70E-4E5E10FA97DF}"/>
                </a:ext>
              </a:extLst>
            </p:cNvPr>
            <p:cNvSpPr>
              <a:spLocks noChangeArrowheads="1"/>
            </p:cNvSpPr>
            <p:nvPr/>
          </p:nvSpPr>
          <p:spPr bwMode="auto">
            <a:xfrm>
              <a:off x="7408280" y="1953329"/>
              <a:ext cx="1360985" cy="339198"/>
            </a:xfrm>
            <a:prstGeom prst="rect">
              <a:avLst/>
            </a:prstGeom>
            <a:solidFill>
              <a:srgbClr val="FFCC99"/>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item_key</a:t>
              </a:r>
              <a:endParaRPr lang="en-US" altLang="en-US" sz="1600" dirty="0">
                <a:latin typeface="Times New Roman" panose="02020603050405020304" pitchFamily="18" charset="0"/>
              </a:endParaRPr>
            </a:p>
          </p:txBody>
        </p:sp>
        <p:sp>
          <p:nvSpPr>
            <p:cNvPr id="91" name="Rectangle 90">
              <a:extLst>
                <a:ext uri="{FF2B5EF4-FFF2-40B4-BE49-F238E27FC236}">
                  <a16:creationId xmlns:a16="http://schemas.microsoft.com/office/drawing/2014/main" id="{77FA76D0-6F90-4E29-9DEA-8B815D607492}"/>
                </a:ext>
              </a:extLst>
            </p:cNvPr>
            <p:cNvSpPr>
              <a:spLocks noChangeArrowheads="1"/>
            </p:cNvSpPr>
            <p:nvPr/>
          </p:nvSpPr>
          <p:spPr bwMode="auto">
            <a:xfrm>
              <a:off x="7408280" y="2355994"/>
              <a:ext cx="1402105" cy="339198"/>
            </a:xfrm>
            <a:prstGeom prst="rect">
              <a:avLst/>
            </a:prstGeom>
            <a:solidFill>
              <a:srgbClr val="CCECFF"/>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shipper_key</a:t>
              </a:r>
              <a:endParaRPr lang="en-US" altLang="en-US" sz="1600" dirty="0">
                <a:latin typeface="Times New Roman" panose="02020603050405020304" pitchFamily="18" charset="0"/>
              </a:endParaRPr>
            </a:p>
          </p:txBody>
        </p:sp>
        <p:sp>
          <p:nvSpPr>
            <p:cNvPr id="92" name="Rectangle 91">
              <a:extLst>
                <a:ext uri="{FF2B5EF4-FFF2-40B4-BE49-F238E27FC236}">
                  <a16:creationId xmlns:a16="http://schemas.microsoft.com/office/drawing/2014/main" id="{45B3608D-A2E6-4E60-9FCE-53C01022A344}"/>
                </a:ext>
              </a:extLst>
            </p:cNvPr>
            <p:cNvSpPr>
              <a:spLocks noChangeArrowheads="1"/>
            </p:cNvSpPr>
            <p:nvPr/>
          </p:nvSpPr>
          <p:spPr bwMode="auto">
            <a:xfrm>
              <a:off x="7406929" y="2785886"/>
              <a:ext cx="1403456" cy="339198"/>
            </a:xfrm>
            <a:prstGeom prst="rect">
              <a:avLst/>
            </a:prstGeom>
            <a:solidFill>
              <a:srgbClr val="FFFF99"/>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From_location</a:t>
              </a:r>
              <a:endParaRPr lang="en-US" altLang="en-US" sz="1600" dirty="0">
                <a:latin typeface="Times New Roman" panose="02020603050405020304" pitchFamily="18" charset="0"/>
              </a:endParaRPr>
            </a:p>
          </p:txBody>
        </p:sp>
        <p:sp>
          <p:nvSpPr>
            <p:cNvPr id="93" name="Rectangle 92">
              <a:extLst>
                <a:ext uri="{FF2B5EF4-FFF2-40B4-BE49-F238E27FC236}">
                  <a16:creationId xmlns:a16="http://schemas.microsoft.com/office/drawing/2014/main" id="{6A9FB5DA-27DB-4028-B4EF-F1E98DE769A8}"/>
                </a:ext>
              </a:extLst>
            </p:cNvPr>
            <p:cNvSpPr>
              <a:spLocks noChangeArrowheads="1"/>
            </p:cNvSpPr>
            <p:nvPr/>
          </p:nvSpPr>
          <p:spPr bwMode="auto">
            <a:xfrm>
              <a:off x="7408280" y="3166787"/>
              <a:ext cx="1402103" cy="339198"/>
            </a:xfrm>
            <a:prstGeom prst="rect">
              <a:avLst/>
            </a:prstGeom>
            <a:solidFill>
              <a:srgbClr val="FFFF99"/>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To_location</a:t>
              </a:r>
              <a:endParaRPr lang="en-US" altLang="en-US" sz="1600" dirty="0">
                <a:latin typeface="Times New Roman" panose="02020603050405020304" pitchFamily="18" charset="0"/>
              </a:endParaRPr>
            </a:p>
          </p:txBody>
        </p:sp>
        <p:sp>
          <p:nvSpPr>
            <p:cNvPr id="94" name="Rectangle 93">
              <a:extLst>
                <a:ext uri="{FF2B5EF4-FFF2-40B4-BE49-F238E27FC236}">
                  <a16:creationId xmlns:a16="http://schemas.microsoft.com/office/drawing/2014/main" id="{25E3E654-4F4A-4F48-A21E-EF49EC8CBE98}"/>
                </a:ext>
              </a:extLst>
            </p:cNvPr>
            <p:cNvSpPr>
              <a:spLocks noChangeArrowheads="1"/>
            </p:cNvSpPr>
            <p:nvPr/>
          </p:nvSpPr>
          <p:spPr bwMode="auto">
            <a:xfrm>
              <a:off x="7408281" y="3577371"/>
              <a:ext cx="1402101" cy="339198"/>
            </a:xfrm>
            <a:prstGeom prst="rect">
              <a:avLst/>
            </a:prstGeom>
            <a:solidFill>
              <a:srgbClr val="FF99CC"/>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dollars_cost</a:t>
              </a:r>
              <a:endParaRPr lang="en-US" altLang="en-US" sz="1600" dirty="0">
                <a:latin typeface="Times New Roman" panose="02020603050405020304" pitchFamily="18" charset="0"/>
              </a:endParaRPr>
            </a:p>
          </p:txBody>
        </p:sp>
        <p:sp>
          <p:nvSpPr>
            <p:cNvPr id="95" name="Rectangle 94">
              <a:extLst>
                <a:ext uri="{FF2B5EF4-FFF2-40B4-BE49-F238E27FC236}">
                  <a16:creationId xmlns:a16="http://schemas.microsoft.com/office/drawing/2014/main" id="{201BEDD6-5C56-43BD-AD64-A0ED2A0BDB8A}"/>
                </a:ext>
              </a:extLst>
            </p:cNvPr>
            <p:cNvSpPr>
              <a:spLocks noChangeArrowheads="1"/>
            </p:cNvSpPr>
            <p:nvPr/>
          </p:nvSpPr>
          <p:spPr bwMode="auto">
            <a:xfrm>
              <a:off x="7405580" y="3980037"/>
              <a:ext cx="1418121" cy="339198"/>
            </a:xfrm>
            <a:prstGeom prst="rect">
              <a:avLst/>
            </a:prstGeom>
            <a:solidFill>
              <a:srgbClr val="FF99CC"/>
            </a:solidFill>
            <a:ln w="9525">
              <a:solidFill>
                <a:srgbClr val="002060"/>
              </a:solidFill>
              <a:miter lim="800000"/>
              <a:headEnd/>
              <a:tailEnd/>
            </a:ln>
          </p:spPr>
          <p:txBody>
            <a:bodyPr wrap="squar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err="1">
                  <a:latin typeface="Times New Roman" panose="02020603050405020304" pitchFamily="18" charset="0"/>
                </a:rPr>
                <a:t>units_shipped</a:t>
              </a:r>
              <a:endParaRPr lang="en-US" altLang="en-US" sz="1600" dirty="0">
                <a:latin typeface="Times New Roman" panose="02020603050405020304" pitchFamily="18" charset="0"/>
              </a:endParaRPr>
            </a:p>
          </p:txBody>
        </p:sp>
        <p:sp>
          <p:nvSpPr>
            <p:cNvPr id="96" name="Rectangle 64">
              <a:extLst>
                <a:ext uri="{FF2B5EF4-FFF2-40B4-BE49-F238E27FC236}">
                  <a16:creationId xmlns:a16="http://schemas.microsoft.com/office/drawing/2014/main" id="{1660B0C8-4BB7-4C67-984A-36B32A66635F}"/>
                </a:ext>
              </a:extLst>
            </p:cNvPr>
            <p:cNvSpPr>
              <a:spLocks noChangeArrowheads="1"/>
            </p:cNvSpPr>
            <p:nvPr/>
          </p:nvSpPr>
          <p:spPr bwMode="auto">
            <a:xfrm>
              <a:off x="7561248" y="5269990"/>
              <a:ext cx="1340110" cy="1077862"/>
            </a:xfrm>
            <a:prstGeom prst="rect">
              <a:avLst/>
            </a:prstGeom>
            <a:solidFill>
              <a:srgbClr val="CCECFF"/>
            </a:solidFill>
            <a:ln w="9525">
              <a:solidFill>
                <a:schemeClr val="tx1"/>
              </a:solidFill>
              <a:miter lim="800000"/>
              <a:headEnd/>
              <a:tailEnd/>
            </a:ln>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97" name="Text Box 65">
              <a:extLst>
                <a:ext uri="{FF2B5EF4-FFF2-40B4-BE49-F238E27FC236}">
                  <a16:creationId xmlns:a16="http://schemas.microsoft.com/office/drawing/2014/main" id="{AFFFA4FA-6F0F-4D60-87C8-42E0A44AC62B}"/>
                </a:ext>
              </a:extLst>
            </p:cNvPr>
            <p:cNvSpPr txBox="1">
              <a:spLocks noChangeArrowheads="1"/>
            </p:cNvSpPr>
            <p:nvPr/>
          </p:nvSpPr>
          <p:spPr bwMode="auto">
            <a:xfrm>
              <a:off x="7623437" y="4825768"/>
              <a:ext cx="1212191" cy="400110"/>
            </a:xfrm>
            <a:prstGeom prst="rect">
              <a:avLst/>
            </a:prstGeom>
            <a:solidFill>
              <a:srgbClr val="CCECFF"/>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rPr>
                <a:t>SHIPPER</a:t>
              </a:r>
            </a:p>
          </p:txBody>
        </p:sp>
        <p:sp>
          <p:nvSpPr>
            <p:cNvPr id="98" name="Line 55">
              <a:extLst>
                <a:ext uri="{FF2B5EF4-FFF2-40B4-BE49-F238E27FC236}">
                  <a16:creationId xmlns:a16="http://schemas.microsoft.com/office/drawing/2014/main" id="{D3DE2D9C-4C8E-41A3-8DC1-CFF83C2D6E0C}"/>
                </a:ext>
              </a:extLst>
            </p:cNvPr>
            <p:cNvSpPr>
              <a:spLocks noChangeShapeType="1"/>
            </p:cNvSpPr>
            <p:nvPr/>
          </p:nvSpPr>
          <p:spPr bwMode="auto">
            <a:xfrm flipH="1" flipV="1">
              <a:off x="6629399" y="1538920"/>
              <a:ext cx="708113" cy="145175"/>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99" name="Line 56">
              <a:extLst>
                <a:ext uri="{FF2B5EF4-FFF2-40B4-BE49-F238E27FC236}">
                  <a16:creationId xmlns:a16="http://schemas.microsoft.com/office/drawing/2014/main" id="{6B688A59-E163-483B-A476-8CE4DFDC4CA2}"/>
                </a:ext>
              </a:extLst>
            </p:cNvPr>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00" name="Line 57">
              <a:extLst>
                <a:ext uri="{FF2B5EF4-FFF2-40B4-BE49-F238E27FC236}">
                  <a16:creationId xmlns:a16="http://schemas.microsoft.com/office/drawing/2014/main" id="{1C715255-8892-462E-914E-9EDB136CA65F}"/>
                </a:ext>
              </a:extLst>
            </p:cNvPr>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1" name="Line 58">
              <a:extLst>
                <a:ext uri="{FF2B5EF4-FFF2-40B4-BE49-F238E27FC236}">
                  <a16:creationId xmlns:a16="http://schemas.microsoft.com/office/drawing/2014/main" id="{A2976E02-575D-4E22-95B7-7E17C51D616F}"/>
                </a:ext>
              </a:extLst>
            </p:cNvPr>
            <p:cNvSpPr>
              <a:spLocks noChangeShapeType="1"/>
            </p:cNvSpPr>
            <p:nvPr/>
          </p:nvSpPr>
          <p:spPr bwMode="auto">
            <a:xfrm flipH="1">
              <a:off x="6754860" y="2107660"/>
              <a:ext cx="573841" cy="184865"/>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2" name="Line 59">
              <a:extLst>
                <a:ext uri="{FF2B5EF4-FFF2-40B4-BE49-F238E27FC236}">
                  <a16:creationId xmlns:a16="http://schemas.microsoft.com/office/drawing/2014/main" id="{1B323B87-FB9B-4ADB-806E-BB89B95B0762}"/>
                </a:ext>
              </a:extLst>
            </p:cNvPr>
            <p:cNvSpPr>
              <a:spLocks noChangeShapeType="1"/>
            </p:cNvSpPr>
            <p:nvPr/>
          </p:nvSpPr>
          <p:spPr bwMode="auto">
            <a:xfrm flipH="1">
              <a:off x="6902707" y="2965398"/>
              <a:ext cx="430399"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3" name="Line 60">
              <a:extLst>
                <a:ext uri="{FF2B5EF4-FFF2-40B4-BE49-F238E27FC236}">
                  <a16:creationId xmlns:a16="http://schemas.microsoft.com/office/drawing/2014/main" id="{AE68CDC8-3895-4A81-B846-946D4B90A391}"/>
                </a:ext>
              </a:extLst>
            </p:cNvPr>
            <p:cNvSpPr>
              <a:spLocks noChangeShapeType="1"/>
            </p:cNvSpPr>
            <p:nvPr/>
          </p:nvSpPr>
          <p:spPr bwMode="auto">
            <a:xfrm flipH="1">
              <a:off x="7043205" y="3344877"/>
              <a:ext cx="285493" cy="440491"/>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4" name="Line 61">
              <a:extLst>
                <a:ext uri="{FF2B5EF4-FFF2-40B4-BE49-F238E27FC236}">
                  <a16:creationId xmlns:a16="http://schemas.microsoft.com/office/drawing/2014/main" id="{363630B6-66DB-4099-A091-54C9273EA67E}"/>
                </a:ext>
              </a:extLst>
            </p:cNvPr>
            <p:cNvSpPr>
              <a:spLocks noChangeShapeType="1"/>
            </p:cNvSpPr>
            <p:nvPr/>
          </p:nvSpPr>
          <p:spPr bwMode="auto">
            <a:xfrm>
              <a:off x="9062612" y="2926497"/>
              <a:ext cx="9" cy="140985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05" name="Line 66">
              <a:extLst>
                <a:ext uri="{FF2B5EF4-FFF2-40B4-BE49-F238E27FC236}">
                  <a16:creationId xmlns:a16="http://schemas.microsoft.com/office/drawing/2014/main" id="{21CD0DFE-5781-4C23-8633-0AEC623E01DB}"/>
                </a:ext>
              </a:extLst>
            </p:cNvPr>
            <p:cNvSpPr>
              <a:spLocks noChangeShapeType="1"/>
            </p:cNvSpPr>
            <p:nvPr/>
          </p:nvSpPr>
          <p:spPr bwMode="auto">
            <a:xfrm flipH="1">
              <a:off x="8769263" y="4336347"/>
              <a:ext cx="293349" cy="435175"/>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6" name="Line 67">
              <a:extLst>
                <a:ext uri="{FF2B5EF4-FFF2-40B4-BE49-F238E27FC236}">
                  <a16:creationId xmlns:a16="http://schemas.microsoft.com/office/drawing/2014/main" id="{778E6DEB-9C54-47DA-8BA7-C9AF504151B2}"/>
                </a:ext>
              </a:extLst>
            </p:cNvPr>
            <p:cNvSpPr>
              <a:spLocks noChangeShapeType="1"/>
            </p:cNvSpPr>
            <p:nvPr/>
          </p:nvSpPr>
          <p:spPr bwMode="auto">
            <a:xfrm>
              <a:off x="8804210" y="2543252"/>
              <a:ext cx="258402" cy="383246"/>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07" name="Line 68">
              <a:extLst>
                <a:ext uri="{FF2B5EF4-FFF2-40B4-BE49-F238E27FC236}">
                  <a16:creationId xmlns:a16="http://schemas.microsoft.com/office/drawing/2014/main" id="{3C97D831-49BD-4E8D-BE63-F21C51044D49}"/>
                </a:ext>
              </a:extLst>
            </p:cNvPr>
            <p:cNvSpPr>
              <a:spLocks noChangeShapeType="1"/>
            </p:cNvSpPr>
            <p:nvPr/>
          </p:nvSpPr>
          <p:spPr bwMode="auto">
            <a:xfrm flipH="1" flipV="1">
              <a:off x="6187736" y="5557948"/>
              <a:ext cx="1336571" cy="547789"/>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8" name="Rectangle 107">
              <a:extLst>
                <a:ext uri="{FF2B5EF4-FFF2-40B4-BE49-F238E27FC236}">
                  <a16:creationId xmlns:a16="http://schemas.microsoft.com/office/drawing/2014/main" id="{0DAEF765-BEB6-4297-B7A7-70B9425FABB2}"/>
                </a:ext>
              </a:extLst>
            </p:cNvPr>
            <p:cNvSpPr/>
            <p:nvPr/>
          </p:nvSpPr>
          <p:spPr>
            <a:xfrm>
              <a:off x="7337512" y="1481049"/>
              <a:ext cx="1560305" cy="293717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0526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dirty="0"/>
              <a:t>Goal: Unified Access to Data</a:t>
            </a:r>
            <a:endParaRPr dirty="0"/>
          </a:p>
        </p:txBody>
      </p:sp>
      <p:sp>
        <p:nvSpPr>
          <p:cNvPr id="352" name="Google Shape;352;p4"/>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228594" indent="-228594">
              <a:spcBef>
                <a:spcPts val="0"/>
              </a:spcBef>
            </a:pPr>
            <a:r>
              <a:rPr lang="en-US" dirty="0">
                <a:solidFill>
                  <a:srgbClr val="0C0C0C"/>
                </a:solidFill>
              </a:rPr>
              <a:t>Collects and combines information</a:t>
            </a:r>
            <a:endParaRPr dirty="0"/>
          </a:p>
          <a:p>
            <a:pPr marL="228594" indent="-228594">
              <a:spcBef>
                <a:spcPts val="560"/>
              </a:spcBef>
              <a:buClr>
                <a:srgbClr val="7F7F7F"/>
              </a:buClr>
            </a:pPr>
            <a:r>
              <a:rPr lang="en-US" dirty="0">
                <a:solidFill>
                  <a:schemeClr val="tx1"/>
                </a:solidFill>
              </a:rPr>
              <a:t>Provides integrated view, uniform user interface</a:t>
            </a:r>
            <a:endParaRPr dirty="0">
              <a:solidFill>
                <a:schemeClr val="tx1"/>
              </a:solidFill>
            </a:endParaRPr>
          </a:p>
          <a:p>
            <a:pPr marL="228594" indent="-228594">
              <a:spcBef>
                <a:spcPts val="560"/>
              </a:spcBef>
              <a:buClr>
                <a:srgbClr val="7F7F7F"/>
              </a:buClr>
            </a:pPr>
            <a:r>
              <a:rPr lang="en-US" dirty="0">
                <a:solidFill>
                  <a:schemeClr val="tx1"/>
                </a:solidFill>
              </a:rPr>
              <a:t>Supports sharing</a:t>
            </a:r>
            <a:endParaRPr dirty="0">
              <a:solidFill>
                <a:schemeClr val="tx1"/>
              </a:solidFill>
            </a:endParaRPr>
          </a:p>
          <a:p>
            <a:pPr marL="228594" indent="-50799">
              <a:buNone/>
            </a:pPr>
            <a:endParaRPr dirty="0"/>
          </a:p>
        </p:txBody>
      </p:sp>
      <p:grpSp>
        <p:nvGrpSpPr>
          <p:cNvPr id="2" name="Group 1">
            <a:extLst>
              <a:ext uri="{FF2B5EF4-FFF2-40B4-BE49-F238E27FC236}">
                <a16:creationId xmlns:a16="http://schemas.microsoft.com/office/drawing/2014/main" id="{5FDD6948-DE8D-44EC-47EB-5F198E956051}"/>
              </a:ext>
            </a:extLst>
          </p:cNvPr>
          <p:cNvGrpSpPr/>
          <p:nvPr/>
        </p:nvGrpSpPr>
        <p:grpSpPr>
          <a:xfrm>
            <a:off x="601887" y="2870526"/>
            <a:ext cx="8090703" cy="3761790"/>
            <a:chOff x="156190" y="1861344"/>
            <a:chExt cx="7961314" cy="4052047"/>
          </a:xfrm>
        </p:grpSpPr>
        <p:cxnSp>
          <p:nvCxnSpPr>
            <p:cNvPr id="3" name="Google Shape;104;p3">
              <a:extLst>
                <a:ext uri="{FF2B5EF4-FFF2-40B4-BE49-F238E27FC236}">
                  <a16:creationId xmlns:a16="http://schemas.microsoft.com/office/drawing/2014/main" id="{34CA8D86-C860-983E-0C8E-90F3FBA30B7F}"/>
                </a:ext>
              </a:extLst>
            </p:cNvPr>
            <p:cNvCxnSpPr/>
            <p:nvPr/>
          </p:nvCxnSpPr>
          <p:spPr>
            <a:xfrm>
              <a:off x="5504274" y="3485357"/>
              <a:ext cx="1760935" cy="907256"/>
            </a:xfrm>
            <a:prstGeom prst="straightConnector1">
              <a:avLst/>
            </a:prstGeom>
            <a:noFill/>
            <a:ln w="12700" cap="flat" cmpd="sng">
              <a:solidFill>
                <a:schemeClr val="dk1"/>
              </a:solidFill>
              <a:prstDash val="solid"/>
              <a:round/>
              <a:headEnd type="stealth" w="med" len="med"/>
              <a:tailEnd type="stealth" w="med" len="med"/>
            </a:ln>
          </p:spPr>
        </p:cxnSp>
        <p:cxnSp>
          <p:nvCxnSpPr>
            <p:cNvPr id="4" name="Google Shape;105;p3">
              <a:extLst>
                <a:ext uri="{FF2B5EF4-FFF2-40B4-BE49-F238E27FC236}">
                  <a16:creationId xmlns:a16="http://schemas.microsoft.com/office/drawing/2014/main" id="{62D0A1A0-3CB9-048D-E49F-7FA7D268084E}"/>
                </a:ext>
              </a:extLst>
            </p:cNvPr>
            <p:cNvCxnSpPr/>
            <p:nvPr/>
          </p:nvCxnSpPr>
          <p:spPr>
            <a:xfrm rot="10800000" flipH="1">
              <a:off x="1379418" y="3513137"/>
              <a:ext cx="1995619" cy="784502"/>
            </a:xfrm>
            <a:prstGeom prst="straightConnector1">
              <a:avLst/>
            </a:prstGeom>
            <a:noFill/>
            <a:ln w="12700" cap="flat" cmpd="sng">
              <a:solidFill>
                <a:schemeClr val="dk1"/>
              </a:solidFill>
              <a:prstDash val="solid"/>
              <a:round/>
              <a:headEnd type="stealth" w="med" len="med"/>
              <a:tailEnd type="stealth" w="med" len="med"/>
            </a:ln>
          </p:spPr>
        </p:cxnSp>
        <p:cxnSp>
          <p:nvCxnSpPr>
            <p:cNvPr id="5" name="Google Shape;106;p3">
              <a:extLst>
                <a:ext uri="{FF2B5EF4-FFF2-40B4-BE49-F238E27FC236}">
                  <a16:creationId xmlns:a16="http://schemas.microsoft.com/office/drawing/2014/main" id="{35124C7C-E996-7B8B-1092-14A70956DC28}"/>
                </a:ext>
              </a:extLst>
            </p:cNvPr>
            <p:cNvCxnSpPr/>
            <p:nvPr/>
          </p:nvCxnSpPr>
          <p:spPr>
            <a:xfrm>
              <a:off x="4572000" y="3513137"/>
              <a:ext cx="988185" cy="722676"/>
            </a:xfrm>
            <a:prstGeom prst="straightConnector1">
              <a:avLst/>
            </a:prstGeom>
            <a:noFill/>
            <a:ln w="12700" cap="flat" cmpd="sng">
              <a:solidFill>
                <a:schemeClr val="dk1"/>
              </a:solidFill>
              <a:prstDash val="solid"/>
              <a:round/>
              <a:headEnd type="stealth" w="med" len="med"/>
              <a:tailEnd type="stealth" w="med" len="med"/>
            </a:ln>
          </p:spPr>
        </p:cxnSp>
        <p:cxnSp>
          <p:nvCxnSpPr>
            <p:cNvPr id="6" name="Google Shape;107;p3">
              <a:extLst>
                <a:ext uri="{FF2B5EF4-FFF2-40B4-BE49-F238E27FC236}">
                  <a16:creationId xmlns:a16="http://schemas.microsoft.com/office/drawing/2014/main" id="{9F251DF8-3315-F2E3-F6CD-ADA8DF8148BF}"/>
                </a:ext>
              </a:extLst>
            </p:cNvPr>
            <p:cNvCxnSpPr/>
            <p:nvPr/>
          </p:nvCxnSpPr>
          <p:spPr>
            <a:xfrm flipH="1">
              <a:off x="3461821" y="3564301"/>
              <a:ext cx="677133" cy="872332"/>
            </a:xfrm>
            <a:prstGeom prst="straightConnector1">
              <a:avLst/>
            </a:prstGeom>
            <a:noFill/>
            <a:ln w="12700" cap="flat" cmpd="sng">
              <a:solidFill>
                <a:schemeClr val="dk1"/>
              </a:solidFill>
              <a:prstDash val="solid"/>
              <a:round/>
              <a:headEnd type="stealth" w="med" len="med"/>
              <a:tailEnd type="stealth" w="med" len="med"/>
            </a:ln>
          </p:spPr>
        </p:cxnSp>
        <p:grpSp>
          <p:nvGrpSpPr>
            <p:cNvPr id="7" name="Google Shape;108;p3">
              <a:extLst>
                <a:ext uri="{FF2B5EF4-FFF2-40B4-BE49-F238E27FC236}">
                  <a16:creationId xmlns:a16="http://schemas.microsoft.com/office/drawing/2014/main" id="{9F3CC86A-A520-F688-5E36-91D3F34A6486}"/>
                </a:ext>
              </a:extLst>
            </p:cNvPr>
            <p:cNvGrpSpPr/>
            <p:nvPr/>
          </p:nvGrpSpPr>
          <p:grpSpPr>
            <a:xfrm>
              <a:off x="3009530" y="2930525"/>
              <a:ext cx="2687746" cy="520700"/>
              <a:chOff x="1876" y="1393"/>
              <a:chExt cx="2056" cy="328"/>
            </a:xfrm>
          </p:grpSpPr>
          <p:sp>
            <p:nvSpPr>
              <p:cNvPr id="503" name="Google Shape;109;p3">
                <a:extLst>
                  <a:ext uri="{FF2B5EF4-FFF2-40B4-BE49-F238E27FC236}">
                    <a16:creationId xmlns:a16="http://schemas.microsoft.com/office/drawing/2014/main" id="{6B5948D4-1AB1-7320-0146-8451E1A4FD93}"/>
                  </a:ext>
                </a:extLst>
              </p:cNvPr>
              <p:cNvSpPr/>
              <p:nvPr/>
            </p:nvSpPr>
            <p:spPr>
              <a:xfrm>
                <a:off x="1876" y="1393"/>
                <a:ext cx="2056" cy="328"/>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504" name="Google Shape;110;p3">
                <a:extLst>
                  <a:ext uri="{FF2B5EF4-FFF2-40B4-BE49-F238E27FC236}">
                    <a16:creationId xmlns:a16="http://schemas.microsoft.com/office/drawing/2014/main" id="{5503BEE2-1C37-CED3-2172-8CD6E652E781}"/>
                  </a:ext>
                </a:extLst>
              </p:cNvPr>
              <p:cNvSpPr/>
              <p:nvPr/>
            </p:nvSpPr>
            <p:spPr>
              <a:xfrm>
                <a:off x="1945" y="1432"/>
                <a:ext cx="1918" cy="272"/>
              </a:xfrm>
              <a:prstGeom prst="rect">
                <a:avLst/>
              </a:prstGeom>
              <a:solidFill>
                <a:srgbClr val="FFFF00"/>
              </a:solidFill>
              <a:ln>
                <a:noFill/>
              </a:ln>
            </p:spPr>
            <p:txBody>
              <a:bodyPr spcFirstLastPara="1" wrap="square" lIns="92075" tIns="46025" rIns="92075" bIns="46025" anchor="t" anchorCtr="0">
                <a:spAutoFit/>
              </a:bodyPr>
              <a:lstStyle/>
              <a:p>
                <a:pPr algn="ctr"/>
                <a:r>
                  <a:rPr lang="en-US" sz="2000" b="1">
                    <a:solidFill>
                      <a:schemeClr val="dk1"/>
                    </a:solidFill>
                    <a:latin typeface="Arial Rounded"/>
                    <a:ea typeface="Arial Rounded"/>
                    <a:cs typeface="Arial Rounded"/>
                    <a:sym typeface="Arial Rounded"/>
                  </a:rPr>
                  <a:t>Integration System</a:t>
                </a:r>
                <a:endParaRPr/>
              </a:p>
            </p:txBody>
          </p:sp>
        </p:grpSp>
        <p:grpSp>
          <p:nvGrpSpPr>
            <p:cNvPr id="8" name="Google Shape;111;p3">
              <a:extLst>
                <a:ext uri="{FF2B5EF4-FFF2-40B4-BE49-F238E27FC236}">
                  <a16:creationId xmlns:a16="http://schemas.microsoft.com/office/drawing/2014/main" id="{80AA37EC-D1BD-A614-9DEE-76B05A7CF00F}"/>
                </a:ext>
              </a:extLst>
            </p:cNvPr>
            <p:cNvGrpSpPr/>
            <p:nvPr/>
          </p:nvGrpSpPr>
          <p:grpSpPr>
            <a:xfrm>
              <a:off x="156190" y="4426203"/>
              <a:ext cx="1762124" cy="1129167"/>
              <a:chOff x="218" y="2015"/>
              <a:chExt cx="1269" cy="908"/>
            </a:xfrm>
          </p:grpSpPr>
          <p:sp>
            <p:nvSpPr>
              <p:cNvPr id="501" name="Google Shape;112;p3">
                <a:extLst>
                  <a:ext uri="{FF2B5EF4-FFF2-40B4-BE49-F238E27FC236}">
                    <a16:creationId xmlns:a16="http://schemas.microsoft.com/office/drawing/2014/main" id="{3BD90CB0-F565-6242-6074-7EEB748C5647}"/>
                  </a:ext>
                </a:extLst>
              </p:cNvPr>
              <p:cNvSpPr/>
              <p:nvPr/>
            </p:nvSpPr>
            <p:spPr>
              <a:xfrm>
                <a:off x="218" y="2015"/>
                <a:ext cx="1269" cy="821"/>
              </a:xfrm>
              <a:custGeom>
                <a:avLst/>
                <a:gdLst/>
                <a:ahLst/>
                <a:cxnLst/>
                <a:rect l="l" t="t" r="r" b="b"/>
                <a:pathLst>
                  <a:path w="1269" h="821" extrusionOk="0">
                    <a:moveTo>
                      <a:pt x="178" y="251"/>
                    </a:moveTo>
                    <a:lnTo>
                      <a:pt x="178" y="217"/>
                    </a:lnTo>
                    <a:lnTo>
                      <a:pt x="152" y="217"/>
                    </a:lnTo>
                    <a:lnTo>
                      <a:pt x="124" y="234"/>
                    </a:lnTo>
                    <a:lnTo>
                      <a:pt x="96" y="251"/>
                    </a:lnTo>
                    <a:lnTo>
                      <a:pt x="69" y="267"/>
                    </a:lnTo>
                    <a:lnTo>
                      <a:pt x="41" y="284"/>
                    </a:lnTo>
                    <a:lnTo>
                      <a:pt x="27" y="318"/>
                    </a:lnTo>
                    <a:lnTo>
                      <a:pt x="27" y="352"/>
                    </a:lnTo>
                    <a:lnTo>
                      <a:pt x="55" y="368"/>
                    </a:lnTo>
                    <a:lnTo>
                      <a:pt x="82" y="385"/>
                    </a:lnTo>
                    <a:lnTo>
                      <a:pt x="110" y="385"/>
                    </a:lnTo>
                    <a:lnTo>
                      <a:pt x="138" y="385"/>
                    </a:lnTo>
                    <a:lnTo>
                      <a:pt x="164" y="402"/>
                    </a:lnTo>
                    <a:lnTo>
                      <a:pt x="138" y="402"/>
                    </a:lnTo>
                    <a:lnTo>
                      <a:pt x="110" y="434"/>
                    </a:lnTo>
                    <a:lnTo>
                      <a:pt x="82" y="451"/>
                    </a:lnTo>
                    <a:lnTo>
                      <a:pt x="55" y="484"/>
                    </a:lnTo>
                    <a:lnTo>
                      <a:pt x="27" y="518"/>
                    </a:lnTo>
                    <a:lnTo>
                      <a:pt x="13" y="552"/>
                    </a:lnTo>
                    <a:lnTo>
                      <a:pt x="0" y="585"/>
                    </a:lnTo>
                    <a:lnTo>
                      <a:pt x="0" y="619"/>
                    </a:lnTo>
                    <a:lnTo>
                      <a:pt x="13" y="669"/>
                    </a:lnTo>
                    <a:lnTo>
                      <a:pt x="41" y="669"/>
                    </a:lnTo>
                    <a:lnTo>
                      <a:pt x="69" y="669"/>
                    </a:lnTo>
                    <a:lnTo>
                      <a:pt x="96" y="669"/>
                    </a:lnTo>
                    <a:lnTo>
                      <a:pt x="124" y="669"/>
                    </a:lnTo>
                    <a:lnTo>
                      <a:pt x="152" y="669"/>
                    </a:lnTo>
                    <a:lnTo>
                      <a:pt x="178" y="669"/>
                    </a:lnTo>
                    <a:lnTo>
                      <a:pt x="164" y="701"/>
                    </a:lnTo>
                    <a:lnTo>
                      <a:pt x="164" y="736"/>
                    </a:lnTo>
                    <a:lnTo>
                      <a:pt x="178" y="768"/>
                    </a:lnTo>
                    <a:lnTo>
                      <a:pt x="206" y="768"/>
                    </a:lnTo>
                    <a:lnTo>
                      <a:pt x="234" y="785"/>
                    </a:lnTo>
                    <a:lnTo>
                      <a:pt x="261" y="802"/>
                    </a:lnTo>
                    <a:lnTo>
                      <a:pt x="289" y="802"/>
                    </a:lnTo>
                    <a:lnTo>
                      <a:pt x="317" y="820"/>
                    </a:lnTo>
                    <a:lnTo>
                      <a:pt x="344" y="820"/>
                    </a:lnTo>
                    <a:lnTo>
                      <a:pt x="372" y="802"/>
                    </a:lnTo>
                    <a:lnTo>
                      <a:pt x="399" y="802"/>
                    </a:lnTo>
                    <a:lnTo>
                      <a:pt x="427" y="785"/>
                    </a:lnTo>
                    <a:lnTo>
                      <a:pt x="455" y="768"/>
                    </a:lnTo>
                    <a:lnTo>
                      <a:pt x="469" y="736"/>
                    </a:lnTo>
                    <a:lnTo>
                      <a:pt x="495" y="719"/>
                    </a:lnTo>
                    <a:lnTo>
                      <a:pt x="523" y="736"/>
                    </a:lnTo>
                    <a:lnTo>
                      <a:pt x="551" y="753"/>
                    </a:lnTo>
                    <a:lnTo>
                      <a:pt x="578" y="753"/>
                    </a:lnTo>
                    <a:lnTo>
                      <a:pt x="606" y="768"/>
                    </a:lnTo>
                    <a:lnTo>
                      <a:pt x="634" y="768"/>
                    </a:lnTo>
                    <a:lnTo>
                      <a:pt x="661" y="785"/>
                    </a:lnTo>
                    <a:lnTo>
                      <a:pt x="689" y="785"/>
                    </a:lnTo>
                    <a:lnTo>
                      <a:pt x="716" y="785"/>
                    </a:lnTo>
                    <a:lnTo>
                      <a:pt x="744" y="785"/>
                    </a:lnTo>
                    <a:lnTo>
                      <a:pt x="772" y="768"/>
                    </a:lnTo>
                    <a:lnTo>
                      <a:pt x="798" y="753"/>
                    </a:lnTo>
                    <a:lnTo>
                      <a:pt x="812" y="719"/>
                    </a:lnTo>
                    <a:lnTo>
                      <a:pt x="840" y="701"/>
                    </a:lnTo>
                    <a:lnTo>
                      <a:pt x="854" y="669"/>
                    </a:lnTo>
                    <a:lnTo>
                      <a:pt x="881" y="669"/>
                    </a:lnTo>
                    <a:lnTo>
                      <a:pt x="909" y="684"/>
                    </a:lnTo>
                    <a:lnTo>
                      <a:pt x="937" y="684"/>
                    </a:lnTo>
                    <a:lnTo>
                      <a:pt x="964" y="701"/>
                    </a:lnTo>
                    <a:lnTo>
                      <a:pt x="992" y="701"/>
                    </a:lnTo>
                    <a:lnTo>
                      <a:pt x="1020" y="719"/>
                    </a:lnTo>
                    <a:lnTo>
                      <a:pt x="1047" y="701"/>
                    </a:lnTo>
                    <a:lnTo>
                      <a:pt x="1075" y="701"/>
                    </a:lnTo>
                    <a:lnTo>
                      <a:pt x="1103" y="684"/>
                    </a:lnTo>
                    <a:lnTo>
                      <a:pt x="1129" y="653"/>
                    </a:lnTo>
                    <a:lnTo>
                      <a:pt x="1143" y="619"/>
                    </a:lnTo>
                    <a:lnTo>
                      <a:pt x="1157" y="585"/>
                    </a:lnTo>
                    <a:lnTo>
                      <a:pt x="1171" y="552"/>
                    </a:lnTo>
                    <a:lnTo>
                      <a:pt x="1171" y="518"/>
                    </a:lnTo>
                    <a:lnTo>
                      <a:pt x="1198" y="518"/>
                    </a:lnTo>
                    <a:lnTo>
                      <a:pt x="1226" y="501"/>
                    </a:lnTo>
                    <a:lnTo>
                      <a:pt x="1254" y="484"/>
                    </a:lnTo>
                    <a:lnTo>
                      <a:pt x="1268" y="451"/>
                    </a:lnTo>
                    <a:lnTo>
                      <a:pt x="1254" y="417"/>
                    </a:lnTo>
                    <a:lnTo>
                      <a:pt x="1240" y="385"/>
                    </a:lnTo>
                    <a:lnTo>
                      <a:pt x="1212" y="352"/>
                    </a:lnTo>
                    <a:lnTo>
                      <a:pt x="1185" y="318"/>
                    </a:lnTo>
                    <a:lnTo>
                      <a:pt x="1157" y="301"/>
                    </a:lnTo>
                    <a:lnTo>
                      <a:pt x="1129" y="267"/>
                    </a:lnTo>
                    <a:lnTo>
                      <a:pt x="1103" y="251"/>
                    </a:lnTo>
                    <a:lnTo>
                      <a:pt x="1075" y="234"/>
                    </a:lnTo>
                    <a:lnTo>
                      <a:pt x="1047" y="234"/>
                    </a:lnTo>
                    <a:lnTo>
                      <a:pt x="1075" y="217"/>
                    </a:lnTo>
                    <a:lnTo>
                      <a:pt x="1103" y="183"/>
                    </a:lnTo>
                    <a:lnTo>
                      <a:pt x="1115" y="150"/>
                    </a:lnTo>
                    <a:lnTo>
                      <a:pt x="1129" y="118"/>
                    </a:lnTo>
                    <a:lnTo>
                      <a:pt x="1115" y="83"/>
                    </a:lnTo>
                    <a:lnTo>
                      <a:pt x="1089" y="66"/>
                    </a:lnTo>
                    <a:lnTo>
                      <a:pt x="1061" y="66"/>
                    </a:lnTo>
                    <a:lnTo>
                      <a:pt x="1033" y="51"/>
                    </a:lnTo>
                    <a:lnTo>
                      <a:pt x="1006" y="51"/>
                    </a:lnTo>
                    <a:lnTo>
                      <a:pt x="978" y="51"/>
                    </a:lnTo>
                    <a:lnTo>
                      <a:pt x="951" y="51"/>
                    </a:lnTo>
                    <a:lnTo>
                      <a:pt x="923" y="51"/>
                    </a:lnTo>
                    <a:lnTo>
                      <a:pt x="895" y="51"/>
                    </a:lnTo>
                    <a:lnTo>
                      <a:pt x="909" y="17"/>
                    </a:lnTo>
                    <a:lnTo>
                      <a:pt x="881" y="0"/>
                    </a:lnTo>
                    <a:lnTo>
                      <a:pt x="854" y="0"/>
                    </a:lnTo>
                    <a:lnTo>
                      <a:pt x="812" y="0"/>
                    </a:lnTo>
                    <a:lnTo>
                      <a:pt x="786" y="0"/>
                    </a:lnTo>
                    <a:lnTo>
                      <a:pt x="758" y="0"/>
                    </a:lnTo>
                    <a:lnTo>
                      <a:pt x="730" y="0"/>
                    </a:lnTo>
                    <a:lnTo>
                      <a:pt x="703" y="0"/>
                    </a:lnTo>
                    <a:lnTo>
                      <a:pt x="675" y="17"/>
                    </a:lnTo>
                    <a:lnTo>
                      <a:pt x="647" y="34"/>
                    </a:lnTo>
                    <a:lnTo>
                      <a:pt x="620" y="34"/>
                    </a:lnTo>
                    <a:lnTo>
                      <a:pt x="592" y="51"/>
                    </a:lnTo>
                    <a:lnTo>
                      <a:pt x="564" y="51"/>
                    </a:lnTo>
                    <a:lnTo>
                      <a:pt x="537" y="66"/>
                    </a:lnTo>
                    <a:lnTo>
                      <a:pt x="509" y="83"/>
                    </a:lnTo>
                    <a:lnTo>
                      <a:pt x="523" y="51"/>
                    </a:lnTo>
                    <a:lnTo>
                      <a:pt x="495" y="34"/>
                    </a:lnTo>
                    <a:lnTo>
                      <a:pt x="469" y="17"/>
                    </a:lnTo>
                    <a:lnTo>
                      <a:pt x="441" y="17"/>
                    </a:lnTo>
                    <a:lnTo>
                      <a:pt x="413" y="17"/>
                    </a:lnTo>
                    <a:lnTo>
                      <a:pt x="386" y="17"/>
                    </a:lnTo>
                    <a:lnTo>
                      <a:pt x="358" y="17"/>
                    </a:lnTo>
                    <a:lnTo>
                      <a:pt x="330" y="34"/>
                    </a:lnTo>
                    <a:lnTo>
                      <a:pt x="303" y="34"/>
                    </a:lnTo>
                    <a:lnTo>
                      <a:pt x="275" y="34"/>
                    </a:lnTo>
                    <a:lnTo>
                      <a:pt x="247" y="51"/>
                    </a:lnTo>
                    <a:lnTo>
                      <a:pt x="220" y="83"/>
                    </a:lnTo>
                    <a:lnTo>
                      <a:pt x="192" y="100"/>
                    </a:lnTo>
                    <a:lnTo>
                      <a:pt x="178" y="135"/>
                    </a:lnTo>
                    <a:lnTo>
                      <a:pt x="164" y="166"/>
                    </a:lnTo>
                    <a:lnTo>
                      <a:pt x="164" y="200"/>
                    </a:lnTo>
                    <a:lnTo>
                      <a:pt x="178" y="251"/>
                    </a:lnTo>
                  </a:path>
                </a:pathLst>
              </a:custGeom>
              <a:gradFill>
                <a:gsLst>
                  <a:gs pos="0">
                    <a:srgbClr val="FFFFFF"/>
                  </a:gs>
                  <a:gs pos="100000">
                    <a:srgbClr val="F2F2F2"/>
                  </a:gs>
                </a:gsLst>
                <a:path path="circle">
                  <a:fillToRect l="50000" t="50000" r="50000" b="50000"/>
                </a:path>
                <a:tileRect/>
              </a:gra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02" name="Google Shape;113;p3">
                <a:extLst>
                  <a:ext uri="{FF2B5EF4-FFF2-40B4-BE49-F238E27FC236}">
                    <a16:creationId xmlns:a16="http://schemas.microsoft.com/office/drawing/2014/main" id="{CC467E1E-A5BE-762E-6143-E19DD23ED4F1}"/>
                  </a:ext>
                </a:extLst>
              </p:cNvPr>
              <p:cNvSpPr/>
              <p:nvPr/>
            </p:nvSpPr>
            <p:spPr>
              <a:xfrm>
                <a:off x="291" y="2040"/>
                <a:ext cx="965" cy="883"/>
              </a:xfrm>
              <a:prstGeom prst="rect">
                <a:avLst/>
              </a:prstGeom>
              <a:noFill/>
              <a:ln>
                <a:noFill/>
              </a:ln>
            </p:spPr>
            <p:txBody>
              <a:bodyPr spcFirstLastPara="1" wrap="square" lIns="93651" tIns="47625" rIns="93651" bIns="47625" anchor="t" anchorCtr="0">
                <a:spAutoFit/>
              </a:bodyPr>
              <a:lstStyle/>
              <a:p>
                <a:pPr algn="ctr"/>
                <a:r>
                  <a:rPr lang="en-US" sz="2000" b="1" i="1" dirty="0">
                    <a:solidFill>
                      <a:schemeClr val="dk1"/>
                    </a:solidFill>
                    <a:latin typeface="Arial Rounded"/>
                    <a:ea typeface="Arial Rounded"/>
                    <a:cs typeface="Arial Rounded"/>
                    <a:sym typeface="Arial Rounded"/>
                  </a:rPr>
                  <a:t>World</a:t>
                </a:r>
                <a:endParaRPr dirty="0"/>
              </a:p>
              <a:p>
                <a:pPr algn="ctr"/>
                <a:r>
                  <a:rPr lang="en-US" sz="2000" b="1" i="1" dirty="0">
                    <a:solidFill>
                      <a:schemeClr val="dk1"/>
                    </a:solidFill>
                    <a:latin typeface="Arial Rounded"/>
                    <a:ea typeface="Arial Rounded"/>
                    <a:cs typeface="Arial Rounded"/>
                    <a:sym typeface="Arial Rounded"/>
                  </a:rPr>
                  <a:t>Wide</a:t>
                </a:r>
                <a:endParaRPr dirty="0"/>
              </a:p>
              <a:p>
                <a:pPr algn="ctr"/>
                <a:r>
                  <a:rPr lang="en-US" sz="2000" b="1" i="1" dirty="0">
                    <a:solidFill>
                      <a:schemeClr val="dk1"/>
                    </a:solidFill>
                    <a:latin typeface="Arial Rounded"/>
                    <a:ea typeface="Arial Rounded"/>
                    <a:cs typeface="Arial Rounded"/>
                    <a:sym typeface="Arial Rounded"/>
                  </a:rPr>
                  <a:t>Web</a:t>
                </a:r>
                <a:endParaRPr dirty="0"/>
              </a:p>
            </p:txBody>
          </p:sp>
        </p:grpSp>
        <p:grpSp>
          <p:nvGrpSpPr>
            <p:cNvPr id="9" name="Google Shape;114;p3">
              <a:extLst>
                <a:ext uri="{FF2B5EF4-FFF2-40B4-BE49-F238E27FC236}">
                  <a16:creationId xmlns:a16="http://schemas.microsoft.com/office/drawing/2014/main" id="{3763A1BF-8483-C1B8-469F-4C476B426D50}"/>
                </a:ext>
              </a:extLst>
            </p:cNvPr>
            <p:cNvGrpSpPr/>
            <p:nvPr/>
          </p:nvGrpSpPr>
          <p:grpSpPr>
            <a:xfrm>
              <a:off x="2217421" y="4480288"/>
              <a:ext cx="1972335" cy="1073181"/>
              <a:chOff x="935679" y="4365625"/>
              <a:chExt cx="1972335" cy="1073181"/>
            </a:xfrm>
          </p:grpSpPr>
          <p:sp>
            <p:nvSpPr>
              <p:cNvPr id="361" name="Google Shape;115;p3">
                <a:extLst>
                  <a:ext uri="{FF2B5EF4-FFF2-40B4-BE49-F238E27FC236}">
                    <a16:creationId xmlns:a16="http://schemas.microsoft.com/office/drawing/2014/main" id="{31588568-0383-67D4-C52F-E8985152AA39}"/>
                  </a:ext>
                </a:extLst>
              </p:cNvPr>
              <p:cNvSpPr/>
              <p:nvPr/>
            </p:nvSpPr>
            <p:spPr>
              <a:xfrm>
                <a:off x="935679" y="5040313"/>
                <a:ext cx="1972335" cy="398493"/>
              </a:xfrm>
              <a:prstGeom prst="rect">
                <a:avLst/>
              </a:prstGeom>
              <a:noFill/>
              <a:ln>
                <a:noFill/>
              </a:ln>
            </p:spPr>
            <p:txBody>
              <a:bodyPr spcFirstLastPara="1" wrap="square" lIns="92075" tIns="46025" rIns="92075" bIns="46025" anchor="t" anchorCtr="0">
                <a:spAutoFit/>
              </a:bodyPr>
              <a:lstStyle/>
              <a:p>
                <a:pPr algn="ctr"/>
                <a:r>
                  <a:rPr lang="en-US" sz="1800" b="1">
                    <a:solidFill>
                      <a:schemeClr val="dk1"/>
                    </a:solidFill>
                    <a:latin typeface="Arial Rounded"/>
                    <a:ea typeface="Arial Rounded"/>
                    <a:cs typeface="Arial Rounded"/>
                    <a:sym typeface="Arial Rounded"/>
                  </a:rPr>
                  <a:t>Digital Libraries</a:t>
                </a:r>
                <a:endParaRPr/>
              </a:p>
            </p:txBody>
          </p:sp>
          <p:grpSp>
            <p:nvGrpSpPr>
              <p:cNvPr id="362" name="Google Shape;116;p3">
                <a:extLst>
                  <a:ext uri="{FF2B5EF4-FFF2-40B4-BE49-F238E27FC236}">
                    <a16:creationId xmlns:a16="http://schemas.microsoft.com/office/drawing/2014/main" id="{A438DCD7-054A-450D-B70B-D78AAC27DB4B}"/>
                  </a:ext>
                </a:extLst>
              </p:cNvPr>
              <p:cNvGrpSpPr/>
              <p:nvPr/>
            </p:nvGrpSpPr>
            <p:grpSpPr>
              <a:xfrm>
                <a:off x="989764" y="4365625"/>
                <a:ext cx="1859182" cy="706438"/>
                <a:chOff x="1053164" y="4365625"/>
                <a:chExt cx="1859182" cy="706438"/>
              </a:xfrm>
            </p:grpSpPr>
            <p:grpSp>
              <p:nvGrpSpPr>
                <p:cNvPr id="363" name="Google Shape;117;p3">
                  <a:extLst>
                    <a:ext uri="{FF2B5EF4-FFF2-40B4-BE49-F238E27FC236}">
                      <a16:creationId xmlns:a16="http://schemas.microsoft.com/office/drawing/2014/main" id="{AD83D606-2501-9B6F-CB0F-51A3F4219A9B}"/>
                    </a:ext>
                  </a:extLst>
                </p:cNvPr>
                <p:cNvGrpSpPr/>
                <p:nvPr/>
              </p:nvGrpSpPr>
              <p:grpSpPr>
                <a:xfrm>
                  <a:off x="1053164" y="4365625"/>
                  <a:ext cx="1171264" cy="706438"/>
                  <a:chOff x="1777" y="2201"/>
                  <a:chExt cx="553" cy="445"/>
                </a:xfrm>
              </p:grpSpPr>
              <p:grpSp>
                <p:nvGrpSpPr>
                  <p:cNvPr id="401" name="Google Shape;118;p3">
                    <a:extLst>
                      <a:ext uri="{FF2B5EF4-FFF2-40B4-BE49-F238E27FC236}">
                        <a16:creationId xmlns:a16="http://schemas.microsoft.com/office/drawing/2014/main" id="{CF7A2A05-9382-D0A8-E2CD-9362DDE95D7C}"/>
                      </a:ext>
                    </a:extLst>
                  </p:cNvPr>
                  <p:cNvGrpSpPr/>
                  <p:nvPr/>
                </p:nvGrpSpPr>
                <p:grpSpPr>
                  <a:xfrm>
                    <a:off x="1777" y="2365"/>
                    <a:ext cx="473" cy="281"/>
                    <a:chOff x="1777" y="2365"/>
                    <a:chExt cx="473" cy="281"/>
                  </a:xfrm>
                </p:grpSpPr>
                <p:sp>
                  <p:nvSpPr>
                    <p:cNvPr id="477" name="Google Shape;119;p3">
                      <a:extLst>
                        <a:ext uri="{FF2B5EF4-FFF2-40B4-BE49-F238E27FC236}">
                          <a16:creationId xmlns:a16="http://schemas.microsoft.com/office/drawing/2014/main" id="{584F16B2-E286-6E8F-4D88-77B306407390}"/>
                        </a:ext>
                      </a:extLst>
                    </p:cNvPr>
                    <p:cNvSpPr/>
                    <p:nvPr/>
                  </p:nvSpPr>
                  <p:spPr>
                    <a:xfrm rot="240000">
                      <a:off x="1779" y="2477"/>
                      <a:ext cx="15" cy="68"/>
                    </a:xfrm>
                    <a:custGeom>
                      <a:avLst/>
                      <a:gdLst/>
                      <a:ahLst/>
                      <a:cxnLst/>
                      <a:rect l="l" t="t" r="r" b="b"/>
                      <a:pathLst>
                        <a:path w="21600" h="42782" fill="none" extrusionOk="0">
                          <a:moveTo>
                            <a:pt x="18517" y="42781"/>
                          </a:moveTo>
                          <a:cubicBezTo>
                            <a:pt x="7888" y="41249"/>
                            <a:pt x="0" y="32141"/>
                            <a:pt x="0" y="21403"/>
                          </a:cubicBezTo>
                          <a:cubicBezTo>
                            <a:pt x="-1" y="10598"/>
                            <a:pt x="7983" y="1455"/>
                            <a:pt x="18689" y="-1"/>
                          </a:cubicBezTo>
                        </a:path>
                        <a:path w="21600" h="42782" extrusionOk="0">
                          <a:moveTo>
                            <a:pt x="18517" y="42781"/>
                          </a:moveTo>
                          <a:cubicBezTo>
                            <a:pt x="7888" y="41249"/>
                            <a:pt x="0" y="32141"/>
                            <a:pt x="0" y="21403"/>
                          </a:cubicBezTo>
                          <a:cubicBezTo>
                            <a:pt x="-1" y="10598"/>
                            <a:pt x="7983" y="1455"/>
                            <a:pt x="18689" y="-1"/>
                          </a:cubicBezTo>
                          <a:lnTo>
                            <a:pt x="21600" y="21403"/>
                          </a:lnTo>
                          <a:close/>
                        </a:path>
                      </a:pathLst>
                    </a:custGeom>
                    <a:solidFill>
                      <a:srgbClr val="00008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78" name="Google Shape;120;p3">
                      <a:extLst>
                        <a:ext uri="{FF2B5EF4-FFF2-40B4-BE49-F238E27FC236}">
                          <a16:creationId xmlns:a16="http://schemas.microsoft.com/office/drawing/2014/main" id="{49EC1317-B0DA-3AAB-BC46-7AE319980B49}"/>
                        </a:ext>
                      </a:extLst>
                    </p:cNvPr>
                    <p:cNvSpPr/>
                    <p:nvPr/>
                  </p:nvSpPr>
                  <p:spPr>
                    <a:xfrm>
                      <a:off x="1792" y="2365"/>
                      <a:ext cx="458" cy="279"/>
                    </a:xfrm>
                    <a:custGeom>
                      <a:avLst/>
                      <a:gdLst/>
                      <a:ahLst/>
                      <a:cxnLst/>
                      <a:rect l="l" t="t" r="r" b="b"/>
                      <a:pathLst>
                        <a:path w="458" h="279" extrusionOk="0">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79" name="Google Shape;121;p3">
                      <a:extLst>
                        <a:ext uri="{FF2B5EF4-FFF2-40B4-BE49-F238E27FC236}">
                          <a16:creationId xmlns:a16="http://schemas.microsoft.com/office/drawing/2014/main" id="{782B4037-73FA-3A1C-8E3A-637844A29DCE}"/>
                        </a:ext>
                      </a:extLst>
                    </p:cNvPr>
                    <p:cNvSpPr/>
                    <p:nvPr/>
                  </p:nvSpPr>
                  <p:spPr>
                    <a:xfrm>
                      <a:off x="1790" y="2419"/>
                      <a:ext cx="459" cy="220"/>
                    </a:xfrm>
                    <a:custGeom>
                      <a:avLst/>
                      <a:gdLst/>
                      <a:ahLst/>
                      <a:cxnLst/>
                      <a:rect l="l" t="t" r="r" b="b"/>
                      <a:pathLst>
                        <a:path w="459" h="220" extrusionOk="0">
                          <a:moveTo>
                            <a:pt x="0" y="122"/>
                          </a:moveTo>
                          <a:lnTo>
                            <a:pt x="253" y="0"/>
                          </a:lnTo>
                          <a:lnTo>
                            <a:pt x="458" y="56"/>
                          </a:lnTo>
                          <a:lnTo>
                            <a:pt x="206" y="219"/>
                          </a:lnTo>
                          <a:lnTo>
                            <a:pt x="0" y="122"/>
                          </a:lnTo>
                        </a:path>
                      </a:pathLst>
                    </a:custGeom>
                    <a:solidFill>
                      <a:srgbClr val="00FF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80" name="Google Shape;122;p3">
                      <a:extLst>
                        <a:ext uri="{FF2B5EF4-FFF2-40B4-BE49-F238E27FC236}">
                          <a16:creationId xmlns:a16="http://schemas.microsoft.com/office/drawing/2014/main" id="{FCFDE6C9-58B2-B174-4874-BD85624EBAFE}"/>
                        </a:ext>
                      </a:extLst>
                    </p:cNvPr>
                    <p:cNvSpPr/>
                    <p:nvPr/>
                  </p:nvSpPr>
                  <p:spPr>
                    <a:xfrm>
                      <a:off x="1995" y="2433"/>
                      <a:ext cx="246" cy="201"/>
                    </a:xfrm>
                    <a:custGeom>
                      <a:avLst/>
                      <a:gdLst/>
                      <a:ahLst/>
                      <a:cxnLst/>
                      <a:rect l="l" t="t" r="r" b="b"/>
                      <a:pathLst>
                        <a:path w="246" h="201" extrusionOk="0">
                          <a:moveTo>
                            <a:pt x="3" y="150"/>
                          </a:moveTo>
                          <a:lnTo>
                            <a:pt x="0" y="200"/>
                          </a:lnTo>
                          <a:lnTo>
                            <a:pt x="244" y="45"/>
                          </a:lnTo>
                          <a:lnTo>
                            <a:pt x="245" y="0"/>
                          </a:lnTo>
                          <a:lnTo>
                            <a:pt x="3" y="150"/>
                          </a:lnTo>
                        </a:path>
                      </a:pathLst>
                    </a:custGeom>
                    <a:solidFill>
                      <a:srgbClr val="FFFF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81" name="Google Shape;123;p3">
                      <a:extLst>
                        <a:ext uri="{FF2B5EF4-FFF2-40B4-BE49-F238E27FC236}">
                          <a16:creationId xmlns:a16="http://schemas.microsoft.com/office/drawing/2014/main" id="{8E8DBB0A-AF8C-B71F-3D1D-9E1A63B1F91C}"/>
                        </a:ext>
                      </a:extLst>
                    </p:cNvPr>
                    <p:cNvSpPr/>
                    <p:nvPr/>
                  </p:nvSpPr>
                  <p:spPr>
                    <a:xfrm>
                      <a:off x="1797" y="2484"/>
                      <a:ext cx="203" cy="149"/>
                    </a:xfrm>
                    <a:custGeom>
                      <a:avLst/>
                      <a:gdLst/>
                      <a:ahLst/>
                      <a:cxnLst/>
                      <a:rect l="l" t="t" r="r" b="b"/>
                      <a:pathLst>
                        <a:path w="203" h="149" extrusionOk="0">
                          <a:moveTo>
                            <a:pt x="2" y="0"/>
                          </a:moveTo>
                          <a:lnTo>
                            <a:pt x="0" y="53"/>
                          </a:lnTo>
                          <a:lnTo>
                            <a:pt x="197" y="148"/>
                          </a:lnTo>
                          <a:lnTo>
                            <a:pt x="202" y="98"/>
                          </a:lnTo>
                          <a:lnTo>
                            <a:pt x="2" y="0"/>
                          </a:lnTo>
                        </a:path>
                      </a:pathLst>
                    </a:custGeom>
                    <a:solidFill>
                      <a:srgbClr val="808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82" name="Google Shape;124;p3">
                      <a:extLst>
                        <a:ext uri="{FF2B5EF4-FFF2-40B4-BE49-F238E27FC236}">
                          <a16:creationId xmlns:a16="http://schemas.microsoft.com/office/drawing/2014/main" id="{A39F639F-8920-F75C-92AC-2CC9D18C1B04}"/>
                        </a:ext>
                      </a:extLst>
                    </p:cNvPr>
                    <p:cNvSpPr/>
                    <p:nvPr/>
                  </p:nvSpPr>
                  <p:spPr>
                    <a:xfrm>
                      <a:off x="1794" y="2479"/>
                      <a:ext cx="207" cy="115"/>
                    </a:xfrm>
                    <a:custGeom>
                      <a:avLst/>
                      <a:gdLst/>
                      <a:ahLst/>
                      <a:cxnLst/>
                      <a:rect l="l" t="t" r="r" b="b"/>
                      <a:pathLst>
                        <a:path w="207" h="115" extrusionOk="0">
                          <a:moveTo>
                            <a:pt x="2" y="0"/>
                          </a:moveTo>
                          <a:lnTo>
                            <a:pt x="0" y="7"/>
                          </a:lnTo>
                          <a:lnTo>
                            <a:pt x="198" y="114"/>
                          </a:lnTo>
                          <a:lnTo>
                            <a:pt x="206" y="99"/>
                          </a:lnTo>
                          <a:lnTo>
                            <a:pt x="2" y="0"/>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83" name="Google Shape;125;p3">
                      <a:extLst>
                        <a:ext uri="{FF2B5EF4-FFF2-40B4-BE49-F238E27FC236}">
                          <a16:creationId xmlns:a16="http://schemas.microsoft.com/office/drawing/2014/main" id="{038CC072-5390-A894-6BDC-475986F7766E}"/>
                        </a:ext>
                      </a:extLst>
                    </p:cNvPr>
                    <p:cNvSpPr/>
                    <p:nvPr/>
                  </p:nvSpPr>
                  <p:spPr>
                    <a:xfrm>
                      <a:off x="1995" y="2476"/>
                      <a:ext cx="252" cy="170"/>
                    </a:xfrm>
                    <a:custGeom>
                      <a:avLst/>
                      <a:gdLst/>
                      <a:ahLst/>
                      <a:cxnLst/>
                      <a:rect l="l" t="t" r="r" b="b"/>
                      <a:pathLst>
                        <a:path w="252" h="170" extrusionOk="0">
                          <a:moveTo>
                            <a:pt x="0" y="162"/>
                          </a:moveTo>
                          <a:lnTo>
                            <a:pt x="2" y="169"/>
                          </a:lnTo>
                          <a:lnTo>
                            <a:pt x="251" y="6"/>
                          </a:lnTo>
                          <a:lnTo>
                            <a:pt x="251" y="0"/>
                          </a:lnTo>
                          <a:lnTo>
                            <a:pt x="0" y="16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84" name="Google Shape;126;p3">
                      <a:extLst>
                        <a:ext uri="{FF2B5EF4-FFF2-40B4-BE49-F238E27FC236}">
                          <a16:creationId xmlns:a16="http://schemas.microsoft.com/office/drawing/2014/main" id="{D6EEA3DA-573D-978C-F3FA-6FC30949BF92}"/>
                        </a:ext>
                      </a:extLst>
                    </p:cNvPr>
                    <p:cNvSpPr/>
                    <p:nvPr/>
                  </p:nvSpPr>
                  <p:spPr>
                    <a:xfrm>
                      <a:off x="1796" y="2368"/>
                      <a:ext cx="451" cy="212"/>
                    </a:xfrm>
                    <a:custGeom>
                      <a:avLst/>
                      <a:gdLst/>
                      <a:ahLst/>
                      <a:cxnLst/>
                      <a:rect l="l" t="t" r="r" b="b"/>
                      <a:pathLst>
                        <a:path w="451" h="212" extrusionOk="0">
                          <a:moveTo>
                            <a:pt x="0" y="111"/>
                          </a:moveTo>
                          <a:lnTo>
                            <a:pt x="246" y="0"/>
                          </a:lnTo>
                          <a:lnTo>
                            <a:pt x="450" y="58"/>
                          </a:lnTo>
                          <a:lnTo>
                            <a:pt x="202" y="211"/>
                          </a:lnTo>
                          <a:lnTo>
                            <a:pt x="0" y="111"/>
                          </a:lnTo>
                        </a:path>
                      </a:pathLst>
                    </a:custGeom>
                    <a:solidFill>
                      <a:srgbClr val="0000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85" name="Google Shape;127;p3">
                      <a:extLst>
                        <a:ext uri="{FF2B5EF4-FFF2-40B4-BE49-F238E27FC236}">
                          <a16:creationId xmlns:a16="http://schemas.microsoft.com/office/drawing/2014/main" id="{44A758D7-6884-D23E-E429-4B30BB7D73B5}"/>
                        </a:ext>
                      </a:extLst>
                    </p:cNvPr>
                    <p:cNvGrpSpPr/>
                    <p:nvPr/>
                  </p:nvGrpSpPr>
                  <p:grpSpPr>
                    <a:xfrm>
                      <a:off x="1995" y="2378"/>
                      <a:ext cx="231" cy="74"/>
                      <a:chOff x="1995" y="2378"/>
                      <a:chExt cx="231" cy="74"/>
                    </a:xfrm>
                  </p:grpSpPr>
                  <p:sp>
                    <p:nvSpPr>
                      <p:cNvPr id="499" name="Google Shape;128;p3">
                        <a:extLst>
                          <a:ext uri="{FF2B5EF4-FFF2-40B4-BE49-F238E27FC236}">
                            <a16:creationId xmlns:a16="http://schemas.microsoft.com/office/drawing/2014/main" id="{6CA22DC8-BC69-1BCB-9702-A910FF9307A6}"/>
                          </a:ext>
                        </a:extLst>
                      </p:cNvPr>
                      <p:cNvSpPr/>
                      <p:nvPr/>
                    </p:nvSpPr>
                    <p:spPr>
                      <a:xfrm>
                        <a:off x="2012" y="2378"/>
                        <a:ext cx="214" cy="67"/>
                      </a:xfrm>
                      <a:custGeom>
                        <a:avLst/>
                        <a:gdLst/>
                        <a:ahLst/>
                        <a:cxnLst/>
                        <a:rect l="l" t="t" r="r" b="b"/>
                        <a:pathLst>
                          <a:path w="214" h="67" extrusionOk="0">
                            <a:moveTo>
                              <a:pt x="5" y="0"/>
                            </a:moveTo>
                            <a:lnTo>
                              <a:pt x="0" y="4"/>
                            </a:lnTo>
                            <a:lnTo>
                              <a:pt x="206" y="66"/>
                            </a:lnTo>
                            <a:lnTo>
                              <a:pt x="213" y="64"/>
                            </a:lnTo>
                            <a:lnTo>
                              <a:pt x="5"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500" name="Google Shape;129;p3">
                        <a:extLst>
                          <a:ext uri="{FF2B5EF4-FFF2-40B4-BE49-F238E27FC236}">
                            <a16:creationId xmlns:a16="http://schemas.microsoft.com/office/drawing/2014/main" id="{3B54AEF4-6654-1B61-B0FA-54A33911A44F}"/>
                          </a:ext>
                        </a:extLst>
                      </p:cNvPr>
                      <p:cNvSpPr/>
                      <p:nvPr/>
                    </p:nvSpPr>
                    <p:spPr>
                      <a:xfrm>
                        <a:off x="1995" y="2386"/>
                        <a:ext cx="216" cy="66"/>
                      </a:xfrm>
                      <a:custGeom>
                        <a:avLst/>
                        <a:gdLst/>
                        <a:ahLst/>
                        <a:cxnLst/>
                        <a:rect l="l" t="t" r="r" b="b"/>
                        <a:pathLst>
                          <a:path w="216" h="66" extrusionOk="0">
                            <a:moveTo>
                              <a:pt x="9" y="0"/>
                            </a:moveTo>
                            <a:lnTo>
                              <a:pt x="0" y="5"/>
                            </a:lnTo>
                            <a:lnTo>
                              <a:pt x="208" y="65"/>
                            </a:lnTo>
                            <a:lnTo>
                              <a:pt x="215" y="64"/>
                            </a:lnTo>
                            <a:lnTo>
                              <a:pt x="9"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486" name="Google Shape;130;p3">
                      <a:extLst>
                        <a:ext uri="{FF2B5EF4-FFF2-40B4-BE49-F238E27FC236}">
                          <a16:creationId xmlns:a16="http://schemas.microsoft.com/office/drawing/2014/main" id="{7C11020F-DD34-9DB0-9BC2-18E967FCAC1C}"/>
                        </a:ext>
                      </a:extLst>
                    </p:cNvPr>
                    <p:cNvSpPr/>
                    <p:nvPr/>
                  </p:nvSpPr>
                  <p:spPr>
                    <a:xfrm>
                      <a:off x="2000" y="2426"/>
                      <a:ext cx="249" cy="157"/>
                    </a:xfrm>
                    <a:custGeom>
                      <a:avLst/>
                      <a:gdLst/>
                      <a:ahLst/>
                      <a:cxnLst/>
                      <a:rect l="l" t="t" r="r" b="b"/>
                      <a:pathLst>
                        <a:path w="249" h="157" extrusionOk="0">
                          <a:moveTo>
                            <a:pt x="0" y="152"/>
                          </a:moveTo>
                          <a:lnTo>
                            <a:pt x="1" y="156"/>
                          </a:lnTo>
                          <a:lnTo>
                            <a:pt x="247" y="3"/>
                          </a:lnTo>
                          <a:lnTo>
                            <a:pt x="248" y="0"/>
                          </a:lnTo>
                          <a:lnTo>
                            <a:pt x="0" y="15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87" name="Google Shape;131;p3">
                      <a:extLst>
                        <a:ext uri="{FF2B5EF4-FFF2-40B4-BE49-F238E27FC236}">
                          <a16:creationId xmlns:a16="http://schemas.microsoft.com/office/drawing/2014/main" id="{0CC7C69C-C01C-1A96-2FBF-2FF8DD44F656}"/>
                        </a:ext>
                      </a:extLst>
                    </p:cNvPr>
                    <p:cNvGrpSpPr/>
                    <p:nvPr/>
                  </p:nvGrpSpPr>
                  <p:grpSpPr>
                    <a:xfrm>
                      <a:off x="1996" y="2440"/>
                      <a:ext cx="243" cy="182"/>
                      <a:chOff x="1996" y="2440"/>
                      <a:chExt cx="243" cy="182"/>
                    </a:xfrm>
                  </p:grpSpPr>
                  <p:cxnSp>
                    <p:nvCxnSpPr>
                      <p:cNvPr id="494" name="Google Shape;132;p3">
                        <a:extLst>
                          <a:ext uri="{FF2B5EF4-FFF2-40B4-BE49-F238E27FC236}">
                            <a16:creationId xmlns:a16="http://schemas.microsoft.com/office/drawing/2014/main" id="{46FB39B9-5406-DB36-888C-66F390625D1D}"/>
                          </a:ext>
                        </a:extLst>
                      </p:cNvPr>
                      <p:cNvCxnSpPr/>
                      <p:nvPr/>
                    </p:nvCxnSpPr>
                    <p:spPr>
                      <a:xfrm flipH="1">
                        <a:off x="2000" y="2440"/>
                        <a:ext cx="237" cy="148"/>
                      </a:xfrm>
                      <a:prstGeom prst="straightConnector1">
                        <a:avLst/>
                      </a:prstGeom>
                      <a:noFill/>
                      <a:ln w="12700" cap="flat" cmpd="sng">
                        <a:solidFill>
                          <a:srgbClr val="000000"/>
                        </a:solidFill>
                        <a:prstDash val="solid"/>
                        <a:round/>
                        <a:headEnd type="none" w="sm" len="sm"/>
                        <a:tailEnd type="none" w="sm" len="sm"/>
                      </a:ln>
                    </p:spPr>
                  </p:cxnSp>
                  <p:cxnSp>
                    <p:nvCxnSpPr>
                      <p:cNvPr id="495" name="Google Shape;133;p3">
                        <a:extLst>
                          <a:ext uri="{FF2B5EF4-FFF2-40B4-BE49-F238E27FC236}">
                            <a16:creationId xmlns:a16="http://schemas.microsoft.com/office/drawing/2014/main" id="{002229D3-E502-2BCA-6979-FBDA5FA57D69}"/>
                          </a:ext>
                        </a:extLst>
                      </p:cNvPr>
                      <p:cNvCxnSpPr/>
                      <p:nvPr/>
                    </p:nvCxnSpPr>
                    <p:spPr>
                      <a:xfrm flipH="1">
                        <a:off x="1999" y="2448"/>
                        <a:ext cx="240" cy="147"/>
                      </a:xfrm>
                      <a:prstGeom prst="straightConnector1">
                        <a:avLst/>
                      </a:prstGeom>
                      <a:noFill/>
                      <a:ln w="12700" cap="flat" cmpd="sng">
                        <a:solidFill>
                          <a:srgbClr val="000000"/>
                        </a:solidFill>
                        <a:prstDash val="solid"/>
                        <a:round/>
                        <a:headEnd type="none" w="sm" len="sm"/>
                        <a:tailEnd type="none" w="sm" len="sm"/>
                      </a:ln>
                    </p:spPr>
                  </p:cxnSp>
                  <p:cxnSp>
                    <p:nvCxnSpPr>
                      <p:cNvPr id="496" name="Google Shape;134;p3">
                        <a:extLst>
                          <a:ext uri="{FF2B5EF4-FFF2-40B4-BE49-F238E27FC236}">
                            <a16:creationId xmlns:a16="http://schemas.microsoft.com/office/drawing/2014/main" id="{4483AAA9-DC91-74D4-503B-D5978F4649C4}"/>
                          </a:ext>
                        </a:extLst>
                      </p:cNvPr>
                      <p:cNvCxnSpPr/>
                      <p:nvPr/>
                    </p:nvCxnSpPr>
                    <p:spPr>
                      <a:xfrm flipH="1">
                        <a:off x="1997" y="2456"/>
                        <a:ext cx="238" cy="150"/>
                      </a:xfrm>
                      <a:prstGeom prst="straightConnector1">
                        <a:avLst/>
                      </a:prstGeom>
                      <a:noFill/>
                      <a:ln w="12700" cap="flat" cmpd="sng">
                        <a:solidFill>
                          <a:srgbClr val="000000"/>
                        </a:solidFill>
                        <a:prstDash val="solid"/>
                        <a:round/>
                        <a:headEnd type="none" w="sm" len="sm"/>
                        <a:tailEnd type="none" w="sm" len="sm"/>
                      </a:ln>
                    </p:spPr>
                  </p:cxnSp>
                  <p:cxnSp>
                    <p:nvCxnSpPr>
                      <p:cNvPr id="497" name="Google Shape;135;p3">
                        <a:extLst>
                          <a:ext uri="{FF2B5EF4-FFF2-40B4-BE49-F238E27FC236}">
                            <a16:creationId xmlns:a16="http://schemas.microsoft.com/office/drawing/2014/main" id="{0F01B023-4462-9BBB-1C9C-86A70C7290FB}"/>
                          </a:ext>
                        </a:extLst>
                      </p:cNvPr>
                      <p:cNvCxnSpPr/>
                      <p:nvPr/>
                    </p:nvCxnSpPr>
                    <p:spPr>
                      <a:xfrm flipH="1">
                        <a:off x="1999" y="2461"/>
                        <a:ext cx="237" cy="152"/>
                      </a:xfrm>
                      <a:prstGeom prst="straightConnector1">
                        <a:avLst/>
                      </a:prstGeom>
                      <a:noFill/>
                      <a:ln w="12700" cap="flat" cmpd="sng">
                        <a:solidFill>
                          <a:srgbClr val="000000"/>
                        </a:solidFill>
                        <a:prstDash val="solid"/>
                        <a:round/>
                        <a:headEnd type="none" w="sm" len="sm"/>
                        <a:tailEnd type="none" w="sm" len="sm"/>
                      </a:ln>
                    </p:spPr>
                  </p:cxnSp>
                  <p:cxnSp>
                    <p:nvCxnSpPr>
                      <p:cNvPr id="498" name="Google Shape;136;p3">
                        <a:extLst>
                          <a:ext uri="{FF2B5EF4-FFF2-40B4-BE49-F238E27FC236}">
                            <a16:creationId xmlns:a16="http://schemas.microsoft.com/office/drawing/2014/main" id="{06FBFF25-6FDE-47C7-29AE-ABC5D1CA2669}"/>
                          </a:ext>
                        </a:extLst>
                      </p:cNvPr>
                      <p:cNvCxnSpPr/>
                      <p:nvPr/>
                    </p:nvCxnSpPr>
                    <p:spPr>
                      <a:xfrm flipH="1">
                        <a:off x="1996" y="2470"/>
                        <a:ext cx="242" cy="152"/>
                      </a:xfrm>
                      <a:prstGeom prst="straightConnector1">
                        <a:avLst/>
                      </a:prstGeom>
                      <a:noFill/>
                      <a:ln w="12700" cap="flat" cmpd="sng">
                        <a:solidFill>
                          <a:srgbClr val="000000"/>
                        </a:solidFill>
                        <a:prstDash val="solid"/>
                        <a:round/>
                        <a:headEnd type="none" w="sm" len="sm"/>
                        <a:tailEnd type="none" w="sm" len="sm"/>
                      </a:ln>
                    </p:spPr>
                  </p:cxnSp>
                </p:grpSp>
                <p:grpSp>
                  <p:nvGrpSpPr>
                    <p:cNvPr id="488" name="Google Shape;137;p3">
                      <a:extLst>
                        <a:ext uri="{FF2B5EF4-FFF2-40B4-BE49-F238E27FC236}">
                          <a16:creationId xmlns:a16="http://schemas.microsoft.com/office/drawing/2014/main" id="{48660429-0D30-FC92-E403-BBB0F3DA09E9}"/>
                        </a:ext>
                      </a:extLst>
                    </p:cNvPr>
                    <p:cNvGrpSpPr/>
                    <p:nvPr/>
                  </p:nvGrpSpPr>
                  <p:grpSpPr>
                    <a:xfrm>
                      <a:off x="1798" y="2490"/>
                      <a:ext cx="202" cy="132"/>
                      <a:chOff x="1798" y="2490"/>
                      <a:chExt cx="202" cy="132"/>
                    </a:xfrm>
                  </p:grpSpPr>
                  <p:cxnSp>
                    <p:nvCxnSpPr>
                      <p:cNvPr id="489" name="Google Shape;138;p3">
                        <a:extLst>
                          <a:ext uri="{FF2B5EF4-FFF2-40B4-BE49-F238E27FC236}">
                            <a16:creationId xmlns:a16="http://schemas.microsoft.com/office/drawing/2014/main" id="{148D50EE-694F-D3B4-96D3-44196A977770}"/>
                          </a:ext>
                        </a:extLst>
                      </p:cNvPr>
                      <p:cNvCxnSpPr/>
                      <p:nvPr/>
                    </p:nvCxnSpPr>
                    <p:spPr>
                      <a:xfrm>
                        <a:off x="1802" y="2490"/>
                        <a:ext cx="198" cy="96"/>
                      </a:xfrm>
                      <a:prstGeom prst="straightConnector1">
                        <a:avLst/>
                      </a:prstGeom>
                      <a:noFill/>
                      <a:ln w="12700" cap="flat" cmpd="sng">
                        <a:solidFill>
                          <a:srgbClr val="000000"/>
                        </a:solidFill>
                        <a:prstDash val="solid"/>
                        <a:round/>
                        <a:headEnd type="none" w="sm" len="sm"/>
                        <a:tailEnd type="none" w="sm" len="sm"/>
                      </a:ln>
                    </p:spPr>
                  </p:cxnSp>
                  <p:cxnSp>
                    <p:nvCxnSpPr>
                      <p:cNvPr id="490" name="Google Shape;139;p3">
                        <a:extLst>
                          <a:ext uri="{FF2B5EF4-FFF2-40B4-BE49-F238E27FC236}">
                            <a16:creationId xmlns:a16="http://schemas.microsoft.com/office/drawing/2014/main" id="{E0EFBAE8-61F7-5435-ED4C-B3F0B6DC8ED7}"/>
                          </a:ext>
                        </a:extLst>
                      </p:cNvPr>
                      <p:cNvCxnSpPr/>
                      <p:nvPr/>
                    </p:nvCxnSpPr>
                    <p:spPr>
                      <a:xfrm>
                        <a:off x="1800" y="2496"/>
                        <a:ext cx="198" cy="98"/>
                      </a:xfrm>
                      <a:prstGeom prst="straightConnector1">
                        <a:avLst/>
                      </a:prstGeom>
                      <a:noFill/>
                      <a:ln w="12700" cap="flat" cmpd="sng">
                        <a:solidFill>
                          <a:srgbClr val="000000"/>
                        </a:solidFill>
                        <a:prstDash val="solid"/>
                        <a:round/>
                        <a:headEnd type="none" w="sm" len="sm"/>
                        <a:tailEnd type="none" w="sm" len="sm"/>
                      </a:ln>
                    </p:spPr>
                  </p:cxnSp>
                  <p:cxnSp>
                    <p:nvCxnSpPr>
                      <p:cNvPr id="491" name="Google Shape;140;p3">
                        <a:extLst>
                          <a:ext uri="{FF2B5EF4-FFF2-40B4-BE49-F238E27FC236}">
                            <a16:creationId xmlns:a16="http://schemas.microsoft.com/office/drawing/2014/main" id="{F7AC6DE3-86D8-6D31-FD5E-6BD4C8A69B27}"/>
                          </a:ext>
                        </a:extLst>
                      </p:cNvPr>
                      <p:cNvCxnSpPr/>
                      <p:nvPr/>
                    </p:nvCxnSpPr>
                    <p:spPr>
                      <a:xfrm>
                        <a:off x="1798" y="2503"/>
                        <a:ext cx="198" cy="101"/>
                      </a:xfrm>
                      <a:prstGeom prst="straightConnector1">
                        <a:avLst/>
                      </a:prstGeom>
                      <a:noFill/>
                      <a:ln w="12700" cap="flat" cmpd="sng">
                        <a:solidFill>
                          <a:srgbClr val="000000"/>
                        </a:solidFill>
                        <a:prstDash val="solid"/>
                        <a:round/>
                        <a:headEnd type="none" w="sm" len="sm"/>
                        <a:tailEnd type="none" w="sm" len="sm"/>
                      </a:ln>
                    </p:spPr>
                  </p:cxnSp>
                  <p:cxnSp>
                    <p:nvCxnSpPr>
                      <p:cNvPr id="492" name="Google Shape;141;p3">
                        <a:extLst>
                          <a:ext uri="{FF2B5EF4-FFF2-40B4-BE49-F238E27FC236}">
                            <a16:creationId xmlns:a16="http://schemas.microsoft.com/office/drawing/2014/main" id="{0DB5B121-65A4-9C4B-D332-36658F9E1881}"/>
                          </a:ext>
                        </a:extLst>
                      </p:cNvPr>
                      <p:cNvCxnSpPr/>
                      <p:nvPr/>
                    </p:nvCxnSpPr>
                    <p:spPr>
                      <a:xfrm>
                        <a:off x="1798" y="2513"/>
                        <a:ext cx="201" cy="100"/>
                      </a:xfrm>
                      <a:prstGeom prst="straightConnector1">
                        <a:avLst/>
                      </a:prstGeom>
                      <a:noFill/>
                      <a:ln w="12700" cap="flat" cmpd="sng">
                        <a:solidFill>
                          <a:srgbClr val="000000"/>
                        </a:solidFill>
                        <a:prstDash val="solid"/>
                        <a:round/>
                        <a:headEnd type="none" w="sm" len="sm"/>
                        <a:tailEnd type="none" w="sm" len="sm"/>
                      </a:ln>
                    </p:spPr>
                  </p:cxnSp>
                  <p:cxnSp>
                    <p:nvCxnSpPr>
                      <p:cNvPr id="493" name="Google Shape;142;p3">
                        <a:extLst>
                          <a:ext uri="{FF2B5EF4-FFF2-40B4-BE49-F238E27FC236}">
                            <a16:creationId xmlns:a16="http://schemas.microsoft.com/office/drawing/2014/main" id="{674335B7-8D10-DF79-A354-13DE838DCFB6}"/>
                          </a:ext>
                        </a:extLst>
                      </p:cNvPr>
                      <p:cNvCxnSpPr/>
                      <p:nvPr/>
                    </p:nvCxnSpPr>
                    <p:spPr>
                      <a:xfrm>
                        <a:off x="1798" y="2523"/>
                        <a:ext cx="198" cy="99"/>
                      </a:xfrm>
                      <a:prstGeom prst="straightConnector1">
                        <a:avLst/>
                      </a:prstGeom>
                      <a:noFill/>
                      <a:ln w="12700" cap="flat" cmpd="sng">
                        <a:solidFill>
                          <a:srgbClr val="000000"/>
                        </a:solidFill>
                        <a:prstDash val="solid"/>
                        <a:round/>
                        <a:headEnd type="none" w="sm" len="sm"/>
                        <a:tailEnd type="none" w="sm" len="sm"/>
                      </a:ln>
                    </p:spPr>
                  </p:cxnSp>
                </p:grpSp>
              </p:grpSp>
              <p:grpSp>
                <p:nvGrpSpPr>
                  <p:cNvPr id="402" name="Google Shape;143;p3">
                    <a:extLst>
                      <a:ext uri="{FF2B5EF4-FFF2-40B4-BE49-F238E27FC236}">
                        <a16:creationId xmlns:a16="http://schemas.microsoft.com/office/drawing/2014/main" id="{55AFD430-70F0-50D4-29E0-C4B6EB072193}"/>
                      </a:ext>
                    </a:extLst>
                  </p:cNvPr>
                  <p:cNvGrpSpPr/>
                  <p:nvPr/>
                </p:nvGrpSpPr>
                <p:grpSpPr>
                  <a:xfrm>
                    <a:off x="1799" y="2323"/>
                    <a:ext cx="471" cy="281"/>
                    <a:chOff x="1799" y="2323"/>
                    <a:chExt cx="471" cy="281"/>
                  </a:xfrm>
                </p:grpSpPr>
                <p:sp>
                  <p:nvSpPr>
                    <p:cNvPr id="453" name="Google Shape;144;p3">
                      <a:extLst>
                        <a:ext uri="{FF2B5EF4-FFF2-40B4-BE49-F238E27FC236}">
                          <a16:creationId xmlns:a16="http://schemas.microsoft.com/office/drawing/2014/main" id="{38241EB3-3003-2D53-FCB9-D369BB8954DA}"/>
                        </a:ext>
                      </a:extLst>
                    </p:cNvPr>
                    <p:cNvSpPr/>
                    <p:nvPr/>
                  </p:nvSpPr>
                  <p:spPr>
                    <a:xfrm rot="240000">
                      <a:off x="1801" y="2434"/>
                      <a:ext cx="14" cy="69"/>
                    </a:xfrm>
                    <a:custGeom>
                      <a:avLst/>
                      <a:gdLst/>
                      <a:ahLst/>
                      <a:cxnLst/>
                      <a:rect l="l" t="t" r="r" b="b"/>
                      <a:pathLst>
                        <a:path w="21600" h="42720" fill="none" extrusionOk="0">
                          <a:moveTo>
                            <a:pt x="18343" y="42720"/>
                          </a:moveTo>
                          <a:cubicBezTo>
                            <a:pt x="7793" y="41111"/>
                            <a:pt x="0" y="32039"/>
                            <a:pt x="0" y="21367"/>
                          </a:cubicBezTo>
                          <a:cubicBezTo>
                            <a:pt x="-1" y="10660"/>
                            <a:pt x="7843" y="1568"/>
                            <a:pt x="18435" y="0"/>
                          </a:cubicBezTo>
                        </a:path>
                        <a:path w="21600" h="42720" extrusionOk="0">
                          <a:moveTo>
                            <a:pt x="18343" y="42720"/>
                          </a:moveTo>
                          <a:cubicBezTo>
                            <a:pt x="7793" y="41111"/>
                            <a:pt x="0" y="32039"/>
                            <a:pt x="0" y="21367"/>
                          </a:cubicBezTo>
                          <a:cubicBezTo>
                            <a:pt x="-1" y="10660"/>
                            <a:pt x="7843" y="1568"/>
                            <a:pt x="18435" y="0"/>
                          </a:cubicBezTo>
                          <a:lnTo>
                            <a:pt x="21600" y="21367"/>
                          </a:lnTo>
                          <a:close/>
                        </a:path>
                      </a:pathLst>
                    </a:custGeom>
                    <a:solidFill>
                      <a:srgbClr val="00008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54" name="Google Shape;145;p3">
                      <a:extLst>
                        <a:ext uri="{FF2B5EF4-FFF2-40B4-BE49-F238E27FC236}">
                          <a16:creationId xmlns:a16="http://schemas.microsoft.com/office/drawing/2014/main" id="{202066E0-891D-BFA0-42C9-92DD33F9DFE5}"/>
                        </a:ext>
                      </a:extLst>
                    </p:cNvPr>
                    <p:cNvSpPr/>
                    <p:nvPr/>
                  </p:nvSpPr>
                  <p:spPr>
                    <a:xfrm>
                      <a:off x="1811" y="2323"/>
                      <a:ext cx="459" cy="281"/>
                    </a:xfrm>
                    <a:custGeom>
                      <a:avLst/>
                      <a:gdLst/>
                      <a:ahLst/>
                      <a:cxnLst/>
                      <a:rect l="l" t="t" r="r" b="b"/>
                      <a:pathLst>
                        <a:path w="459" h="281" extrusionOk="0">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5" name="Google Shape;146;p3">
                      <a:extLst>
                        <a:ext uri="{FF2B5EF4-FFF2-40B4-BE49-F238E27FC236}">
                          <a16:creationId xmlns:a16="http://schemas.microsoft.com/office/drawing/2014/main" id="{8BD2E89A-94CF-4EB6-56CE-BF0916DAB596}"/>
                        </a:ext>
                      </a:extLst>
                    </p:cNvPr>
                    <p:cNvSpPr/>
                    <p:nvPr/>
                  </p:nvSpPr>
                  <p:spPr>
                    <a:xfrm>
                      <a:off x="1811" y="2376"/>
                      <a:ext cx="458" cy="220"/>
                    </a:xfrm>
                    <a:custGeom>
                      <a:avLst/>
                      <a:gdLst/>
                      <a:ahLst/>
                      <a:cxnLst/>
                      <a:rect l="l" t="t" r="r" b="b"/>
                      <a:pathLst>
                        <a:path w="458" h="220" extrusionOk="0">
                          <a:moveTo>
                            <a:pt x="0" y="119"/>
                          </a:moveTo>
                          <a:lnTo>
                            <a:pt x="253" y="0"/>
                          </a:lnTo>
                          <a:lnTo>
                            <a:pt x="457" y="56"/>
                          </a:lnTo>
                          <a:lnTo>
                            <a:pt x="204" y="219"/>
                          </a:lnTo>
                          <a:lnTo>
                            <a:pt x="0" y="119"/>
                          </a:lnTo>
                        </a:path>
                      </a:pathLst>
                    </a:custGeom>
                    <a:solidFill>
                      <a:srgbClr val="00FF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6" name="Google Shape;147;p3">
                      <a:extLst>
                        <a:ext uri="{FF2B5EF4-FFF2-40B4-BE49-F238E27FC236}">
                          <a16:creationId xmlns:a16="http://schemas.microsoft.com/office/drawing/2014/main" id="{4613FD4D-9132-7EF5-EAEB-A4D0C693588B}"/>
                        </a:ext>
                      </a:extLst>
                    </p:cNvPr>
                    <p:cNvSpPr/>
                    <p:nvPr/>
                  </p:nvSpPr>
                  <p:spPr>
                    <a:xfrm>
                      <a:off x="2016" y="2391"/>
                      <a:ext cx="247" cy="201"/>
                    </a:xfrm>
                    <a:custGeom>
                      <a:avLst/>
                      <a:gdLst/>
                      <a:ahLst/>
                      <a:cxnLst/>
                      <a:rect l="l" t="t" r="r" b="b"/>
                      <a:pathLst>
                        <a:path w="247" h="201" extrusionOk="0">
                          <a:moveTo>
                            <a:pt x="3" y="148"/>
                          </a:moveTo>
                          <a:lnTo>
                            <a:pt x="0" y="200"/>
                          </a:lnTo>
                          <a:lnTo>
                            <a:pt x="243" y="44"/>
                          </a:lnTo>
                          <a:lnTo>
                            <a:pt x="246" y="0"/>
                          </a:lnTo>
                          <a:lnTo>
                            <a:pt x="3" y="148"/>
                          </a:lnTo>
                        </a:path>
                      </a:pathLst>
                    </a:custGeom>
                    <a:solidFill>
                      <a:srgbClr val="FFFF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7" name="Google Shape;148;p3">
                      <a:extLst>
                        <a:ext uri="{FF2B5EF4-FFF2-40B4-BE49-F238E27FC236}">
                          <a16:creationId xmlns:a16="http://schemas.microsoft.com/office/drawing/2014/main" id="{CBB9A65D-F3D3-5CF3-1FDD-EC1C5780DF69}"/>
                        </a:ext>
                      </a:extLst>
                    </p:cNvPr>
                    <p:cNvSpPr/>
                    <p:nvPr/>
                  </p:nvSpPr>
                  <p:spPr>
                    <a:xfrm>
                      <a:off x="1816" y="2442"/>
                      <a:ext cx="205" cy="147"/>
                    </a:xfrm>
                    <a:custGeom>
                      <a:avLst/>
                      <a:gdLst/>
                      <a:ahLst/>
                      <a:cxnLst/>
                      <a:rect l="l" t="t" r="r" b="b"/>
                      <a:pathLst>
                        <a:path w="205" h="147" extrusionOk="0">
                          <a:moveTo>
                            <a:pt x="5" y="0"/>
                          </a:moveTo>
                          <a:lnTo>
                            <a:pt x="0" y="52"/>
                          </a:lnTo>
                          <a:lnTo>
                            <a:pt x="199" y="146"/>
                          </a:lnTo>
                          <a:lnTo>
                            <a:pt x="204" y="97"/>
                          </a:lnTo>
                          <a:lnTo>
                            <a:pt x="5" y="0"/>
                          </a:lnTo>
                        </a:path>
                      </a:pathLst>
                    </a:custGeom>
                    <a:solidFill>
                      <a:srgbClr val="808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8" name="Google Shape;149;p3">
                      <a:extLst>
                        <a:ext uri="{FF2B5EF4-FFF2-40B4-BE49-F238E27FC236}">
                          <a16:creationId xmlns:a16="http://schemas.microsoft.com/office/drawing/2014/main" id="{73236B60-CC7C-34DB-32DC-A498776BB949}"/>
                        </a:ext>
                      </a:extLst>
                    </p:cNvPr>
                    <p:cNvSpPr/>
                    <p:nvPr/>
                  </p:nvSpPr>
                  <p:spPr>
                    <a:xfrm>
                      <a:off x="1814" y="2436"/>
                      <a:ext cx="207" cy="114"/>
                    </a:xfrm>
                    <a:custGeom>
                      <a:avLst/>
                      <a:gdLst/>
                      <a:ahLst/>
                      <a:cxnLst/>
                      <a:rect l="l" t="t" r="r" b="b"/>
                      <a:pathLst>
                        <a:path w="207" h="114" extrusionOk="0">
                          <a:moveTo>
                            <a:pt x="4" y="0"/>
                          </a:moveTo>
                          <a:lnTo>
                            <a:pt x="0" y="8"/>
                          </a:lnTo>
                          <a:lnTo>
                            <a:pt x="200" y="113"/>
                          </a:lnTo>
                          <a:lnTo>
                            <a:pt x="206" y="99"/>
                          </a:lnTo>
                          <a:lnTo>
                            <a:pt x="4" y="0"/>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9" name="Google Shape;150;p3">
                      <a:extLst>
                        <a:ext uri="{FF2B5EF4-FFF2-40B4-BE49-F238E27FC236}">
                          <a16:creationId xmlns:a16="http://schemas.microsoft.com/office/drawing/2014/main" id="{087D0F44-5B6D-F7E2-3577-84A12E000A74}"/>
                        </a:ext>
                      </a:extLst>
                    </p:cNvPr>
                    <p:cNvSpPr/>
                    <p:nvPr/>
                  </p:nvSpPr>
                  <p:spPr>
                    <a:xfrm>
                      <a:off x="2016" y="2433"/>
                      <a:ext cx="254" cy="171"/>
                    </a:xfrm>
                    <a:custGeom>
                      <a:avLst/>
                      <a:gdLst/>
                      <a:ahLst/>
                      <a:cxnLst/>
                      <a:rect l="l" t="t" r="r" b="b"/>
                      <a:pathLst>
                        <a:path w="254" h="171" extrusionOk="0">
                          <a:moveTo>
                            <a:pt x="0" y="163"/>
                          </a:moveTo>
                          <a:lnTo>
                            <a:pt x="0" y="170"/>
                          </a:lnTo>
                          <a:lnTo>
                            <a:pt x="252" y="6"/>
                          </a:lnTo>
                          <a:lnTo>
                            <a:pt x="253" y="0"/>
                          </a:lnTo>
                          <a:lnTo>
                            <a:pt x="0" y="163"/>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60" name="Google Shape;151;p3">
                      <a:extLst>
                        <a:ext uri="{FF2B5EF4-FFF2-40B4-BE49-F238E27FC236}">
                          <a16:creationId xmlns:a16="http://schemas.microsoft.com/office/drawing/2014/main" id="{F10D6947-1EC3-F8F5-8ECD-DCB982DDCD0C}"/>
                        </a:ext>
                      </a:extLst>
                    </p:cNvPr>
                    <p:cNvSpPr/>
                    <p:nvPr/>
                  </p:nvSpPr>
                  <p:spPr>
                    <a:xfrm>
                      <a:off x="1815" y="2325"/>
                      <a:ext cx="454" cy="213"/>
                    </a:xfrm>
                    <a:custGeom>
                      <a:avLst/>
                      <a:gdLst/>
                      <a:ahLst/>
                      <a:cxnLst/>
                      <a:rect l="l" t="t" r="r" b="b"/>
                      <a:pathLst>
                        <a:path w="454" h="213" extrusionOk="0">
                          <a:moveTo>
                            <a:pt x="0" y="111"/>
                          </a:moveTo>
                          <a:lnTo>
                            <a:pt x="248" y="0"/>
                          </a:lnTo>
                          <a:lnTo>
                            <a:pt x="453" y="58"/>
                          </a:lnTo>
                          <a:lnTo>
                            <a:pt x="206" y="212"/>
                          </a:lnTo>
                          <a:lnTo>
                            <a:pt x="0" y="111"/>
                          </a:lnTo>
                        </a:path>
                      </a:pathLst>
                    </a:custGeom>
                    <a:solidFill>
                      <a:srgbClr val="0000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61" name="Google Shape;152;p3">
                      <a:extLst>
                        <a:ext uri="{FF2B5EF4-FFF2-40B4-BE49-F238E27FC236}">
                          <a16:creationId xmlns:a16="http://schemas.microsoft.com/office/drawing/2014/main" id="{675E54DF-F019-C2D5-45D0-A12D4385B297}"/>
                        </a:ext>
                      </a:extLst>
                    </p:cNvPr>
                    <p:cNvGrpSpPr/>
                    <p:nvPr/>
                  </p:nvGrpSpPr>
                  <p:grpSpPr>
                    <a:xfrm>
                      <a:off x="2016" y="2335"/>
                      <a:ext cx="230" cy="75"/>
                      <a:chOff x="2016" y="2335"/>
                      <a:chExt cx="230" cy="75"/>
                    </a:xfrm>
                  </p:grpSpPr>
                  <p:sp>
                    <p:nvSpPr>
                      <p:cNvPr id="475" name="Google Shape;153;p3">
                        <a:extLst>
                          <a:ext uri="{FF2B5EF4-FFF2-40B4-BE49-F238E27FC236}">
                            <a16:creationId xmlns:a16="http://schemas.microsoft.com/office/drawing/2014/main" id="{7F6D67A8-08AD-D008-5811-C9C69FFE941D}"/>
                          </a:ext>
                        </a:extLst>
                      </p:cNvPr>
                      <p:cNvSpPr/>
                      <p:nvPr/>
                    </p:nvSpPr>
                    <p:spPr>
                      <a:xfrm>
                        <a:off x="2033" y="2335"/>
                        <a:ext cx="213" cy="65"/>
                      </a:xfrm>
                      <a:custGeom>
                        <a:avLst/>
                        <a:gdLst/>
                        <a:ahLst/>
                        <a:cxnLst/>
                        <a:rect l="l" t="t" r="r" b="b"/>
                        <a:pathLst>
                          <a:path w="213" h="65" extrusionOk="0">
                            <a:moveTo>
                              <a:pt x="6" y="0"/>
                            </a:moveTo>
                            <a:lnTo>
                              <a:pt x="0" y="3"/>
                            </a:lnTo>
                            <a:lnTo>
                              <a:pt x="208" y="64"/>
                            </a:lnTo>
                            <a:lnTo>
                              <a:pt x="212" y="62"/>
                            </a:lnTo>
                            <a:lnTo>
                              <a:pt x="6"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76" name="Google Shape;154;p3">
                        <a:extLst>
                          <a:ext uri="{FF2B5EF4-FFF2-40B4-BE49-F238E27FC236}">
                            <a16:creationId xmlns:a16="http://schemas.microsoft.com/office/drawing/2014/main" id="{AB342AA2-2F2E-C86A-9BA5-53CE9A7B1556}"/>
                          </a:ext>
                        </a:extLst>
                      </p:cNvPr>
                      <p:cNvSpPr/>
                      <p:nvPr/>
                    </p:nvSpPr>
                    <p:spPr>
                      <a:xfrm>
                        <a:off x="2016" y="2344"/>
                        <a:ext cx="216" cy="66"/>
                      </a:xfrm>
                      <a:custGeom>
                        <a:avLst/>
                        <a:gdLst/>
                        <a:ahLst/>
                        <a:cxnLst/>
                        <a:rect l="l" t="t" r="r" b="b"/>
                        <a:pathLst>
                          <a:path w="216" h="66" extrusionOk="0">
                            <a:moveTo>
                              <a:pt x="8" y="0"/>
                            </a:moveTo>
                            <a:lnTo>
                              <a:pt x="0" y="3"/>
                            </a:lnTo>
                            <a:lnTo>
                              <a:pt x="209" y="65"/>
                            </a:lnTo>
                            <a:lnTo>
                              <a:pt x="215" y="62"/>
                            </a:lnTo>
                            <a:lnTo>
                              <a:pt x="8"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462" name="Google Shape;155;p3">
                      <a:extLst>
                        <a:ext uri="{FF2B5EF4-FFF2-40B4-BE49-F238E27FC236}">
                          <a16:creationId xmlns:a16="http://schemas.microsoft.com/office/drawing/2014/main" id="{9EB9FBAE-491F-B6E3-D9CB-89B7D24D7B54}"/>
                        </a:ext>
                      </a:extLst>
                    </p:cNvPr>
                    <p:cNvSpPr/>
                    <p:nvPr/>
                  </p:nvSpPr>
                  <p:spPr>
                    <a:xfrm>
                      <a:off x="2020" y="2383"/>
                      <a:ext cx="250" cy="157"/>
                    </a:xfrm>
                    <a:custGeom>
                      <a:avLst/>
                      <a:gdLst/>
                      <a:ahLst/>
                      <a:cxnLst/>
                      <a:rect l="l" t="t" r="r" b="b"/>
                      <a:pathLst>
                        <a:path w="250" h="157" extrusionOk="0">
                          <a:moveTo>
                            <a:pt x="0" y="152"/>
                          </a:moveTo>
                          <a:lnTo>
                            <a:pt x="2" y="156"/>
                          </a:lnTo>
                          <a:lnTo>
                            <a:pt x="249" y="4"/>
                          </a:lnTo>
                          <a:lnTo>
                            <a:pt x="249" y="0"/>
                          </a:lnTo>
                          <a:lnTo>
                            <a:pt x="0" y="15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63" name="Google Shape;156;p3">
                      <a:extLst>
                        <a:ext uri="{FF2B5EF4-FFF2-40B4-BE49-F238E27FC236}">
                          <a16:creationId xmlns:a16="http://schemas.microsoft.com/office/drawing/2014/main" id="{0697FD9B-D832-7154-2CBA-3EBE4F1342F4}"/>
                        </a:ext>
                      </a:extLst>
                    </p:cNvPr>
                    <p:cNvGrpSpPr/>
                    <p:nvPr/>
                  </p:nvGrpSpPr>
                  <p:grpSpPr>
                    <a:xfrm>
                      <a:off x="2017" y="2398"/>
                      <a:ext cx="243" cy="181"/>
                      <a:chOff x="2017" y="2398"/>
                      <a:chExt cx="243" cy="181"/>
                    </a:xfrm>
                  </p:grpSpPr>
                  <p:cxnSp>
                    <p:nvCxnSpPr>
                      <p:cNvPr id="470" name="Google Shape;157;p3">
                        <a:extLst>
                          <a:ext uri="{FF2B5EF4-FFF2-40B4-BE49-F238E27FC236}">
                            <a16:creationId xmlns:a16="http://schemas.microsoft.com/office/drawing/2014/main" id="{863F6B2B-920D-8775-C4D4-6FFBA65FDFAF}"/>
                          </a:ext>
                        </a:extLst>
                      </p:cNvPr>
                      <p:cNvCxnSpPr/>
                      <p:nvPr/>
                    </p:nvCxnSpPr>
                    <p:spPr>
                      <a:xfrm flipH="1">
                        <a:off x="2021" y="2398"/>
                        <a:ext cx="238" cy="147"/>
                      </a:xfrm>
                      <a:prstGeom prst="straightConnector1">
                        <a:avLst/>
                      </a:prstGeom>
                      <a:noFill/>
                      <a:ln w="12700" cap="flat" cmpd="sng">
                        <a:solidFill>
                          <a:srgbClr val="000000"/>
                        </a:solidFill>
                        <a:prstDash val="solid"/>
                        <a:round/>
                        <a:headEnd type="none" w="sm" len="sm"/>
                        <a:tailEnd type="none" w="sm" len="sm"/>
                      </a:ln>
                    </p:spPr>
                  </p:cxnSp>
                  <p:cxnSp>
                    <p:nvCxnSpPr>
                      <p:cNvPr id="471" name="Google Shape;158;p3">
                        <a:extLst>
                          <a:ext uri="{FF2B5EF4-FFF2-40B4-BE49-F238E27FC236}">
                            <a16:creationId xmlns:a16="http://schemas.microsoft.com/office/drawing/2014/main" id="{E87588F3-9BE2-913A-B40B-F92105E9ED74}"/>
                          </a:ext>
                        </a:extLst>
                      </p:cNvPr>
                      <p:cNvCxnSpPr/>
                      <p:nvPr/>
                    </p:nvCxnSpPr>
                    <p:spPr>
                      <a:xfrm flipH="1">
                        <a:off x="2019" y="2405"/>
                        <a:ext cx="241" cy="146"/>
                      </a:xfrm>
                      <a:prstGeom prst="straightConnector1">
                        <a:avLst/>
                      </a:prstGeom>
                      <a:noFill/>
                      <a:ln w="12700" cap="flat" cmpd="sng">
                        <a:solidFill>
                          <a:srgbClr val="000000"/>
                        </a:solidFill>
                        <a:prstDash val="solid"/>
                        <a:round/>
                        <a:headEnd type="none" w="sm" len="sm"/>
                        <a:tailEnd type="none" w="sm" len="sm"/>
                      </a:ln>
                    </p:spPr>
                  </p:cxnSp>
                  <p:cxnSp>
                    <p:nvCxnSpPr>
                      <p:cNvPr id="472" name="Google Shape;159;p3">
                        <a:extLst>
                          <a:ext uri="{FF2B5EF4-FFF2-40B4-BE49-F238E27FC236}">
                            <a16:creationId xmlns:a16="http://schemas.microsoft.com/office/drawing/2014/main" id="{67B7DB34-292F-7EFE-CD6B-BE810489EABA}"/>
                          </a:ext>
                        </a:extLst>
                      </p:cNvPr>
                      <p:cNvCxnSpPr/>
                      <p:nvPr/>
                    </p:nvCxnSpPr>
                    <p:spPr>
                      <a:xfrm flipH="1">
                        <a:off x="2018" y="2414"/>
                        <a:ext cx="238" cy="149"/>
                      </a:xfrm>
                      <a:prstGeom prst="straightConnector1">
                        <a:avLst/>
                      </a:prstGeom>
                      <a:noFill/>
                      <a:ln w="12700" cap="flat" cmpd="sng">
                        <a:solidFill>
                          <a:srgbClr val="000000"/>
                        </a:solidFill>
                        <a:prstDash val="solid"/>
                        <a:round/>
                        <a:headEnd type="none" w="sm" len="sm"/>
                        <a:tailEnd type="none" w="sm" len="sm"/>
                      </a:ln>
                    </p:spPr>
                  </p:cxnSp>
                  <p:cxnSp>
                    <p:nvCxnSpPr>
                      <p:cNvPr id="473" name="Google Shape;160;p3">
                        <a:extLst>
                          <a:ext uri="{FF2B5EF4-FFF2-40B4-BE49-F238E27FC236}">
                            <a16:creationId xmlns:a16="http://schemas.microsoft.com/office/drawing/2014/main" id="{C86483F9-63AE-2085-4DEC-4EAFEA270882}"/>
                          </a:ext>
                        </a:extLst>
                      </p:cNvPr>
                      <p:cNvCxnSpPr/>
                      <p:nvPr/>
                    </p:nvCxnSpPr>
                    <p:spPr>
                      <a:xfrm flipH="1">
                        <a:off x="2020" y="2417"/>
                        <a:ext cx="239" cy="151"/>
                      </a:xfrm>
                      <a:prstGeom prst="straightConnector1">
                        <a:avLst/>
                      </a:prstGeom>
                      <a:noFill/>
                      <a:ln w="12700" cap="flat" cmpd="sng">
                        <a:solidFill>
                          <a:srgbClr val="000000"/>
                        </a:solidFill>
                        <a:prstDash val="solid"/>
                        <a:round/>
                        <a:headEnd type="none" w="sm" len="sm"/>
                        <a:tailEnd type="none" w="sm" len="sm"/>
                      </a:ln>
                    </p:spPr>
                  </p:cxnSp>
                  <p:cxnSp>
                    <p:nvCxnSpPr>
                      <p:cNvPr id="474" name="Google Shape;161;p3">
                        <a:extLst>
                          <a:ext uri="{FF2B5EF4-FFF2-40B4-BE49-F238E27FC236}">
                            <a16:creationId xmlns:a16="http://schemas.microsoft.com/office/drawing/2014/main" id="{CE82EB80-6A4E-BC2E-E998-3BB8DE180C5C}"/>
                          </a:ext>
                        </a:extLst>
                      </p:cNvPr>
                      <p:cNvCxnSpPr/>
                      <p:nvPr/>
                    </p:nvCxnSpPr>
                    <p:spPr>
                      <a:xfrm flipH="1">
                        <a:off x="2017" y="2426"/>
                        <a:ext cx="241" cy="153"/>
                      </a:xfrm>
                      <a:prstGeom prst="straightConnector1">
                        <a:avLst/>
                      </a:prstGeom>
                      <a:noFill/>
                      <a:ln w="12700" cap="flat" cmpd="sng">
                        <a:solidFill>
                          <a:srgbClr val="000000"/>
                        </a:solidFill>
                        <a:prstDash val="solid"/>
                        <a:round/>
                        <a:headEnd type="none" w="sm" len="sm"/>
                        <a:tailEnd type="none" w="sm" len="sm"/>
                      </a:ln>
                    </p:spPr>
                  </p:cxnSp>
                </p:grpSp>
                <p:grpSp>
                  <p:nvGrpSpPr>
                    <p:cNvPr id="464" name="Google Shape;162;p3">
                      <a:extLst>
                        <a:ext uri="{FF2B5EF4-FFF2-40B4-BE49-F238E27FC236}">
                          <a16:creationId xmlns:a16="http://schemas.microsoft.com/office/drawing/2014/main" id="{FC818A2E-90FE-97FC-148C-0B3341A36A74}"/>
                        </a:ext>
                      </a:extLst>
                    </p:cNvPr>
                    <p:cNvGrpSpPr/>
                    <p:nvPr/>
                  </p:nvGrpSpPr>
                  <p:grpSpPr>
                    <a:xfrm>
                      <a:off x="1819" y="2445"/>
                      <a:ext cx="203" cy="132"/>
                      <a:chOff x="1819" y="2445"/>
                      <a:chExt cx="203" cy="132"/>
                    </a:xfrm>
                  </p:grpSpPr>
                  <p:cxnSp>
                    <p:nvCxnSpPr>
                      <p:cNvPr id="465" name="Google Shape;163;p3">
                        <a:extLst>
                          <a:ext uri="{FF2B5EF4-FFF2-40B4-BE49-F238E27FC236}">
                            <a16:creationId xmlns:a16="http://schemas.microsoft.com/office/drawing/2014/main" id="{419877DF-93F1-033F-DF3B-198F4DEBA07C}"/>
                          </a:ext>
                        </a:extLst>
                      </p:cNvPr>
                      <p:cNvCxnSpPr/>
                      <p:nvPr/>
                    </p:nvCxnSpPr>
                    <p:spPr>
                      <a:xfrm>
                        <a:off x="1822" y="2445"/>
                        <a:ext cx="200" cy="99"/>
                      </a:xfrm>
                      <a:prstGeom prst="straightConnector1">
                        <a:avLst/>
                      </a:prstGeom>
                      <a:noFill/>
                      <a:ln w="12700" cap="flat" cmpd="sng">
                        <a:solidFill>
                          <a:srgbClr val="000000"/>
                        </a:solidFill>
                        <a:prstDash val="solid"/>
                        <a:round/>
                        <a:headEnd type="none" w="sm" len="sm"/>
                        <a:tailEnd type="none" w="sm" len="sm"/>
                      </a:ln>
                    </p:spPr>
                  </p:cxnSp>
                  <p:cxnSp>
                    <p:nvCxnSpPr>
                      <p:cNvPr id="466" name="Google Shape;164;p3">
                        <a:extLst>
                          <a:ext uri="{FF2B5EF4-FFF2-40B4-BE49-F238E27FC236}">
                            <a16:creationId xmlns:a16="http://schemas.microsoft.com/office/drawing/2014/main" id="{E9930FF6-FBE7-48D8-E365-C212F7C2B67F}"/>
                          </a:ext>
                        </a:extLst>
                      </p:cNvPr>
                      <p:cNvCxnSpPr/>
                      <p:nvPr/>
                    </p:nvCxnSpPr>
                    <p:spPr>
                      <a:xfrm>
                        <a:off x="1822" y="2453"/>
                        <a:ext cx="197" cy="97"/>
                      </a:xfrm>
                      <a:prstGeom prst="straightConnector1">
                        <a:avLst/>
                      </a:prstGeom>
                      <a:noFill/>
                      <a:ln w="12700" cap="flat" cmpd="sng">
                        <a:solidFill>
                          <a:srgbClr val="000000"/>
                        </a:solidFill>
                        <a:prstDash val="solid"/>
                        <a:round/>
                        <a:headEnd type="none" w="sm" len="sm"/>
                        <a:tailEnd type="none" w="sm" len="sm"/>
                      </a:ln>
                    </p:spPr>
                  </p:cxnSp>
                  <p:cxnSp>
                    <p:nvCxnSpPr>
                      <p:cNvPr id="467" name="Google Shape;165;p3">
                        <a:extLst>
                          <a:ext uri="{FF2B5EF4-FFF2-40B4-BE49-F238E27FC236}">
                            <a16:creationId xmlns:a16="http://schemas.microsoft.com/office/drawing/2014/main" id="{5A17FAF0-C6AE-76B5-A99B-8B764750AFD4}"/>
                          </a:ext>
                        </a:extLst>
                      </p:cNvPr>
                      <p:cNvCxnSpPr/>
                      <p:nvPr/>
                    </p:nvCxnSpPr>
                    <p:spPr>
                      <a:xfrm>
                        <a:off x="1819" y="2461"/>
                        <a:ext cx="200" cy="101"/>
                      </a:xfrm>
                      <a:prstGeom prst="straightConnector1">
                        <a:avLst/>
                      </a:prstGeom>
                      <a:noFill/>
                      <a:ln w="12700" cap="flat" cmpd="sng">
                        <a:solidFill>
                          <a:srgbClr val="000000"/>
                        </a:solidFill>
                        <a:prstDash val="solid"/>
                        <a:round/>
                        <a:headEnd type="none" w="sm" len="sm"/>
                        <a:tailEnd type="none" w="sm" len="sm"/>
                      </a:ln>
                    </p:spPr>
                  </p:cxnSp>
                  <p:cxnSp>
                    <p:nvCxnSpPr>
                      <p:cNvPr id="468" name="Google Shape;166;p3">
                        <a:extLst>
                          <a:ext uri="{FF2B5EF4-FFF2-40B4-BE49-F238E27FC236}">
                            <a16:creationId xmlns:a16="http://schemas.microsoft.com/office/drawing/2014/main" id="{9D295996-BB75-6399-F277-8415DE748ACA}"/>
                          </a:ext>
                        </a:extLst>
                      </p:cNvPr>
                      <p:cNvCxnSpPr/>
                      <p:nvPr/>
                    </p:nvCxnSpPr>
                    <p:spPr>
                      <a:xfrm>
                        <a:off x="1820" y="2471"/>
                        <a:ext cx="200" cy="97"/>
                      </a:xfrm>
                      <a:prstGeom prst="straightConnector1">
                        <a:avLst/>
                      </a:prstGeom>
                      <a:noFill/>
                      <a:ln w="12700" cap="flat" cmpd="sng">
                        <a:solidFill>
                          <a:srgbClr val="000000"/>
                        </a:solidFill>
                        <a:prstDash val="solid"/>
                        <a:round/>
                        <a:headEnd type="none" w="sm" len="sm"/>
                        <a:tailEnd type="none" w="sm" len="sm"/>
                      </a:ln>
                    </p:spPr>
                  </p:cxnSp>
                  <p:cxnSp>
                    <p:nvCxnSpPr>
                      <p:cNvPr id="469" name="Google Shape;167;p3">
                        <a:extLst>
                          <a:ext uri="{FF2B5EF4-FFF2-40B4-BE49-F238E27FC236}">
                            <a16:creationId xmlns:a16="http://schemas.microsoft.com/office/drawing/2014/main" id="{117D6138-5763-EEAA-C79A-8BB1711F08F3}"/>
                          </a:ext>
                        </a:extLst>
                      </p:cNvPr>
                      <p:cNvCxnSpPr/>
                      <p:nvPr/>
                    </p:nvCxnSpPr>
                    <p:spPr>
                      <a:xfrm>
                        <a:off x="1819" y="2480"/>
                        <a:ext cx="198" cy="97"/>
                      </a:xfrm>
                      <a:prstGeom prst="straightConnector1">
                        <a:avLst/>
                      </a:prstGeom>
                      <a:noFill/>
                      <a:ln w="12700" cap="flat" cmpd="sng">
                        <a:solidFill>
                          <a:srgbClr val="000000"/>
                        </a:solidFill>
                        <a:prstDash val="solid"/>
                        <a:round/>
                        <a:headEnd type="none" w="sm" len="sm"/>
                        <a:tailEnd type="none" w="sm" len="sm"/>
                      </a:ln>
                    </p:spPr>
                  </p:cxnSp>
                </p:grpSp>
              </p:grpSp>
              <p:grpSp>
                <p:nvGrpSpPr>
                  <p:cNvPr id="403" name="Google Shape;168;p3">
                    <a:extLst>
                      <a:ext uri="{FF2B5EF4-FFF2-40B4-BE49-F238E27FC236}">
                        <a16:creationId xmlns:a16="http://schemas.microsoft.com/office/drawing/2014/main" id="{0A5355C8-A514-9373-5FDC-C0BF9909539E}"/>
                      </a:ext>
                    </a:extLst>
                  </p:cNvPr>
                  <p:cNvGrpSpPr/>
                  <p:nvPr/>
                </p:nvGrpSpPr>
                <p:grpSpPr>
                  <a:xfrm>
                    <a:off x="1825" y="2265"/>
                    <a:ext cx="474" cy="280"/>
                    <a:chOff x="1825" y="2265"/>
                    <a:chExt cx="474" cy="280"/>
                  </a:xfrm>
                </p:grpSpPr>
                <p:sp>
                  <p:nvSpPr>
                    <p:cNvPr id="429" name="Google Shape;169;p3">
                      <a:extLst>
                        <a:ext uri="{FF2B5EF4-FFF2-40B4-BE49-F238E27FC236}">
                          <a16:creationId xmlns:a16="http://schemas.microsoft.com/office/drawing/2014/main" id="{B1642C2E-AB30-24C7-1C01-3028A41ACDFD}"/>
                        </a:ext>
                      </a:extLst>
                    </p:cNvPr>
                    <p:cNvSpPr/>
                    <p:nvPr/>
                  </p:nvSpPr>
                  <p:spPr>
                    <a:xfrm rot="240000">
                      <a:off x="1827" y="2378"/>
                      <a:ext cx="14" cy="67"/>
                    </a:xfrm>
                    <a:custGeom>
                      <a:avLst/>
                      <a:gdLst/>
                      <a:ahLst/>
                      <a:cxnLst/>
                      <a:rect l="l" t="t" r="r" b="b"/>
                      <a:pathLst>
                        <a:path w="21600" h="42753" fill="none" extrusionOk="0">
                          <a:moveTo>
                            <a:pt x="18455" y="42752"/>
                          </a:moveTo>
                          <a:cubicBezTo>
                            <a:pt x="7854" y="41192"/>
                            <a:pt x="0" y="32097"/>
                            <a:pt x="0" y="21383"/>
                          </a:cubicBezTo>
                          <a:cubicBezTo>
                            <a:pt x="-1" y="10633"/>
                            <a:pt x="7903" y="1520"/>
                            <a:pt x="18545" y="0"/>
                          </a:cubicBezTo>
                        </a:path>
                        <a:path w="21600" h="42753" extrusionOk="0">
                          <a:moveTo>
                            <a:pt x="18455" y="42752"/>
                          </a:moveTo>
                          <a:cubicBezTo>
                            <a:pt x="7854" y="41192"/>
                            <a:pt x="0" y="32097"/>
                            <a:pt x="0" y="21383"/>
                          </a:cubicBezTo>
                          <a:cubicBezTo>
                            <a:pt x="-1" y="10633"/>
                            <a:pt x="7903" y="1520"/>
                            <a:pt x="18545" y="0"/>
                          </a:cubicBezTo>
                          <a:lnTo>
                            <a:pt x="21600" y="21383"/>
                          </a:lnTo>
                          <a:close/>
                        </a:path>
                      </a:pathLst>
                    </a:custGeom>
                    <a:solidFill>
                      <a:srgbClr val="00008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30" name="Google Shape;170;p3">
                      <a:extLst>
                        <a:ext uri="{FF2B5EF4-FFF2-40B4-BE49-F238E27FC236}">
                          <a16:creationId xmlns:a16="http://schemas.microsoft.com/office/drawing/2014/main" id="{29D1E843-99B9-CA79-DE1B-801E358E4ECC}"/>
                        </a:ext>
                      </a:extLst>
                    </p:cNvPr>
                    <p:cNvSpPr/>
                    <p:nvPr/>
                  </p:nvSpPr>
                  <p:spPr>
                    <a:xfrm>
                      <a:off x="1840" y="2265"/>
                      <a:ext cx="458" cy="279"/>
                    </a:xfrm>
                    <a:custGeom>
                      <a:avLst/>
                      <a:gdLst/>
                      <a:ahLst/>
                      <a:cxnLst/>
                      <a:rect l="l" t="t" r="r" b="b"/>
                      <a:pathLst>
                        <a:path w="458" h="279" extrusionOk="0">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1" name="Google Shape;171;p3">
                      <a:extLst>
                        <a:ext uri="{FF2B5EF4-FFF2-40B4-BE49-F238E27FC236}">
                          <a16:creationId xmlns:a16="http://schemas.microsoft.com/office/drawing/2014/main" id="{0A419DE7-B3B0-65A1-B5F0-45F521F57AF3}"/>
                        </a:ext>
                      </a:extLst>
                    </p:cNvPr>
                    <p:cNvSpPr/>
                    <p:nvPr/>
                  </p:nvSpPr>
                  <p:spPr>
                    <a:xfrm>
                      <a:off x="1840" y="2316"/>
                      <a:ext cx="459" cy="221"/>
                    </a:xfrm>
                    <a:custGeom>
                      <a:avLst/>
                      <a:gdLst/>
                      <a:ahLst/>
                      <a:cxnLst/>
                      <a:rect l="l" t="t" r="r" b="b"/>
                      <a:pathLst>
                        <a:path w="459" h="221" extrusionOk="0">
                          <a:moveTo>
                            <a:pt x="0" y="124"/>
                          </a:moveTo>
                          <a:lnTo>
                            <a:pt x="253" y="0"/>
                          </a:lnTo>
                          <a:lnTo>
                            <a:pt x="458" y="57"/>
                          </a:lnTo>
                          <a:lnTo>
                            <a:pt x="204" y="220"/>
                          </a:lnTo>
                          <a:lnTo>
                            <a:pt x="0" y="124"/>
                          </a:lnTo>
                        </a:path>
                      </a:pathLst>
                    </a:custGeom>
                    <a:solidFill>
                      <a:srgbClr val="00FF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2" name="Google Shape;172;p3">
                      <a:extLst>
                        <a:ext uri="{FF2B5EF4-FFF2-40B4-BE49-F238E27FC236}">
                          <a16:creationId xmlns:a16="http://schemas.microsoft.com/office/drawing/2014/main" id="{F774481D-9B62-BE8B-4694-A13C779A080C}"/>
                        </a:ext>
                      </a:extLst>
                    </p:cNvPr>
                    <p:cNvSpPr/>
                    <p:nvPr/>
                  </p:nvSpPr>
                  <p:spPr>
                    <a:xfrm>
                      <a:off x="2042" y="2334"/>
                      <a:ext cx="249" cy="200"/>
                    </a:xfrm>
                    <a:custGeom>
                      <a:avLst/>
                      <a:gdLst/>
                      <a:ahLst/>
                      <a:cxnLst/>
                      <a:rect l="l" t="t" r="r" b="b"/>
                      <a:pathLst>
                        <a:path w="249" h="200" extrusionOk="0">
                          <a:moveTo>
                            <a:pt x="5" y="149"/>
                          </a:moveTo>
                          <a:lnTo>
                            <a:pt x="0" y="199"/>
                          </a:lnTo>
                          <a:lnTo>
                            <a:pt x="244" y="43"/>
                          </a:lnTo>
                          <a:lnTo>
                            <a:pt x="248" y="0"/>
                          </a:lnTo>
                          <a:lnTo>
                            <a:pt x="5" y="149"/>
                          </a:lnTo>
                        </a:path>
                      </a:pathLst>
                    </a:custGeom>
                    <a:solidFill>
                      <a:srgbClr val="FFFF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3" name="Google Shape;173;p3">
                      <a:extLst>
                        <a:ext uri="{FF2B5EF4-FFF2-40B4-BE49-F238E27FC236}">
                          <a16:creationId xmlns:a16="http://schemas.microsoft.com/office/drawing/2014/main" id="{1EF5F5D0-2B0E-9772-1E19-2FD5841EC186}"/>
                        </a:ext>
                      </a:extLst>
                    </p:cNvPr>
                    <p:cNvSpPr/>
                    <p:nvPr/>
                  </p:nvSpPr>
                  <p:spPr>
                    <a:xfrm>
                      <a:off x="1844" y="2383"/>
                      <a:ext cx="205" cy="149"/>
                    </a:xfrm>
                    <a:custGeom>
                      <a:avLst/>
                      <a:gdLst/>
                      <a:ahLst/>
                      <a:cxnLst/>
                      <a:rect l="l" t="t" r="r" b="b"/>
                      <a:pathLst>
                        <a:path w="205" h="149" extrusionOk="0">
                          <a:moveTo>
                            <a:pt x="5" y="0"/>
                          </a:moveTo>
                          <a:lnTo>
                            <a:pt x="0" y="53"/>
                          </a:lnTo>
                          <a:lnTo>
                            <a:pt x="200" y="148"/>
                          </a:lnTo>
                          <a:lnTo>
                            <a:pt x="204" y="98"/>
                          </a:lnTo>
                          <a:lnTo>
                            <a:pt x="5" y="0"/>
                          </a:lnTo>
                        </a:path>
                      </a:pathLst>
                    </a:custGeom>
                    <a:solidFill>
                      <a:srgbClr val="808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4" name="Google Shape;174;p3">
                      <a:extLst>
                        <a:ext uri="{FF2B5EF4-FFF2-40B4-BE49-F238E27FC236}">
                          <a16:creationId xmlns:a16="http://schemas.microsoft.com/office/drawing/2014/main" id="{0038E1D2-BE6C-DE52-1A9C-A7150254819F}"/>
                        </a:ext>
                      </a:extLst>
                    </p:cNvPr>
                    <p:cNvSpPr/>
                    <p:nvPr/>
                  </p:nvSpPr>
                  <p:spPr>
                    <a:xfrm>
                      <a:off x="1844" y="2378"/>
                      <a:ext cx="206" cy="115"/>
                    </a:xfrm>
                    <a:custGeom>
                      <a:avLst/>
                      <a:gdLst/>
                      <a:ahLst/>
                      <a:cxnLst/>
                      <a:rect l="l" t="t" r="r" b="b"/>
                      <a:pathLst>
                        <a:path w="206" h="115" extrusionOk="0">
                          <a:moveTo>
                            <a:pt x="0" y="0"/>
                          </a:moveTo>
                          <a:lnTo>
                            <a:pt x="0" y="9"/>
                          </a:lnTo>
                          <a:lnTo>
                            <a:pt x="199" y="114"/>
                          </a:lnTo>
                          <a:lnTo>
                            <a:pt x="205" y="100"/>
                          </a:lnTo>
                          <a:lnTo>
                            <a:pt x="0" y="0"/>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5" name="Google Shape;175;p3">
                      <a:extLst>
                        <a:ext uri="{FF2B5EF4-FFF2-40B4-BE49-F238E27FC236}">
                          <a16:creationId xmlns:a16="http://schemas.microsoft.com/office/drawing/2014/main" id="{3C341364-AEDA-89A6-C905-64D22843954B}"/>
                        </a:ext>
                      </a:extLst>
                    </p:cNvPr>
                    <p:cNvSpPr/>
                    <p:nvPr/>
                  </p:nvSpPr>
                  <p:spPr>
                    <a:xfrm>
                      <a:off x="2045" y="2373"/>
                      <a:ext cx="253" cy="172"/>
                    </a:xfrm>
                    <a:custGeom>
                      <a:avLst/>
                      <a:gdLst/>
                      <a:ahLst/>
                      <a:cxnLst/>
                      <a:rect l="l" t="t" r="r" b="b"/>
                      <a:pathLst>
                        <a:path w="253" h="172" extrusionOk="0">
                          <a:moveTo>
                            <a:pt x="0" y="164"/>
                          </a:moveTo>
                          <a:lnTo>
                            <a:pt x="1" y="171"/>
                          </a:lnTo>
                          <a:lnTo>
                            <a:pt x="252" y="6"/>
                          </a:lnTo>
                          <a:lnTo>
                            <a:pt x="252" y="0"/>
                          </a:lnTo>
                          <a:lnTo>
                            <a:pt x="0" y="164"/>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36" name="Google Shape;176;p3">
                      <a:extLst>
                        <a:ext uri="{FF2B5EF4-FFF2-40B4-BE49-F238E27FC236}">
                          <a16:creationId xmlns:a16="http://schemas.microsoft.com/office/drawing/2014/main" id="{FA7966B6-701F-8DD3-20C1-6D3F49D022B4}"/>
                        </a:ext>
                      </a:extLst>
                    </p:cNvPr>
                    <p:cNvSpPr/>
                    <p:nvPr/>
                  </p:nvSpPr>
                  <p:spPr>
                    <a:xfrm>
                      <a:off x="1843" y="2265"/>
                      <a:ext cx="455" cy="214"/>
                    </a:xfrm>
                    <a:custGeom>
                      <a:avLst/>
                      <a:gdLst/>
                      <a:ahLst/>
                      <a:cxnLst/>
                      <a:rect l="l" t="t" r="r" b="b"/>
                      <a:pathLst>
                        <a:path w="455" h="214" extrusionOk="0">
                          <a:moveTo>
                            <a:pt x="0" y="114"/>
                          </a:moveTo>
                          <a:lnTo>
                            <a:pt x="248" y="0"/>
                          </a:lnTo>
                          <a:lnTo>
                            <a:pt x="454" y="58"/>
                          </a:lnTo>
                          <a:lnTo>
                            <a:pt x="206" y="213"/>
                          </a:lnTo>
                          <a:lnTo>
                            <a:pt x="0" y="114"/>
                          </a:lnTo>
                        </a:path>
                      </a:pathLst>
                    </a:custGeom>
                    <a:solidFill>
                      <a:srgbClr val="0000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37" name="Google Shape;177;p3">
                      <a:extLst>
                        <a:ext uri="{FF2B5EF4-FFF2-40B4-BE49-F238E27FC236}">
                          <a16:creationId xmlns:a16="http://schemas.microsoft.com/office/drawing/2014/main" id="{290FA3D7-CBDE-2161-DD55-CC096E9D622B}"/>
                        </a:ext>
                      </a:extLst>
                    </p:cNvPr>
                    <p:cNvGrpSpPr/>
                    <p:nvPr/>
                  </p:nvGrpSpPr>
                  <p:grpSpPr>
                    <a:xfrm>
                      <a:off x="2044" y="2276"/>
                      <a:ext cx="231" cy="77"/>
                      <a:chOff x="2044" y="2276"/>
                      <a:chExt cx="231" cy="77"/>
                    </a:xfrm>
                  </p:grpSpPr>
                  <p:sp>
                    <p:nvSpPr>
                      <p:cNvPr id="451" name="Google Shape;178;p3">
                        <a:extLst>
                          <a:ext uri="{FF2B5EF4-FFF2-40B4-BE49-F238E27FC236}">
                            <a16:creationId xmlns:a16="http://schemas.microsoft.com/office/drawing/2014/main" id="{FBAC7FC9-AC4D-12DE-4F39-FA614AE1FD16}"/>
                          </a:ext>
                        </a:extLst>
                      </p:cNvPr>
                      <p:cNvSpPr/>
                      <p:nvPr/>
                    </p:nvSpPr>
                    <p:spPr>
                      <a:xfrm>
                        <a:off x="2062" y="2276"/>
                        <a:ext cx="213" cy="66"/>
                      </a:xfrm>
                      <a:custGeom>
                        <a:avLst/>
                        <a:gdLst/>
                        <a:ahLst/>
                        <a:cxnLst/>
                        <a:rect l="l" t="t" r="r" b="b"/>
                        <a:pathLst>
                          <a:path w="213" h="66" extrusionOk="0">
                            <a:moveTo>
                              <a:pt x="4" y="0"/>
                            </a:moveTo>
                            <a:lnTo>
                              <a:pt x="0" y="4"/>
                            </a:lnTo>
                            <a:lnTo>
                              <a:pt x="205" y="65"/>
                            </a:lnTo>
                            <a:lnTo>
                              <a:pt x="212" y="64"/>
                            </a:lnTo>
                            <a:lnTo>
                              <a:pt x="4"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52" name="Google Shape;179;p3">
                        <a:extLst>
                          <a:ext uri="{FF2B5EF4-FFF2-40B4-BE49-F238E27FC236}">
                            <a16:creationId xmlns:a16="http://schemas.microsoft.com/office/drawing/2014/main" id="{577FA3C0-E1EF-47DC-5E62-1ECE3550B7F0}"/>
                          </a:ext>
                        </a:extLst>
                      </p:cNvPr>
                      <p:cNvSpPr/>
                      <p:nvPr/>
                    </p:nvSpPr>
                    <p:spPr>
                      <a:xfrm>
                        <a:off x="2044" y="2285"/>
                        <a:ext cx="217" cy="68"/>
                      </a:xfrm>
                      <a:custGeom>
                        <a:avLst/>
                        <a:gdLst/>
                        <a:ahLst/>
                        <a:cxnLst/>
                        <a:rect l="l" t="t" r="r" b="b"/>
                        <a:pathLst>
                          <a:path w="217" h="68" extrusionOk="0">
                            <a:moveTo>
                              <a:pt x="8" y="0"/>
                            </a:moveTo>
                            <a:lnTo>
                              <a:pt x="0" y="5"/>
                            </a:lnTo>
                            <a:lnTo>
                              <a:pt x="209" y="67"/>
                            </a:lnTo>
                            <a:lnTo>
                              <a:pt x="216" y="63"/>
                            </a:lnTo>
                            <a:lnTo>
                              <a:pt x="8"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438" name="Google Shape;180;p3">
                      <a:extLst>
                        <a:ext uri="{FF2B5EF4-FFF2-40B4-BE49-F238E27FC236}">
                          <a16:creationId xmlns:a16="http://schemas.microsoft.com/office/drawing/2014/main" id="{D624D2FB-7FC7-B706-2C39-473BA859A946}"/>
                        </a:ext>
                      </a:extLst>
                    </p:cNvPr>
                    <p:cNvSpPr/>
                    <p:nvPr/>
                  </p:nvSpPr>
                  <p:spPr>
                    <a:xfrm>
                      <a:off x="2048" y="2326"/>
                      <a:ext cx="250" cy="157"/>
                    </a:xfrm>
                    <a:custGeom>
                      <a:avLst/>
                      <a:gdLst/>
                      <a:ahLst/>
                      <a:cxnLst/>
                      <a:rect l="l" t="t" r="r" b="b"/>
                      <a:pathLst>
                        <a:path w="250" h="157" extrusionOk="0">
                          <a:moveTo>
                            <a:pt x="0" y="152"/>
                          </a:moveTo>
                          <a:lnTo>
                            <a:pt x="1" y="156"/>
                          </a:lnTo>
                          <a:lnTo>
                            <a:pt x="248" y="2"/>
                          </a:lnTo>
                          <a:lnTo>
                            <a:pt x="249" y="0"/>
                          </a:lnTo>
                          <a:lnTo>
                            <a:pt x="0" y="15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39" name="Google Shape;181;p3">
                      <a:extLst>
                        <a:ext uri="{FF2B5EF4-FFF2-40B4-BE49-F238E27FC236}">
                          <a16:creationId xmlns:a16="http://schemas.microsoft.com/office/drawing/2014/main" id="{4FA11CDD-D37B-476B-06BE-7515D93B975A}"/>
                        </a:ext>
                      </a:extLst>
                    </p:cNvPr>
                    <p:cNvGrpSpPr/>
                    <p:nvPr/>
                  </p:nvGrpSpPr>
                  <p:grpSpPr>
                    <a:xfrm>
                      <a:off x="2044" y="2338"/>
                      <a:ext cx="245" cy="184"/>
                      <a:chOff x="2044" y="2338"/>
                      <a:chExt cx="245" cy="184"/>
                    </a:xfrm>
                  </p:grpSpPr>
                  <p:cxnSp>
                    <p:nvCxnSpPr>
                      <p:cNvPr id="446" name="Google Shape;182;p3">
                        <a:extLst>
                          <a:ext uri="{FF2B5EF4-FFF2-40B4-BE49-F238E27FC236}">
                            <a16:creationId xmlns:a16="http://schemas.microsoft.com/office/drawing/2014/main" id="{FEBFCB2D-7D93-A474-EA81-368147FF6BAC}"/>
                          </a:ext>
                        </a:extLst>
                      </p:cNvPr>
                      <p:cNvCxnSpPr/>
                      <p:nvPr/>
                    </p:nvCxnSpPr>
                    <p:spPr>
                      <a:xfrm flipH="1">
                        <a:off x="2049" y="2338"/>
                        <a:ext cx="239" cy="149"/>
                      </a:xfrm>
                      <a:prstGeom prst="straightConnector1">
                        <a:avLst/>
                      </a:prstGeom>
                      <a:noFill/>
                      <a:ln w="12700" cap="flat" cmpd="sng">
                        <a:solidFill>
                          <a:srgbClr val="000000"/>
                        </a:solidFill>
                        <a:prstDash val="solid"/>
                        <a:round/>
                        <a:headEnd type="none" w="sm" len="sm"/>
                        <a:tailEnd type="none" w="sm" len="sm"/>
                      </a:ln>
                    </p:spPr>
                  </p:cxnSp>
                  <p:cxnSp>
                    <p:nvCxnSpPr>
                      <p:cNvPr id="447" name="Google Shape;183;p3">
                        <a:extLst>
                          <a:ext uri="{FF2B5EF4-FFF2-40B4-BE49-F238E27FC236}">
                            <a16:creationId xmlns:a16="http://schemas.microsoft.com/office/drawing/2014/main" id="{17954134-D076-37BE-D42D-22A4AB9E6A15}"/>
                          </a:ext>
                        </a:extLst>
                      </p:cNvPr>
                      <p:cNvCxnSpPr/>
                      <p:nvPr/>
                    </p:nvCxnSpPr>
                    <p:spPr>
                      <a:xfrm flipH="1">
                        <a:off x="2048" y="2347"/>
                        <a:ext cx="241" cy="149"/>
                      </a:xfrm>
                      <a:prstGeom prst="straightConnector1">
                        <a:avLst/>
                      </a:prstGeom>
                      <a:noFill/>
                      <a:ln w="12700" cap="flat" cmpd="sng">
                        <a:solidFill>
                          <a:srgbClr val="000000"/>
                        </a:solidFill>
                        <a:prstDash val="solid"/>
                        <a:round/>
                        <a:headEnd type="none" w="sm" len="sm"/>
                        <a:tailEnd type="none" w="sm" len="sm"/>
                      </a:ln>
                    </p:spPr>
                  </p:cxnSp>
                  <p:cxnSp>
                    <p:nvCxnSpPr>
                      <p:cNvPr id="448" name="Google Shape;184;p3">
                        <a:extLst>
                          <a:ext uri="{FF2B5EF4-FFF2-40B4-BE49-F238E27FC236}">
                            <a16:creationId xmlns:a16="http://schemas.microsoft.com/office/drawing/2014/main" id="{EA993519-462E-B0A4-D362-C0B1A5279753}"/>
                          </a:ext>
                        </a:extLst>
                      </p:cNvPr>
                      <p:cNvCxnSpPr/>
                      <p:nvPr/>
                    </p:nvCxnSpPr>
                    <p:spPr>
                      <a:xfrm flipH="1">
                        <a:off x="2046" y="2355"/>
                        <a:ext cx="238" cy="149"/>
                      </a:xfrm>
                      <a:prstGeom prst="straightConnector1">
                        <a:avLst/>
                      </a:prstGeom>
                      <a:noFill/>
                      <a:ln w="12700" cap="flat" cmpd="sng">
                        <a:solidFill>
                          <a:srgbClr val="000000"/>
                        </a:solidFill>
                        <a:prstDash val="solid"/>
                        <a:round/>
                        <a:headEnd type="none" w="sm" len="sm"/>
                        <a:tailEnd type="none" w="sm" len="sm"/>
                      </a:ln>
                    </p:spPr>
                  </p:cxnSp>
                  <p:cxnSp>
                    <p:nvCxnSpPr>
                      <p:cNvPr id="449" name="Google Shape;185;p3">
                        <a:extLst>
                          <a:ext uri="{FF2B5EF4-FFF2-40B4-BE49-F238E27FC236}">
                            <a16:creationId xmlns:a16="http://schemas.microsoft.com/office/drawing/2014/main" id="{C8383369-880E-9883-5512-C4DAE78BA7E5}"/>
                          </a:ext>
                        </a:extLst>
                      </p:cNvPr>
                      <p:cNvCxnSpPr/>
                      <p:nvPr/>
                    </p:nvCxnSpPr>
                    <p:spPr>
                      <a:xfrm flipH="1">
                        <a:off x="2047" y="2359"/>
                        <a:ext cx="240" cy="152"/>
                      </a:xfrm>
                      <a:prstGeom prst="straightConnector1">
                        <a:avLst/>
                      </a:prstGeom>
                      <a:noFill/>
                      <a:ln w="12700" cap="flat" cmpd="sng">
                        <a:solidFill>
                          <a:srgbClr val="000000"/>
                        </a:solidFill>
                        <a:prstDash val="solid"/>
                        <a:round/>
                        <a:headEnd type="none" w="sm" len="sm"/>
                        <a:tailEnd type="none" w="sm" len="sm"/>
                      </a:ln>
                    </p:spPr>
                  </p:cxnSp>
                  <p:cxnSp>
                    <p:nvCxnSpPr>
                      <p:cNvPr id="450" name="Google Shape;186;p3">
                        <a:extLst>
                          <a:ext uri="{FF2B5EF4-FFF2-40B4-BE49-F238E27FC236}">
                            <a16:creationId xmlns:a16="http://schemas.microsoft.com/office/drawing/2014/main" id="{4E46EBAD-119F-ADEC-1B1F-7933CBD598F6}"/>
                          </a:ext>
                        </a:extLst>
                      </p:cNvPr>
                      <p:cNvCxnSpPr/>
                      <p:nvPr/>
                    </p:nvCxnSpPr>
                    <p:spPr>
                      <a:xfrm flipH="1">
                        <a:off x="2044" y="2368"/>
                        <a:ext cx="243" cy="154"/>
                      </a:xfrm>
                      <a:prstGeom prst="straightConnector1">
                        <a:avLst/>
                      </a:prstGeom>
                      <a:noFill/>
                      <a:ln w="12700" cap="flat" cmpd="sng">
                        <a:solidFill>
                          <a:srgbClr val="000000"/>
                        </a:solidFill>
                        <a:prstDash val="solid"/>
                        <a:round/>
                        <a:headEnd type="none" w="sm" len="sm"/>
                        <a:tailEnd type="none" w="sm" len="sm"/>
                      </a:ln>
                    </p:spPr>
                  </p:cxnSp>
                </p:grpSp>
                <p:grpSp>
                  <p:nvGrpSpPr>
                    <p:cNvPr id="440" name="Google Shape;187;p3">
                      <a:extLst>
                        <a:ext uri="{FF2B5EF4-FFF2-40B4-BE49-F238E27FC236}">
                          <a16:creationId xmlns:a16="http://schemas.microsoft.com/office/drawing/2014/main" id="{C2348F19-401F-6F3D-C649-3FB29E9020D8}"/>
                        </a:ext>
                      </a:extLst>
                    </p:cNvPr>
                    <p:cNvGrpSpPr/>
                    <p:nvPr/>
                  </p:nvGrpSpPr>
                  <p:grpSpPr>
                    <a:xfrm>
                      <a:off x="1846" y="2387"/>
                      <a:ext cx="203" cy="133"/>
                      <a:chOff x="1846" y="2387"/>
                      <a:chExt cx="203" cy="133"/>
                    </a:xfrm>
                  </p:grpSpPr>
                  <p:cxnSp>
                    <p:nvCxnSpPr>
                      <p:cNvPr id="441" name="Google Shape;188;p3">
                        <a:extLst>
                          <a:ext uri="{FF2B5EF4-FFF2-40B4-BE49-F238E27FC236}">
                            <a16:creationId xmlns:a16="http://schemas.microsoft.com/office/drawing/2014/main" id="{0AE11815-B758-0B74-FE69-F8B4C4AD3D82}"/>
                          </a:ext>
                        </a:extLst>
                      </p:cNvPr>
                      <p:cNvCxnSpPr/>
                      <p:nvPr/>
                    </p:nvCxnSpPr>
                    <p:spPr>
                      <a:xfrm>
                        <a:off x="1850" y="2387"/>
                        <a:ext cx="199" cy="100"/>
                      </a:xfrm>
                      <a:prstGeom prst="straightConnector1">
                        <a:avLst/>
                      </a:prstGeom>
                      <a:noFill/>
                      <a:ln w="12700" cap="flat" cmpd="sng">
                        <a:solidFill>
                          <a:srgbClr val="000000"/>
                        </a:solidFill>
                        <a:prstDash val="solid"/>
                        <a:round/>
                        <a:headEnd type="none" w="sm" len="sm"/>
                        <a:tailEnd type="none" w="sm" len="sm"/>
                      </a:ln>
                    </p:spPr>
                  </p:cxnSp>
                  <p:cxnSp>
                    <p:nvCxnSpPr>
                      <p:cNvPr id="442" name="Google Shape;189;p3">
                        <a:extLst>
                          <a:ext uri="{FF2B5EF4-FFF2-40B4-BE49-F238E27FC236}">
                            <a16:creationId xmlns:a16="http://schemas.microsoft.com/office/drawing/2014/main" id="{3E70B716-7F73-856D-625C-9420EC1168B3}"/>
                          </a:ext>
                        </a:extLst>
                      </p:cNvPr>
                      <p:cNvCxnSpPr/>
                      <p:nvPr/>
                    </p:nvCxnSpPr>
                    <p:spPr>
                      <a:xfrm>
                        <a:off x="1850" y="2396"/>
                        <a:ext cx="198" cy="98"/>
                      </a:xfrm>
                      <a:prstGeom prst="straightConnector1">
                        <a:avLst/>
                      </a:prstGeom>
                      <a:noFill/>
                      <a:ln w="12700" cap="flat" cmpd="sng">
                        <a:solidFill>
                          <a:srgbClr val="000000"/>
                        </a:solidFill>
                        <a:prstDash val="solid"/>
                        <a:round/>
                        <a:headEnd type="none" w="sm" len="sm"/>
                        <a:tailEnd type="none" w="sm" len="sm"/>
                      </a:ln>
                    </p:spPr>
                  </p:cxnSp>
                  <p:cxnSp>
                    <p:nvCxnSpPr>
                      <p:cNvPr id="443" name="Google Shape;190;p3">
                        <a:extLst>
                          <a:ext uri="{FF2B5EF4-FFF2-40B4-BE49-F238E27FC236}">
                            <a16:creationId xmlns:a16="http://schemas.microsoft.com/office/drawing/2014/main" id="{0CB4D1C7-A899-C199-0BBC-689DB6C754D6}"/>
                          </a:ext>
                        </a:extLst>
                      </p:cNvPr>
                      <p:cNvCxnSpPr/>
                      <p:nvPr/>
                    </p:nvCxnSpPr>
                    <p:spPr>
                      <a:xfrm>
                        <a:off x="1847" y="2404"/>
                        <a:ext cx="199" cy="99"/>
                      </a:xfrm>
                      <a:prstGeom prst="straightConnector1">
                        <a:avLst/>
                      </a:prstGeom>
                      <a:noFill/>
                      <a:ln w="12700" cap="flat" cmpd="sng">
                        <a:solidFill>
                          <a:srgbClr val="000000"/>
                        </a:solidFill>
                        <a:prstDash val="solid"/>
                        <a:round/>
                        <a:headEnd type="none" w="sm" len="sm"/>
                        <a:tailEnd type="none" w="sm" len="sm"/>
                      </a:ln>
                    </p:spPr>
                  </p:cxnSp>
                  <p:cxnSp>
                    <p:nvCxnSpPr>
                      <p:cNvPr id="444" name="Google Shape;191;p3">
                        <a:extLst>
                          <a:ext uri="{FF2B5EF4-FFF2-40B4-BE49-F238E27FC236}">
                            <a16:creationId xmlns:a16="http://schemas.microsoft.com/office/drawing/2014/main" id="{7AAF7B38-DD7C-A094-AE78-05D99280E1E7}"/>
                          </a:ext>
                        </a:extLst>
                      </p:cNvPr>
                      <p:cNvCxnSpPr/>
                      <p:nvPr/>
                    </p:nvCxnSpPr>
                    <p:spPr>
                      <a:xfrm>
                        <a:off x="1846" y="2413"/>
                        <a:ext cx="200" cy="97"/>
                      </a:xfrm>
                      <a:prstGeom prst="straightConnector1">
                        <a:avLst/>
                      </a:prstGeom>
                      <a:noFill/>
                      <a:ln w="12700" cap="flat" cmpd="sng">
                        <a:solidFill>
                          <a:srgbClr val="000000"/>
                        </a:solidFill>
                        <a:prstDash val="solid"/>
                        <a:round/>
                        <a:headEnd type="none" w="sm" len="sm"/>
                        <a:tailEnd type="none" w="sm" len="sm"/>
                      </a:ln>
                    </p:spPr>
                  </p:cxnSp>
                  <p:cxnSp>
                    <p:nvCxnSpPr>
                      <p:cNvPr id="445" name="Google Shape;192;p3">
                        <a:extLst>
                          <a:ext uri="{FF2B5EF4-FFF2-40B4-BE49-F238E27FC236}">
                            <a16:creationId xmlns:a16="http://schemas.microsoft.com/office/drawing/2014/main" id="{E5BD04A3-DD80-B87B-BC98-2CFD13B5BE14}"/>
                          </a:ext>
                        </a:extLst>
                      </p:cNvPr>
                      <p:cNvCxnSpPr/>
                      <p:nvPr/>
                    </p:nvCxnSpPr>
                    <p:spPr>
                      <a:xfrm>
                        <a:off x="1848" y="2422"/>
                        <a:ext cx="198" cy="98"/>
                      </a:xfrm>
                      <a:prstGeom prst="straightConnector1">
                        <a:avLst/>
                      </a:prstGeom>
                      <a:noFill/>
                      <a:ln w="12700" cap="flat" cmpd="sng">
                        <a:solidFill>
                          <a:srgbClr val="000000"/>
                        </a:solidFill>
                        <a:prstDash val="solid"/>
                        <a:round/>
                        <a:headEnd type="none" w="sm" len="sm"/>
                        <a:tailEnd type="none" w="sm" len="sm"/>
                      </a:ln>
                    </p:spPr>
                  </p:cxnSp>
                </p:grpSp>
              </p:grpSp>
              <p:grpSp>
                <p:nvGrpSpPr>
                  <p:cNvPr id="404" name="Google Shape;193;p3">
                    <a:extLst>
                      <a:ext uri="{FF2B5EF4-FFF2-40B4-BE49-F238E27FC236}">
                        <a16:creationId xmlns:a16="http://schemas.microsoft.com/office/drawing/2014/main" id="{F515E35F-6AD3-D7ED-3B92-2475746B5F81}"/>
                      </a:ext>
                    </a:extLst>
                  </p:cNvPr>
                  <p:cNvGrpSpPr/>
                  <p:nvPr/>
                </p:nvGrpSpPr>
                <p:grpSpPr>
                  <a:xfrm>
                    <a:off x="1857" y="2201"/>
                    <a:ext cx="473" cy="279"/>
                    <a:chOff x="1857" y="2201"/>
                    <a:chExt cx="473" cy="279"/>
                  </a:xfrm>
                </p:grpSpPr>
                <p:sp>
                  <p:nvSpPr>
                    <p:cNvPr id="405" name="Google Shape;194;p3">
                      <a:extLst>
                        <a:ext uri="{FF2B5EF4-FFF2-40B4-BE49-F238E27FC236}">
                          <a16:creationId xmlns:a16="http://schemas.microsoft.com/office/drawing/2014/main" id="{BD620578-7BEE-A79D-C03B-87543F4A004A}"/>
                        </a:ext>
                      </a:extLst>
                    </p:cNvPr>
                    <p:cNvSpPr/>
                    <p:nvPr/>
                  </p:nvSpPr>
                  <p:spPr>
                    <a:xfrm rot="240000">
                      <a:off x="1859" y="2315"/>
                      <a:ext cx="13" cy="65"/>
                    </a:xfrm>
                    <a:custGeom>
                      <a:avLst/>
                      <a:gdLst/>
                      <a:ahLst/>
                      <a:cxnLst/>
                      <a:rect l="l" t="t" r="r" b="b"/>
                      <a:pathLst>
                        <a:path w="21600" h="43068" fill="none" extrusionOk="0">
                          <a:moveTo>
                            <a:pt x="19863" y="43068"/>
                          </a:moveTo>
                          <a:cubicBezTo>
                            <a:pt x="8644" y="42163"/>
                            <a:pt x="0" y="32794"/>
                            <a:pt x="0" y="21538"/>
                          </a:cubicBezTo>
                          <a:cubicBezTo>
                            <a:pt x="-1" y="10241"/>
                            <a:pt x="8703" y="853"/>
                            <a:pt x="19967" y="-1"/>
                          </a:cubicBezTo>
                        </a:path>
                        <a:path w="21600" h="43068" extrusionOk="0">
                          <a:moveTo>
                            <a:pt x="19863" y="43068"/>
                          </a:moveTo>
                          <a:cubicBezTo>
                            <a:pt x="8644" y="42163"/>
                            <a:pt x="0" y="32794"/>
                            <a:pt x="0" y="21538"/>
                          </a:cubicBezTo>
                          <a:cubicBezTo>
                            <a:pt x="-1" y="10241"/>
                            <a:pt x="8703" y="853"/>
                            <a:pt x="19967" y="-1"/>
                          </a:cubicBezTo>
                          <a:lnTo>
                            <a:pt x="21600" y="21538"/>
                          </a:lnTo>
                          <a:close/>
                        </a:path>
                      </a:pathLst>
                    </a:custGeom>
                    <a:solidFill>
                      <a:srgbClr val="00008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406" name="Google Shape;195;p3">
                      <a:extLst>
                        <a:ext uri="{FF2B5EF4-FFF2-40B4-BE49-F238E27FC236}">
                          <a16:creationId xmlns:a16="http://schemas.microsoft.com/office/drawing/2014/main" id="{087C7443-AB1A-D36B-AE2A-5879E4C2B45B}"/>
                        </a:ext>
                      </a:extLst>
                    </p:cNvPr>
                    <p:cNvSpPr/>
                    <p:nvPr/>
                  </p:nvSpPr>
                  <p:spPr>
                    <a:xfrm>
                      <a:off x="1872" y="2201"/>
                      <a:ext cx="457" cy="278"/>
                    </a:xfrm>
                    <a:custGeom>
                      <a:avLst/>
                      <a:gdLst/>
                      <a:ahLst/>
                      <a:cxnLst/>
                      <a:rect l="l" t="t" r="r" b="b"/>
                      <a:pathLst>
                        <a:path w="457" h="278" extrusionOk="0">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07" name="Google Shape;196;p3">
                      <a:extLst>
                        <a:ext uri="{FF2B5EF4-FFF2-40B4-BE49-F238E27FC236}">
                          <a16:creationId xmlns:a16="http://schemas.microsoft.com/office/drawing/2014/main" id="{AD88EB59-81CB-497A-E40D-564E74F47B8F}"/>
                        </a:ext>
                      </a:extLst>
                    </p:cNvPr>
                    <p:cNvSpPr/>
                    <p:nvPr/>
                  </p:nvSpPr>
                  <p:spPr>
                    <a:xfrm>
                      <a:off x="1872" y="2253"/>
                      <a:ext cx="457" cy="221"/>
                    </a:xfrm>
                    <a:custGeom>
                      <a:avLst/>
                      <a:gdLst/>
                      <a:ahLst/>
                      <a:cxnLst/>
                      <a:rect l="l" t="t" r="r" b="b"/>
                      <a:pathLst>
                        <a:path w="457" h="221" extrusionOk="0">
                          <a:moveTo>
                            <a:pt x="0" y="121"/>
                          </a:moveTo>
                          <a:lnTo>
                            <a:pt x="251" y="0"/>
                          </a:lnTo>
                          <a:lnTo>
                            <a:pt x="456" y="57"/>
                          </a:lnTo>
                          <a:lnTo>
                            <a:pt x="204" y="220"/>
                          </a:lnTo>
                          <a:lnTo>
                            <a:pt x="0" y="121"/>
                          </a:lnTo>
                        </a:path>
                      </a:pathLst>
                    </a:custGeom>
                    <a:solidFill>
                      <a:srgbClr val="00FF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08" name="Google Shape;197;p3">
                      <a:extLst>
                        <a:ext uri="{FF2B5EF4-FFF2-40B4-BE49-F238E27FC236}">
                          <a16:creationId xmlns:a16="http://schemas.microsoft.com/office/drawing/2014/main" id="{87747383-63F3-D80C-68D7-D8F1EE0CC22E}"/>
                        </a:ext>
                      </a:extLst>
                    </p:cNvPr>
                    <p:cNvSpPr/>
                    <p:nvPr/>
                  </p:nvSpPr>
                  <p:spPr>
                    <a:xfrm>
                      <a:off x="2075" y="2268"/>
                      <a:ext cx="246" cy="200"/>
                    </a:xfrm>
                    <a:custGeom>
                      <a:avLst/>
                      <a:gdLst/>
                      <a:ahLst/>
                      <a:cxnLst/>
                      <a:rect l="l" t="t" r="r" b="b"/>
                      <a:pathLst>
                        <a:path w="246" h="200" extrusionOk="0">
                          <a:moveTo>
                            <a:pt x="4" y="150"/>
                          </a:moveTo>
                          <a:lnTo>
                            <a:pt x="0" y="199"/>
                          </a:lnTo>
                          <a:lnTo>
                            <a:pt x="243" y="46"/>
                          </a:lnTo>
                          <a:lnTo>
                            <a:pt x="245" y="0"/>
                          </a:lnTo>
                          <a:lnTo>
                            <a:pt x="4" y="150"/>
                          </a:lnTo>
                        </a:path>
                      </a:pathLst>
                    </a:custGeom>
                    <a:solidFill>
                      <a:srgbClr val="FFFF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09" name="Google Shape;198;p3">
                      <a:extLst>
                        <a:ext uri="{FF2B5EF4-FFF2-40B4-BE49-F238E27FC236}">
                          <a16:creationId xmlns:a16="http://schemas.microsoft.com/office/drawing/2014/main" id="{838C8EEE-D3E0-5A5B-2F09-D01373036D2C}"/>
                        </a:ext>
                      </a:extLst>
                    </p:cNvPr>
                    <p:cNvSpPr/>
                    <p:nvPr/>
                  </p:nvSpPr>
                  <p:spPr>
                    <a:xfrm>
                      <a:off x="1877" y="2320"/>
                      <a:ext cx="203" cy="147"/>
                    </a:xfrm>
                    <a:custGeom>
                      <a:avLst/>
                      <a:gdLst/>
                      <a:ahLst/>
                      <a:cxnLst/>
                      <a:rect l="l" t="t" r="r" b="b"/>
                      <a:pathLst>
                        <a:path w="203" h="147" extrusionOk="0">
                          <a:moveTo>
                            <a:pt x="3" y="0"/>
                          </a:moveTo>
                          <a:lnTo>
                            <a:pt x="0" y="50"/>
                          </a:lnTo>
                          <a:lnTo>
                            <a:pt x="197" y="146"/>
                          </a:lnTo>
                          <a:lnTo>
                            <a:pt x="202" y="96"/>
                          </a:lnTo>
                          <a:lnTo>
                            <a:pt x="3" y="0"/>
                          </a:lnTo>
                        </a:path>
                      </a:pathLst>
                    </a:custGeom>
                    <a:solidFill>
                      <a:srgbClr val="808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10" name="Google Shape;199;p3">
                      <a:extLst>
                        <a:ext uri="{FF2B5EF4-FFF2-40B4-BE49-F238E27FC236}">
                          <a16:creationId xmlns:a16="http://schemas.microsoft.com/office/drawing/2014/main" id="{809E701E-8BB4-7EAF-884D-FCD716B7B0EC}"/>
                        </a:ext>
                      </a:extLst>
                    </p:cNvPr>
                    <p:cNvSpPr/>
                    <p:nvPr/>
                  </p:nvSpPr>
                  <p:spPr>
                    <a:xfrm>
                      <a:off x="1876" y="2313"/>
                      <a:ext cx="205" cy="116"/>
                    </a:xfrm>
                    <a:custGeom>
                      <a:avLst/>
                      <a:gdLst/>
                      <a:ahLst/>
                      <a:cxnLst/>
                      <a:rect l="l" t="t" r="r" b="b"/>
                      <a:pathLst>
                        <a:path w="205" h="116" extrusionOk="0">
                          <a:moveTo>
                            <a:pt x="1" y="0"/>
                          </a:moveTo>
                          <a:lnTo>
                            <a:pt x="0" y="8"/>
                          </a:lnTo>
                          <a:lnTo>
                            <a:pt x="198" y="115"/>
                          </a:lnTo>
                          <a:lnTo>
                            <a:pt x="204" y="98"/>
                          </a:lnTo>
                          <a:lnTo>
                            <a:pt x="1" y="0"/>
                          </a:lnTo>
                        </a:path>
                      </a:pathLst>
                    </a:custGeom>
                    <a:solidFill>
                      <a:srgbClr val="000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11" name="Google Shape;200;p3">
                      <a:extLst>
                        <a:ext uri="{FF2B5EF4-FFF2-40B4-BE49-F238E27FC236}">
                          <a16:creationId xmlns:a16="http://schemas.microsoft.com/office/drawing/2014/main" id="{5FCD9D27-B25A-14F1-2B99-17C219EB4224}"/>
                        </a:ext>
                      </a:extLst>
                    </p:cNvPr>
                    <p:cNvSpPr/>
                    <p:nvPr/>
                  </p:nvSpPr>
                  <p:spPr>
                    <a:xfrm>
                      <a:off x="2076" y="2310"/>
                      <a:ext cx="252" cy="170"/>
                    </a:xfrm>
                    <a:custGeom>
                      <a:avLst/>
                      <a:gdLst/>
                      <a:ahLst/>
                      <a:cxnLst/>
                      <a:rect l="l" t="t" r="r" b="b"/>
                      <a:pathLst>
                        <a:path w="252" h="170" extrusionOk="0">
                          <a:moveTo>
                            <a:pt x="0" y="162"/>
                          </a:moveTo>
                          <a:lnTo>
                            <a:pt x="1" y="169"/>
                          </a:lnTo>
                          <a:lnTo>
                            <a:pt x="251" y="6"/>
                          </a:lnTo>
                          <a:lnTo>
                            <a:pt x="251" y="0"/>
                          </a:lnTo>
                          <a:lnTo>
                            <a:pt x="0" y="16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12" name="Google Shape;201;p3">
                      <a:extLst>
                        <a:ext uri="{FF2B5EF4-FFF2-40B4-BE49-F238E27FC236}">
                          <a16:creationId xmlns:a16="http://schemas.microsoft.com/office/drawing/2014/main" id="{9C4BE406-04ED-1F22-0810-C773A7F020E5}"/>
                        </a:ext>
                      </a:extLst>
                    </p:cNvPr>
                    <p:cNvSpPr/>
                    <p:nvPr/>
                  </p:nvSpPr>
                  <p:spPr>
                    <a:xfrm>
                      <a:off x="1876" y="2202"/>
                      <a:ext cx="453" cy="212"/>
                    </a:xfrm>
                    <a:custGeom>
                      <a:avLst/>
                      <a:gdLst/>
                      <a:ahLst/>
                      <a:cxnLst/>
                      <a:rect l="l" t="t" r="r" b="b"/>
                      <a:pathLst>
                        <a:path w="453" h="212" extrusionOk="0">
                          <a:moveTo>
                            <a:pt x="0" y="112"/>
                          </a:moveTo>
                          <a:lnTo>
                            <a:pt x="247" y="0"/>
                          </a:lnTo>
                          <a:lnTo>
                            <a:pt x="452" y="58"/>
                          </a:lnTo>
                          <a:lnTo>
                            <a:pt x="204" y="211"/>
                          </a:lnTo>
                          <a:lnTo>
                            <a:pt x="0" y="112"/>
                          </a:lnTo>
                        </a:path>
                      </a:pathLst>
                    </a:custGeom>
                    <a:solidFill>
                      <a:srgbClr val="0000FF"/>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13" name="Google Shape;202;p3">
                      <a:extLst>
                        <a:ext uri="{FF2B5EF4-FFF2-40B4-BE49-F238E27FC236}">
                          <a16:creationId xmlns:a16="http://schemas.microsoft.com/office/drawing/2014/main" id="{DE7CC39A-3F68-CFF0-60C8-B5FA47B80BB3}"/>
                        </a:ext>
                      </a:extLst>
                    </p:cNvPr>
                    <p:cNvGrpSpPr/>
                    <p:nvPr/>
                  </p:nvGrpSpPr>
                  <p:grpSpPr>
                    <a:xfrm>
                      <a:off x="2076" y="2213"/>
                      <a:ext cx="230" cy="75"/>
                      <a:chOff x="2076" y="2213"/>
                      <a:chExt cx="230" cy="75"/>
                    </a:xfrm>
                  </p:grpSpPr>
                  <p:sp>
                    <p:nvSpPr>
                      <p:cNvPr id="427" name="Google Shape;203;p3">
                        <a:extLst>
                          <a:ext uri="{FF2B5EF4-FFF2-40B4-BE49-F238E27FC236}">
                            <a16:creationId xmlns:a16="http://schemas.microsoft.com/office/drawing/2014/main" id="{43EDBC6F-7307-72FF-BF02-3535A680126E}"/>
                          </a:ext>
                        </a:extLst>
                      </p:cNvPr>
                      <p:cNvSpPr/>
                      <p:nvPr/>
                    </p:nvSpPr>
                    <p:spPr>
                      <a:xfrm>
                        <a:off x="2091" y="2213"/>
                        <a:ext cx="215" cy="66"/>
                      </a:xfrm>
                      <a:custGeom>
                        <a:avLst/>
                        <a:gdLst/>
                        <a:ahLst/>
                        <a:cxnLst/>
                        <a:rect l="l" t="t" r="r" b="b"/>
                        <a:pathLst>
                          <a:path w="215" h="66" extrusionOk="0">
                            <a:moveTo>
                              <a:pt x="7" y="0"/>
                            </a:moveTo>
                            <a:lnTo>
                              <a:pt x="0" y="4"/>
                            </a:lnTo>
                            <a:lnTo>
                              <a:pt x="208" y="65"/>
                            </a:lnTo>
                            <a:lnTo>
                              <a:pt x="214" y="64"/>
                            </a:lnTo>
                            <a:lnTo>
                              <a:pt x="7"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28" name="Google Shape;204;p3">
                        <a:extLst>
                          <a:ext uri="{FF2B5EF4-FFF2-40B4-BE49-F238E27FC236}">
                            <a16:creationId xmlns:a16="http://schemas.microsoft.com/office/drawing/2014/main" id="{24C905AB-F987-EA7B-EE75-0587D18B3FF4}"/>
                          </a:ext>
                        </a:extLst>
                      </p:cNvPr>
                      <p:cNvSpPr/>
                      <p:nvPr/>
                    </p:nvSpPr>
                    <p:spPr>
                      <a:xfrm>
                        <a:off x="2076" y="2221"/>
                        <a:ext cx="215" cy="67"/>
                      </a:xfrm>
                      <a:custGeom>
                        <a:avLst/>
                        <a:gdLst/>
                        <a:ahLst/>
                        <a:cxnLst/>
                        <a:rect l="l" t="t" r="r" b="b"/>
                        <a:pathLst>
                          <a:path w="215" h="67" extrusionOk="0">
                            <a:moveTo>
                              <a:pt x="7" y="0"/>
                            </a:moveTo>
                            <a:lnTo>
                              <a:pt x="0" y="4"/>
                            </a:lnTo>
                            <a:lnTo>
                              <a:pt x="208" y="66"/>
                            </a:lnTo>
                            <a:lnTo>
                              <a:pt x="214" y="64"/>
                            </a:lnTo>
                            <a:lnTo>
                              <a:pt x="7" y="0"/>
                            </a:lnTo>
                          </a:path>
                        </a:pathLst>
                      </a:custGeom>
                      <a:solidFill>
                        <a:srgbClr val="FF000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414" name="Google Shape;205;p3">
                      <a:extLst>
                        <a:ext uri="{FF2B5EF4-FFF2-40B4-BE49-F238E27FC236}">
                          <a16:creationId xmlns:a16="http://schemas.microsoft.com/office/drawing/2014/main" id="{CE35B2FB-B221-854D-DE4A-2FD0F802537A}"/>
                        </a:ext>
                      </a:extLst>
                    </p:cNvPr>
                    <p:cNvSpPr/>
                    <p:nvPr/>
                  </p:nvSpPr>
                  <p:spPr>
                    <a:xfrm>
                      <a:off x="2080" y="2259"/>
                      <a:ext cx="250" cy="158"/>
                    </a:xfrm>
                    <a:custGeom>
                      <a:avLst/>
                      <a:gdLst/>
                      <a:ahLst/>
                      <a:cxnLst/>
                      <a:rect l="l" t="t" r="r" b="b"/>
                      <a:pathLst>
                        <a:path w="250" h="158" extrusionOk="0">
                          <a:moveTo>
                            <a:pt x="0" y="152"/>
                          </a:moveTo>
                          <a:lnTo>
                            <a:pt x="1" y="157"/>
                          </a:lnTo>
                          <a:lnTo>
                            <a:pt x="248" y="4"/>
                          </a:lnTo>
                          <a:lnTo>
                            <a:pt x="249" y="0"/>
                          </a:lnTo>
                          <a:lnTo>
                            <a:pt x="0" y="152"/>
                          </a:lnTo>
                        </a:path>
                      </a:pathLst>
                    </a:custGeom>
                    <a:solidFill>
                      <a:srgbClr val="00808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415" name="Google Shape;206;p3">
                      <a:extLst>
                        <a:ext uri="{FF2B5EF4-FFF2-40B4-BE49-F238E27FC236}">
                          <a16:creationId xmlns:a16="http://schemas.microsoft.com/office/drawing/2014/main" id="{BC80F313-F010-5E28-AE0A-FF9320A015B6}"/>
                        </a:ext>
                      </a:extLst>
                    </p:cNvPr>
                    <p:cNvGrpSpPr/>
                    <p:nvPr/>
                  </p:nvGrpSpPr>
                  <p:grpSpPr>
                    <a:xfrm>
                      <a:off x="2077" y="2276"/>
                      <a:ext cx="243" cy="181"/>
                      <a:chOff x="2077" y="2276"/>
                      <a:chExt cx="243" cy="181"/>
                    </a:xfrm>
                  </p:grpSpPr>
                  <p:cxnSp>
                    <p:nvCxnSpPr>
                      <p:cNvPr id="422" name="Google Shape;207;p3">
                        <a:extLst>
                          <a:ext uri="{FF2B5EF4-FFF2-40B4-BE49-F238E27FC236}">
                            <a16:creationId xmlns:a16="http://schemas.microsoft.com/office/drawing/2014/main" id="{FFE1C1F8-51A9-3F38-99F2-039C24457F65}"/>
                          </a:ext>
                        </a:extLst>
                      </p:cNvPr>
                      <p:cNvCxnSpPr/>
                      <p:nvPr/>
                    </p:nvCxnSpPr>
                    <p:spPr>
                      <a:xfrm flipH="1">
                        <a:off x="2080" y="2276"/>
                        <a:ext cx="238" cy="146"/>
                      </a:xfrm>
                      <a:prstGeom prst="straightConnector1">
                        <a:avLst/>
                      </a:prstGeom>
                      <a:noFill/>
                      <a:ln w="12700" cap="flat" cmpd="sng">
                        <a:solidFill>
                          <a:srgbClr val="000000"/>
                        </a:solidFill>
                        <a:prstDash val="solid"/>
                        <a:round/>
                        <a:headEnd type="none" w="sm" len="sm"/>
                        <a:tailEnd type="none" w="sm" len="sm"/>
                      </a:ln>
                    </p:spPr>
                  </p:cxnSp>
                  <p:cxnSp>
                    <p:nvCxnSpPr>
                      <p:cNvPr id="423" name="Google Shape;208;p3">
                        <a:extLst>
                          <a:ext uri="{FF2B5EF4-FFF2-40B4-BE49-F238E27FC236}">
                            <a16:creationId xmlns:a16="http://schemas.microsoft.com/office/drawing/2014/main" id="{59A75A3F-FB17-F055-4EA8-66D32E26A541}"/>
                          </a:ext>
                        </a:extLst>
                      </p:cNvPr>
                      <p:cNvCxnSpPr/>
                      <p:nvPr/>
                    </p:nvCxnSpPr>
                    <p:spPr>
                      <a:xfrm flipH="1">
                        <a:off x="2079" y="2283"/>
                        <a:ext cx="241" cy="147"/>
                      </a:xfrm>
                      <a:prstGeom prst="straightConnector1">
                        <a:avLst/>
                      </a:prstGeom>
                      <a:noFill/>
                      <a:ln w="12700" cap="flat" cmpd="sng">
                        <a:solidFill>
                          <a:srgbClr val="000000"/>
                        </a:solidFill>
                        <a:prstDash val="solid"/>
                        <a:round/>
                        <a:headEnd type="none" w="sm" len="sm"/>
                        <a:tailEnd type="none" w="sm" len="sm"/>
                      </a:ln>
                    </p:spPr>
                  </p:cxnSp>
                  <p:cxnSp>
                    <p:nvCxnSpPr>
                      <p:cNvPr id="424" name="Google Shape;209;p3">
                        <a:extLst>
                          <a:ext uri="{FF2B5EF4-FFF2-40B4-BE49-F238E27FC236}">
                            <a16:creationId xmlns:a16="http://schemas.microsoft.com/office/drawing/2014/main" id="{ACCC9F79-04C5-7A83-7429-F5B36B0B667B}"/>
                          </a:ext>
                        </a:extLst>
                      </p:cNvPr>
                      <p:cNvCxnSpPr/>
                      <p:nvPr/>
                    </p:nvCxnSpPr>
                    <p:spPr>
                      <a:xfrm flipH="1">
                        <a:off x="2078" y="2291"/>
                        <a:ext cx="237" cy="149"/>
                      </a:xfrm>
                      <a:prstGeom prst="straightConnector1">
                        <a:avLst/>
                      </a:prstGeom>
                      <a:noFill/>
                      <a:ln w="12700" cap="flat" cmpd="sng">
                        <a:solidFill>
                          <a:srgbClr val="000000"/>
                        </a:solidFill>
                        <a:prstDash val="solid"/>
                        <a:round/>
                        <a:headEnd type="none" w="sm" len="sm"/>
                        <a:tailEnd type="none" w="sm" len="sm"/>
                      </a:ln>
                    </p:spPr>
                  </p:cxnSp>
                  <p:cxnSp>
                    <p:nvCxnSpPr>
                      <p:cNvPr id="425" name="Google Shape;210;p3">
                        <a:extLst>
                          <a:ext uri="{FF2B5EF4-FFF2-40B4-BE49-F238E27FC236}">
                            <a16:creationId xmlns:a16="http://schemas.microsoft.com/office/drawing/2014/main" id="{61E944C6-63E0-46D2-AD70-405CCF2EB95A}"/>
                          </a:ext>
                        </a:extLst>
                      </p:cNvPr>
                      <p:cNvCxnSpPr/>
                      <p:nvPr/>
                    </p:nvCxnSpPr>
                    <p:spPr>
                      <a:xfrm flipH="1">
                        <a:off x="2079" y="2295"/>
                        <a:ext cx="238" cy="151"/>
                      </a:xfrm>
                      <a:prstGeom prst="straightConnector1">
                        <a:avLst/>
                      </a:prstGeom>
                      <a:noFill/>
                      <a:ln w="12700" cap="flat" cmpd="sng">
                        <a:solidFill>
                          <a:srgbClr val="000000"/>
                        </a:solidFill>
                        <a:prstDash val="solid"/>
                        <a:round/>
                        <a:headEnd type="none" w="sm" len="sm"/>
                        <a:tailEnd type="none" w="sm" len="sm"/>
                      </a:ln>
                    </p:spPr>
                  </p:cxnSp>
                  <p:cxnSp>
                    <p:nvCxnSpPr>
                      <p:cNvPr id="426" name="Google Shape;211;p3">
                        <a:extLst>
                          <a:ext uri="{FF2B5EF4-FFF2-40B4-BE49-F238E27FC236}">
                            <a16:creationId xmlns:a16="http://schemas.microsoft.com/office/drawing/2014/main" id="{8E2147EF-24B6-2B60-54DB-93B04614F428}"/>
                          </a:ext>
                        </a:extLst>
                      </p:cNvPr>
                      <p:cNvCxnSpPr/>
                      <p:nvPr/>
                    </p:nvCxnSpPr>
                    <p:spPr>
                      <a:xfrm flipH="1">
                        <a:off x="2077" y="2306"/>
                        <a:ext cx="240" cy="151"/>
                      </a:xfrm>
                      <a:prstGeom prst="straightConnector1">
                        <a:avLst/>
                      </a:prstGeom>
                      <a:noFill/>
                      <a:ln w="12700" cap="flat" cmpd="sng">
                        <a:solidFill>
                          <a:srgbClr val="000000"/>
                        </a:solidFill>
                        <a:prstDash val="solid"/>
                        <a:round/>
                        <a:headEnd type="none" w="sm" len="sm"/>
                        <a:tailEnd type="none" w="sm" len="sm"/>
                      </a:ln>
                    </p:spPr>
                  </p:cxnSp>
                </p:grpSp>
                <p:grpSp>
                  <p:nvGrpSpPr>
                    <p:cNvPr id="416" name="Google Shape;212;p3">
                      <a:extLst>
                        <a:ext uri="{FF2B5EF4-FFF2-40B4-BE49-F238E27FC236}">
                          <a16:creationId xmlns:a16="http://schemas.microsoft.com/office/drawing/2014/main" id="{B1AC7D80-05AC-0CB1-3953-D5B80D80AA00}"/>
                        </a:ext>
                      </a:extLst>
                    </p:cNvPr>
                    <p:cNvGrpSpPr/>
                    <p:nvPr/>
                  </p:nvGrpSpPr>
                  <p:grpSpPr>
                    <a:xfrm>
                      <a:off x="1878" y="2323"/>
                      <a:ext cx="204" cy="133"/>
                      <a:chOff x="1878" y="2323"/>
                      <a:chExt cx="204" cy="133"/>
                    </a:xfrm>
                  </p:grpSpPr>
                  <p:cxnSp>
                    <p:nvCxnSpPr>
                      <p:cNvPr id="417" name="Google Shape;213;p3">
                        <a:extLst>
                          <a:ext uri="{FF2B5EF4-FFF2-40B4-BE49-F238E27FC236}">
                            <a16:creationId xmlns:a16="http://schemas.microsoft.com/office/drawing/2014/main" id="{8CE5B2B2-6821-2538-3C56-4465FA737993}"/>
                          </a:ext>
                        </a:extLst>
                      </p:cNvPr>
                      <p:cNvCxnSpPr/>
                      <p:nvPr/>
                    </p:nvCxnSpPr>
                    <p:spPr>
                      <a:xfrm>
                        <a:off x="1882" y="2323"/>
                        <a:ext cx="200" cy="98"/>
                      </a:xfrm>
                      <a:prstGeom prst="straightConnector1">
                        <a:avLst/>
                      </a:prstGeom>
                      <a:noFill/>
                      <a:ln w="12700" cap="flat" cmpd="sng">
                        <a:solidFill>
                          <a:srgbClr val="000000"/>
                        </a:solidFill>
                        <a:prstDash val="solid"/>
                        <a:round/>
                        <a:headEnd type="none" w="sm" len="sm"/>
                        <a:tailEnd type="none" w="sm" len="sm"/>
                      </a:ln>
                    </p:spPr>
                  </p:cxnSp>
                  <p:cxnSp>
                    <p:nvCxnSpPr>
                      <p:cNvPr id="418" name="Google Shape;214;p3">
                        <a:extLst>
                          <a:ext uri="{FF2B5EF4-FFF2-40B4-BE49-F238E27FC236}">
                            <a16:creationId xmlns:a16="http://schemas.microsoft.com/office/drawing/2014/main" id="{C860AD49-3EE8-B0A4-C7D8-7E098355EC73}"/>
                          </a:ext>
                        </a:extLst>
                      </p:cNvPr>
                      <p:cNvCxnSpPr/>
                      <p:nvPr/>
                    </p:nvCxnSpPr>
                    <p:spPr>
                      <a:xfrm>
                        <a:off x="1882" y="2331"/>
                        <a:ext cx="198" cy="97"/>
                      </a:xfrm>
                      <a:prstGeom prst="straightConnector1">
                        <a:avLst/>
                      </a:prstGeom>
                      <a:noFill/>
                      <a:ln w="12700" cap="flat" cmpd="sng">
                        <a:solidFill>
                          <a:srgbClr val="000000"/>
                        </a:solidFill>
                        <a:prstDash val="solid"/>
                        <a:round/>
                        <a:headEnd type="none" w="sm" len="sm"/>
                        <a:tailEnd type="none" w="sm" len="sm"/>
                      </a:ln>
                    </p:spPr>
                  </p:cxnSp>
                  <p:cxnSp>
                    <p:nvCxnSpPr>
                      <p:cNvPr id="419" name="Google Shape;215;p3">
                        <a:extLst>
                          <a:ext uri="{FF2B5EF4-FFF2-40B4-BE49-F238E27FC236}">
                            <a16:creationId xmlns:a16="http://schemas.microsoft.com/office/drawing/2014/main" id="{EA3BEF1D-7F26-0002-931F-FE511DA6D64C}"/>
                          </a:ext>
                        </a:extLst>
                      </p:cNvPr>
                      <p:cNvCxnSpPr/>
                      <p:nvPr/>
                    </p:nvCxnSpPr>
                    <p:spPr>
                      <a:xfrm>
                        <a:off x="1879" y="2339"/>
                        <a:ext cx="198" cy="100"/>
                      </a:xfrm>
                      <a:prstGeom prst="straightConnector1">
                        <a:avLst/>
                      </a:prstGeom>
                      <a:noFill/>
                      <a:ln w="12700" cap="flat" cmpd="sng">
                        <a:solidFill>
                          <a:srgbClr val="000000"/>
                        </a:solidFill>
                        <a:prstDash val="solid"/>
                        <a:round/>
                        <a:headEnd type="none" w="sm" len="sm"/>
                        <a:tailEnd type="none" w="sm" len="sm"/>
                      </a:ln>
                    </p:spPr>
                  </p:cxnSp>
                  <p:cxnSp>
                    <p:nvCxnSpPr>
                      <p:cNvPr id="420" name="Google Shape;216;p3">
                        <a:extLst>
                          <a:ext uri="{FF2B5EF4-FFF2-40B4-BE49-F238E27FC236}">
                            <a16:creationId xmlns:a16="http://schemas.microsoft.com/office/drawing/2014/main" id="{7080AC73-77CA-0BBB-5FD1-EFDC49EFA938}"/>
                          </a:ext>
                        </a:extLst>
                      </p:cNvPr>
                      <p:cNvCxnSpPr/>
                      <p:nvPr/>
                    </p:nvCxnSpPr>
                    <p:spPr>
                      <a:xfrm>
                        <a:off x="1878" y="2347"/>
                        <a:ext cx="201" cy="99"/>
                      </a:xfrm>
                      <a:prstGeom prst="straightConnector1">
                        <a:avLst/>
                      </a:prstGeom>
                      <a:noFill/>
                      <a:ln w="12700" cap="flat" cmpd="sng">
                        <a:solidFill>
                          <a:srgbClr val="000000"/>
                        </a:solidFill>
                        <a:prstDash val="solid"/>
                        <a:round/>
                        <a:headEnd type="none" w="sm" len="sm"/>
                        <a:tailEnd type="none" w="sm" len="sm"/>
                      </a:ln>
                    </p:spPr>
                  </p:cxnSp>
                  <p:cxnSp>
                    <p:nvCxnSpPr>
                      <p:cNvPr id="421" name="Google Shape;217;p3">
                        <a:extLst>
                          <a:ext uri="{FF2B5EF4-FFF2-40B4-BE49-F238E27FC236}">
                            <a16:creationId xmlns:a16="http://schemas.microsoft.com/office/drawing/2014/main" id="{9D6A03AD-C34C-EFFA-89DB-87EA0A82E3D1}"/>
                          </a:ext>
                        </a:extLst>
                      </p:cNvPr>
                      <p:cNvCxnSpPr/>
                      <p:nvPr/>
                    </p:nvCxnSpPr>
                    <p:spPr>
                      <a:xfrm>
                        <a:off x="1878" y="2358"/>
                        <a:ext cx="198" cy="98"/>
                      </a:xfrm>
                      <a:prstGeom prst="straightConnector1">
                        <a:avLst/>
                      </a:prstGeom>
                      <a:noFill/>
                      <a:ln w="12700" cap="flat" cmpd="sng">
                        <a:solidFill>
                          <a:srgbClr val="000000"/>
                        </a:solidFill>
                        <a:prstDash val="solid"/>
                        <a:round/>
                        <a:headEnd type="none" w="sm" len="sm"/>
                        <a:tailEnd type="none" w="sm" len="sm"/>
                      </a:ln>
                    </p:spPr>
                  </p:cxnSp>
                </p:grpSp>
              </p:grpSp>
            </p:grpSp>
            <p:grpSp>
              <p:nvGrpSpPr>
                <p:cNvPr id="364" name="Google Shape;218;p3">
                  <a:extLst>
                    <a:ext uri="{FF2B5EF4-FFF2-40B4-BE49-F238E27FC236}">
                      <a16:creationId xmlns:a16="http://schemas.microsoft.com/office/drawing/2014/main" id="{24BDC7B5-53F8-3E34-8DB3-3B4542466B75}"/>
                    </a:ext>
                  </a:extLst>
                </p:cNvPr>
                <p:cNvGrpSpPr/>
                <p:nvPr/>
              </p:nvGrpSpPr>
              <p:grpSpPr>
                <a:xfrm>
                  <a:off x="2052980" y="4504532"/>
                  <a:ext cx="859367" cy="428625"/>
                  <a:chOff x="2249" y="2370"/>
                  <a:chExt cx="406" cy="270"/>
                </a:xfrm>
              </p:grpSpPr>
              <p:grpSp>
                <p:nvGrpSpPr>
                  <p:cNvPr id="365" name="Google Shape;219;p3">
                    <a:extLst>
                      <a:ext uri="{FF2B5EF4-FFF2-40B4-BE49-F238E27FC236}">
                        <a16:creationId xmlns:a16="http://schemas.microsoft.com/office/drawing/2014/main" id="{15BC4FEE-1D4F-0E00-7E55-DFC6DAA890FF}"/>
                      </a:ext>
                    </a:extLst>
                  </p:cNvPr>
                  <p:cNvGrpSpPr/>
                  <p:nvPr/>
                </p:nvGrpSpPr>
                <p:grpSpPr>
                  <a:xfrm>
                    <a:off x="2339" y="2370"/>
                    <a:ext cx="86" cy="270"/>
                    <a:chOff x="2339" y="2370"/>
                    <a:chExt cx="86" cy="270"/>
                  </a:xfrm>
                </p:grpSpPr>
                <p:grpSp>
                  <p:nvGrpSpPr>
                    <p:cNvPr id="394" name="Google Shape;220;p3">
                      <a:extLst>
                        <a:ext uri="{FF2B5EF4-FFF2-40B4-BE49-F238E27FC236}">
                          <a16:creationId xmlns:a16="http://schemas.microsoft.com/office/drawing/2014/main" id="{98CF42BB-B905-9F32-CD3C-7D1004B026AD}"/>
                        </a:ext>
                      </a:extLst>
                    </p:cNvPr>
                    <p:cNvGrpSpPr/>
                    <p:nvPr/>
                  </p:nvGrpSpPr>
                  <p:grpSpPr>
                    <a:xfrm>
                      <a:off x="2339" y="2370"/>
                      <a:ext cx="86" cy="270"/>
                      <a:chOff x="2339" y="2370"/>
                      <a:chExt cx="86" cy="270"/>
                    </a:xfrm>
                  </p:grpSpPr>
                  <p:sp>
                    <p:nvSpPr>
                      <p:cNvPr id="399" name="Google Shape;221;p3">
                        <a:extLst>
                          <a:ext uri="{FF2B5EF4-FFF2-40B4-BE49-F238E27FC236}">
                            <a16:creationId xmlns:a16="http://schemas.microsoft.com/office/drawing/2014/main" id="{A3AE8340-4001-21AC-0E0A-8047DC3A95DE}"/>
                          </a:ext>
                        </a:extLst>
                      </p:cNvPr>
                      <p:cNvSpPr/>
                      <p:nvPr/>
                    </p:nvSpPr>
                    <p:spPr>
                      <a:xfrm>
                        <a:off x="2397" y="2377"/>
                        <a:ext cx="28" cy="263"/>
                      </a:xfrm>
                      <a:custGeom>
                        <a:avLst/>
                        <a:gdLst/>
                        <a:ahLst/>
                        <a:cxnLst/>
                        <a:rect l="l" t="t" r="r" b="b"/>
                        <a:pathLst>
                          <a:path w="28" h="263" extrusionOk="0">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00" name="Google Shape;222;p3">
                        <a:extLst>
                          <a:ext uri="{FF2B5EF4-FFF2-40B4-BE49-F238E27FC236}">
                            <a16:creationId xmlns:a16="http://schemas.microsoft.com/office/drawing/2014/main" id="{03124B5B-CEC4-27F6-3A2C-BD9B2F03E54E}"/>
                          </a:ext>
                        </a:extLst>
                      </p:cNvPr>
                      <p:cNvSpPr/>
                      <p:nvPr/>
                    </p:nvSpPr>
                    <p:spPr>
                      <a:xfrm>
                        <a:off x="2339" y="2370"/>
                        <a:ext cx="58" cy="269"/>
                      </a:xfrm>
                      <a:custGeom>
                        <a:avLst/>
                        <a:gdLst/>
                        <a:ahLst/>
                        <a:cxnLst/>
                        <a:rect l="l" t="t" r="r" b="b"/>
                        <a:pathLst>
                          <a:path w="58" h="269" extrusionOk="0">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95" name="Google Shape;223;p3">
                      <a:extLst>
                        <a:ext uri="{FF2B5EF4-FFF2-40B4-BE49-F238E27FC236}">
                          <a16:creationId xmlns:a16="http://schemas.microsoft.com/office/drawing/2014/main" id="{8A4CB5FC-58A2-B14A-B26C-03639BB38F28}"/>
                        </a:ext>
                      </a:extLst>
                    </p:cNvPr>
                    <p:cNvGrpSpPr/>
                    <p:nvPr/>
                  </p:nvGrpSpPr>
                  <p:grpSpPr>
                    <a:xfrm>
                      <a:off x="2339" y="2442"/>
                      <a:ext cx="58" cy="156"/>
                      <a:chOff x="2339" y="2442"/>
                      <a:chExt cx="58" cy="156"/>
                    </a:xfrm>
                  </p:grpSpPr>
                  <p:sp>
                    <p:nvSpPr>
                      <p:cNvPr id="396" name="Google Shape;224;p3">
                        <a:extLst>
                          <a:ext uri="{FF2B5EF4-FFF2-40B4-BE49-F238E27FC236}">
                            <a16:creationId xmlns:a16="http://schemas.microsoft.com/office/drawing/2014/main" id="{6F7D95BF-47C1-7452-48DA-2FAFFF7A302F}"/>
                          </a:ext>
                        </a:extLst>
                      </p:cNvPr>
                      <p:cNvSpPr/>
                      <p:nvPr/>
                    </p:nvSpPr>
                    <p:spPr>
                      <a:xfrm>
                        <a:off x="2339" y="256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97" name="Google Shape;225;p3">
                        <a:extLst>
                          <a:ext uri="{FF2B5EF4-FFF2-40B4-BE49-F238E27FC236}">
                            <a16:creationId xmlns:a16="http://schemas.microsoft.com/office/drawing/2014/main" id="{CC7092D1-7333-0F4C-EE34-0F99624473BB}"/>
                          </a:ext>
                        </a:extLst>
                      </p:cNvPr>
                      <p:cNvSpPr/>
                      <p:nvPr/>
                    </p:nvSpPr>
                    <p:spPr>
                      <a:xfrm>
                        <a:off x="2339" y="2581"/>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98" name="Google Shape;226;p3">
                        <a:extLst>
                          <a:ext uri="{FF2B5EF4-FFF2-40B4-BE49-F238E27FC236}">
                            <a16:creationId xmlns:a16="http://schemas.microsoft.com/office/drawing/2014/main" id="{13C9E1CF-8CF2-FC61-12D9-7E369BCAEB40}"/>
                          </a:ext>
                        </a:extLst>
                      </p:cNvPr>
                      <p:cNvSpPr/>
                      <p:nvPr/>
                    </p:nvSpPr>
                    <p:spPr>
                      <a:xfrm>
                        <a:off x="2339" y="2442"/>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366" name="Google Shape;227;p3">
                    <a:extLst>
                      <a:ext uri="{FF2B5EF4-FFF2-40B4-BE49-F238E27FC236}">
                        <a16:creationId xmlns:a16="http://schemas.microsoft.com/office/drawing/2014/main" id="{C04AD262-3879-025F-32C9-D769688F7684}"/>
                      </a:ext>
                    </a:extLst>
                  </p:cNvPr>
                  <p:cNvGrpSpPr/>
                  <p:nvPr/>
                </p:nvGrpSpPr>
                <p:grpSpPr>
                  <a:xfrm>
                    <a:off x="2395" y="2370"/>
                    <a:ext cx="84" cy="270"/>
                    <a:chOff x="2395" y="2370"/>
                    <a:chExt cx="84" cy="270"/>
                  </a:xfrm>
                </p:grpSpPr>
                <p:grpSp>
                  <p:nvGrpSpPr>
                    <p:cNvPr id="387" name="Google Shape;228;p3">
                      <a:extLst>
                        <a:ext uri="{FF2B5EF4-FFF2-40B4-BE49-F238E27FC236}">
                          <a16:creationId xmlns:a16="http://schemas.microsoft.com/office/drawing/2014/main" id="{F0C0FE7B-5B48-D333-E948-C601EDF8790B}"/>
                        </a:ext>
                      </a:extLst>
                    </p:cNvPr>
                    <p:cNvGrpSpPr/>
                    <p:nvPr/>
                  </p:nvGrpSpPr>
                  <p:grpSpPr>
                    <a:xfrm>
                      <a:off x="2395" y="2370"/>
                      <a:ext cx="84" cy="270"/>
                      <a:chOff x="2395" y="2370"/>
                      <a:chExt cx="84" cy="270"/>
                    </a:xfrm>
                  </p:grpSpPr>
                  <p:sp>
                    <p:nvSpPr>
                      <p:cNvPr id="392" name="Google Shape;229;p3">
                        <a:extLst>
                          <a:ext uri="{FF2B5EF4-FFF2-40B4-BE49-F238E27FC236}">
                            <a16:creationId xmlns:a16="http://schemas.microsoft.com/office/drawing/2014/main" id="{42AAE23C-9437-6927-F0D2-726EC251919E}"/>
                          </a:ext>
                        </a:extLst>
                      </p:cNvPr>
                      <p:cNvSpPr/>
                      <p:nvPr/>
                    </p:nvSpPr>
                    <p:spPr>
                      <a:xfrm>
                        <a:off x="2450" y="2377"/>
                        <a:ext cx="29" cy="263"/>
                      </a:xfrm>
                      <a:custGeom>
                        <a:avLst/>
                        <a:gdLst/>
                        <a:ahLst/>
                        <a:cxnLst/>
                        <a:rect l="l" t="t" r="r" b="b"/>
                        <a:pathLst>
                          <a:path w="29" h="263" extrusionOk="0">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93" name="Google Shape;230;p3">
                        <a:extLst>
                          <a:ext uri="{FF2B5EF4-FFF2-40B4-BE49-F238E27FC236}">
                            <a16:creationId xmlns:a16="http://schemas.microsoft.com/office/drawing/2014/main" id="{7C6694AF-0A27-6A0F-DEB6-919DB01822CC}"/>
                          </a:ext>
                        </a:extLst>
                      </p:cNvPr>
                      <p:cNvSpPr/>
                      <p:nvPr/>
                    </p:nvSpPr>
                    <p:spPr>
                      <a:xfrm>
                        <a:off x="2395" y="2370"/>
                        <a:ext cx="56" cy="269"/>
                      </a:xfrm>
                      <a:custGeom>
                        <a:avLst/>
                        <a:gdLst/>
                        <a:ahLst/>
                        <a:cxnLst/>
                        <a:rect l="l" t="t" r="r" b="b"/>
                        <a:pathLst>
                          <a:path w="56" h="269" extrusionOk="0">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88" name="Google Shape;231;p3">
                      <a:extLst>
                        <a:ext uri="{FF2B5EF4-FFF2-40B4-BE49-F238E27FC236}">
                          <a16:creationId xmlns:a16="http://schemas.microsoft.com/office/drawing/2014/main" id="{F831BB63-525B-2E80-9652-7D49E795F324}"/>
                        </a:ext>
                      </a:extLst>
                    </p:cNvPr>
                    <p:cNvGrpSpPr/>
                    <p:nvPr/>
                  </p:nvGrpSpPr>
                  <p:grpSpPr>
                    <a:xfrm>
                      <a:off x="2395" y="2442"/>
                      <a:ext cx="56" cy="156"/>
                      <a:chOff x="2395" y="2442"/>
                      <a:chExt cx="56" cy="156"/>
                    </a:xfrm>
                  </p:grpSpPr>
                  <p:sp>
                    <p:nvSpPr>
                      <p:cNvPr id="389" name="Google Shape;232;p3">
                        <a:extLst>
                          <a:ext uri="{FF2B5EF4-FFF2-40B4-BE49-F238E27FC236}">
                            <a16:creationId xmlns:a16="http://schemas.microsoft.com/office/drawing/2014/main" id="{F3CFB246-D8A6-FE9C-A76F-F2F1C1140326}"/>
                          </a:ext>
                        </a:extLst>
                      </p:cNvPr>
                      <p:cNvSpPr/>
                      <p:nvPr/>
                    </p:nvSpPr>
                    <p:spPr>
                      <a:xfrm>
                        <a:off x="2395" y="2566"/>
                        <a:ext cx="56" cy="17"/>
                      </a:xfrm>
                      <a:custGeom>
                        <a:avLst/>
                        <a:gdLst/>
                        <a:ahLst/>
                        <a:cxnLst/>
                        <a:rect l="l" t="t" r="r" b="b"/>
                        <a:pathLst>
                          <a:path w="56" h="17" extrusionOk="0">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90" name="Google Shape;233;p3">
                        <a:extLst>
                          <a:ext uri="{FF2B5EF4-FFF2-40B4-BE49-F238E27FC236}">
                            <a16:creationId xmlns:a16="http://schemas.microsoft.com/office/drawing/2014/main" id="{3D547B81-2E22-8101-49B7-F20898EAE49E}"/>
                          </a:ext>
                        </a:extLst>
                      </p:cNvPr>
                      <p:cNvSpPr/>
                      <p:nvPr/>
                    </p:nvSpPr>
                    <p:spPr>
                      <a:xfrm>
                        <a:off x="2395" y="2581"/>
                        <a:ext cx="56" cy="17"/>
                      </a:xfrm>
                      <a:custGeom>
                        <a:avLst/>
                        <a:gdLst/>
                        <a:ahLst/>
                        <a:cxnLst/>
                        <a:rect l="l" t="t" r="r" b="b"/>
                        <a:pathLst>
                          <a:path w="56" h="17" extrusionOk="0">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91" name="Google Shape;234;p3">
                        <a:extLst>
                          <a:ext uri="{FF2B5EF4-FFF2-40B4-BE49-F238E27FC236}">
                            <a16:creationId xmlns:a16="http://schemas.microsoft.com/office/drawing/2014/main" id="{09FD7606-27C5-EA2D-8252-B2BA46785CCD}"/>
                          </a:ext>
                        </a:extLst>
                      </p:cNvPr>
                      <p:cNvSpPr/>
                      <p:nvPr/>
                    </p:nvSpPr>
                    <p:spPr>
                      <a:xfrm>
                        <a:off x="2395" y="2442"/>
                        <a:ext cx="56" cy="17"/>
                      </a:xfrm>
                      <a:custGeom>
                        <a:avLst/>
                        <a:gdLst/>
                        <a:ahLst/>
                        <a:cxnLst/>
                        <a:rect l="l" t="t" r="r" b="b"/>
                        <a:pathLst>
                          <a:path w="56" h="17" extrusionOk="0">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367" name="Google Shape;235;p3">
                    <a:extLst>
                      <a:ext uri="{FF2B5EF4-FFF2-40B4-BE49-F238E27FC236}">
                        <a16:creationId xmlns:a16="http://schemas.microsoft.com/office/drawing/2014/main" id="{44D080F4-C2BD-2CFD-1971-77A94525A287}"/>
                      </a:ext>
                    </a:extLst>
                  </p:cNvPr>
                  <p:cNvGrpSpPr/>
                  <p:nvPr/>
                </p:nvGrpSpPr>
                <p:grpSpPr>
                  <a:xfrm>
                    <a:off x="2450" y="2370"/>
                    <a:ext cx="85" cy="270"/>
                    <a:chOff x="2450" y="2370"/>
                    <a:chExt cx="85" cy="270"/>
                  </a:xfrm>
                </p:grpSpPr>
                <p:grpSp>
                  <p:nvGrpSpPr>
                    <p:cNvPr id="380" name="Google Shape;236;p3">
                      <a:extLst>
                        <a:ext uri="{FF2B5EF4-FFF2-40B4-BE49-F238E27FC236}">
                          <a16:creationId xmlns:a16="http://schemas.microsoft.com/office/drawing/2014/main" id="{992B8357-CD64-8FFD-594F-DE0A12660E69}"/>
                        </a:ext>
                      </a:extLst>
                    </p:cNvPr>
                    <p:cNvGrpSpPr/>
                    <p:nvPr/>
                  </p:nvGrpSpPr>
                  <p:grpSpPr>
                    <a:xfrm>
                      <a:off x="2450" y="2370"/>
                      <a:ext cx="85" cy="270"/>
                      <a:chOff x="2450" y="2370"/>
                      <a:chExt cx="85" cy="270"/>
                    </a:xfrm>
                  </p:grpSpPr>
                  <p:sp>
                    <p:nvSpPr>
                      <p:cNvPr id="385" name="Google Shape;237;p3">
                        <a:extLst>
                          <a:ext uri="{FF2B5EF4-FFF2-40B4-BE49-F238E27FC236}">
                            <a16:creationId xmlns:a16="http://schemas.microsoft.com/office/drawing/2014/main" id="{14CB0000-B60E-CE7D-20C1-FDE1CCE2ED6C}"/>
                          </a:ext>
                        </a:extLst>
                      </p:cNvPr>
                      <p:cNvSpPr/>
                      <p:nvPr/>
                    </p:nvSpPr>
                    <p:spPr>
                      <a:xfrm>
                        <a:off x="2507" y="2377"/>
                        <a:ext cx="28" cy="263"/>
                      </a:xfrm>
                      <a:custGeom>
                        <a:avLst/>
                        <a:gdLst/>
                        <a:ahLst/>
                        <a:cxnLst/>
                        <a:rect l="l" t="t" r="r" b="b"/>
                        <a:pathLst>
                          <a:path w="28" h="263" extrusionOk="0">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86" name="Google Shape;238;p3">
                        <a:extLst>
                          <a:ext uri="{FF2B5EF4-FFF2-40B4-BE49-F238E27FC236}">
                            <a16:creationId xmlns:a16="http://schemas.microsoft.com/office/drawing/2014/main" id="{7B5FEFFA-651F-6FC0-ADEE-E7B4D089FE7D}"/>
                          </a:ext>
                        </a:extLst>
                      </p:cNvPr>
                      <p:cNvSpPr/>
                      <p:nvPr/>
                    </p:nvSpPr>
                    <p:spPr>
                      <a:xfrm>
                        <a:off x="2450" y="2370"/>
                        <a:ext cx="57" cy="269"/>
                      </a:xfrm>
                      <a:custGeom>
                        <a:avLst/>
                        <a:gdLst/>
                        <a:ahLst/>
                        <a:cxnLst/>
                        <a:rect l="l" t="t" r="r" b="b"/>
                        <a:pathLst>
                          <a:path w="57" h="269" extrusionOk="0">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81" name="Google Shape;239;p3">
                      <a:extLst>
                        <a:ext uri="{FF2B5EF4-FFF2-40B4-BE49-F238E27FC236}">
                          <a16:creationId xmlns:a16="http://schemas.microsoft.com/office/drawing/2014/main" id="{8E52CF0A-AE8D-6F4F-DA42-7B52EDBACE7C}"/>
                        </a:ext>
                      </a:extLst>
                    </p:cNvPr>
                    <p:cNvGrpSpPr/>
                    <p:nvPr/>
                  </p:nvGrpSpPr>
                  <p:grpSpPr>
                    <a:xfrm>
                      <a:off x="2450" y="2442"/>
                      <a:ext cx="57" cy="156"/>
                      <a:chOff x="2450" y="2442"/>
                      <a:chExt cx="57" cy="156"/>
                    </a:xfrm>
                  </p:grpSpPr>
                  <p:sp>
                    <p:nvSpPr>
                      <p:cNvPr id="382" name="Google Shape;240;p3">
                        <a:extLst>
                          <a:ext uri="{FF2B5EF4-FFF2-40B4-BE49-F238E27FC236}">
                            <a16:creationId xmlns:a16="http://schemas.microsoft.com/office/drawing/2014/main" id="{92E49104-4575-58BD-8AED-5BD4D2C2B19A}"/>
                          </a:ext>
                        </a:extLst>
                      </p:cNvPr>
                      <p:cNvSpPr/>
                      <p:nvPr/>
                    </p:nvSpPr>
                    <p:spPr>
                      <a:xfrm>
                        <a:off x="2450" y="256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83" name="Google Shape;241;p3">
                        <a:extLst>
                          <a:ext uri="{FF2B5EF4-FFF2-40B4-BE49-F238E27FC236}">
                            <a16:creationId xmlns:a16="http://schemas.microsoft.com/office/drawing/2014/main" id="{F425EAAC-A0CC-497B-7853-299792C0F80E}"/>
                          </a:ext>
                        </a:extLst>
                      </p:cNvPr>
                      <p:cNvSpPr/>
                      <p:nvPr/>
                    </p:nvSpPr>
                    <p:spPr>
                      <a:xfrm>
                        <a:off x="2450" y="2581"/>
                        <a:ext cx="57" cy="17"/>
                      </a:xfrm>
                      <a:custGeom>
                        <a:avLst/>
                        <a:gdLst/>
                        <a:ahLst/>
                        <a:cxnLst/>
                        <a:rect l="l" t="t" r="r" b="b"/>
                        <a:pathLst>
                          <a:path w="57" h="17" extrusionOk="0">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84" name="Google Shape;242;p3">
                        <a:extLst>
                          <a:ext uri="{FF2B5EF4-FFF2-40B4-BE49-F238E27FC236}">
                            <a16:creationId xmlns:a16="http://schemas.microsoft.com/office/drawing/2014/main" id="{97E2025B-1BCA-D135-A221-854E404C623A}"/>
                          </a:ext>
                        </a:extLst>
                      </p:cNvPr>
                      <p:cNvSpPr/>
                      <p:nvPr/>
                    </p:nvSpPr>
                    <p:spPr>
                      <a:xfrm>
                        <a:off x="2450" y="2442"/>
                        <a:ext cx="57" cy="17"/>
                      </a:xfrm>
                      <a:custGeom>
                        <a:avLst/>
                        <a:gdLst/>
                        <a:ahLst/>
                        <a:cxnLst/>
                        <a:rect l="l" t="t" r="r" b="b"/>
                        <a:pathLst>
                          <a:path w="57" h="17" extrusionOk="0">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368" name="Google Shape;243;p3">
                    <a:extLst>
                      <a:ext uri="{FF2B5EF4-FFF2-40B4-BE49-F238E27FC236}">
                        <a16:creationId xmlns:a16="http://schemas.microsoft.com/office/drawing/2014/main" id="{4886D0E9-AF23-33EC-8204-69381D3676B8}"/>
                      </a:ext>
                    </a:extLst>
                  </p:cNvPr>
                  <p:cNvGrpSpPr/>
                  <p:nvPr/>
                </p:nvGrpSpPr>
                <p:grpSpPr>
                  <a:xfrm>
                    <a:off x="2506" y="2370"/>
                    <a:ext cx="84" cy="270"/>
                    <a:chOff x="2506" y="2370"/>
                    <a:chExt cx="84" cy="270"/>
                  </a:xfrm>
                </p:grpSpPr>
                <p:grpSp>
                  <p:nvGrpSpPr>
                    <p:cNvPr id="373" name="Google Shape;244;p3">
                      <a:extLst>
                        <a:ext uri="{FF2B5EF4-FFF2-40B4-BE49-F238E27FC236}">
                          <a16:creationId xmlns:a16="http://schemas.microsoft.com/office/drawing/2014/main" id="{7074811F-0D8B-C15B-21C7-5C034BD8C5E4}"/>
                        </a:ext>
                      </a:extLst>
                    </p:cNvPr>
                    <p:cNvGrpSpPr/>
                    <p:nvPr/>
                  </p:nvGrpSpPr>
                  <p:grpSpPr>
                    <a:xfrm>
                      <a:off x="2506" y="2370"/>
                      <a:ext cx="84" cy="270"/>
                      <a:chOff x="2506" y="2370"/>
                      <a:chExt cx="84" cy="270"/>
                    </a:xfrm>
                  </p:grpSpPr>
                  <p:sp>
                    <p:nvSpPr>
                      <p:cNvPr id="378" name="Google Shape;245;p3">
                        <a:extLst>
                          <a:ext uri="{FF2B5EF4-FFF2-40B4-BE49-F238E27FC236}">
                            <a16:creationId xmlns:a16="http://schemas.microsoft.com/office/drawing/2014/main" id="{3017845F-8D7C-038D-C448-EB582DAE91D8}"/>
                          </a:ext>
                        </a:extLst>
                      </p:cNvPr>
                      <p:cNvSpPr/>
                      <p:nvPr/>
                    </p:nvSpPr>
                    <p:spPr>
                      <a:xfrm>
                        <a:off x="2506" y="2370"/>
                        <a:ext cx="58" cy="269"/>
                      </a:xfrm>
                      <a:custGeom>
                        <a:avLst/>
                        <a:gdLst/>
                        <a:ahLst/>
                        <a:cxnLst/>
                        <a:rect l="l" t="t" r="r" b="b"/>
                        <a:pathLst>
                          <a:path w="58" h="269" extrusionOk="0">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79" name="Google Shape;246;p3">
                        <a:extLst>
                          <a:ext uri="{FF2B5EF4-FFF2-40B4-BE49-F238E27FC236}">
                            <a16:creationId xmlns:a16="http://schemas.microsoft.com/office/drawing/2014/main" id="{C77CDB1F-DEE8-00C7-CE7E-3FB3AFECECD2}"/>
                          </a:ext>
                        </a:extLst>
                      </p:cNvPr>
                      <p:cNvSpPr/>
                      <p:nvPr/>
                    </p:nvSpPr>
                    <p:spPr>
                      <a:xfrm>
                        <a:off x="2563" y="2377"/>
                        <a:ext cx="27" cy="263"/>
                      </a:xfrm>
                      <a:custGeom>
                        <a:avLst/>
                        <a:gdLst/>
                        <a:ahLst/>
                        <a:cxnLst/>
                        <a:rect l="l" t="t" r="r" b="b"/>
                        <a:pathLst>
                          <a:path w="27" h="263" extrusionOk="0">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74" name="Google Shape;247;p3">
                      <a:extLst>
                        <a:ext uri="{FF2B5EF4-FFF2-40B4-BE49-F238E27FC236}">
                          <a16:creationId xmlns:a16="http://schemas.microsoft.com/office/drawing/2014/main" id="{7FD8FB2C-0859-19A8-C136-CEB6A7DE096D}"/>
                        </a:ext>
                      </a:extLst>
                    </p:cNvPr>
                    <p:cNvGrpSpPr/>
                    <p:nvPr/>
                  </p:nvGrpSpPr>
                  <p:grpSpPr>
                    <a:xfrm>
                      <a:off x="2506" y="2442"/>
                      <a:ext cx="58" cy="156"/>
                      <a:chOff x="2506" y="2442"/>
                      <a:chExt cx="58" cy="156"/>
                    </a:xfrm>
                  </p:grpSpPr>
                  <p:sp>
                    <p:nvSpPr>
                      <p:cNvPr id="375" name="Google Shape;248;p3">
                        <a:extLst>
                          <a:ext uri="{FF2B5EF4-FFF2-40B4-BE49-F238E27FC236}">
                            <a16:creationId xmlns:a16="http://schemas.microsoft.com/office/drawing/2014/main" id="{A6C8D9C0-EBAE-B1ED-8EB0-1023CF389D7E}"/>
                          </a:ext>
                        </a:extLst>
                      </p:cNvPr>
                      <p:cNvSpPr/>
                      <p:nvPr/>
                    </p:nvSpPr>
                    <p:spPr>
                      <a:xfrm>
                        <a:off x="2506" y="2566"/>
                        <a:ext cx="57" cy="17"/>
                      </a:xfrm>
                      <a:custGeom>
                        <a:avLst/>
                        <a:gdLst/>
                        <a:ahLst/>
                        <a:cxnLst/>
                        <a:rect l="l" t="t" r="r" b="b"/>
                        <a:pathLst>
                          <a:path w="57" h="17" extrusionOk="0">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76" name="Google Shape;249;p3">
                        <a:extLst>
                          <a:ext uri="{FF2B5EF4-FFF2-40B4-BE49-F238E27FC236}">
                            <a16:creationId xmlns:a16="http://schemas.microsoft.com/office/drawing/2014/main" id="{70776A1A-577A-D1F1-2042-F6FE03834DC8}"/>
                          </a:ext>
                        </a:extLst>
                      </p:cNvPr>
                      <p:cNvSpPr/>
                      <p:nvPr/>
                    </p:nvSpPr>
                    <p:spPr>
                      <a:xfrm>
                        <a:off x="2506" y="2581"/>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77" name="Google Shape;250;p3">
                        <a:extLst>
                          <a:ext uri="{FF2B5EF4-FFF2-40B4-BE49-F238E27FC236}">
                            <a16:creationId xmlns:a16="http://schemas.microsoft.com/office/drawing/2014/main" id="{0442E338-DBB8-1537-7412-9792BEA4FC78}"/>
                          </a:ext>
                        </a:extLst>
                      </p:cNvPr>
                      <p:cNvSpPr/>
                      <p:nvPr/>
                    </p:nvSpPr>
                    <p:spPr>
                      <a:xfrm>
                        <a:off x="2506" y="2442"/>
                        <a:ext cx="58" cy="17"/>
                      </a:xfrm>
                      <a:custGeom>
                        <a:avLst/>
                        <a:gdLst/>
                        <a:ahLst/>
                        <a:cxnLst/>
                        <a:rect l="l" t="t" r="r" b="b"/>
                        <a:pathLst>
                          <a:path w="58" h="17" extrusionOk="0">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sp>
                <p:nvSpPr>
                  <p:cNvPr id="369" name="Google Shape;251;p3">
                    <a:extLst>
                      <a:ext uri="{FF2B5EF4-FFF2-40B4-BE49-F238E27FC236}">
                        <a16:creationId xmlns:a16="http://schemas.microsoft.com/office/drawing/2014/main" id="{1832770C-0F74-ED22-1E53-312CC1488973}"/>
                      </a:ext>
                    </a:extLst>
                  </p:cNvPr>
                  <p:cNvSpPr/>
                  <p:nvPr/>
                </p:nvSpPr>
                <p:spPr>
                  <a:xfrm>
                    <a:off x="2249" y="2510"/>
                    <a:ext cx="90" cy="129"/>
                  </a:xfrm>
                  <a:custGeom>
                    <a:avLst/>
                    <a:gdLst/>
                    <a:ahLst/>
                    <a:cxnLst/>
                    <a:rect l="l" t="t" r="r" b="b"/>
                    <a:pathLst>
                      <a:path w="90" h="129" extrusionOk="0">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370" name="Google Shape;252;p3">
                    <a:extLst>
                      <a:ext uri="{FF2B5EF4-FFF2-40B4-BE49-F238E27FC236}">
                        <a16:creationId xmlns:a16="http://schemas.microsoft.com/office/drawing/2014/main" id="{8D64F45C-7940-AE57-2DB3-EC573DEEC57E}"/>
                      </a:ext>
                    </a:extLst>
                  </p:cNvPr>
                  <p:cNvGrpSpPr/>
                  <p:nvPr/>
                </p:nvGrpSpPr>
                <p:grpSpPr>
                  <a:xfrm>
                    <a:off x="2565" y="2510"/>
                    <a:ext cx="90" cy="130"/>
                    <a:chOff x="2565" y="2510"/>
                    <a:chExt cx="90" cy="130"/>
                  </a:xfrm>
                </p:grpSpPr>
                <p:sp>
                  <p:nvSpPr>
                    <p:cNvPr id="371" name="Google Shape;253;p3">
                      <a:extLst>
                        <a:ext uri="{FF2B5EF4-FFF2-40B4-BE49-F238E27FC236}">
                          <a16:creationId xmlns:a16="http://schemas.microsoft.com/office/drawing/2014/main" id="{22D7D784-4372-7BE6-F4DD-EEC0A9C6184D}"/>
                        </a:ext>
                      </a:extLst>
                    </p:cNvPr>
                    <p:cNvSpPr/>
                    <p:nvPr/>
                  </p:nvSpPr>
                  <p:spPr>
                    <a:xfrm>
                      <a:off x="2583" y="2510"/>
                      <a:ext cx="72" cy="130"/>
                    </a:xfrm>
                    <a:custGeom>
                      <a:avLst/>
                      <a:gdLst/>
                      <a:ahLst/>
                      <a:cxnLst/>
                      <a:rect l="l" t="t" r="r" b="b"/>
                      <a:pathLst>
                        <a:path w="72" h="130" extrusionOk="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72" name="Google Shape;254;p3">
                      <a:extLst>
                        <a:ext uri="{FF2B5EF4-FFF2-40B4-BE49-F238E27FC236}">
                          <a16:creationId xmlns:a16="http://schemas.microsoft.com/office/drawing/2014/main" id="{09317845-82B5-6D6B-FCAF-C3F4180A331D}"/>
                        </a:ext>
                      </a:extLst>
                    </p:cNvPr>
                    <p:cNvSpPr/>
                    <p:nvPr/>
                  </p:nvSpPr>
                  <p:spPr>
                    <a:xfrm>
                      <a:off x="2565" y="2510"/>
                      <a:ext cx="90" cy="130"/>
                    </a:xfrm>
                    <a:custGeom>
                      <a:avLst/>
                      <a:gdLst/>
                      <a:ahLst/>
                      <a:cxnLst/>
                      <a:rect l="l" t="t" r="r" b="b"/>
                      <a:pathLst>
                        <a:path w="90" h="130" extrusionOk="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grpSp>
        <p:grpSp>
          <p:nvGrpSpPr>
            <p:cNvPr id="10" name="Google Shape;255;p3">
              <a:extLst>
                <a:ext uri="{FF2B5EF4-FFF2-40B4-BE49-F238E27FC236}">
                  <a16:creationId xmlns:a16="http://schemas.microsoft.com/office/drawing/2014/main" id="{D8E7024E-69AE-400F-843F-808C5A8F72D6}"/>
                </a:ext>
              </a:extLst>
            </p:cNvPr>
            <p:cNvGrpSpPr/>
            <p:nvPr/>
          </p:nvGrpSpPr>
          <p:grpSpPr>
            <a:xfrm>
              <a:off x="4986765" y="4328682"/>
              <a:ext cx="1532435" cy="1530302"/>
              <a:chOff x="3932223" y="4206875"/>
              <a:chExt cx="1532435" cy="1530302"/>
            </a:xfrm>
          </p:grpSpPr>
          <p:sp>
            <p:nvSpPr>
              <p:cNvPr id="326" name="Google Shape;256;p3">
                <a:extLst>
                  <a:ext uri="{FF2B5EF4-FFF2-40B4-BE49-F238E27FC236}">
                    <a16:creationId xmlns:a16="http://schemas.microsoft.com/office/drawing/2014/main" id="{A2AB39AA-88D0-F64A-0F0D-B30678019A99}"/>
                  </a:ext>
                </a:extLst>
              </p:cNvPr>
              <p:cNvSpPr/>
              <p:nvPr/>
            </p:nvSpPr>
            <p:spPr>
              <a:xfrm>
                <a:off x="3932223" y="5040312"/>
                <a:ext cx="1532435" cy="696865"/>
              </a:xfrm>
              <a:prstGeom prst="rect">
                <a:avLst/>
              </a:prstGeom>
              <a:noFill/>
              <a:ln>
                <a:noFill/>
              </a:ln>
            </p:spPr>
            <p:txBody>
              <a:bodyPr spcFirstLastPara="1" wrap="square" lIns="92075" tIns="46025" rIns="92075" bIns="46025" anchor="t" anchorCtr="0">
                <a:spAutoFit/>
              </a:bodyPr>
              <a:lstStyle/>
              <a:p>
                <a:pPr algn="ctr"/>
                <a:r>
                  <a:rPr lang="en-US" sz="1800" b="1">
                    <a:solidFill>
                      <a:schemeClr val="dk1"/>
                    </a:solidFill>
                    <a:latin typeface="Arial Rounded"/>
                    <a:ea typeface="Arial Rounded"/>
                    <a:cs typeface="Arial Rounded"/>
                    <a:sym typeface="Arial Rounded"/>
                  </a:rPr>
                  <a:t>Scientific Databases</a:t>
                </a:r>
                <a:endParaRPr/>
              </a:p>
            </p:txBody>
          </p:sp>
          <p:grpSp>
            <p:nvGrpSpPr>
              <p:cNvPr id="327" name="Google Shape;257;p3">
                <a:extLst>
                  <a:ext uri="{FF2B5EF4-FFF2-40B4-BE49-F238E27FC236}">
                    <a16:creationId xmlns:a16="http://schemas.microsoft.com/office/drawing/2014/main" id="{58ED50D1-C709-9778-3BFE-4FEC430A6198}"/>
                  </a:ext>
                </a:extLst>
              </p:cNvPr>
              <p:cNvGrpSpPr/>
              <p:nvPr/>
            </p:nvGrpSpPr>
            <p:grpSpPr>
              <a:xfrm>
                <a:off x="4282515" y="4206875"/>
                <a:ext cx="831851" cy="795338"/>
                <a:chOff x="3414" y="2101"/>
                <a:chExt cx="393" cy="501"/>
              </a:xfrm>
            </p:grpSpPr>
            <p:grpSp>
              <p:nvGrpSpPr>
                <p:cNvPr id="328" name="Google Shape;258;p3">
                  <a:extLst>
                    <a:ext uri="{FF2B5EF4-FFF2-40B4-BE49-F238E27FC236}">
                      <a16:creationId xmlns:a16="http://schemas.microsoft.com/office/drawing/2014/main" id="{E8F9958D-2869-5628-55CB-FEA785EDE484}"/>
                    </a:ext>
                  </a:extLst>
                </p:cNvPr>
                <p:cNvGrpSpPr/>
                <p:nvPr/>
              </p:nvGrpSpPr>
              <p:grpSpPr>
                <a:xfrm>
                  <a:off x="3414" y="2101"/>
                  <a:ext cx="193" cy="501"/>
                  <a:chOff x="3414" y="2101"/>
                  <a:chExt cx="193" cy="501"/>
                </a:xfrm>
              </p:grpSpPr>
              <p:sp>
                <p:nvSpPr>
                  <p:cNvPr id="339" name="Google Shape;259;p3">
                    <a:extLst>
                      <a:ext uri="{FF2B5EF4-FFF2-40B4-BE49-F238E27FC236}">
                        <a16:creationId xmlns:a16="http://schemas.microsoft.com/office/drawing/2014/main" id="{30E2875C-45CB-980F-6BFC-41AC65450FD1}"/>
                      </a:ext>
                    </a:extLst>
                  </p:cNvPr>
                  <p:cNvSpPr/>
                  <p:nvPr/>
                </p:nvSpPr>
                <p:spPr>
                  <a:xfrm>
                    <a:off x="3414" y="2101"/>
                    <a:ext cx="193" cy="476"/>
                  </a:xfrm>
                  <a:custGeom>
                    <a:avLst/>
                    <a:gdLst/>
                    <a:ahLst/>
                    <a:cxnLst/>
                    <a:rect l="l" t="t" r="r" b="b"/>
                    <a:pathLst>
                      <a:path w="193" h="476" extrusionOk="0">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40" name="Google Shape;260;p3">
                    <a:extLst>
                      <a:ext uri="{FF2B5EF4-FFF2-40B4-BE49-F238E27FC236}">
                        <a16:creationId xmlns:a16="http://schemas.microsoft.com/office/drawing/2014/main" id="{3519A53D-61C0-598F-D7EB-2C71B88999E7}"/>
                      </a:ext>
                    </a:extLst>
                  </p:cNvPr>
                  <p:cNvSpPr/>
                  <p:nvPr/>
                </p:nvSpPr>
                <p:spPr>
                  <a:xfrm>
                    <a:off x="3447" y="2558"/>
                    <a:ext cx="148" cy="44"/>
                  </a:xfrm>
                  <a:custGeom>
                    <a:avLst/>
                    <a:gdLst/>
                    <a:ahLst/>
                    <a:cxnLst/>
                    <a:rect l="l" t="t" r="r" b="b"/>
                    <a:pathLst>
                      <a:path w="148" h="44" extrusionOk="0">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341" name="Google Shape;261;p3">
                    <a:extLst>
                      <a:ext uri="{FF2B5EF4-FFF2-40B4-BE49-F238E27FC236}">
                        <a16:creationId xmlns:a16="http://schemas.microsoft.com/office/drawing/2014/main" id="{786119D2-671B-A711-5F45-AF673FF3CD3F}"/>
                      </a:ext>
                    </a:extLst>
                  </p:cNvPr>
                  <p:cNvGrpSpPr/>
                  <p:nvPr/>
                </p:nvGrpSpPr>
                <p:grpSpPr>
                  <a:xfrm>
                    <a:off x="3430" y="2127"/>
                    <a:ext cx="159" cy="139"/>
                    <a:chOff x="3430" y="2127"/>
                    <a:chExt cx="159" cy="139"/>
                  </a:xfrm>
                </p:grpSpPr>
                <p:sp>
                  <p:nvSpPr>
                    <p:cNvPr id="359" name="Google Shape;262;p3">
                      <a:extLst>
                        <a:ext uri="{FF2B5EF4-FFF2-40B4-BE49-F238E27FC236}">
                          <a16:creationId xmlns:a16="http://schemas.microsoft.com/office/drawing/2014/main" id="{D2E48C53-3622-E6BA-E295-06733A205A67}"/>
                        </a:ext>
                      </a:extLst>
                    </p:cNvPr>
                    <p:cNvSpPr/>
                    <p:nvPr/>
                  </p:nvSpPr>
                  <p:spPr>
                    <a:xfrm>
                      <a:off x="3430" y="2127"/>
                      <a:ext cx="159" cy="139"/>
                    </a:xfrm>
                    <a:custGeom>
                      <a:avLst/>
                      <a:gdLst/>
                      <a:ahLst/>
                      <a:cxnLst/>
                      <a:rect l="l" t="t" r="r" b="b"/>
                      <a:pathLst>
                        <a:path w="159" h="139" extrusionOk="0">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60" name="Google Shape;263;p3">
                      <a:extLst>
                        <a:ext uri="{FF2B5EF4-FFF2-40B4-BE49-F238E27FC236}">
                          <a16:creationId xmlns:a16="http://schemas.microsoft.com/office/drawing/2014/main" id="{B1D3B6CF-B20C-A4AF-DDD5-B96F545474DC}"/>
                        </a:ext>
                      </a:extLst>
                    </p:cNvPr>
                    <p:cNvSpPr/>
                    <p:nvPr/>
                  </p:nvSpPr>
                  <p:spPr>
                    <a:xfrm>
                      <a:off x="3445" y="2244"/>
                      <a:ext cx="48" cy="17"/>
                    </a:xfrm>
                    <a:custGeom>
                      <a:avLst/>
                      <a:gdLst/>
                      <a:ahLst/>
                      <a:cxnLst/>
                      <a:rect l="l" t="t" r="r" b="b"/>
                      <a:pathLst>
                        <a:path w="48" h="17" extrusionOk="0">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342" name="Google Shape;264;p3">
                    <a:extLst>
                      <a:ext uri="{FF2B5EF4-FFF2-40B4-BE49-F238E27FC236}">
                        <a16:creationId xmlns:a16="http://schemas.microsoft.com/office/drawing/2014/main" id="{352CE941-AD4B-D6DB-102A-3148A17E9BC8}"/>
                      </a:ext>
                    </a:extLst>
                  </p:cNvPr>
                  <p:cNvSpPr/>
                  <p:nvPr/>
                </p:nvSpPr>
                <p:spPr>
                  <a:xfrm>
                    <a:off x="3440" y="2285"/>
                    <a:ext cx="144" cy="261"/>
                  </a:xfrm>
                  <a:custGeom>
                    <a:avLst/>
                    <a:gdLst/>
                    <a:ahLst/>
                    <a:cxnLst/>
                    <a:rect l="l" t="t" r="r" b="b"/>
                    <a:pathLst>
                      <a:path w="144" h="261" extrusionOk="0">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43" name="Google Shape;265;p3">
                    <a:extLst>
                      <a:ext uri="{FF2B5EF4-FFF2-40B4-BE49-F238E27FC236}">
                        <a16:creationId xmlns:a16="http://schemas.microsoft.com/office/drawing/2014/main" id="{ACDF0F41-CAD8-0FCA-2FF5-8E4F55AF35FF}"/>
                      </a:ext>
                    </a:extLst>
                  </p:cNvPr>
                  <p:cNvSpPr/>
                  <p:nvPr/>
                </p:nvSpPr>
                <p:spPr>
                  <a:xfrm>
                    <a:off x="3462" y="2501"/>
                    <a:ext cx="110" cy="35"/>
                  </a:xfrm>
                  <a:custGeom>
                    <a:avLst/>
                    <a:gdLst/>
                    <a:ahLst/>
                    <a:cxnLst/>
                    <a:rect l="l" t="t" r="r" b="b"/>
                    <a:pathLst>
                      <a:path w="110" h="35" extrusionOk="0">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344" name="Google Shape;266;p3">
                    <a:extLst>
                      <a:ext uri="{FF2B5EF4-FFF2-40B4-BE49-F238E27FC236}">
                        <a16:creationId xmlns:a16="http://schemas.microsoft.com/office/drawing/2014/main" id="{B135F542-7BBB-920F-D9A9-8526C251C0BF}"/>
                      </a:ext>
                    </a:extLst>
                  </p:cNvPr>
                  <p:cNvGrpSpPr/>
                  <p:nvPr/>
                </p:nvGrpSpPr>
                <p:grpSpPr>
                  <a:xfrm>
                    <a:off x="3550" y="2372"/>
                    <a:ext cx="21" cy="122"/>
                    <a:chOff x="3550" y="2372"/>
                    <a:chExt cx="21" cy="122"/>
                  </a:xfrm>
                </p:grpSpPr>
                <p:grpSp>
                  <p:nvGrpSpPr>
                    <p:cNvPr id="345" name="Google Shape;267;p3">
                      <a:extLst>
                        <a:ext uri="{FF2B5EF4-FFF2-40B4-BE49-F238E27FC236}">
                          <a16:creationId xmlns:a16="http://schemas.microsoft.com/office/drawing/2014/main" id="{6014A645-E815-890A-60A1-0BD93538B154}"/>
                        </a:ext>
                      </a:extLst>
                    </p:cNvPr>
                    <p:cNvGrpSpPr/>
                    <p:nvPr/>
                  </p:nvGrpSpPr>
                  <p:grpSpPr>
                    <a:xfrm>
                      <a:off x="3553" y="2372"/>
                      <a:ext cx="18" cy="122"/>
                      <a:chOff x="3553" y="2372"/>
                      <a:chExt cx="18" cy="122"/>
                    </a:xfrm>
                  </p:grpSpPr>
                  <p:sp>
                    <p:nvSpPr>
                      <p:cNvPr id="354" name="Google Shape;268;p3">
                        <a:extLst>
                          <a:ext uri="{FF2B5EF4-FFF2-40B4-BE49-F238E27FC236}">
                            <a16:creationId xmlns:a16="http://schemas.microsoft.com/office/drawing/2014/main" id="{51F0A642-D360-0A0B-5464-18598C9E51BE}"/>
                          </a:ext>
                        </a:extLst>
                      </p:cNvPr>
                      <p:cNvSpPr/>
                      <p:nvPr/>
                    </p:nvSpPr>
                    <p:spPr>
                      <a:xfrm>
                        <a:off x="3554" y="2372"/>
                        <a:ext cx="17" cy="22"/>
                      </a:xfrm>
                      <a:custGeom>
                        <a:avLst/>
                        <a:gdLst/>
                        <a:ahLst/>
                        <a:cxnLst/>
                        <a:rect l="l" t="t" r="r" b="b"/>
                        <a:pathLst>
                          <a:path w="17" h="22" extrusionOk="0">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5" name="Google Shape;269;p3">
                        <a:extLst>
                          <a:ext uri="{FF2B5EF4-FFF2-40B4-BE49-F238E27FC236}">
                            <a16:creationId xmlns:a16="http://schemas.microsoft.com/office/drawing/2014/main" id="{1ECDF32C-6316-22ED-DDF4-F8573C5957EC}"/>
                          </a:ext>
                        </a:extLst>
                      </p:cNvPr>
                      <p:cNvSpPr/>
                      <p:nvPr/>
                    </p:nvSpPr>
                    <p:spPr>
                      <a:xfrm>
                        <a:off x="3553" y="2398"/>
                        <a:ext cx="17" cy="21"/>
                      </a:xfrm>
                      <a:custGeom>
                        <a:avLst/>
                        <a:gdLst/>
                        <a:ahLst/>
                        <a:cxnLst/>
                        <a:rect l="l" t="t" r="r" b="b"/>
                        <a:pathLst>
                          <a:path w="17" h="21" extrusionOk="0">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6" name="Google Shape;270;p3">
                        <a:extLst>
                          <a:ext uri="{FF2B5EF4-FFF2-40B4-BE49-F238E27FC236}">
                            <a16:creationId xmlns:a16="http://schemas.microsoft.com/office/drawing/2014/main" id="{0FA9325C-EE49-1A0A-2109-FA299510D277}"/>
                          </a:ext>
                        </a:extLst>
                      </p:cNvPr>
                      <p:cNvSpPr/>
                      <p:nvPr/>
                    </p:nvSpPr>
                    <p:spPr>
                      <a:xfrm>
                        <a:off x="3553" y="2422"/>
                        <a:ext cx="17" cy="23"/>
                      </a:xfrm>
                      <a:custGeom>
                        <a:avLst/>
                        <a:gdLst/>
                        <a:ahLst/>
                        <a:cxnLst/>
                        <a:rect l="l" t="t" r="r" b="b"/>
                        <a:pathLst>
                          <a:path w="17" h="23" extrusionOk="0">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7" name="Google Shape;271;p3">
                        <a:extLst>
                          <a:ext uri="{FF2B5EF4-FFF2-40B4-BE49-F238E27FC236}">
                            <a16:creationId xmlns:a16="http://schemas.microsoft.com/office/drawing/2014/main" id="{EDEF4A14-A729-E2CD-B574-91AC96491C38}"/>
                          </a:ext>
                        </a:extLst>
                      </p:cNvPr>
                      <p:cNvSpPr/>
                      <p:nvPr/>
                    </p:nvSpPr>
                    <p:spPr>
                      <a:xfrm>
                        <a:off x="3553" y="2448"/>
                        <a:ext cx="17" cy="21"/>
                      </a:xfrm>
                      <a:custGeom>
                        <a:avLst/>
                        <a:gdLst/>
                        <a:ahLst/>
                        <a:cxnLst/>
                        <a:rect l="l" t="t" r="r" b="b"/>
                        <a:pathLst>
                          <a:path w="17" h="21" extrusionOk="0">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8" name="Google Shape;272;p3">
                        <a:extLst>
                          <a:ext uri="{FF2B5EF4-FFF2-40B4-BE49-F238E27FC236}">
                            <a16:creationId xmlns:a16="http://schemas.microsoft.com/office/drawing/2014/main" id="{F436F389-F9FD-4194-E522-F9228FFF2491}"/>
                          </a:ext>
                        </a:extLst>
                      </p:cNvPr>
                      <p:cNvSpPr/>
                      <p:nvPr/>
                    </p:nvSpPr>
                    <p:spPr>
                      <a:xfrm>
                        <a:off x="3553" y="2472"/>
                        <a:ext cx="17" cy="22"/>
                      </a:xfrm>
                      <a:custGeom>
                        <a:avLst/>
                        <a:gdLst/>
                        <a:ahLst/>
                        <a:cxnLst/>
                        <a:rect l="l" t="t" r="r" b="b"/>
                        <a:pathLst>
                          <a:path w="17" h="22" extrusionOk="0">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46" name="Google Shape;273;p3">
                      <a:extLst>
                        <a:ext uri="{FF2B5EF4-FFF2-40B4-BE49-F238E27FC236}">
                          <a16:creationId xmlns:a16="http://schemas.microsoft.com/office/drawing/2014/main" id="{05B1888F-5B15-6802-ED55-08C68493B7D9}"/>
                        </a:ext>
                      </a:extLst>
                    </p:cNvPr>
                    <p:cNvGrpSpPr/>
                    <p:nvPr/>
                  </p:nvGrpSpPr>
                  <p:grpSpPr>
                    <a:xfrm>
                      <a:off x="3550" y="2372"/>
                      <a:ext cx="19" cy="122"/>
                      <a:chOff x="3550" y="2372"/>
                      <a:chExt cx="19" cy="122"/>
                    </a:xfrm>
                  </p:grpSpPr>
                  <p:sp>
                    <p:nvSpPr>
                      <p:cNvPr id="347" name="Google Shape;274;p3">
                        <a:extLst>
                          <a:ext uri="{FF2B5EF4-FFF2-40B4-BE49-F238E27FC236}">
                            <a16:creationId xmlns:a16="http://schemas.microsoft.com/office/drawing/2014/main" id="{36C0C741-8283-899C-4BEF-4CF707236DF8}"/>
                          </a:ext>
                        </a:extLst>
                      </p:cNvPr>
                      <p:cNvSpPr/>
                      <p:nvPr/>
                    </p:nvSpPr>
                    <p:spPr>
                      <a:xfrm>
                        <a:off x="3552" y="2372"/>
                        <a:ext cx="17" cy="22"/>
                      </a:xfrm>
                      <a:custGeom>
                        <a:avLst/>
                        <a:gdLst/>
                        <a:ahLst/>
                        <a:cxnLst/>
                        <a:rect l="l" t="t" r="r" b="b"/>
                        <a:pathLst>
                          <a:path w="17" h="22" extrusionOk="0">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48" name="Google Shape;275;p3">
                        <a:extLst>
                          <a:ext uri="{FF2B5EF4-FFF2-40B4-BE49-F238E27FC236}">
                            <a16:creationId xmlns:a16="http://schemas.microsoft.com/office/drawing/2014/main" id="{E40C8A12-0011-2939-776E-633A87D15971}"/>
                          </a:ext>
                        </a:extLst>
                      </p:cNvPr>
                      <p:cNvSpPr/>
                      <p:nvPr/>
                    </p:nvSpPr>
                    <p:spPr>
                      <a:xfrm>
                        <a:off x="3550" y="2398"/>
                        <a:ext cx="17" cy="21"/>
                      </a:xfrm>
                      <a:custGeom>
                        <a:avLst/>
                        <a:gdLst/>
                        <a:ahLst/>
                        <a:cxnLst/>
                        <a:rect l="l" t="t" r="r" b="b"/>
                        <a:pathLst>
                          <a:path w="17" h="21" extrusionOk="0">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49" name="Google Shape;276;p3">
                        <a:extLst>
                          <a:ext uri="{FF2B5EF4-FFF2-40B4-BE49-F238E27FC236}">
                            <a16:creationId xmlns:a16="http://schemas.microsoft.com/office/drawing/2014/main" id="{79AE46D0-FA85-DF9C-7C72-AC36293C5F14}"/>
                          </a:ext>
                        </a:extLst>
                      </p:cNvPr>
                      <p:cNvSpPr/>
                      <p:nvPr/>
                    </p:nvSpPr>
                    <p:spPr>
                      <a:xfrm>
                        <a:off x="3550" y="2422"/>
                        <a:ext cx="17" cy="23"/>
                      </a:xfrm>
                      <a:custGeom>
                        <a:avLst/>
                        <a:gdLst/>
                        <a:ahLst/>
                        <a:cxnLst/>
                        <a:rect l="l" t="t" r="r" b="b"/>
                        <a:pathLst>
                          <a:path w="17" h="23" extrusionOk="0">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0" name="Google Shape;277;p3">
                        <a:extLst>
                          <a:ext uri="{FF2B5EF4-FFF2-40B4-BE49-F238E27FC236}">
                            <a16:creationId xmlns:a16="http://schemas.microsoft.com/office/drawing/2014/main" id="{59CA7C5C-C80D-629B-EDCF-81C53E2E7E8C}"/>
                          </a:ext>
                        </a:extLst>
                      </p:cNvPr>
                      <p:cNvSpPr/>
                      <p:nvPr/>
                    </p:nvSpPr>
                    <p:spPr>
                      <a:xfrm>
                        <a:off x="3550" y="2448"/>
                        <a:ext cx="17" cy="21"/>
                      </a:xfrm>
                      <a:custGeom>
                        <a:avLst/>
                        <a:gdLst/>
                        <a:ahLst/>
                        <a:cxnLst/>
                        <a:rect l="l" t="t" r="r" b="b"/>
                        <a:pathLst>
                          <a:path w="17" h="21" extrusionOk="0">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53" name="Google Shape;278;p3">
                        <a:extLst>
                          <a:ext uri="{FF2B5EF4-FFF2-40B4-BE49-F238E27FC236}">
                            <a16:creationId xmlns:a16="http://schemas.microsoft.com/office/drawing/2014/main" id="{9F214D83-16B2-5239-1970-B31A163E7EFF}"/>
                          </a:ext>
                        </a:extLst>
                      </p:cNvPr>
                      <p:cNvSpPr/>
                      <p:nvPr/>
                    </p:nvSpPr>
                    <p:spPr>
                      <a:xfrm>
                        <a:off x="3550" y="2472"/>
                        <a:ext cx="17" cy="22"/>
                      </a:xfrm>
                      <a:custGeom>
                        <a:avLst/>
                        <a:gdLst/>
                        <a:ahLst/>
                        <a:cxnLst/>
                        <a:rect l="l" t="t" r="r" b="b"/>
                        <a:pathLst>
                          <a:path w="17" h="22" extrusionOk="0">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grpSp>
              <p:nvGrpSpPr>
                <p:cNvPr id="329" name="Google Shape;279;p3">
                  <a:extLst>
                    <a:ext uri="{FF2B5EF4-FFF2-40B4-BE49-F238E27FC236}">
                      <a16:creationId xmlns:a16="http://schemas.microsoft.com/office/drawing/2014/main" id="{988285DD-A30C-9EBC-A413-6CBD0F080075}"/>
                    </a:ext>
                  </a:extLst>
                </p:cNvPr>
                <p:cNvGrpSpPr/>
                <p:nvPr/>
              </p:nvGrpSpPr>
              <p:grpSpPr>
                <a:xfrm>
                  <a:off x="3594" y="2101"/>
                  <a:ext cx="213" cy="501"/>
                  <a:chOff x="3594" y="2101"/>
                  <a:chExt cx="213" cy="501"/>
                </a:xfrm>
              </p:grpSpPr>
              <p:grpSp>
                <p:nvGrpSpPr>
                  <p:cNvPr id="330" name="Google Shape;280;p3">
                    <a:extLst>
                      <a:ext uri="{FF2B5EF4-FFF2-40B4-BE49-F238E27FC236}">
                        <a16:creationId xmlns:a16="http://schemas.microsoft.com/office/drawing/2014/main" id="{804149C1-5A29-190B-5205-B4A308D65EFB}"/>
                      </a:ext>
                    </a:extLst>
                  </p:cNvPr>
                  <p:cNvGrpSpPr/>
                  <p:nvPr/>
                </p:nvGrpSpPr>
                <p:grpSpPr>
                  <a:xfrm>
                    <a:off x="3594" y="2101"/>
                    <a:ext cx="213" cy="501"/>
                    <a:chOff x="3594" y="2101"/>
                    <a:chExt cx="213" cy="501"/>
                  </a:xfrm>
                </p:grpSpPr>
                <p:sp>
                  <p:nvSpPr>
                    <p:cNvPr id="337" name="Google Shape;281;p3">
                      <a:extLst>
                        <a:ext uri="{FF2B5EF4-FFF2-40B4-BE49-F238E27FC236}">
                          <a16:creationId xmlns:a16="http://schemas.microsoft.com/office/drawing/2014/main" id="{A31052DF-B37A-7241-F3FD-51F7C61B855F}"/>
                        </a:ext>
                      </a:extLst>
                    </p:cNvPr>
                    <p:cNvSpPr/>
                    <p:nvPr/>
                  </p:nvSpPr>
                  <p:spPr>
                    <a:xfrm>
                      <a:off x="3594" y="2101"/>
                      <a:ext cx="213" cy="476"/>
                    </a:xfrm>
                    <a:custGeom>
                      <a:avLst/>
                      <a:gdLst/>
                      <a:ahLst/>
                      <a:cxnLst/>
                      <a:rect l="l" t="t" r="r" b="b"/>
                      <a:pathLst>
                        <a:path w="213" h="476" extrusionOk="0">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38" name="Google Shape;282;p3">
                      <a:extLst>
                        <a:ext uri="{FF2B5EF4-FFF2-40B4-BE49-F238E27FC236}">
                          <a16:creationId xmlns:a16="http://schemas.microsoft.com/office/drawing/2014/main" id="{941DB4CB-10F0-9AB2-3B64-C02496A40EA8}"/>
                        </a:ext>
                      </a:extLst>
                    </p:cNvPr>
                    <p:cNvSpPr/>
                    <p:nvPr/>
                  </p:nvSpPr>
                  <p:spPr>
                    <a:xfrm>
                      <a:off x="3594" y="2569"/>
                      <a:ext cx="152" cy="33"/>
                    </a:xfrm>
                    <a:custGeom>
                      <a:avLst/>
                      <a:gdLst/>
                      <a:ahLst/>
                      <a:cxnLst/>
                      <a:rect l="l" t="t" r="r" b="b"/>
                      <a:pathLst>
                        <a:path w="152" h="33" extrusionOk="0">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331" name="Google Shape;283;p3">
                    <a:extLst>
                      <a:ext uri="{FF2B5EF4-FFF2-40B4-BE49-F238E27FC236}">
                        <a16:creationId xmlns:a16="http://schemas.microsoft.com/office/drawing/2014/main" id="{5DB4CEDC-9B08-2FB9-0B66-366D8367D2C0}"/>
                      </a:ext>
                    </a:extLst>
                  </p:cNvPr>
                  <p:cNvGrpSpPr/>
                  <p:nvPr/>
                </p:nvGrpSpPr>
                <p:grpSpPr>
                  <a:xfrm>
                    <a:off x="3615" y="2110"/>
                    <a:ext cx="187" cy="22"/>
                    <a:chOff x="3615" y="2110"/>
                    <a:chExt cx="187" cy="22"/>
                  </a:xfrm>
                </p:grpSpPr>
                <p:sp>
                  <p:nvSpPr>
                    <p:cNvPr id="335" name="Google Shape;284;p3">
                      <a:extLst>
                        <a:ext uri="{FF2B5EF4-FFF2-40B4-BE49-F238E27FC236}">
                          <a16:creationId xmlns:a16="http://schemas.microsoft.com/office/drawing/2014/main" id="{C51F09A5-0EE3-B23E-A493-24AC2B309B2C}"/>
                        </a:ext>
                      </a:extLst>
                    </p:cNvPr>
                    <p:cNvSpPr/>
                    <p:nvPr/>
                  </p:nvSpPr>
                  <p:spPr>
                    <a:xfrm>
                      <a:off x="3786" y="2116"/>
                      <a:ext cx="16" cy="16"/>
                    </a:xfrm>
                    <a:prstGeom prst="ellipse">
                      <a:avLst/>
                    </a:prstGeom>
                    <a:solidFill>
                      <a:srgbClr val="00000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336" name="Google Shape;285;p3">
                      <a:extLst>
                        <a:ext uri="{FF2B5EF4-FFF2-40B4-BE49-F238E27FC236}">
                          <a16:creationId xmlns:a16="http://schemas.microsoft.com/office/drawing/2014/main" id="{984F4850-2059-4DF2-A751-F5AFEED6CBF8}"/>
                        </a:ext>
                      </a:extLst>
                    </p:cNvPr>
                    <p:cNvSpPr/>
                    <p:nvPr/>
                  </p:nvSpPr>
                  <p:spPr>
                    <a:xfrm>
                      <a:off x="3615" y="2110"/>
                      <a:ext cx="16" cy="16"/>
                    </a:xfrm>
                    <a:prstGeom prst="ellipse">
                      <a:avLst/>
                    </a:prstGeom>
                    <a:solidFill>
                      <a:srgbClr val="00000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nvGrpSpPr>
                  <p:cNvPr id="332" name="Google Shape;286;p3">
                    <a:extLst>
                      <a:ext uri="{FF2B5EF4-FFF2-40B4-BE49-F238E27FC236}">
                        <a16:creationId xmlns:a16="http://schemas.microsoft.com/office/drawing/2014/main" id="{7CC91969-810F-2258-885F-81BF483C813D}"/>
                      </a:ext>
                    </a:extLst>
                  </p:cNvPr>
                  <p:cNvGrpSpPr/>
                  <p:nvPr/>
                </p:nvGrpSpPr>
                <p:grpSpPr>
                  <a:xfrm>
                    <a:off x="3601" y="2557"/>
                    <a:ext cx="143" cy="21"/>
                    <a:chOff x="3601" y="2557"/>
                    <a:chExt cx="143" cy="21"/>
                  </a:xfrm>
                </p:grpSpPr>
                <p:sp>
                  <p:nvSpPr>
                    <p:cNvPr id="333" name="Google Shape;287;p3">
                      <a:extLst>
                        <a:ext uri="{FF2B5EF4-FFF2-40B4-BE49-F238E27FC236}">
                          <a16:creationId xmlns:a16="http://schemas.microsoft.com/office/drawing/2014/main" id="{DBF06536-901B-4979-34AD-1CFC50F418CE}"/>
                        </a:ext>
                      </a:extLst>
                    </p:cNvPr>
                    <p:cNvSpPr/>
                    <p:nvPr/>
                  </p:nvSpPr>
                  <p:spPr>
                    <a:xfrm>
                      <a:off x="3728" y="2557"/>
                      <a:ext cx="16" cy="16"/>
                    </a:xfrm>
                    <a:prstGeom prst="ellipse">
                      <a:avLst/>
                    </a:prstGeom>
                    <a:solidFill>
                      <a:srgbClr val="00000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334" name="Google Shape;288;p3">
                      <a:extLst>
                        <a:ext uri="{FF2B5EF4-FFF2-40B4-BE49-F238E27FC236}">
                          <a16:creationId xmlns:a16="http://schemas.microsoft.com/office/drawing/2014/main" id="{271A618A-0F05-C390-AAB4-53435DB31468}"/>
                        </a:ext>
                      </a:extLst>
                    </p:cNvPr>
                    <p:cNvSpPr/>
                    <p:nvPr/>
                  </p:nvSpPr>
                  <p:spPr>
                    <a:xfrm>
                      <a:off x="3601" y="2562"/>
                      <a:ext cx="16" cy="16"/>
                    </a:xfrm>
                    <a:prstGeom prst="ellipse">
                      <a:avLst/>
                    </a:prstGeom>
                    <a:solidFill>
                      <a:srgbClr val="000000"/>
                    </a:solidFill>
                    <a:ln>
                      <a:noFill/>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grpSp>
            </p:grpSp>
          </p:grpSp>
        </p:grpSp>
        <p:grpSp>
          <p:nvGrpSpPr>
            <p:cNvPr id="11" name="Google Shape;289;p3">
              <a:extLst>
                <a:ext uri="{FF2B5EF4-FFF2-40B4-BE49-F238E27FC236}">
                  <a16:creationId xmlns:a16="http://schemas.microsoft.com/office/drawing/2014/main" id="{9B83ECE7-EE2F-634D-3A5E-6F4DCBA28489}"/>
                </a:ext>
              </a:extLst>
            </p:cNvPr>
            <p:cNvGrpSpPr/>
            <p:nvPr/>
          </p:nvGrpSpPr>
          <p:grpSpPr>
            <a:xfrm>
              <a:off x="6741294" y="4505326"/>
              <a:ext cx="1376210" cy="1408065"/>
              <a:chOff x="7462990" y="3946525"/>
              <a:chExt cx="1376210" cy="1408065"/>
            </a:xfrm>
          </p:grpSpPr>
          <p:sp>
            <p:nvSpPr>
              <p:cNvPr id="324" name="Google Shape;290;p3">
                <a:extLst>
                  <a:ext uri="{FF2B5EF4-FFF2-40B4-BE49-F238E27FC236}">
                    <a16:creationId xmlns:a16="http://schemas.microsoft.com/office/drawing/2014/main" id="{FD664341-105F-5721-65C1-97FDB42785B4}"/>
                  </a:ext>
                </a:extLst>
              </p:cNvPr>
              <p:cNvSpPr/>
              <p:nvPr/>
            </p:nvSpPr>
            <p:spPr>
              <a:xfrm>
                <a:off x="7462990" y="4657725"/>
                <a:ext cx="1376210" cy="696865"/>
              </a:xfrm>
              <a:prstGeom prst="rect">
                <a:avLst/>
              </a:prstGeom>
              <a:noFill/>
              <a:ln>
                <a:noFill/>
              </a:ln>
            </p:spPr>
            <p:txBody>
              <a:bodyPr spcFirstLastPara="1" wrap="square" lIns="92075" tIns="46025" rIns="92075" bIns="46025" anchor="t" anchorCtr="0">
                <a:spAutoFit/>
              </a:bodyPr>
              <a:lstStyle/>
              <a:p>
                <a:pPr algn="ctr"/>
                <a:r>
                  <a:rPr lang="en-US" sz="1800" b="1">
                    <a:solidFill>
                      <a:schemeClr val="dk1"/>
                    </a:solidFill>
                    <a:latin typeface="Arial Rounded"/>
                    <a:ea typeface="Arial Rounded"/>
                    <a:cs typeface="Arial Rounded"/>
                    <a:sym typeface="Arial Rounded"/>
                  </a:rPr>
                  <a:t>Personal</a:t>
                </a:r>
                <a:endParaRPr/>
              </a:p>
              <a:p>
                <a:pPr algn="ctr"/>
                <a:r>
                  <a:rPr lang="en-US" sz="1800" b="1">
                    <a:solidFill>
                      <a:schemeClr val="dk1"/>
                    </a:solidFill>
                    <a:latin typeface="Arial Rounded"/>
                    <a:ea typeface="Arial Rounded"/>
                    <a:cs typeface="Arial Rounded"/>
                    <a:sym typeface="Arial Rounded"/>
                  </a:rPr>
                  <a:t>Databases</a:t>
                </a:r>
                <a:endParaRPr/>
              </a:p>
            </p:txBody>
          </p:sp>
          <p:pic>
            <p:nvPicPr>
              <p:cNvPr id="325" name="Google Shape;291;p3">
                <a:extLst>
                  <a:ext uri="{FF2B5EF4-FFF2-40B4-BE49-F238E27FC236}">
                    <a16:creationId xmlns:a16="http://schemas.microsoft.com/office/drawing/2014/main" id="{408EB081-62A2-3BEF-5F57-658D1007B4B5}"/>
                  </a:ext>
                </a:extLst>
              </p:cNvPr>
              <p:cNvPicPr preferRelativeResize="0"/>
              <p:nvPr/>
            </p:nvPicPr>
            <p:blipFill rotWithShape="1">
              <a:blip r:embed="rId3">
                <a:alphaModFix/>
              </a:blip>
              <a:srcRect/>
              <a:stretch/>
            </p:blipFill>
            <p:spPr>
              <a:xfrm>
                <a:off x="7731995" y="3946525"/>
                <a:ext cx="838200" cy="628650"/>
              </a:xfrm>
              <a:prstGeom prst="rect">
                <a:avLst/>
              </a:prstGeom>
              <a:noFill/>
              <a:ln>
                <a:noFill/>
              </a:ln>
            </p:spPr>
          </p:pic>
        </p:grpSp>
        <p:grpSp>
          <p:nvGrpSpPr>
            <p:cNvPr id="12" name="Google Shape;292;p3">
              <a:extLst>
                <a:ext uri="{FF2B5EF4-FFF2-40B4-BE49-F238E27FC236}">
                  <a16:creationId xmlns:a16="http://schemas.microsoft.com/office/drawing/2014/main" id="{9BC3A441-ACD2-E19D-DA5B-921776565720}"/>
                </a:ext>
              </a:extLst>
            </p:cNvPr>
            <p:cNvGrpSpPr/>
            <p:nvPr/>
          </p:nvGrpSpPr>
          <p:grpSpPr>
            <a:xfrm>
              <a:off x="3353672" y="1861344"/>
              <a:ext cx="1574239" cy="731838"/>
              <a:chOff x="2654214" y="1886743"/>
              <a:chExt cx="1574239" cy="731838"/>
            </a:xfrm>
          </p:grpSpPr>
          <p:grpSp>
            <p:nvGrpSpPr>
              <p:cNvPr id="15" name="Google Shape;293;p3">
                <a:extLst>
                  <a:ext uri="{FF2B5EF4-FFF2-40B4-BE49-F238E27FC236}">
                    <a16:creationId xmlns:a16="http://schemas.microsoft.com/office/drawing/2014/main" id="{9458F063-8DB3-02AA-07E0-8CD27955ABCE}"/>
                  </a:ext>
                </a:extLst>
              </p:cNvPr>
              <p:cNvGrpSpPr/>
              <p:nvPr/>
            </p:nvGrpSpPr>
            <p:grpSpPr>
              <a:xfrm>
                <a:off x="2654214" y="2011362"/>
                <a:ext cx="973667" cy="511175"/>
                <a:chOff x="2763" y="695"/>
                <a:chExt cx="460" cy="322"/>
              </a:xfrm>
            </p:grpSpPr>
            <p:grpSp>
              <p:nvGrpSpPr>
                <p:cNvPr id="17" name="Google Shape;294;p3">
                  <a:extLst>
                    <a:ext uri="{FF2B5EF4-FFF2-40B4-BE49-F238E27FC236}">
                      <a16:creationId xmlns:a16="http://schemas.microsoft.com/office/drawing/2014/main" id="{12371C52-CC49-53AE-281E-37B7AA2558C0}"/>
                    </a:ext>
                  </a:extLst>
                </p:cNvPr>
                <p:cNvGrpSpPr/>
                <p:nvPr/>
              </p:nvGrpSpPr>
              <p:grpSpPr>
                <a:xfrm>
                  <a:off x="2763" y="695"/>
                  <a:ext cx="356" cy="292"/>
                  <a:chOff x="2763" y="695"/>
                  <a:chExt cx="356" cy="292"/>
                </a:xfrm>
              </p:grpSpPr>
              <p:grpSp>
                <p:nvGrpSpPr>
                  <p:cNvPr id="50" name="Google Shape;295;p3">
                    <a:extLst>
                      <a:ext uri="{FF2B5EF4-FFF2-40B4-BE49-F238E27FC236}">
                        <a16:creationId xmlns:a16="http://schemas.microsoft.com/office/drawing/2014/main" id="{3B90681D-001A-13DF-F62E-408E1CB6DAF1}"/>
                      </a:ext>
                    </a:extLst>
                  </p:cNvPr>
                  <p:cNvGrpSpPr/>
                  <p:nvPr/>
                </p:nvGrpSpPr>
                <p:grpSpPr>
                  <a:xfrm>
                    <a:off x="2763" y="695"/>
                    <a:ext cx="356" cy="292"/>
                    <a:chOff x="2763" y="695"/>
                    <a:chExt cx="356" cy="292"/>
                  </a:xfrm>
                </p:grpSpPr>
                <p:grpSp>
                  <p:nvGrpSpPr>
                    <p:cNvPr id="59" name="Google Shape;296;p3">
                      <a:extLst>
                        <a:ext uri="{FF2B5EF4-FFF2-40B4-BE49-F238E27FC236}">
                          <a16:creationId xmlns:a16="http://schemas.microsoft.com/office/drawing/2014/main" id="{CE7CAE8D-97F3-EFB5-CFB3-3AED6A2AE1A0}"/>
                        </a:ext>
                      </a:extLst>
                    </p:cNvPr>
                    <p:cNvGrpSpPr/>
                    <p:nvPr/>
                  </p:nvGrpSpPr>
                  <p:grpSpPr>
                    <a:xfrm>
                      <a:off x="2763" y="860"/>
                      <a:ext cx="356" cy="127"/>
                      <a:chOff x="2763" y="860"/>
                      <a:chExt cx="356" cy="127"/>
                    </a:xfrm>
                  </p:grpSpPr>
                  <p:sp>
                    <p:nvSpPr>
                      <p:cNvPr id="321" name="Google Shape;297;p3">
                        <a:extLst>
                          <a:ext uri="{FF2B5EF4-FFF2-40B4-BE49-F238E27FC236}">
                            <a16:creationId xmlns:a16="http://schemas.microsoft.com/office/drawing/2014/main" id="{CB56169D-181E-9828-5934-23CBC606B6DC}"/>
                          </a:ext>
                        </a:extLst>
                      </p:cNvPr>
                      <p:cNvSpPr/>
                      <p:nvPr/>
                    </p:nvSpPr>
                    <p:spPr>
                      <a:xfrm>
                        <a:off x="2914" y="860"/>
                        <a:ext cx="204" cy="127"/>
                      </a:xfrm>
                      <a:custGeom>
                        <a:avLst/>
                        <a:gdLst/>
                        <a:ahLst/>
                        <a:cxnLst/>
                        <a:rect l="l" t="t" r="r" b="b"/>
                        <a:pathLst>
                          <a:path w="204" h="127" extrusionOk="0">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22" name="Google Shape;298;p3">
                        <a:extLst>
                          <a:ext uri="{FF2B5EF4-FFF2-40B4-BE49-F238E27FC236}">
                            <a16:creationId xmlns:a16="http://schemas.microsoft.com/office/drawing/2014/main" id="{9EB51731-DE75-580F-4B25-B3039315C160}"/>
                          </a:ext>
                        </a:extLst>
                      </p:cNvPr>
                      <p:cNvSpPr/>
                      <p:nvPr/>
                    </p:nvSpPr>
                    <p:spPr>
                      <a:xfrm>
                        <a:off x="2763" y="889"/>
                        <a:ext cx="152" cy="98"/>
                      </a:xfrm>
                      <a:custGeom>
                        <a:avLst/>
                        <a:gdLst/>
                        <a:ahLst/>
                        <a:cxnLst/>
                        <a:rect l="l" t="t" r="r" b="b"/>
                        <a:pathLst>
                          <a:path w="152" h="98" extrusionOk="0">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23" name="Google Shape;299;p3">
                        <a:extLst>
                          <a:ext uri="{FF2B5EF4-FFF2-40B4-BE49-F238E27FC236}">
                            <a16:creationId xmlns:a16="http://schemas.microsoft.com/office/drawing/2014/main" id="{917A2E6C-3839-953F-A959-09E6A99B34B6}"/>
                          </a:ext>
                        </a:extLst>
                      </p:cNvPr>
                      <p:cNvSpPr/>
                      <p:nvPr/>
                    </p:nvSpPr>
                    <p:spPr>
                      <a:xfrm>
                        <a:off x="2764" y="861"/>
                        <a:ext cx="355" cy="39"/>
                      </a:xfrm>
                      <a:custGeom>
                        <a:avLst/>
                        <a:gdLst/>
                        <a:ahLst/>
                        <a:cxnLst/>
                        <a:rect l="l" t="t" r="r" b="b"/>
                        <a:pathLst>
                          <a:path w="355" h="39" extrusionOk="0">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sp>
                  <p:nvSpPr>
                    <p:cNvPr id="60" name="Google Shape;300;p3">
                      <a:extLst>
                        <a:ext uri="{FF2B5EF4-FFF2-40B4-BE49-F238E27FC236}">
                          <a16:creationId xmlns:a16="http://schemas.microsoft.com/office/drawing/2014/main" id="{1076C3DC-4FD0-4A40-8451-48C5066204DD}"/>
                        </a:ext>
                      </a:extLst>
                    </p:cNvPr>
                    <p:cNvSpPr/>
                    <p:nvPr/>
                  </p:nvSpPr>
                  <p:spPr>
                    <a:xfrm>
                      <a:off x="2878" y="849"/>
                      <a:ext cx="129" cy="37"/>
                    </a:xfrm>
                    <a:custGeom>
                      <a:avLst/>
                      <a:gdLst/>
                      <a:ahLst/>
                      <a:cxnLst/>
                      <a:rect l="l" t="t" r="r" b="b"/>
                      <a:pathLst>
                        <a:path w="129" h="37" extrusionOk="0">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nvGrpSpPr>
                    <p:cNvPr id="61" name="Google Shape;301;p3">
                      <a:extLst>
                        <a:ext uri="{FF2B5EF4-FFF2-40B4-BE49-F238E27FC236}">
                          <a16:creationId xmlns:a16="http://schemas.microsoft.com/office/drawing/2014/main" id="{13B2D67C-CEE9-4A39-6C09-81DD6DE3FCC7}"/>
                        </a:ext>
                      </a:extLst>
                    </p:cNvPr>
                    <p:cNvGrpSpPr/>
                    <p:nvPr/>
                  </p:nvGrpSpPr>
                  <p:grpSpPr>
                    <a:xfrm>
                      <a:off x="2791" y="695"/>
                      <a:ext cx="286" cy="183"/>
                      <a:chOff x="2791" y="695"/>
                      <a:chExt cx="286" cy="183"/>
                    </a:xfrm>
                  </p:grpSpPr>
                  <p:sp>
                    <p:nvSpPr>
                      <p:cNvPr id="62" name="Google Shape;302;p3">
                        <a:extLst>
                          <a:ext uri="{FF2B5EF4-FFF2-40B4-BE49-F238E27FC236}">
                            <a16:creationId xmlns:a16="http://schemas.microsoft.com/office/drawing/2014/main" id="{9C66D8B2-97AB-731D-9EE7-6A1E72F6E036}"/>
                          </a:ext>
                        </a:extLst>
                      </p:cNvPr>
                      <p:cNvSpPr/>
                      <p:nvPr/>
                    </p:nvSpPr>
                    <p:spPr>
                      <a:xfrm>
                        <a:off x="2913" y="695"/>
                        <a:ext cx="164" cy="178"/>
                      </a:xfrm>
                      <a:custGeom>
                        <a:avLst/>
                        <a:gdLst/>
                        <a:ahLst/>
                        <a:cxnLst/>
                        <a:rect l="l" t="t" r="r" b="b"/>
                        <a:pathLst>
                          <a:path w="164" h="178" extrusionOk="0">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63" name="Google Shape;303;p3">
                        <a:extLst>
                          <a:ext uri="{FF2B5EF4-FFF2-40B4-BE49-F238E27FC236}">
                            <a16:creationId xmlns:a16="http://schemas.microsoft.com/office/drawing/2014/main" id="{D5B38732-A785-BFB9-E3ED-0EA65C9F3E1E}"/>
                          </a:ext>
                        </a:extLst>
                      </p:cNvPr>
                      <p:cNvSpPr/>
                      <p:nvPr/>
                    </p:nvSpPr>
                    <p:spPr>
                      <a:xfrm>
                        <a:off x="2791" y="702"/>
                        <a:ext cx="147" cy="176"/>
                      </a:xfrm>
                      <a:custGeom>
                        <a:avLst/>
                        <a:gdLst/>
                        <a:ahLst/>
                        <a:cxnLst/>
                        <a:rect l="l" t="t" r="r" b="b"/>
                        <a:pathLst>
                          <a:path w="147" h="176" extrusionOk="0">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320" name="Google Shape;304;p3">
                        <a:extLst>
                          <a:ext uri="{FF2B5EF4-FFF2-40B4-BE49-F238E27FC236}">
                            <a16:creationId xmlns:a16="http://schemas.microsoft.com/office/drawing/2014/main" id="{19A9B43C-BD0E-CE47-F500-BC1DEC7C4DEB}"/>
                          </a:ext>
                        </a:extLst>
                      </p:cNvPr>
                      <p:cNvSpPr/>
                      <p:nvPr/>
                    </p:nvSpPr>
                    <p:spPr>
                      <a:xfrm>
                        <a:off x="2940" y="713"/>
                        <a:ext cx="119" cy="134"/>
                      </a:xfrm>
                      <a:custGeom>
                        <a:avLst/>
                        <a:gdLst/>
                        <a:ahLst/>
                        <a:cxnLst/>
                        <a:rect l="l" t="t" r="r" b="b"/>
                        <a:pathLst>
                          <a:path w="119" h="134" extrusionOk="0">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grpSp>
                <p:nvGrpSpPr>
                  <p:cNvPr id="51" name="Google Shape;305;p3">
                    <a:extLst>
                      <a:ext uri="{FF2B5EF4-FFF2-40B4-BE49-F238E27FC236}">
                        <a16:creationId xmlns:a16="http://schemas.microsoft.com/office/drawing/2014/main" id="{5CBEC8B8-83D0-2FA2-0840-C6A69D2EA4D0}"/>
                      </a:ext>
                    </a:extLst>
                  </p:cNvPr>
                  <p:cNvGrpSpPr/>
                  <p:nvPr/>
                </p:nvGrpSpPr>
                <p:grpSpPr>
                  <a:xfrm>
                    <a:off x="2988" y="874"/>
                    <a:ext cx="117" cy="83"/>
                    <a:chOff x="2988" y="874"/>
                    <a:chExt cx="117" cy="83"/>
                  </a:xfrm>
                </p:grpSpPr>
                <p:sp>
                  <p:nvSpPr>
                    <p:cNvPr id="52" name="Google Shape;306;p3">
                      <a:extLst>
                        <a:ext uri="{FF2B5EF4-FFF2-40B4-BE49-F238E27FC236}">
                          <a16:creationId xmlns:a16="http://schemas.microsoft.com/office/drawing/2014/main" id="{02302A86-C4DA-1848-D0E7-EAF97BB0685E}"/>
                        </a:ext>
                      </a:extLst>
                    </p:cNvPr>
                    <p:cNvSpPr/>
                    <p:nvPr/>
                  </p:nvSpPr>
                  <p:spPr>
                    <a:xfrm>
                      <a:off x="2988" y="874"/>
                      <a:ext cx="117" cy="83"/>
                    </a:xfrm>
                    <a:custGeom>
                      <a:avLst/>
                      <a:gdLst/>
                      <a:ahLst/>
                      <a:cxnLst/>
                      <a:rect l="l" t="t" r="r" b="b"/>
                      <a:pathLst>
                        <a:path w="117" h="83" extrusionOk="0">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cxnSp>
                  <p:nvCxnSpPr>
                    <p:cNvPr id="53" name="Google Shape;307;p3">
                      <a:extLst>
                        <a:ext uri="{FF2B5EF4-FFF2-40B4-BE49-F238E27FC236}">
                          <a16:creationId xmlns:a16="http://schemas.microsoft.com/office/drawing/2014/main" id="{5A673838-4113-79D9-62D9-3812387774AD}"/>
                        </a:ext>
                      </a:extLst>
                    </p:cNvPr>
                    <p:cNvCxnSpPr/>
                    <p:nvPr/>
                  </p:nvCxnSpPr>
                  <p:spPr>
                    <a:xfrm rot="10800000" flipH="1">
                      <a:off x="3064" y="891"/>
                      <a:ext cx="28" cy="9"/>
                    </a:xfrm>
                    <a:prstGeom prst="straightConnector1">
                      <a:avLst/>
                    </a:prstGeom>
                    <a:noFill/>
                    <a:ln w="12700" cap="flat" cmpd="sng">
                      <a:solidFill>
                        <a:srgbClr val="000000"/>
                      </a:solidFill>
                      <a:prstDash val="solid"/>
                      <a:round/>
                      <a:headEnd type="none" w="sm" len="sm"/>
                      <a:tailEnd type="none" w="sm" len="sm"/>
                    </a:ln>
                  </p:spPr>
                </p:cxnSp>
                <p:cxnSp>
                  <p:nvCxnSpPr>
                    <p:cNvPr id="54" name="Google Shape;308;p3">
                      <a:extLst>
                        <a:ext uri="{FF2B5EF4-FFF2-40B4-BE49-F238E27FC236}">
                          <a16:creationId xmlns:a16="http://schemas.microsoft.com/office/drawing/2014/main" id="{59A4F088-1F49-4B40-B752-1665F7917B9C}"/>
                        </a:ext>
                      </a:extLst>
                    </p:cNvPr>
                    <p:cNvCxnSpPr/>
                    <p:nvPr/>
                  </p:nvCxnSpPr>
                  <p:spPr>
                    <a:xfrm flipH="1">
                      <a:off x="3009" y="905"/>
                      <a:ext cx="38" cy="8"/>
                    </a:xfrm>
                    <a:prstGeom prst="straightConnector1">
                      <a:avLst/>
                    </a:prstGeom>
                    <a:noFill/>
                    <a:ln w="12700" cap="flat" cmpd="sng">
                      <a:solidFill>
                        <a:srgbClr val="000000"/>
                      </a:solidFill>
                      <a:prstDash val="solid"/>
                      <a:round/>
                      <a:headEnd type="none" w="sm" len="sm"/>
                      <a:tailEnd type="none" w="sm" len="sm"/>
                    </a:ln>
                  </p:spPr>
                </p:cxnSp>
                <p:cxnSp>
                  <p:nvCxnSpPr>
                    <p:cNvPr id="55" name="Google Shape;309;p3">
                      <a:extLst>
                        <a:ext uri="{FF2B5EF4-FFF2-40B4-BE49-F238E27FC236}">
                          <a16:creationId xmlns:a16="http://schemas.microsoft.com/office/drawing/2014/main" id="{79C17DE9-69C5-BE4B-166B-8390C87C018D}"/>
                        </a:ext>
                      </a:extLst>
                    </p:cNvPr>
                    <p:cNvCxnSpPr/>
                    <p:nvPr/>
                  </p:nvCxnSpPr>
                  <p:spPr>
                    <a:xfrm>
                      <a:off x="3054" y="885"/>
                      <a:ext cx="0" cy="52"/>
                    </a:xfrm>
                    <a:prstGeom prst="straightConnector1">
                      <a:avLst/>
                    </a:prstGeom>
                    <a:noFill/>
                    <a:ln w="12700" cap="flat" cmpd="sng">
                      <a:solidFill>
                        <a:srgbClr val="000000"/>
                      </a:solidFill>
                      <a:prstDash val="solid"/>
                      <a:round/>
                      <a:headEnd type="none" w="sm" len="sm"/>
                      <a:tailEnd type="none" w="sm" len="sm"/>
                    </a:ln>
                  </p:spPr>
                </p:cxnSp>
                <p:cxnSp>
                  <p:nvCxnSpPr>
                    <p:cNvPr id="56" name="Google Shape;310;p3">
                      <a:extLst>
                        <a:ext uri="{FF2B5EF4-FFF2-40B4-BE49-F238E27FC236}">
                          <a16:creationId xmlns:a16="http://schemas.microsoft.com/office/drawing/2014/main" id="{BB83AB53-0E8D-9F37-AAA6-720ACFDF30D7}"/>
                        </a:ext>
                      </a:extLst>
                    </p:cNvPr>
                    <p:cNvCxnSpPr/>
                    <p:nvPr/>
                  </p:nvCxnSpPr>
                  <p:spPr>
                    <a:xfrm>
                      <a:off x="2998" y="895"/>
                      <a:ext cx="0" cy="57"/>
                    </a:xfrm>
                    <a:prstGeom prst="straightConnector1">
                      <a:avLst/>
                    </a:prstGeom>
                    <a:noFill/>
                    <a:ln w="12700" cap="flat" cmpd="sng">
                      <a:solidFill>
                        <a:srgbClr val="000000"/>
                      </a:solidFill>
                      <a:prstDash val="solid"/>
                      <a:round/>
                      <a:headEnd type="none" w="sm" len="sm"/>
                      <a:tailEnd type="none" w="sm" len="sm"/>
                    </a:ln>
                  </p:spPr>
                </p:cxnSp>
                <p:cxnSp>
                  <p:nvCxnSpPr>
                    <p:cNvPr id="57" name="Google Shape;311;p3">
                      <a:extLst>
                        <a:ext uri="{FF2B5EF4-FFF2-40B4-BE49-F238E27FC236}">
                          <a16:creationId xmlns:a16="http://schemas.microsoft.com/office/drawing/2014/main" id="{77BABFF6-E981-9351-727A-DEEE7F33207D}"/>
                        </a:ext>
                      </a:extLst>
                    </p:cNvPr>
                    <p:cNvCxnSpPr/>
                    <p:nvPr/>
                  </p:nvCxnSpPr>
                  <p:spPr>
                    <a:xfrm flipH="1">
                      <a:off x="2998" y="895"/>
                      <a:ext cx="104" cy="27"/>
                    </a:xfrm>
                    <a:prstGeom prst="straightConnector1">
                      <a:avLst/>
                    </a:prstGeom>
                    <a:noFill/>
                    <a:ln w="12700" cap="flat" cmpd="sng">
                      <a:solidFill>
                        <a:srgbClr val="000000"/>
                      </a:solidFill>
                      <a:prstDash val="solid"/>
                      <a:round/>
                      <a:headEnd type="none" w="sm" len="sm"/>
                      <a:tailEnd type="none" w="sm" len="sm"/>
                    </a:ln>
                  </p:spPr>
                </p:cxnSp>
                <p:cxnSp>
                  <p:nvCxnSpPr>
                    <p:cNvPr id="58" name="Google Shape;312;p3">
                      <a:extLst>
                        <a:ext uri="{FF2B5EF4-FFF2-40B4-BE49-F238E27FC236}">
                          <a16:creationId xmlns:a16="http://schemas.microsoft.com/office/drawing/2014/main" id="{80BF6CB6-CFC5-DCE7-A36F-DF46B5A08BB0}"/>
                        </a:ext>
                      </a:extLst>
                    </p:cNvPr>
                    <p:cNvCxnSpPr/>
                    <p:nvPr/>
                  </p:nvCxnSpPr>
                  <p:spPr>
                    <a:xfrm rot="10800000" flipH="1">
                      <a:off x="2998" y="884"/>
                      <a:ext cx="105" cy="25"/>
                    </a:xfrm>
                    <a:prstGeom prst="straightConnector1">
                      <a:avLst/>
                    </a:prstGeom>
                    <a:noFill/>
                    <a:ln w="12700" cap="flat" cmpd="sng">
                      <a:solidFill>
                        <a:srgbClr val="000000"/>
                      </a:solidFill>
                      <a:prstDash val="solid"/>
                      <a:round/>
                      <a:headEnd type="none" w="sm" len="sm"/>
                      <a:tailEnd type="none" w="sm" len="sm"/>
                    </a:ln>
                  </p:spPr>
                </p:cxnSp>
              </p:grpSp>
            </p:grpSp>
            <p:grpSp>
              <p:nvGrpSpPr>
                <p:cNvPr id="18" name="Google Shape;313;p3">
                  <a:extLst>
                    <a:ext uri="{FF2B5EF4-FFF2-40B4-BE49-F238E27FC236}">
                      <a16:creationId xmlns:a16="http://schemas.microsoft.com/office/drawing/2014/main" id="{D07E49F8-5A5C-294D-48EA-BD607E9FB2BB}"/>
                    </a:ext>
                  </a:extLst>
                </p:cNvPr>
                <p:cNvGrpSpPr/>
                <p:nvPr/>
              </p:nvGrpSpPr>
              <p:grpSpPr>
                <a:xfrm>
                  <a:off x="2946" y="875"/>
                  <a:ext cx="277" cy="142"/>
                  <a:chOff x="2946" y="875"/>
                  <a:chExt cx="277" cy="142"/>
                </a:xfrm>
              </p:grpSpPr>
              <p:grpSp>
                <p:nvGrpSpPr>
                  <p:cNvPr id="19" name="Google Shape;314;p3">
                    <a:extLst>
                      <a:ext uri="{FF2B5EF4-FFF2-40B4-BE49-F238E27FC236}">
                        <a16:creationId xmlns:a16="http://schemas.microsoft.com/office/drawing/2014/main" id="{8AE7A187-D47C-65D8-3D3F-F7A0A0F3455B}"/>
                      </a:ext>
                    </a:extLst>
                  </p:cNvPr>
                  <p:cNvGrpSpPr/>
                  <p:nvPr/>
                </p:nvGrpSpPr>
                <p:grpSpPr>
                  <a:xfrm>
                    <a:off x="2963" y="952"/>
                    <a:ext cx="46" cy="35"/>
                    <a:chOff x="2963" y="952"/>
                    <a:chExt cx="46" cy="35"/>
                  </a:xfrm>
                </p:grpSpPr>
                <p:sp>
                  <p:nvSpPr>
                    <p:cNvPr id="48" name="Google Shape;315;p3">
                      <a:extLst>
                        <a:ext uri="{FF2B5EF4-FFF2-40B4-BE49-F238E27FC236}">
                          <a16:creationId xmlns:a16="http://schemas.microsoft.com/office/drawing/2014/main" id="{95FD0B07-CE69-97A9-7744-B187B54766A6}"/>
                        </a:ext>
                      </a:extLst>
                    </p:cNvPr>
                    <p:cNvSpPr/>
                    <p:nvPr/>
                  </p:nvSpPr>
                  <p:spPr>
                    <a:xfrm>
                      <a:off x="2963" y="952"/>
                      <a:ext cx="24" cy="34"/>
                    </a:xfrm>
                    <a:custGeom>
                      <a:avLst/>
                      <a:gdLst/>
                      <a:ahLst/>
                      <a:cxnLst/>
                      <a:rect l="l" t="t" r="r" b="b"/>
                      <a:pathLst>
                        <a:path w="24" h="34" extrusionOk="0">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49" name="Google Shape;316;p3">
                      <a:extLst>
                        <a:ext uri="{FF2B5EF4-FFF2-40B4-BE49-F238E27FC236}">
                          <a16:creationId xmlns:a16="http://schemas.microsoft.com/office/drawing/2014/main" id="{5C830B12-2F34-5B88-515F-608C5D566614}"/>
                        </a:ext>
                      </a:extLst>
                    </p:cNvPr>
                    <p:cNvSpPr/>
                    <p:nvPr/>
                  </p:nvSpPr>
                  <p:spPr>
                    <a:xfrm>
                      <a:off x="2973" y="957"/>
                      <a:ext cx="36" cy="30"/>
                    </a:xfrm>
                    <a:custGeom>
                      <a:avLst/>
                      <a:gdLst/>
                      <a:ahLst/>
                      <a:cxnLst/>
                      <a:rect l="l" t="t" r="r" b="b"/>
                      <a:pathLst>
                        <a:path w="36" h="30" extrusionOk="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grpSp>
              <p:grpSp>
                <p:nvGrpSpPr>
                  <p:cNvPr id="20" name="Google Shape;317;p3">
                    <a:extLst>
                      <a:ext uri="{FF2B5EF4-FFF2-40B4-BE49-F238E27FC236}">
                        <a16:creationId xmlns:a16="http://schemas.microsoft.com/office/drawing/2014/main" id="{FDE1B301-CCC4-70FC-748F-8B91D68076B6}"/>
                      </a:ext>
                    </a:extLst>
                  </p:cNvPr>
                  <p:cNvGrpSpPr/>
                  <p:nvPr/>
                </p:nvGrpSpPr>
                <p:grpSpPr>
                  <a:xfrm>
                    <a:off x="2946" y="875"/>
                    <a:ext cx="277" cy="142"/>
                    <a:chOff x="2946" y="875"/>
                    <a:chExt cx="277" cy="142"/>
                  </a:xfrm>
                </p:grpSpPr>
                <p:sp>
                  <p:nvSpPr>
                    <p:cNvPr id="21" name="Google Shape;318;p3">
                      <a:extLst>
                        <a:ext uri="{FF2B5EF4-FFF2-40B4-BE49-F238E27FC236}">
                          <a16:creationId xmlns:a16="http://schemas.microsoft.com/office/drawing/2014/main" id="{73EDF24F-4272-F9FA-CCA8-1F0F0A04725F}"/>
                        </a:ext>
                      </a:extLst>
                    </p:cNvPr>
                    <p:cNvSpPr/>
                    <p:nvPr/>
                  </p:nvSpPr>
                  <p:spPr>
                    <a:xfrm>
                      <a:off x="2952" y="875"/>
                      <a:ext cx="271" cy="126"/>
                    </a:xfrm>
                    <a:custGeom>
                      <a:avLst/>
                      <a:gdLst/>
                      <a:ahLst/>
                      <a:cxnLst/>
                      <a:rect l="l" t="t" r="r" b="b"/>
                      <a:pathLst>
                        <a:path w="271" h="126" extrusionOk="0">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2" name="Google Shape;319;p3">
                      <a:extLst>
                        <a:ext uri="{FF2B5EF4-FFF2-40B4-BE49-F238E27FC236}">
                          <a16:creationId xmlns:a16="http://schemas.microsoft.com/office/drawing/2014/main" id="{B2A90494-423A-F326-7AB6-7F4DB81851F6}"/>
                        </a:ext>
                      </a:extLst>
                    </p:cNvPr>
                    <p:cNvSpPr/>
                    <p:nvPr/>
                  </p:nvSpPr>
                  <p:spPr>
                    <a:xfrm>
                      <a:off x="2946" y="927"/>
                      <a:ext cx="137" cy="90"/>
                    </a:xfrm>
                    <a:custGeom>
                      <a:avLst/>
                      <a:gdLst/>
                      <a:ahLst/>
                      <a:cxnLst/>
                      <a:rect l="l" t="t" r="r" b="b"/>
                      <a:pathLst>
                        <a:path w="137" h="90" extrusionOk="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3" name="Google Shape;320;p3">
                      <a:extLst>
                        <a:ext uri="{FF2B5EF4-FFF2-40B4-BE49-F238E27FC236}">
                          <a16:creationId xmlns:a16="http://schemas.microsoft.com/office/drawing/2014/main" id="{0657483C-DB25-9A44-73FE-E894D8C7BB4A}"/>
                        </a:ext>
                      </a:extLst>
                    </p:cNvPr>
                    <p:cNvSpPr/>
                    <p:nvPr/>
                  </p:nvSpPr>
                  <p:spPr>
                    <a:xfrm>
                      <a:off x="3076" y="929"/>
                      <a:ext cx="147" cy="88"/>
                    </a:xfrm>
                    <a:custGeom>
                      <a:avLst/>
                      <a:gdLst/>
                      <a:ahLst/>
                      <a:cxnLst/>
                      <a:rect l="l" t="t" r="r" b="b"/>
                      <a:pathLst>
                        <a:path w="147" h="88" extrusionOk="0">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4" name="Google Shape;321;p3">
                      <a:extLst>
                        <a:ext uri="{FF2B5EF4-FFF2-40B4-BE49-F238E27FC236}">
                          <a16:creationId xmlns:a16="http://schemas.microsoft.com/office/drawing/2014/main" id="{960C13A0-5563-7313-CAF3-10D884225261}"/>
                        </a:ext>
                      </a:extLst>
                    </p:cNvPr>
                    <p:cNvSpPr/>
                    <p:nvPr/>
                  </p:nvSpPr>
                  <p:spPr>
                    <a:xfrm>
                      <a:off x="3002" y="934"/>
                      <a:ext cx="110" cy="57"/>
                    </a:xfrm>
                    <a:custGeom>
                      <a:avLst/>
                      <a:gdLst/>
                      <a:ahLst/>
                      <a:cxnLst/>
                      <a:rect l="l" t="t" r="r" b="b"/>
                      <a:pathLst>
                        <a:path w="110" h="57" extrusionOk="0">
                          <a:moveTo>
                            <a:pt x="0" y="14"/>
                          </a:moveTo>
                          <a:lnTo>
                            <a:pt x="37" y="0"/>
                          </a:lnTo>
                          <a:lnTo>
                            <a:pt x="109" y="37"/>
                          </a:lnTo>
                          <a:lnTo>
                            <a:pt x="72" y="56"/>
                          </a:lnTo>
                          <a:lnTo>
                            <a:pt x="0" y="14"/>
                          </a:lnTo>
                        </a:path>
                      </a:pathLst>
                    </a:custGeom>
                    <a:solidFill>
                      <a:srgbClr val="A0A0A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5" name="Google Shape;322;p3">
                      <a:extLst>
                        <a:ext uri="{FF2B5EF4-FFF2-40B4-BE49-F238E27FC236}">
                          <a16:creationId xmlns:a16="http://schemas.microsoft.com/office/drawing/2014/main" id="{B8982507-7351-F5C5-7D1D-1D5240432361}"/>
                        </a:ext>
                      </a:extLst>
                    </p:cNvPr>
                    <p:cNvSpPr/>
                    <p:nvPr/>
                  </p:nvSpPr>
                  <p:spPr>
                    <a:xfrm>
                      <a:off x="3047" y="896"/>
                      <a:ext cx="162" cy="75"/>
                    </a:xfrm>
                    <a:custGeom>
                      <a:avLst/>
                      <a:gdLst/>
                      <a:ahLst/>
                      <a:cxnLst/>
                      <a:rect l="l" t="t" r="r" b="b"/>
                      <a:pathLst>
                        <a:path w="162" h="75" extrusionOk="0">
                          <a:moveTo>
                            <a:pt x="0" y="36"/>
                          </a:moveTo>
                          <a:lnTo>
                            <a:pt x="70" y="74"/>
                          </a:lnTo>
                          <a:lnTo>
                            <a:pt x="161" y="32"/>
                          </a:lnTo>
                          <a:lnTo>
                            <a:pt x="95" y="0"/>
                          </a:lnTo>
                          <a:lnTo>
                            <a:pt x="0" y="36"/>
                          </a:lnTo>
                        </a:path>
                      </a:pathLst>
                    </a:custGeom>
                    <a:solidFill>
                      <a:srgbClr val="A0A0A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26" name="Google Shape;323;p3">
                      <a:extLst>
                        <a:ext uri="{FF2B5EF4-FFF2-40B4-BE49-F238E27FC236}">
                          <a16:creationId xmlns:a16="http://schemas.microsoft.com/office/drawing/2014/main" id="{E84E6785-E3A2-FCCA-890B-FA97451A3751}"/>
                        </a:ext>
                      </a:extLst>
                    </p:cNvPr>
                    <p:cNvSpPr/>
                    <p:nvPr/>
                  </p:nvSpPr>
                  <p:spPr>
                    <a:xfrm>
                      <a:off x="2963" y="879"/>
                      <a:ext cx="177" cy="68"/>
                    </a:xfrm>
                    <a:custGeom>
                      <a:avLst/>
                      <a:gdLst/>
                      <a:ahLst/>
                      <a:cxnLst/>
                      <a:rect l="l" t="t" r="r" b="b"/>
                      <a:pathLst>
                        <a:path w="177" h="68" extrusionOk="0">
                          <a:moveTo>
                            <a:pt x="36" y="67"/>
                          </a:moveTo>
                          <a:lnTo>
                            <a:pt x="0" y="48"/>
                          </a:lnTo>
                          <a:lnTo>
                            <a:pt x="148" y="0"/>
                          </a:lnTo>
                          <a:lnTo>
                            <a:pt x="176" y="13"/>
                          </a:lnTo>
                          <a:lnTo>
                            <a:pt x="36" y="67"/>
                          </a:lnTo>
                        </a:path>
                      </a:pathLst>
                    </a:custGeom>
                    <a:solidFill>
                      <a:srgbClr val="A0A0A0"/>
                    </a:solid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cxnSp>
                  <p:nvCxnSpPr>
                    <p:cNvPr id="27" name="Google Shape;324;p3">
                      <a:extLst>
                        <a:ext uri="{FF2B5EF4-FFF2-40B4-BE49-F238E27FC236}">
                          <a16:creationId xmlns:a16="http://schemas.microsoft.com/office/drawing/2014/main" id="{4ADA42B8-0B27-5E6A-BE8C-436DEB3D7146}"/>
                        </a:ext>
                      </a:extLst>
                    </p:cNvPr>
                    <p:cNvCxnSpPr/>
                    <p:nvPr/>
                  </p:nvCxnSpPr>
                  <p:spPr>
                    <a:xfrm rot="10800000" flipH="1">
                      <a:off x="2966" y="880"/>
                      <a:ext cx="151" cy="53"/>
                    </a:xfrm>
                    <a:prstGeom prst="straightConnector1">
                      <a:avLst/>
                    </a:prstGeom>
                    <a:noFill/>
                    <a:ln w="12700" cap="flat" cmpd="sng">
                      <a:solidFill>
                        <a:srgbClr val="808080"/>
                      </a:solidFill>
                      <a:prstDash val="solid"/>
                      <a:round/>
                      <a:headEnd type="none" w="sm" len="sm"/>
                      <a:tailEnd type="none" w="sm" len="sm"/>
                    </a:ln>
                  </p:spPr>
                </p:cxnSp>
                <p:cxnSp>
                  <p:nvCxnSpPr>
                    <p:cNvPr id="28" name="Google Shape;325;p3">
                      <a:extLst>
                        <a:ext uri="{FF2B5EF4-FFF2-40B4-BE49-F238E27FC236}">
                          <a16:creationId xmlns:a16="http://schemas.microsoft.com/office/drawing/2014/main" id="{4B865303-6A2D-E604-1614-A5F0AB23F340}"/>
                        </a:ext>
                      </a:extLst>
                    </p:cNvPr>
                    <p:cNvCxnSpPr/>
                    <p:nvPr/>
                  </p:nvCxnSpPr>
                  <p:spPr>
                    <a:xfrm rot="10800000" flipH="1">
                      <a:off x="2981" y="885"/>
                      <a:ext cx="146" cy="54"/>
                    </a:xfrm>
                    <a:prstGeom prst="straightConnector1">
                      <a:avLst/>
                    </a:prstGeom>
                    <a:noFill/>
                    <a:ln w="12700" cap="flat" cmpd="sng">
                      <a:solidFill>
                        <a:srgbClr val="808080"/>
                      </a:solidFill>
                      <a:prstDash val="solid"/>
                      <a:round/>
                      <a:headEnd type="none" w="sm" len="sm"/>
                      <a:tailEnd type="none" w="sm" len="sm"/>
                    </a:ln>
                  </p:spPr>
                </p:cxnSp>
                <p:cxnSp>
                  <p:nvCxnSpPr>
                    <p:cNvPr id="29" name="Google Shape;326;p3">
                      <a:extLst>
                        <a:ext uri="{FF2B5EF4-FFF2-40B4-BE49-F238E27FC236}">
                          <a16:creationId xmlns:a16="http://schemas.microsoft.com/office/drawing/2014/main" id="{BF0E25BE-5FCE-1A44-1751-52BDCE2E7D0B}"/>
                        </a:ext>
                      </a:extLst>
                    </p:cNvPr>
                    <p:cNvCxnSpPr/>
                    <p:nvPr/>
                  </p:nvCxnSpPr>
                  <p:spPr>
                    <a:xfrm rot="10800000" flipH="1">
                      <a:off x="2990" y="889"/>
                      <a:ext cx="142" cy="55"/>
                    </a:xfrm>
                    <a:prstGeom prst="straightConnector1">
                      <a:avLst/>
                    </a:prstGeom>
                    <a:noFill/>
                    <a:ln w="12700" cap="flat" cmpd="sng">
                      <a:solidFill>
                        <a:srgbClr val="808080"/>
                      </a:solidFill>
                      <a:prstDash val="solid"/>
                      <a:round/>
                      <a:headEnd type="none" w="sm" len="sm"/>
                      <a:tailEnd type="none" w="sm" len="sm"/>
                    </a:ln>
                  </p:spPr>
                </p:cxnSp>
                <p:cxnSp>
                  <p:nvCxnSpPr>
                    <p:cNvPr id="30" name="Google Shape;327;p3">
                      <a:extLst>
                        <a:ext uri="{FF2B5EF4-FFF2-40B4-BE49-F238E27FC236}">
                          <a16:creationId xmlns:a16="http://schemas.microsoft.com/office/drawing/2014/main" id="{4E271B18-C162-D3A2-792E-CFF12FB0B1CD}"/>
                        </a:ext>
                      </a:extLst>
                    </p:cNvPr>
                    <p:cNvCxnSpPr/>
                    <p:nvPr/>
                  </p:nvCxnSpPr>
                  <p:spPr>
                    <a:xfrm rot="10800000" flipH="1">
                      <a:off x="3011" y="898"/>
                      <a:ext cx="141" cy="57"/>
                    </a:xfrm>
                    <a:prstGeom prst="straightConnector1">
                      <a:avLst/>
                    </a:prstGeom>
                    <a:noFill/>
                    <a:ln w="12700" cap="flat" cmpd="sng">
                      <a:solidFill>
                        <a:srgbClr val="808080"/>
                      </a:solidFill>
                      <a:prstDash val="solid"/>
                      <a:round/>
                      <a:headEnd type="none" w="sm" len="sm"/>
                      <a:tailEnd type="none" w="sm" len="sm"/>
                    </a:ln>
                  </p:spPr>
                </p:cxnSp>
                <p:cxnSp>
                  <p:nvCxnSpPr>
                    <p:cNvPr id="31" name="Google Shape;328;p3">
                      <a:extLst>
                        <a:ext uri="{FF2B5EF4-FFF2-40B4-BE49-F238E27FC236}">
                          <a16:creationId xmlns:a16="http://schemas.microsoft.com/office/drawing/2014/main" id="{758D81C5-DD8D-9B16-D99C-A463E9AE2C52}"/>
                        </a:ext>
                      </a:extLst>
                    </p:cNvPr>
                    <p:cNvCxnSpPr/>
                    <p:nvPr/>
                  </p:nvCxnSpPr>
                  <p:spPr>
                    <a:xfrm rot="10800000" flipH="1">
                      <a:off x="3023" y="905"/>
                      <a:ext cx="139" cy="57"/>
                    </a:xfrm>
                    <a:prstGeom prst="straightConnector1">
                      <a:avLst/>
                    </a:prstGeom>
                    <a:noFill/>
                    <a:ln w="12700" cap="flat" cmpd="sng">
                      <a:solidFill>
                        <a:srgbClr val="808080"/>
                      </a:solidFill>
                      <a:prstDash val="solid"/>
                      <a:round/>
                      <a:headEnd type="none" w="sm" len="sm"/>
                      <a:tailEnd type="none" w="sm" len="sm"/>
                    </a:ln>
                  </p:spPr>
                </p:cxnSp>
                <p:cxnSp>
                  <p:nvCxnSpPr>
                    <p:cNvPr id="32" name="Google Shape;329;p3">
                      <a:extLst>
                        <a:ext uri="{FF2B5EF4-FFF2-40B4-BE49-F238E27FC236}">
                          <a16:creationId xmlns:a16="http://schemas.microsoft.com/office/drawing/2014/main" id="{D7530F66-A131-E64C-0A0C-A30AE93BD93E}"/>
                        </a:ext>
                      </a:extLst>
                    </p:cNvPr>
                    <p:cNvCxnSpPr/>
                    <p:nvPr/>
                  </p:nvCxnSpPr>
                  <p:spPr>
                    <a:xfrm rot="10800000" flipH="1">
                      <a:off x="3033" y="910"/>
                      <a:ext cx="140" cy="60"/>
                    </a:xfrm>
                    <a:prstGeom prst="straightConnector1">
                      <a:avLst/>
                    </a:prstGeom>
                    <a:noFill/>
                    <a:ln w="12700" cap="flat" cmpd="sng">
                      <a:solidFill>
                        <a:srgbClr val="808080"/>
                      </a:solidFill>
                      <a:prstDash val="solid"/>
                      <a:round/>
                      <a:headEnd type="none" w="sm" len="sm"/>
                      <a:tailEnd type="none" w="sm" len="sm"/>
                    </a:ln>
                  </p:spPr>
                </p:cxnSp>
                <p:cxnSp>
                  <p:nvCxnSpPr>
                    <p:cNvPr id="33" name="Google Shape;330;p3">
                      <a:extLst>
                        <a:ext uri="{FF2B5EF4-FFF2-40B4-BE49-F238E27FC236}">
                          <a16:creationId xmlns:a16="http://schemas.microsoft.com/office/drawing/2014/main" id="{3A7127AC-39D7-A9BA-D5EA-6F08D2C76612}"/>
                        </a:ext>
                      </a:extLst>
                    </p:cNvPr>
                    <p:cNvCxnSpPr/>
                    <p:nvPr/>
                  </p:nvCxnSpPr>
                  <p:spPr>
                    <a:xfrm rot="10800000" flipH="1">
                      <a:off x="3048" y="916"/>
                      <a:ext cx="136" cy="60"/>
                    </a:xfrm>
                    <a:prstGeom prst="straightConnector1">
                      <a:avLst/>
                    </a:prstGeom>
                    <a:noFill/>
                    <a:ln w="12700" cap="flat" cmpd="sng">
                      <a:solidFill>
                        <a:srgbClr val="808080"/>
                      </a:solidFill>
                      <a:prstDash val="solid"/>
                      <a:round/>
                      <a:headEnd type="none" w="sm" len="sm"/>
                      <a:tailEnd type="none" w="sm" len="sm"/>
                    </a:ln>
                  </p:spPr>
                </p:cxnSp>
                <p:cxnSp>
                  <p:nvCxnSpPr>
                    <p:cNvPr id="34" name="Google Shape;331;p3">
                      <a:extLst>
                        <a:ext uri="{FF2B5EF4-FFF2-40B4-BE49-F238E27FC236}">
                          <a16:creationId xmlns:a16="http://schemas.microsoft.com/office/drawing/2014/main" id="{CF8111E8-3DF6-0E57-EF5C-AE230D3B5981}"/>
                        </a:ext>
                      </a:extLst>
                    </p:cNvPr>
                    <p:cNvCxnSpPr/>
                    <p:nvPr/>
                  </p:nvCxnSpPr>
                  <p:spPr>
                    <a:xfrm rot="10800000" flipH="1">
                      <a:off x="3061" y="923"/>
                      <a:ext cx="133" cy="60"/>
                    </a:xfrm>
                    <a:prstGeom prst="straightConnector1">
                      <a:avLst/>
                    </a:prstGeom>
                    <a:noFill/>
                    <a:ln w="12700" cap="flat" cmpd="sng">
                      <a:solidFill>
                        <a:srgbClr val="808080"/>
                      </a:solidFill>
                      <a:prstDash val="solid"/>
                      <a:round/>
                      <a:headEnd type="none" w="sm" len="sm"/>
                      <a:tailEnd type="none" w="sm" len="sm"/>
                    </a:ln>
                  </p:spPr>
                </p:cxnSp>
                <p:cxnSp>
                  <p:nvCxnSpPr>
                    <p:cNvPr id="35" name="Google Shape;332;p3">
                      <a:extLst>
                        <a:ext uri="{FF2B5EF4-FFF2-40B4-BE49-F238E27FC236}">
                          <a16:creationId xmlns:a16="http://schemas.microsoft.com/office/drawing/2014/main" id="{259A4720-97FD-4094-0F6A-2CA619E6655C}"/>
                        </a:ext>
                      </a:extLst>
                    </p:cNvPr>
                    <p:cNvCxnSpPr/>
                    <p:nvPr/>
                  </p:nvCxnSpPr>
                  <p:spPr>
                    <a:xfrm>
                      <a:off x="3015" y="944"/>
                      <a:ext cx="73" cy="41"/>
                    </a:xfrm>
                    <a:prstGeom prst="straightConnector1">
                      <a:avLst/>
                    </a:prstGeom>
                    <a:noFill/>
                    <a:ln w="12700" cap="flat" cmpd="sng">
                      <a:solidFill>
                        <a:srgbClr val="808080"/>
                      </a:solidFill>
                      <a:prstDash val="solid"/>
                      <a:round/>
                      <a:headEnd type="none" w="sm" len="sm"/>
                      <a:tailEnd type="none" w="sm" len="sm"/>
                    </a:ln>
                  </p:spPr>
                </p:cxnSp>
                <p:cxnSp>
                  <p:nvCxnSpPr>
                    <p:cNvPr id="36" name="Google Shape;333;p3">
                      <a:extLst>
                        <a:ext uri="{FF2B5EF4-FFF2-40B4-BE49-F238E27FC236}">
                          <a16:creationId xmlns:a16="http://schemas.microsoft.com/office/drawing/2014/main" id="{9405F6D1-6097-DC12-8B48-96A65902F561}"/>
                        </a:ext>
                      </a:extLst>
                    </p:cNvPr>
                    <p:cNvCxnSpPr/>
                    <p:nvPr/>
                  </p:nvCxnSpPr>
                  <p:spPr>
                    <a:xfrm>
                      <a:off x="3031" y="938"/>
                      <a:ext cx="72" cy="39"/>
                    </a:xfrm>
                    <a:prstGeom prst="straightConnector1">
                      <a:avLst/>
                    </a:prstGeom>
                    <a:noFill/>
                    <a:ln w="12700" cap="flat" cmpd="sng">
                      <a:solidFill>
                        <a:srgbClr val="808080"/>
                      </a:solidFill>
                      <a:prstDash val="solid"/>
                      <a:round/>
                      <a:headEnd type="none" w="sm" len="sm"/>
                      <a:tailEnd type="none" w="sm" len="sm"/>
                    </a:ln>
                  </p:spPr>
                </p:cxnSp>
                <p:cxnSp>
                  <p:nvCxnSpPr>
                    <p:cNvPr id="37" name="Google Shape;334;p3">
                      <a:extLst>
                        <a:ext uri="{FF2B5EF4-FFF2-40B4-BE49-F238E27FC236}">
                          <a16:creationId xmlns:a16="http://schemas.microsoft.com/office/drawing/2014/main" id="{9CF5F32A-DC00-1DA1-A3E3-4EC07EAA3754}"/>
                        </a:ext>
                      </a:extLst>
                    </p:cNvPr>
                    <p:cNvCxnSpPr/>
                    <p:nvPr/>
                  </p:nvCxnSpPr>
                  <p:spPr>
                    <a:xfrm>
                      <a:off x="3062" y="927"/>
                      <a:ext cx="69" cy="38"/>
                    </a:xfrm>
                    <a:prstGeom prst="straightConnector1">
                      <a:avLst/>
                    </a:prstGeom>
                    <a:noFill/>
                    <a:ln w="12700" cap="flat" cmpd="sng">
                      <a:solidFill>
                        <a:srgbClr val="808080"/>
                      </a:solidFill>
                      <a:prstDash val="solid"/>
                      <a:round/>
                      <a:headEnd type="none" w="sm" len="sm"/>
                      <a:tailEnd type="none" w="sm" len="sm"/>
                    </a:ln>
                  </p:spPr>
                </p:cxnSp>
                <p:cxnSp>
                  <p:nvCxnSpPr>
                    <p:cNvPr id="38" name="Google Shape;335;p3">
                      <a:extLst>
                        <a:ext uri="{FF2B5EF4-FFF2-40B4-BE49-F238E27FC236}">
                          <a16:creationId xmlns:a16="http://schemas.microsoft.com/office/drawing/2014/main" id="{B8DAB3C5-A5CC-F10B-B6FA-1A6A622D890C}"/>
                        </a:ext>
                      </a:extLst>
                    </p:cNvPr>
                    <p:cNvCxnSpPr/>
                    <p:nvPr/>
                  </p:nvCxnSpPr>
                  <p:spPr>
                    <a:xfrm>
                      <a:off x="3079" y="919"/>
                      <a:ext cx="68" cy="37"/>
                    </a:xfrm>
                    <a:prstGeom prst="straightConnector1">
                      <a:avLst/>
                    </a:prstGeom>
                    <a:noFill/>
                    <a:ln w="12700" cap="flat" cmpd="sng">
                      <a:solidFill>
                        <a:srgbClr val="808080"/>
                      </a:solidFill>
                      <a:prstDash val="solid"/>
                      <a:round/>
                      <a:headEnd type="none" w="sm" len="sm"/>
                      <a:tailEnd type="none" w="sm" len="sm"/>
                    </a:ln>
                  </p:spPr>
                </p:cxnSp>
                <p:cxnSp>
                  <p:nvCxnSpPr>
                    <p:cNvPr id="39" name="Google Shape;336;p3">
                      <a:extLst>
                        <a:ext uri="{FF2B5EF4-FFF2-40B4-BE49-F238E27FC236}">
                          <a16:creationId xmlns:a16="http://schemas.microsoft.com/office/drawing/2014/main" id="{0E26CEDE-2D50-5909-8EEA-32014146755A}"/>
                        </a:ext>
                      </a:extLst>
                    </p:cNvPr>
                    <p:cNvCxnSpPr/>
                    <p:nvPr/>
                  </p:nvCxnSpPr>
                  <p:spPr>
                    <a:xfrm>
                      <a:off x="3094" y="914"/>
                      <a:ext cx="67" cy="38"/>
                    </a:xfrm>
                    <a:prstGeom prst="straightConnector1">
                      <a:avLst/>
                    </a:prstGeom>
                    <a:noFill/>
                    <a:ln w="12700" cap="flat" cmpd="sng">
                      <a:solidFill>
                        <a:srgbClr val="808080"/>
                      </a:solidFill>
                      <a:prstDash val="solid"/>
                      <a:round/>
                      <a:headEnd type="none" w="sm" len="sm"/>
                      <a:tailEnd type="none" w="sm" len="sm"/>
                    </a:ln>
                  </p:spPr>
                </p:cxnSp>
                <p:cxnSp>
                  <p:nvCxnSpPr>
                    <p:cNvPr id="40" name="Google Shape;337;p3">
                      <a:extLst>
                        <a:ext uri="{FF2B5EF4-FFF2-40B4-BE49-F238E27FC236}">
                          <a16:creationId xmlns:a16="http://schemas.microsoft.com/office/drawing/2014/main" id="{2A3DDD1A-BDF5-CA8A-7EBD-97FAD6453BF4}"/>
                        </a:ext>
                      </a:extLst>
                    </p:cNvPr>
                    <p:cNvCxnSpPr/>
                    <p:nvPr/>
                  </p:nvCxnSpPr>
                  <p:spPr>
                    <a:xfrm>
                      <a:off x="3110" y="908"/>
                      <a:ext cx="64" cy="35"/>
                    </a:xfrm>
                    <a:prstGeom prst="straightConnector1">
                      <a:avLst/>
                    </a:prstGeom>
                    <a:noFill/>
                    <a:ln w="12700" cap="flat" cmpd="sng">
                      <a:solidFill>
                        <a:srgbClr val="808080"/>
                      </a:solidFill>
                      <a:prstDash val="solid"/>
                      <a:round/>
                      <a:headEnd type="none" w="sm" len="sm"/>
                      <a:tailEnd type="none" w="sm" len="sm"/>
                    </a:ln>
                  </p:spPr>
                </p:cxnSp>
                <p:cxnSp>
                  <p:nvCxnSpPr>
                    <p:cNvPr id="41" name="Google Shape;338;p3">
                      <a:extLst>
                        <a:ext uri="{FF2B5EF4-FFF2-40B4-BE49-F238E27FC236}">
                          <a16:creationId xmlns:a16="http://schemas.microsoft.com/office/drawing/2014/main" id="{303DAB70-73A3-A275-B543-3378122468BE}"/>
                        </a:ext>
                      </a:extLst>
                    </p:cNvPr>
                    <p:cNvCxnSpPr/>
                    <p:nvPr/>
                  </p:nvCxnSpPr>
                  <p:spPr>
                    <a:xfrm>
                      <a:off x="3125" y="902"/>
                      <a:ext cx="66" cy="34"/>
                    </a:xfrm>
                    <a:prstGeom prst="straightConnector1">
                      <a:avLst/>
                    </a:prstGeom>
                    <a:noFill/>
                    <a:ln w="12700" cap="flat" cmpd="sng">
                      <a:solidFill>
                        <a:srgbClr val="808080"/>
                      </a:solidFill>
                      <a:prstDash val="solid"/>
                      <a:round/>
                      <a:headEnd type="none" w="sm" len="sm"/>
                      <a:tailEnd type="none" w="sm" len="sm"/>
                    </a:ln>
                  </p:spPr>
                </p:cxnSp>
                <p:cxnSp>
                  <p:nvCxnSpPr>
                    <p:cNvPr id="42" name="Google Shape;339;p3">
                      <a:extLst>
                        <a:ext uri="{FF2B5EF4-FFF2-40B4-BE49-F238E27FC236}">
                          <a16:creationId xmlns:a16="http://schemas.microsoft.com/office/drawing/2014/main" id="{D1A0FB00-16EC-F001-2827-DD7C5BDB7CE6}"/>
                        </a:ext>
                      </a:extLst>
                    </p:cNvPr>
                    <p:cNvCxnSpPr/>
                    <p:nvPr/>
                  </p:nvCxnSpPr>
                  <p:spPr>
                    <a:xfrm>
                      <a:off x="2984" y="920"/>
                      <a:ext cx="35" cy="19"/>
                    </a:xfrm>
                    <a:prstGeom prst="straightConnector1">
                      <a:avLst/>
                    </a:prstGeom>
                    <a:noFill/>
                    <a:ln w="12700" cap="flat" cmpd="sng">
                      <a:solidFill>
                        <a:srgbClr val="808080"/>
                      </a:solidFill>
                      <a:prstDash val="solid"/>
                      <a:round/>
                      <a:headEnd type="none" w="sm" len="sm"/>
                      <a:tailEnd type="none" w="sm" len="sm"/>
                    </a:ln>
                  </p:spPr>
                </p:cxnSp>
                <p:cxnSp>
                  <p:nvCxnSpPr>
                    <p:cNvPr id="43" name="Google Shape;340;p3">
                      <a:extLst>
                        <a:ext uri="{FF2B5EF4-FFF2-40B4-BE49-F238E27FC236}">
                          <a16:creationId xmlns:a16="http://schemas.microsoft.com/office/drawing/2014/main" id="{878E6D35-0D54-5965-13C6-136191451356}"/>
                        </a:ext>
                      </a:extLst>
                    </p:cNvPr>
                    <p:cNvCxnSpPr/>
                    <p:nvPr/>
                  </p:nvCxnSpPr>
                  <p:spPr>
                    <a:xfrm>
                      <a:off x="3009" y="914"/>
                      <a:ext cx="32" cy="18"/>
                    </a:xfrm>
                    <a:prstGeom prst="straightConnector1">
                      <a:avLst/>
                    </a:prstGeom>
                    <a:noFill/>
                    <a:ln w="12700" cap="flat" cmpd="sng">
                      <a:solidFill>
                        <a:srgbClr val="808080"/>
                      </a:solidFill>
                      <a:prstDash val="solid"/>
                      <a:round/>
                      <a:headEnd type="none" w="sm" len="sm"/>
                      <a:tailEnd type="none" w="sm" len="sm"/>
                    </a:ln>
                  </p:spPr>
                </p:cxnSp>
                <p:cxnSp>
                  <p:nvCxnSpPr>
                    <p:cNvPr id="44" name="Google Shape;341;p3">
                      <a:extLst>
                        <a:ext uri="{FF2B5EF4-FFF2-40B4-BE49-F238E27FC236}">
                          <a16:creationId xmlns:a16="http://schemas.microsoft.com/office/drawing/2014/main" id="{B4524F56-6E7A-5677-FD55-46080073730A}"/>
                        </a:ext>
                      </a:extLst>
                    </p:cNvPr>
                    <p:cNvCxnSpPr/>
                    <p:nvPr/>
                  </p:nvCxnSpPr>
                  <p:spPr>
                    <a:xfrm>
                      <a:off x="3027" y="907"/>
                      <a:ext cx="34" cy="18"/>
                    </a:xfrm>
                    <a:prstGeom prst="straightConnector1">
                      <a:avLst/>
                    </a:prstGeom>
                    <a:noFill/>
                    <a:ln w="12700" cap="flat" cmpd="sng">
                      <a:solidFill>
                        <a:srgbClr val="808080"/>
                      </a:solidFill>
                      <a:prstDash val="solid"/>
                      <a:round/>
                      <a:headEnd type="none" w="sm" len="sm"/>
                      <a:tailEnd type="none" w="sm" len="sm"/>
                    </a:ln>
                  </p:spPr>
                </p:cxnSp>
                <p:cxnSp>
                  <p:nvCxnSpPr>
                    <p:cNvPr id="45" name="Google Shape;342;p3">
                      <a:extLst>
                        <a:ext uri="{FF2B5EF4-FFF2-40B4-BE49-F238E27FC236}">
                          <a16:creationId xmlns:a16="http://schemas.microsoft.com/office/drawing/2014/main" id="{3A245B82-FFFB-517D-17B2-8A0D72AC61FB}"/>
                        </a:ext>
                      </a:extLst>
                    </p:cNvPr>
                    <p:cNvCxnSpPr/>
                    <p:nvPr/>
                  </p:nvCxnSpPr>
                  <p:spPr>
                    <a:xfrm>
                      <a:off x="3047" y="898"/>
                      <a:ext cx="34" cy="17"/>
                    </a:xfrm>
                    <a:prstGeom prst="straightConnector1">
                      <a:avLst/>
                    </a:prstGeom>
                    <a:noFill/>
                    <a:ln w="12700" cap="flat" cmpd="sng">
                      <a:solidFill>
                        <a:srgbClr val="808080"/>
                      </a:solidFill>
                      <a:prstDash val="solid"/>
                      <a:round/>
                      <a:headEnd type="none" w="sm" len="sm"/>
                      <a:tailEnd type="none" w="sm" len="sm"/>
                    </a:ln>
                  </p:spPr>
                </p:cxnSp>
                <p:cxnSp>
                  <p:nvCxnSpPr>
                    <p:cNvPr id="46" name="Google Shape;343;p3">
                      <a:extLst>
                        <a:ext uri="{FF2B5EF4-FFF2-40B4-BE49-F238E27FC236}">
                          <a16:creationId xmlns:a16="http://schemas.microsoft.com/office/drawing/2014/main" id="{9C810195-452E-D70C-96C7-DEB8A07AF8AB}"/>
                        </a:ext>
                      </a:extLst>
                    </p:cNvPr>
                    <p:cNvCxnSpPr/>
                    <p:nvPr/>
                  </p:nvCxnSpPr>
                  <p:spPr>
                    <a:xfrm>
                      <a:off x="3070" y="891"/>
                      <a:ext cx="30" cy="17"/>
                    </a:xfrm>
                    <a:prstGeom prst="straightConnector1">
                      <a:avLst/>
                    </a:prstGeom>
                    <a:noFill/>
                    <a:ln w="12700" cap="flat" cmpd="sng">
                      <a:solidFill>
                        <a:srgbClr val="808080"/>
                      </a:solidFill>
                      <a:prstDash val="solid"/>
                      <a:round/>
                      <a:headEnd type="none" w="sm" len="sm"/>
                      <a:tailEnd type="none" w="sm" len="sm"/>
                    </a:ln>
                  </p:spPr>
                </p:cxnSp>
                <p:cxnSp>
                  <p:nvCxnSpPr>
                    <p:cNvPr id="47" name="Google Shape;344;p3">
                      <a:extLst>
                        <a:ext uri="{FF2B5EF4-FFF2-40B4-BE49-F238E27FC236}">
                          <a16:creationId xmlns:a16="http://schemas.microsoft.com/office/drawing/2014/main" id="{6C2B1EF7-0062-BB7C-B859-391287C1B41F}"/>
                        </a:ext>
                      </a:extLst>
                    </p:cNvPr>
                    <p:cNvCxnSpPr/>
                    <p:nvPr/>
                  </p:nvCxnSpPr>
                  <p:spPr>
                    <a:xfrm>
                      <a:off x="3092" y="886"/>
                      <a:ext cx="29" cy="16"/>
                    </a:xfrm>
                    <a:prstGeom prst="straightConnector1">
                      <a:avLst/>
                    </a:prstGeom>
                    <a:noFill/>
                    <a:ln w="12700" cap="flat" cmpd="sng">
                      <a:solidFill>
                        <a:srgbClr val="808080"/>
                      </a:solidFill>
                      <a:prstDash val="solid"/>
                      <a:round/>
                      <a:headEnd type="none" w="sm" len="sm"/>
                      <a:tailEnd type="none" w="sm" len="sm"/>
                    </a:ln>
                  </p:spPr>
                </p:cxnSp>
              </p:grpSp>
            </p:grpSp>
          </p:grpSp>
          <p:graphicFrame>
            <p:nvGraphicFramePr>
              <p:cNvPr id="16" name="Google Shape;345;p3">
                <a:extLst>
                  <a:ext uri="{FF2B5EF4-FFF2-40B4-BE49-F238E27FC236}">
                    <a16:creationId xmlns:a16="http://schemas.microsoft.com/office/drawing/2014/main" id="{42270FB9-5FDA-6F5C-EDC4-033E980712CD}"/>
                  </a:ext>
                </a:extLst>
              </p:cNvPr>
              <p:cNvGraphicFramePr/>
              <p:nvPr/>
            </p:nvGraphicFramePr>
            <p:xfrm>
              <a:off x="3591337" y="1886743"/>
              <a:ext cx="637116" cy="731838"/>
            </p:xfrm>
            <a:graphic>
              <a:graphicData uri="http://schemas.openxmlformats.org/presentationml/2006/ole">
                <mc:AlternateContent xmlns:mc="http://schemas.openxmlformats.org/markup-compatibility/2006">
                  <mc:Choice xmlns:v="urn:schemas-microsoft-com:vml" Requires="v">
                    <p:oleObj r:id="rId4" imgW="637116" imgH="731838" progId="MS_ClipArt_Gallery.2">
                      <p:embed/>
                    </p:oleObj>
                  </mc:Choice>
                  <mc:Fallback>
                    <p:oleObj r:id="rId4" imgW="637116" imgH="731838" progId="MS_ClipArt_Gallery.2">
                      <p:embed/>
                      <p:pic>
                        <p:nvPicPr>
                          <p:cNvPr id="345" name="Google Shape;345;p3"/>
                          <p:cNvPicPr preferRelativeResize="0"/>
                          <p:nvPr/>
                        </p:nvPicPr>
                        <p:blipFill rotWithShape="1">
                          <a:blip r:embed="rId5">
                            <a:alphaModFix/>
                          </a:blip>
                          <a:srcRect/>
                          <a:stretch/>
                        </p:blipFill>
                        <p:spPr>
                          <a:xfrm>
                            <a:off x="3591337" y="1886743"/>
                            <a:ext cx="637116" cy="731838"/>
                          </a:xfrm>
                          <a:prstGeom prst="rect">
                            <a:avLst/>
                          </a:prstGeom>
                          <a:noFill/>
                          <a:ln>
                            <a:noFill/>
                          </a:ln>
                        </p:spPr>
                      </p:pic>
                    </p:oleObj>
                  </mc:Fallback>
                </mc:AlternateContent>
              </a:graphicData>
            </a:graphic>
          </p:graphicFrame>
        </p:grpSp>
        <p:cxnSp>
          <p:nvCxnSpPr>
            <p:cNvPr id="13" name="Google Shape;346;p3">
              <a:extLst>
                <a:ext uri="{FF2B5EF4-FFF2-40B4-BE49-F238E27FC236}">
                  <a16:creationId xmlns:a16="http://schemas.microsoft.com/office/drawing/2014/main" id="{050BCB2A-289B-1494-F332-F1A1BDD0661E}"/>
                </a:ext>
              </a:extLst>
            </p:cNvPr>
            <p:cNvCxnSpPr/>
            <p:nvPr/>
          </p:nvCxnSpPr>
          <p:spPr>
            <a:xfrm>
              <a:off x="4265956" y="2497138"/>
              <a:ext cx="4732" cy="433387"/>
            </a:xfrm>
            <a:prstGeom prst="straightConnector1">
              <a:avLst/>
            </a:prstGeom>
            <a:noFill/>
            <a:ln w="9525" cap="flat" cmpd="sng">
              <a:solidFill>
                <a:schemeClr val="dk1"/>
              </a:solidFill>
              <a:prstDash val="solid"/>
              <a:miter lim="800000"/>
              <a:headEnd type="triangle" w="med" len="med"/>
              <a:tailEnd type="triangle" w="med" len="med"/>
            </a:ln>
          </p:spPr>
        </p:cxnSp>
        <p:pic>
          <p:nvPicPr>
            <p:cNvPr id="14" name="Picture 1">
              <a:extLst>
                <a:ext uri="{FF2B5EF4-FFF2-40B4-BE49-F238E27FC236}">
                  <a16:creationId xmlns:a16="http://schemas.microsoft.com/office/drawing/2014/main" id="{49CAAFEF-4AE3-9AF2-DEB2-DD01C54397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879600"/>
              <a:ext cx="635000" cy="723900"/>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7EC2-2D95-4330-AF2C-7D41EC31EA32}"/>
              </a:ext>
            </a:extLst>
          </p:cNvPr>
          <p:cNvSpPr>
            <a:spLocks noGrp="1"/>
          </p:cNvSpPr>
          <p:nvPr>
            <p:ph type="title"/>
          </p:nvPr>
        </p:nvSpPr>
        <p:spPr/>
        <p:txBody>
          <a:bodyPr/>
          <a:lstStyle/>
          <a:p>
            <a:r>
              <a:rPr lang="en-US" altLang="en-US" dirty="0"/>
              <a:t>Defining a Star Schema in DMQL</a:t>
            </a:r>
            <a:endParaRPr lang="en-IN" dirty="0"/>
          </a:p>
        </p:txBody>
      </p:sp>
      <p:sp>
        <p:nvSpPr>
          <p:cNvPr id="3" name="Content Placeholder 2">
            <a:extLst>
              <a:ext uri="{FF2B5EF4-FFF2-40B4-BE49-F238E27FC236}">
                <a16:creationId xmlns:a16="http://schemas.microsoft.com/office/drawing/2014/main" id="{3715F460-D8F1-4910-9517-BC59231B3D39}"/>
              </a:ext>
            </a:extLst>
          </p:cNvPr>
          <p:cNvSpPr>
            <a:spLocks noGrp="1"/>
          </p:cNvSpPr>
          <p:nvPr>
            <p:ph idx="1"/>
          </p:nvPr>
        </p:nvSpPr>
        <p:spPr/>
        <p:txBody>
          <a:bodyPr>
            <a:noAutofit/>
          </a:bodyPr>
          <a:lstStyle/>
          <a:p>
            <a:pPr algn="just" eaLnBrk="1" hangingPunct="1">
              <a:buFont typeface="Wingdings" panose="05000000000000000000" pitchFamily="2" charset="2"/>
              <a:buNone/>
            </a:pPr>
            <a:r>
              <a:rPr lang="en-US" altLang="en-US" sz="2600" dirty="0">
                <a:solidFill>
                  <a:schemeClr val="hlink"/>
                </a:solidFill>
              </a:rPr>
              <a:t>define cube</a:t>
            </a:r>
            <a:r>
              <a:rPr lang="en-US" altLang="en-US" sz="2600" dirty="0"/>
              <a:t> </a:t>
            </a:r>
            <a:r>
              <a:rPr lang="en-US" altLang="en-US" sz="2600" dirty="0" err="1"/>
              <a:t>sales_star</a:t>
            </a:r>
            <a:r>
              <a:rPr lang="en-US" altLang="en-US" sz="2600" dirty="0"/>
              <a:t> [time, item, branch, location]:</a:t>
            </a:r>
          </a:p>
          <a:p>
            <a:pPr algn="just" eaLnBrk="1" hangingPunct="1">
              <a:buFont typeface="Wingdings" panose="05000000000000000000" pitchFamily="2" charset="2"/>
              <a:buNone/>
            </a:pPr>
            <a:r>
              <a:rPr lang="en-US" altLang="en-US" sz="2600" dirty="0" err="1">
                <a:solidFill>
                  <a:srgbClr val="006666"/>
                </a:solidFill>
              </a:rPr>
              <a:t>dollars_sold</a:t>
            </a:r>
            <a:r>
              <a:rPr lang="en-US" altLang="en-US" sz="2600" dirty="0">
                <a:solidFill>
                  <a:srgbClr val="006666"/>
                </a:solidFill>
              </a:rPr>
              <a:t> = sum (</a:t>
            </a:r>
            <a:r>
              <a:rPr lang="en-US" altLang="en-US" sz="2600" dirty="0" err="1">
                <a:solidFill>
                  <a:srgbClr val="006666"/>
                </a:solidFill>
              </a:rPr>
              <a:t>sales_in_dollars</a:t>
            </a:r>
            <a:r>
              <a:rPr lang="en-US" altLang="en-US" sz="2600" dirty="0">
                <a:solidFill>
                  <a:srgbClr val="006666"/>
                </a:solidFill>
              </a:rPr>
              <a:t>), </a:t>
            </a:r>
          </a:p>
          <a:p>
            <a:pPr algn="just" eaLnBrk="1" hangingPunct="1">
              <a:buFont typeface="Wingdings" panose="05000000000000000000" pitchFamily="2" charset="2"/>
              <a:buNone/>
            </a:pPr>
            <a:r>
              <a:rPr lang="en-US" altLang="en-US" sz="2600" dirty="0" err="1">
                <a:solidFill>
                  <a:srgbClr val="006666"/>
                </a:solidFill>
              </a:rPr>
              <a:t>avg_sales</a:t>
            </a:r>
            <a:r>
              <a:rPr lang="en-US" altLang="en-US" sz="2600" dirty="0">
                <a:solidFill>
                  <a:srgbClr val="006666"/>
                </a:solidFill>
              </a:rPr>
              <a:t> = avg (</a:t>
            </a:r>
            <a:r>
              <a:rPr lang="en-US" altLang="en-US" sz="2600" dirty="0" err="1">
                <a:solidFill>
                  <a:srgbClr val="006666"/>
                </a:solidFill>
              </a:rPr>
              <a:t>sales_in_dollars</a:t>
            </a:r>
            <a:r>
              <a:rPr lang="en-US" altLang="en-US" sz="2600" dirty="0">
                <a:solidFill>
                  <a:srgbClr val="006666"/>
                </a:solidFill>
              </a:rPr>
              <a:t>), </a:t>
            </a:r>
            <a:r>
              <a:rPr lang="en-US" altLang="en-US" sz="2600" dirty="0" err="1">
                <a:solidFill>
                  <a:srgbClr val="006666"/>
                </a:solidFill>
              </a:rPr>
              <a:t>units_sold</a:t>
            </a:r>
            <a:r>
              <a:rPr lang="en-US" altLang="en-US" sz="2600" dirty="0">
                <a:solidFill>
                  <a:srgbClr val="006666"/>
                </a:solidFill>
              </a:rPr>
              <a:t> = count(*)</a:t>
            </a:r>
          </a:p>
          <a:p>
            <a:pPr algn="just" eaLnBrk="1" hangingPunct="1">
              <a:buFont typeface="Wingdings" panose="05000000000000000000" pitchFamily="2" charset="2"/>
              <a:buNone/>
            </a:pPr>
            <a:r>
              <a:rPr lang="en-US" altLang="en-US" sz="2600" dirty="0">
                <a:solidFill>
                  <a:schemeClr val="hlink"/>
                </a:solidFill>
              </a:rPr>
              <a:t>define dimension</a:t>
            </a:r>
            <a:r>
              <a:rPr lang="en-US" altLang="en-US" sz="2600" dirty="0"/>
              <a:t> time </a:t>
            </a:r>
            <a:r>
              <a:rPr lang="en-US" altLang="en-US" sz="2600" dirty="0">
                <a:solidFill>
                  <a:schemeClr val="hlink"/>
                </a:solidFill>
              </a:rPr>
              <a:t>as </a:t>
            </a:r>
            <a:r>
              <a:rPr lang="en-US" altLang="en-US" sz="2600" dirty="0"/>
              <a:t>(</a:t>
            </a:r>
            <a:r>
              <a:rPr lang="en-US" altLang="en-US" sz="2600" dirty="0" err="1"/>
              <a:t>time_key</a:t>
            </a:r>
            <a:r>
              <a:rPr lang="en-US" altLang="en-US" sz="2600" dirty="0"/>
              <a:t>, day, </a:t>
            </a:r>
            <a:r>
              <a:rPr lang="en-US" altLang="en-US" sz="2600" dirty="0" err="1"/>
              <a:t>day_of_week</a:t>
            </a:r>
            <a:r>
              <a:rPr lang="en-US" altLang="en-US" sz="2600" dirty="0"/>
              <a:t>, month, quarter, year)</a:t>
            </a:r>
          </a:p>
          <a:p>
            <a:pPr algn="just" eaLnBrk="1" hangingPunct="1">
              <a:buFont typeface="Wingdings" panose="05000000000000000000" pitchFamily="2" charset="2"/>
              <a:buNone/>
            </a:pPr>
            <a:r>
              <a:rPr lang="en-US" altLang="en-US" sz="2600" dirty="0">
                <a:solidFill>
                  <a:schemeClr val="hlink"/>
                </a:solidFill>
              </a:rPr>
              <a:t>define dimension </a:t>
            </a:r>
            <a:r>
              <a:rPr lang="en-US" altLang="en-US" sz="2600" dirty="0"/>
              <a:t>item </a:t>
            </a:r>
            <a:r>
              <a:rPr lang="en-US" altLang="en-US" sz="2600" dirty="0">
                <a:solidFill>
                  <a:schemeClr val="hlink"/>
                </a:solidFill>
              </a:rPr>
              <a:t>as </a:t>
            </a:r>
            <a:r>
              <a:rPr lang="en-US" altLang="en-US" sz="2600" dirty="0"/>
              <a:t>(</a:t>
            </a:r>
            <a:r>
              <a:rPr lang="en-US" altLang="en-US" sz="2600" dirty="0" err="1"/>
              <a:t>item_key</a:t>
            </a:r>
            <a:r>
              <a:rPr lang="en-US" altLang="en-US" sz="2600" dirty="0"/>
              <a:t>, </a:t>
            </a:r>
            <a:r>
              <a:rPr lang="en-US" altLang="en-US" sz="2600" dirty="0" err="1"/>
              <a:t>item_name</a:t>
            </a:r>
            <a:r>
              <a:rPr lang="en-US" altLang="en-US" sz="2600" dirty="0"/>
              <a:t>, brand, type, </a:t>
            </a:r>
            <a:r>
              <a:rPr lang="en-US" altLang="en-US" sz="2600" dirty="0" err="1"/>
              <a:t>supplier_type</a:t>
            </a:r>
            <a:r>
              <a:rPr lang="en-US" altLang="en-US" sz="2600" dirty="0"/>
              <a:t>)</a:t>
            </a:r>
          </a:p>
        </p:txBody>
      </p:sp>
    </p:spTree>
    <p:extLst>
      <p:ext uri="{BB962C8B-B14F-4D97-AF65-F5344CB8AC3E}">
        <p14:creationId xmlns:p14="http://schemas.microsoft.com/office/powerpoint/2010/main" val="4126991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7EC2-2D95-4330-AF2C-7D41EC31EA32}"/>
              </a:ext>
            </a:extLst>
          </p:cNvPr>
          <p:cNvSpPr>
            <a:spLocks noGrp="1"/>
          </p:cNvSpPr>
          <p:nvPr>
            <p:ph type="title"/>
          </p:nvPr>
        </p:nvSpPr>
        <p:spPr/>
        <p:txBody>
          <a:bodyPr/>
          <a:lstStyle/>
          <a:p>
            <a:r>
              <a:rPr lang="en-US" altLang="en-US" dirty="0"/>
              <a:t>Defining a Star Schema in DMQL</a:t>
            </a:r>
            <a:endParaRPr lang="en-IN" dirty="0"/>
          </a:p>
        </p:txBody>
      </p:sp>
      <p:sp>
        <p:nvSpPr>
          <p:cNvPr id="3" name="Content Placeholder 2">
            <a:extLst>
              <a:ext uri="{FF2B5EF4-FFF2-40B4-BE49-F238E27FC236}">
                <a16:creationId xmlns:a16="http://schemas.microsoft.com/office/drawing/2014/main" id="{3715F460-D8F1-4910-9517-BC59231B3D39}"/>
              </a:ext>
            </a:extLst>
          </p:cNvPr>
          <p:cNvSpPr>
            <a:spLocks noGrp="1"/>
          </p:cNvSpPr>
          <p:nvPr>
            <p:ph idx="1"/>
          </p:nvPr>
        </p:nvSpPr>
        <p:spPr/>
        <p:txBody>
          <a:bodyPr>
            <a:noAutofit/>
          </a:bodyPr>
          <a:lstStyle/>
          <a:p>
            <a:pPr algn="just" eaLnBrk="1" hangingPunct="1">
              <a:buFont typeface="Wingdings" panose="05000000000000000000" pitchFamily="2" charset="2"/>
              <a:buNone/>
            </a:pPr>
            <a:r>
              <a:rPr lang="en-US" altLang="en-US" sz="2600" dirty="0">
                <a:solidFill>
                  <a:schemeClr val="hlink"/>
                </a:solidFill>
              </a:rPr>
              <a:t>define dimension </a:t>
            </a:r>
            <a:r>
              <a:rPr lang="en-US" altLang="en-US" sz="2600" dirty="0"/>
              <a:t>branch </a:t>
            </a:r>
            <a:r>
              <a:rPr lang="en-US" altLang="en-US" sz="2600" dirty="0">
                <a:solidFill>
                  <a:schemeClr val="hlink"/>
                </a:solidFill>
              </a:rPr>
              <a:t>as</a:t>
            </a:r>
            <a:r>
              <a:rPr lang="en-US" altLang="en-US" sz="2600" dirty="0"/>
              <a:t> (</a:t>
            </a:r>
            <a:r>
              <a:rPr lang="en-US" altLang="en-US" sz="2600" dirty="0" err="1"/>
              <a:t>branch_key</a:t>
            </a:r>
            <a:r>
              <a:rPr lang="en-US" altLang="en-US" sz="2600" dirty="0"/>
              <a:t>, </a:t>
            </a:r>
            <a:r>
              <a:rPr lang="en-US" altLang="en-US" sz="2600" dirty="0" err="1"/>
              <a:t>branch_name</a:t>
            </a:r>
            <a:r>
              <a:rPr lang="en-US" altLang="en-US" sz="2600" dirty="0"/>
              <a:t>, </a:t>
            </a:r>
            <a:r>
              <a:rPr lang="en-US" altLang="en-US" sz="2600" dirty="0" err="1"/>
              <a:t>branch_type</a:t>
            </a:r>
            <a:r>
              <a:rPr lang="en-US" altLang="en-US" sz="2600" dirty="0"/>
              <a:t>)</a:t>
            </a:r>
          </a:p>
          <a:p>
            <a:pPr algn="just" eaLnBrk="1" hangingPunct="1">
              <a:buFont typeface="Wingdings" panose="05000000000000000000" pitchFamily="2" charset="2"/>
              <a:buNone/>
            </a:pPr>
            <a:r>
              <a:rPr lang="en-US" altLang="en-US" sz="2600" dirty="0">
                <a:solidFill>
                  <a:schemeClr val="hlink"/>
                </a:solidFill>
              </a:rPr>
              <a:t>define dimension</a:t>
            </a:r>
            <a:r>
              <a:rPr lang="en-US" altLang="en-US" sz="2600" dirty="0"/>
              <a:t> location </a:t>
            </a:r>
            <a:r>
              <a:rPr lang="en-US" altLang="en-US" sz="2600" dirty="0">
                <a:solidFill>
                  <a:schemeClr val="hlink"/>
                </a:solidFill>
              </a:rPr>
              <a:t>as</a:t>
            </a:r>
            <a:r>
              <a:rPr lang="en-US" altLang="en-US" sz="2600" dirty="0"/>
              <a:t> (</a:t>
            </a:r>
            <a:r>
              <a:rPr lang="en-US" altLang="en-US" sz="2600" dirty="0" err="1"/>
              <a:t>location_key</a:t>
            </a:r>
            <a:r>
              <a:rPr lang="en-US" altLang="en-US" sz="2600" dirty="0"/>
              <a:t>, street, city, </a:t>
            </a:r>
            <a:r>
              <a:rPr lang="en-US" altLang="en-US" sz="2600" dirty="0" err="1"/>
              <a:t>province_or_state</a:t>
            </a:r>
            <a:r>
              <a:rPr lang="en-US" altLang="en-US" sz="2600" dirty="0"/>
              <a:t>, country)</a:t>
            </a:r>
          </a:p>
        </p:txBody>
      </p:sp>
    </p:spTree>
    <p:extLst>
      <p:ext uri="{BB962C8B-B14F-4D97-AF65-F5344CB8AC3E}">
        <p14:creationId xmlns:p14="http://schemas.microsoft.com/office/powerpoint/2010/main" val="330394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937-F073-49BA-99AA-FA8DFB29ABDD}"/>
              </a:ext>
            </a:extLst>
          </p:cNvPr>
          <p:cNvSpPr>
            <a:spLocks noGrp="1"/>
          </p:cNvSpPr>
          <p:nvPr>
            <p:ph type="title"/>
          </p:nvPr>
        </p:nvSpPr>
        <p:spPr/>
        <p:txBody>
          <a:bodyPr/>
          <a:lstStyle/>
          <a:p>
            <a:r>
              <a:rPr lang="en-US" altLang="en-US" dirty="0"/>
              <a:t>Defining a Snowflake Schema in DMQL</a:t>
            </a:r>
            <a:endParaRPr lang="en-IN" dirty="0"/>
          </a:p>
        </p:txBody>
      </p:sp>
      <p:sp>
        <p:nvSpPr>
          <p:cNvPr id="3" name="Content Placeholder 2">
            <a:extLst>
              <a:ext uri="{FF2B5EF4-FFF2-40B4-BE49-F238E27FC236}">
                <a16:creationId xmlns:a16="http://schemas.microsoft.com/office/drawing/2014/main" id="{70DFD3D2-A04D-40E5-AFCC-82AD2EEBDB2C}"/>
              </a:ext>
            </a:extLst>
          </p:cNvPr>
          <p:cNvSpPr>
            <a:spLocks noGrp="1"/>
          </p:cNvSpPr>
          <p:nvPr>
            <p:ph idx="1"/>
          </p:nvPr>
        </p:nvSpPr>
        <p:spPr/>
        <p:txBody>
          <a:bodyPr>
            <a:normAutofit lnSpcReduction="10000"/>
          </a:bodyPr>
          <a:lstStyle/>
          <a:p>
            <a:pPr algn="just" eaLnBrk="1" hangingPunct="1">
              <a:buFont typeface="Wingdings" panose="05000000000000000000" pitchFamily="2" charset="2"/>
              <a:buNone/>
            </a:pPr>
            <a:r>
              <a:rPr lang="en-US" altLang="en-US" sz="2600" dirty="0">
                <a:solidFill>
                  <a:schemeClr val="hlink"/>
                </a:solidFill>
              </a:rPr>
              <a:t>define cube</a:t>
            </a:r>
            <a:r>
              <a:rPr lang="en-US" altLang="en-US" sz="2600" dirty="0"/>
              <a:t> </a:t>
            </a:r>
            <a:r>
              <a:rPr lang="en-US" altLang="en-US" sz="2600" dirty="0" err="1"/>
              <a:t>sales_snowflake</a:t>
            </a:r>
            <a:r>
              <a:rPr lang="en-US" altLang="en-US" sz="2600" dirty="0"/>
              <a:t> [time, item, branch, location]:</a:t>
            </a:r>
          </a:p>
          <a:p>
            <a:pPr algn="just" eaLnBrk="1" hangingPunct="1">
              <a:buFont typeface="Wingdings" panose="05000000000000000000" pitchFamily="2" charset="2"/>
              <a:buNone/>
            </a:pPr>
            <a:r>
              <a:rPr lang="en-US" altLang="en-US" sz="2600" dirty="0" err="1">
                <a:solidFill>
                  <a:srgbClr val="006666"/>
                </a:solidFill>
              </a:rPr>
              <a:t>dollars_sold</a:t>
            </a:r>
            <a:r>
              <a:rPr lang="en-US" altLang="en-US" sz="2600" dirty="0">
                <a:solidFill>
                  <a:srgbClr val="006666"/>
                </a:solidFill>
              </a:rPr>
              <a:t> = sum(</a:t>
            </a:r>
            <a:r>
              <a:rPr lang="en-US" altLang="en-US" sz="2600" dirty="0" err="1">
                <a:solidFill>
                  <a:srgbClr val="006666"/>
                </a:solidFill>
              </a:rPr>
              <a:t>sales_in_dollars</a:t>
            </a:r>
            <a:r>
              <a:rPr lang="en-US" altLang="en-US" sz="2600" dirty="0">
                <a:solidFill>
                  <a:srgbClr val="006666"/>
                </a:solidFill>
              </a:rPr>
              <a:t>), </a:t>
            </a:r>
          </a:p>
          <a:p>
            <a:pPr algn="just" eaLnBrk="1" hangingPunct="1">
              <a:buFont typeface="Wingdings" panose="05000000000000000000" pitchFamily="2" charset="2"/>
              <a:buNone/>
            </a:pPr>
            <a:r>
              <a:rPr lang="en-US" altLang="en-US" sz="2600" dirty="0" err="1">
                <a:solidFill>
                  <a:srgbClr val="006666"/>
                </a:solidFill>
              </a:rPr>
              <a:t>avg_sales</a:t>
            </a:r>
            <a:r>
              <a:rPr lang="en-US" altLang="en-US" sz="2600" dirty="0">
                <a:solidFill>
                  <a:srgbClr val="006666"/>
                </a:solidFill>
              </a:rPr>
              <a:t> = avg(</a:t>
            </a:r>
            <a:r>
              <a:rPr lang="en-US" altLang="en-US" sz="2600" dirty="0" err="1">
                <a:solidFill>
                  <a:srgbClr val="006666"/>
                </a:solidFill>
              </a:rPr>
              <a:t>sales_in_dollars</a:t>
            </a:r>
            <a:r>
              <a:rPr lang="en-US" altLang="en-US" sz="2600" dirty="0">
                <a:solidFill>
                  <a:srgbClr val="006666"/>
                </a:solidFill>
              </a:rPr>
              <a:t>), </a:t>
            </a:r>
            <a:r>
              <a:rPr lang="en-US" altLang="en-US" sz="2600" dirty="0" err="1">
                <a:solidFill>
                  <a:srgbClr val="006666"/>
                </a:solidFill>
              </a:rPr>
              <a:t>units_sold</a:t>
            </a:r>
            <a:r>
              <a:rPr lang="en-US" altLang="en-US" sz="2600" dirty="0">
                <a:solidFill>
                  <a:srgbClr val="006666"/>
                </a:solidFill>
              </a:rPr>
              <a:t> = count(*)</a:t>
            </a:r>
          </a:p>
          <a:p>
            <a:pPr algn="just" eaLnBrk="1" hangingPunct="1">
              <a:buFont typeface="Wingdings" panose="05000000000000000000" pitchFamily="2" charset="2"/>
              <a:buNone/>
            </a:pPr>
            <a:r>
              <a:rPr lang="en-US" altLang="en-US" sz="2600" dirty="0">
                <a:solidFill>
                  <a:schemeClr val="hlink"/>
                </a:solidFill>
              </a:rPr>
              <a:t>define dimension</a:t>
            </a:r>
            <a:r>
              <a:rPr lang="en-US" altLang="en-US" sz="2600" dirty="0"/>
              <a:t> time </a:t>
            </a:r>
            <a:r>
              <a:rPr lang="en-US" altLang="en-US" sz="2600" dirty="0">
                <a:solidFill>
                  <a:schemeClr val="hlink"/>
                </a:solidFill>
              </a:rPr>
              <a:t>as </a:t>
            </a:r>
            <a:r>
              <a:rPr lang="en-US" altLang="en-US" sz="2600" dirty="0"/>
              <a:t>(</a:t>
            </a:r>
            <a:r>
              <a:rPr lang="en-US" altLang="en-US" sz="2600" dirty="0" err="1"/>
              <a:t>time_key</a:t>
            </a:r>
            <a:r>
              <a:rPr lang="en-US" altLang="en-US" sz="2600" dirty="0"/>
              <a:t>, day, </a:t>
            </a:r>
            <a:r>
              <a:rPr lang="en-US" altLang="en-US" sz="2600" dirty="0" err="1"/>
              <a:t>day_of_week</a:t>
            </a:r>
            <a:r>
              <a:rPr lang="en-US" altLang="en-US" sz="2600" dirty="0"/>
              <a:t>, month, quarter, year)</a:t>
            </a:r>
          </a:p>
          <a:p>
            <a:pPr algn="just" eaLnBrk="1" hangingPunct="1">
              <a:buFont typeface="Wingdings" panose="05000000000000000000" pitchFamily="2" charset="2"/>
              <a:buNone/>
            </a:pPr>
            <a:r>
              <a:rPr lang="en-US" altLang="en-US" sz="2600" dirty="0">
                <a:solidFill>
                  <a:schemeClr val="hlink"/>
                </a:solidFill>
              </a:rPr>
              <a:t>define dimension </a:t>
            </a:r>
            <a:r>
              <a:rPr lang="en-US" altLang="en-US" sz="2600" dirty="0"/>
              <a:t>item </a:t>
            </a:r>
            <a:r>
              <a:rPr lang="en-US" altLang="en-US" sz="2600" dirty="0">
                <a:solidFill>
                  <a:schemeClr val="hlink"/>
                </a:solidFill>
              </a:rPr>
              <a:t>as </a:t>
            </a:r>
            <a:r>
              <a:rPr lang="en-US" altLang="en-US" sz="2600" dirty="0"/>
              <a:t>(</a:t>
            </a:r>
            <a:r>
              <a:rPr lang="en-US" altLang="en-US" sz="2600" dirty="0" err="1"/>
              <a:t>item_key</a:t>
            </a:r>
            <a:r>
              <a:rPr lang="en-US" altLang="en-US" sz="2600" dirty="0"/>
              <a:t>, </a:t>
            </a:r>
            <a:r>
              <a:rPr lang="en-US" altLang="en-US" sz="2600" dirty="0" err="1"/>
              <a:t>item_name</a:t>
            </a:r>
            <a:r>
              <a:rPr lang="en-US" altLang="en-US" sz="2600" dirty="0"/>
              <a:t>, brand, type, </a:t>
            </a:r>
            <a:r>
              <a:rPr lang="en-US" altLang="en-US" sz="2600" dirty="0">
                <a:solidFill>
                  <a:schemeClr val="tx2"/>
                </a:solidFill>
              </a:rPr>
              <a:t>supplier(</a:t>
            </a:r>
            <a:r>
              <a:rPr lang="en-US" altLang="en-US" sz="2600" dirty="0" err="1">
                <a:solidFill>
                  <a:schemeClr val="tx2"/>
                </a:solidFill>
              </a:rPr>
              <a:t>supplier_key</a:t>
            </a:r>
            <a:r>
              <a:rPr lang="en-US" altLang="en-US" sz="2600" dirty="0">
                <a:solidFill>
                  <a:schemeClr val="tx2"/>
                </a:solidFill>
              </a:rPr>
              <a:t>, </a:t>
            </a:r>
            <a:r>
              <a:rPr lang="en-US" altLang="en-US" sz="2600" dirty="0" err="1">
                <a:solidFill>
                  <a:schemeClr val="tx2"/>
                </a:solidFill>
              </a:rPr>
              <a:t>supplier_type</a:t>
            </a:r>
            <a:r>
              <a:rPr lang="en-US" altLang="en-US" sz="2600" dirty="0">
                <a:solidFill>
                  <a:schemeClr val="tx2"/>
                </a:solidFill>
              </a:rPr>
              <a:t>))</a:t>
            </a:r>
          </a:p>
        </p:txBody>
      </p:sp>
    </p:spTree>
    <p:extLst>
      <p:ext uri="{BB962C8B-B14F-4D97-AF65-F5344CB8AC3E}">
        <p14:creationId xmlns:p14="http://schemas.microsoft.com/office/powerpoint/2010/main" val="301509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937-F073-49BA-99AA-FA8DFB29ABDD}"/>
              </a:ext>
            </a:extLst>
          </p:cNvPr>
          <p:cNvSpPr>
            <a:spLocks noGrp="1"/>
          </p:cNvSpPr>
          <p:nvPr>
            <p:ph type="title"/>
          </p:nvPr>
        </p:nvSpPr>
        <p:spPr/>
        <p:txBody>
          <a:bodyPr/>
          <a:lstStyle/>
          <a:p>
            <a:r>
              <a:rPr lang="en-US" altLang="en-US" dirty="0"/>
              <a:t>Defining a Snowflake Schema in DMQL</a:t>
            </a:r>
            <a:endParaRPr lang="en-IN" dirty="0"/>
          </a:p>
        </p:txBody>
      </p:sp>
      <p:sp>
        <p:nvSpPr>
          <p:cNvPr id="3" name="Content Placeholder 2">
            <a:extLst>
              <a:ext uri="{FF2B5EF4-FFF2-40B4-BE49-F238E27FC236}">
                <a16:creationId xmlns:a16="http://schemas.microsoft.com/office/drawing/2014/main" id="{70DFD3D2-A04D-40E5-AFCC-82AD2EEBDB2C}"/>
              </a:ext>
            </a:extLst>
          </p:cNvPr>
          <p:cNvSpPr>
            <a:spLocks noGrp="1"/>
          </p:cNvSpPr>
          <p:nvPr>
            <p:ph idx="1"/>
          </p:nvPr>
        </p:nvSpPr>
        <p:spPr/>
        <p:txBody>
          <a:bodyPr>
            <a:normAutofit/>
          </a:bodyPr>
          <a:lstStyle/>
          <a:p>
            <a:pPr algn="just" eaLnBrk="1" hangingPunct="1">
              <a:buFont typeface="Wingdings" panose="05000000000000000000" pitchFamily="2" charset="2"/>
              <a:buNone/>
            </a:pPr>
            <a:r>
              <a:rPr lang="en-US" altLang="en-US" sz="2600" dirty="0">
                <a:solidFill>
                  <a:schemeClr val="hlink"/>
                </a:solidFill>
              </a:rPr>
              <a:t>define dimension </a:t>
            </a:r>
            <a:r>
              <a:rPr lang="en-US" altLang="en-US" sz="2600" dirty="0"/>
              <a:t>branch </a:t>
            </a:r>
            <a:r>
              <a:rPr lang="en-US" altLang="en-US" sz="2600" dirty="0">
                <a:solidFill>
                  <a:schemeClr val="hlink"/>
                </a:solidFill>
              </a:rPr>
              <a:t>as</a:t>
            </a:r>
            <a:r>
              <a:rPr lang="en-US" altLang="en-US" sz="2600" dirty="0"/>
              <a:t> (</a:t>
            </a:r>
            <a:r>
              <a:rPr lang="en-US" altLang="en-US" sz="2600" dirty="0" err="1"/>
              <a:t>branch_key</a:t>
            </a:r>
            <a:r>
              <a:rPr lang="en-US" altLang="en-US" sz="2600" dirty="0"/>
              <a:t>, </a:t>
            </a:r>
            <a:r>
              <a:rPr lang="en-US" altLang="en-US" sz="2600" dirty="0" err="1"/>
              <a:t>branch_name</a:t>
            </a:r>
            <a:r>
              <a:rPr lang="en-US" altLang="en-US" sz="2600" dirty="0"/>
              <a:t>, </a:t>
            </a:r>
            <a:r>
              <a:rPr lang="en-US" altLang="en-US" sz="2600" dirty="0" err="1"/>
              <a:t>branch_type</a:t>
            </a:r>
            <a:r>
              <a:rPr lang="en-US" altLang="en-US" sz="2600" dirty="0"/>
              <a:t>)</a:t>
            </a:r>
          </a:p>
          <a:p>
            <a:pPr algn="just" eaLnBrk="1" hangingPunct="1">
              <a:buFont typeface="Wingdings" panose="05000000000000000000" pitchFamily="2" charset="2"/>
              <a:buNone/>
            </a:pPr>
            <a:r>
              <a:rPr lang="en-US" altLang="en-US" sz="2600" dirty="0">
                <a:solidFill>
                  <a:schemeClr val="hlink"/>
                </a:solidFill>
              </a:rPr>
              <a:t>define dimension</a:t>
            </a:r>
            <a:r>
              <a:rPr lang="en-US" altLang="en-US" sz="2600" dirty="0"/>
              <a:t> location </a:t>
            </a:r>
            <a:r>
              <a:rPr lang="en-US" altLang="en-US" sz="2600" dirty="0">
                <a:solidFill>
                  <a:schemeClr val="hlink"/>
                </a:solidFill>
              </a:rPr>
              <a:t>as</a:t>
            </a:r>
            <a:r>
              <a:rPr lang="en-US" altLang="en-US" sz="2600" dirty="0"/>
              <a:t> (</a:t>
            </a:r>
            <a:r>
              <a:rPr lang="en-US" altLang="en-US" sz="2600" dirty="0" err="1"/>
              <a:t>location_key</a:t>
            </a:r>
            <a:r>
              <a:rPr lang="en-US" altLang="en-US" sz="2600" dirty="0"/>
              <a:t>, street, </a:t>
            </a:r>
            <a:r>
              <a:rPr lang="en-US" altLang="en-US" sz="2600" dirty="0">
                <a:solidFill>
                  <a:schemeClr val="tx2"/>
                </a:solidFill>
              </a:rPr>
              <a:t>city(</a:t>
            </a:r>
            <a:r>
              <a:rPr lang="en-US" altLang="en-US" sz="2600" dirty="0" err="1">
                <a:solidFill>
                  <a:schemeClr val="tx2"/>
                </a:solidFill>
              </a:rPr>
              <a:t>city_key</a:t>
            </a:r>
            <a:r>
              <a:rPr lang="en-US" altLang="en-US" sz="2600" dirty="0">
                <a:solidFill>
                  <a:schemeClr val="tx2"/>
                </a:solidFill>
              </a:rPr>
              <a:t>, </a:t>
            </a:r>
            <a:r>
              <a:rPr lang="en-US" altLang="en-US" sz="2600" dirty="0" err="1">
                <a:solidFill>
                  <a:schemeClr val="tx2"/>
                </a:solidFill>
              </a:rPr>
              <a:t>province_or_state</a:t>
            </a:r>
            <a:r>
              <a:rPr lang="en-US" altLang="en-US" sz="2600" dirty="0">
                <a:solidFill>
                  <a:schemeClr val="tx2"/>
                </a:solidFill>
              </a:rPr>
              <a:t>, country))</a:t>
            </a:r>
          </a:p>
        </p:txBody>
      </p:sp>
    </p:spTree>
    <p:extLst>
      <p:ext uri="{BB962C8B-B14F-4D97-AF65-F5344CB8AC3E}">
        <p14:creationId xmlns:p14="http://schemas.microsoft.com/office/powerpoint/2010/main" val="464178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933A-39DA-4CB7-B2F2-8EB93B0F4338}"/>
              </a:ext>
            </a:extLst>
          </p:cNvPr>
          <p:cNvSpPr>
            <a:spLocks noGrp="1"/>
          </p:cNvSpPr>
          <p:nvPr>
            <p:ph type="title"/>
          </p:nvPr>
        </p:nvSpPr>
        <p:spPr/>
        <p:txBody>
          <a:bodyPr/>
          <a:lstStyle/>
          <a:p>
            <a:r>
              <a:rPr lang="en-US" altLang="en-US" b="1" dirty="0"/>
              <a:t>Concept hierarchy</a:t>
            </a:r>
            <a:endParaRPr lang="en-IN" dirty="0"/>
          </a:p>
        </p:txBody>
      </p:sp>
      <p:sp>
        <p:nvSpPr>
          <p:cNvPr id="3" name="Content Placeholder 2">
            <a:extLst>
              <a:ext uri="{FF2B5EF4-FFF2-40B4-BE49-F238E27FC236}">
                <a16:creationId xmlns:a16="http://schemas.microsoft.com/office/drawing/2014/main" id="{16882EB5-5223-4B89-8018-3B6A68690D18}"/>
              </a:ext>
            </a:extLst>
          </p:cNvPr>
          <p:cNvSpPr>
            <a:spLocks noGrp="1"/>
          </p:cNvSpPr>
          <p:nvPr>
            <p:ph idx="1"/>
          </p:nvPr>
        </p:nvSpPr>
        <p:spPr/>
        <p:txBody>
          <a:bodyPr/>
          <a:lstStyle/>
          <a:p>
            <a:pPr marL="0" indent="0" algn="just">
              <a:buNone/>
            </a:pPr>
            <a:r>
              <a:rPr lang="en-US" altLang="en-US" dirty="0">
                <a:latin typeface="Bahnschrift" panose="020B0502040204020203" pitchFamily="34" charset="0"/>
              </a:rPr>
              <a:t>A concept hierarchy defines a sequence of mappings from a set of low-level concepts to higher-level, more general concepts.</a:t>
            </a:r>
          </a:p>
        </p:txBody>
      </p:sp>
    </p:spTree>
    <p:extLst>
      <p:ext uri="{BB962C8B-B14F-4D97-AF65-F5344CB8AC3E}">
        <p14:creationId xmlns:p14="http://schemas.microsoft.com/office/powerpoint/2010/main" val="3381731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377C-4D9A-46E7-A6E7-707956C7B5DA}"/>
              </a:ext>
            </a:extLst>
          </p:cNvPr>
          <p:cNvSpPr>
            <a:spLocks noGrp="1"/>
          </p:cNvSpPr>
          <p:nvPr>
            <p:ph type="title"/>
          </p:nvPr>
        </p:nvSpPr>
        <p:spPr/>
        <p:txBody>
          <a:bodyPr/>
          <a:lstStyle/>
          <a:p>
            <a:r>
              <a:rPr lang="en-US" altLang="en-US" b="1" dirty="0"/>
              <a:t>A Concept Hierarchy: Dimension (location)</a:t>
            </a:r>
            <a:endParaRPr lang="en-IN" dirty="0"/>
          </a:p>
        </p:txBody>
      </p:sp>
      <p:sp>
        <p:nvSpPr>
          <p:cNvPr id="4" name="Text Box 3">
            <a:extLst>
              <a:ext uri="{FF2B5EF4-FFF2-40B4-BE49-F238E27FC236}">
                <a16:creationId xmlns:a16="http://schemas.microsoft.com/office/drawing/2014/main" id="{2A4CFEFC-29A4-4D85-AB67-89046857FBF2}"/>
              </a:ext>
            </a:extLst>
          </p:cNvPr>
          <p:cNvSpPr txBox="1">
            <a:spLocks noChangeArrowheads="1"/>
          </p:cNvSpPr>
          <p:nvPr/>
        </p:nvSpPr>
        <p:spPr bwMode="auto">
          <a:xfrm>
            <a:off x="4876800" y="1447803"/>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All</a:t>
            </a:r>
          </a:p>
        </p:txBody>
      </p:sp>
      <p:sp>
        <p:nvSpPr>
          <p:cNvPr id="5" name="Text Box 4">
            <a:extLst>
              <a:ext uri="{FF2B5EF4-FFF2-40B4-BE49-F238E27FC236}">
                <a16:creationId xmlns:a16="http://schemas.microsoft.com/office/drawing/2014/main" id="{72C44DAE-EF3E-4972-A52B-3B9CD96B0B1D}"/>
              </a:ext>
            </a:extLst>
          </p:cNvPr>
          <p:cNvSpPr txBox="1">
            <a:spLocks noChangeArrowheads="1"/>
          </p:cNvSpPr>
          <p:nvPr/>
        </p:nvSpPr>
        <p:spPr bwMode="auto">
          <a:xfrm>
            <a:off x="3095625" y="2324102"/>
            <a:ext cx="1072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Europe</a:t>
            </a:r>
          </a:p>
        </p:txBody>
      </p:sp>
      <p:sp>
        <p:nvSpPr>
          <p:cNvPr id="6" name="Text Box 5">
            <a:extLst>
              <a:ext uri="{FF2B5EF4-FFF2-40B4-BE49-F238E27FC236}">
                <a16:creationId xmlns:a16="http://schemas.microsoft.com/office/drawing/2014/main" id="{3CE17B5E-C07F-45E0-BA1C-E5AE0BB264DE}"/>
              </a:ext>
            </a:extLst>
          </p:cNvPr>
          <p:cNvSpPr txBox="1">
            <a:spLocks noChangeArrowheads="1"/>
          </p:cNvSpPr>
          <p:nvPr/>
        </p:nvSpPr>
        <p:spPr bwMode="auto">
          <a:xfrm>
            <a:off x="6156327" y="2286003"/>
            <a:ext cx="2037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North America</a:t>
            </a:r>
          </a:p>
        </p:txBody>
      </p:sp>
      <p:sp>
        <p:nvSpPr>
          <p:cNvPr id="7" name="Text Box 6">
            <a:extLst>
              <a:ext uri="{FF2B5EF4-FFF2-40B4-BE49-F238E27FC236}">
                <a16:creationId xmlns:a16="http://schemas.microsoft.com/office/drawing/2014/main" id="{2FAB38D7-8540-44EC-A147-858540445147}"/>
              </a:ext>
            </a:extLst>
          </p:cNvPr>
          <p:cNvSpPr txBox="1">
            <a:spLocks noChangeArrowheads="1"/>
          </p:cNvSpPr>
          <p:nvPr/>
        </p:nvSpPr>
        <p:spPr bwMode="auto">
          <a:xfrm>
            <a:off x="8029578" y="3505202"/>
            <a:ext cx="11240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Mexico</a:t>
            </a:r>
          </a:p>
        </p:txBody>
      </p:sp>
      <p:sp>
        <p:nvSpPr>
          <p:cNvPr id="8" name="Text Box 7">
            <a:extLst>
              <a:ext uri="{FF2B5EF4-FFF2-40B4-BE49-F238E27FC236}">
                <a16:creationId xmlns:a16="http://schemas.microsoft.com/office/drawing/2014/main" id="{C7009A3F-35E5-43EE-BE23-97621E329C5B}"/>
              </a:ext>
            </a:extLst>
          </p:cNvPr>
          <p:cNvSpPr txBox="1">
            <a:spLocks noChangeArrowheads="1"/>
          </p:cNvSpPr>
          <p:nvPr/>
        </p:nvSpPr>
        <p:spPr bwMode="auto">
          <a:xfrm>
            <a:off x="5943603" y="3505202"/>
            <a:ext cx="1106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Canada</a:t>
            </a:r>
          </a:p>
        </p:txBody>
      </p:sp>
      <p:sp>
        <p:nvSpPr>
          <p:cNvPr id="9" name="Text Box 8">
            <a:extLst>
              <a:ext uri="{FF2B5EF4-FFF2-40B4-BE49-F238E27FC236}">
                <a16:creationId xmlns:a16="http://schemas.microsoft.com/office/drawing/2014/main" id="{CE0441FE-A609-4A65-8CC6-7295BDE91C29}"/>
              </a:ext>
            </a:extLst>
          </p:cNvPr>
          <p:cNvSpPr txBox="1">
            <a:spLocks noChangeArrowheads="1"/>
          </p:cNvSpPr>
          <p:nvPr/>
        </p:nvSpPr>
        <p:spPr bwMode="auto">
          <a:xfrm>
            <a:off x="4307684" y="3505202"/>
            <a:ext cx="885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Spain</a:t>
            </a:r>
          </a:p>
        </p:txBody>
      </p:sp>
      <p:sp>
        <p:nvSpPr>
          <p:cNvPr id="10" name="Text Box 9">
            <a:extLst>
              <a:ext uri="{FF2B5EF4-FFF2-40B4-BE49-F238E27FC236}">
                <a16:creationId xmlns:a16="http://schemas.microsoft.com/office/drawing/2014/main" id="{49A67A86-FEDC-4E2F-806E-FD7E536D5F06}"/>
              </a:ext>
            </a:extLst>
          </p:cNvPr>
          <p:cNvSpPr txBox="1">
            <a:spLocks noChangeArrowheads="1"/>
          </p:cNvSpPr>
          <p:nvPr/>
        </p:nvSpPr>
        <p:spPr bwMode="auto">
          <a:xfrm>
            <a:off x="2209801" y="3505202"/>
            <a:ext cx="1329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Germany</a:t>
            </a:r>
          </a:p>
        </p:txBody>
      </p:sp>
      <p:sp>
        <p:nvSpPr>
          <p:cNvPr id="11" name="Text Box 10">
            <a:extLst>
              <a:ext uri="{FF2B5EF4-FFF2-40B4-BE49-F238E27FC236}">
                <a16:creationId xmlns:a16="http://schemas.microsoft.com/office/drawing/2014/main" id="{CF44424E-6EFB-457C-AEAF-D858FEE19B59}"/>
              </a:ext>
            </a:extLst>
          </p:cNvPr>
          <p:cNvSpPr txBox="1">
            <a:spLocks noChangeArrowheads="1"/>
          </p:cNvSpPr>
          <p:nvPr/>
        </p:nvSpPr>
        <p:spPr bwMode="auto">
          <a:xfrm>
            <a:off x="4876801" y="4572002"/>
            <a:ext cx="1534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Vancouver</a:t>
            </a:r>
          </a:p>
        </p:txBody>
      </p:sp>
      <p:sp>
        <p:nvSpPr>
          <p:cNvPr id="12" name="Text Box 11">
            <a:extLst>
              <a:ext uri="{FF2B5EF4-FFF2-40B4-BE49-F238E27FC236}">
                <a16:creationId xmlns:a16="http://schemas.microsoft.com/office/drawing/2014/main" id="{3410370C-D136-4FE3-BF93-E421F10E88DA}"/>
              </a:ext>
            </a:extLst>
          </p:cNvPr>
          <p:cNvSpPr txBox="1">
            <a:spLocks noChangeArrowheads="1"/>
          </p:cNvSpPr>
          <p:nvPr/>
        </p:nvSpPr>
        <p:spPr bwMode="auto">
          <a:xfrm>
            <a:off x="6003131" y="5747551"/>
            <a:ext cx="1295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M. Wind</a:t>
            </a:r>
          </a:p>
        </p:txBody>
      </p:sp>
      <p:sp>
        <p:nvSpPr>
          <p:cNvPr id="13" name="Text Box 12">
            <a:extLst>
              <a:ext uri="{FF2B5EF4-FFF2-40B4-BE49-F238E27FC236}">
                <a16:creationId xmlns:a16="http://schemas.microsoft.com/office/drawing/2014/main" id="{686BDF59-6886-4A5E-BC52-10CE40AB7171}"/>
              </a:ext>
            </a:extLst>
          </p:cNvPr>
          <p:cNvSpPr txBox="1">
            <a:spLocks noChangeArrowheads="1"/>
          </p:cNvSpPr>
          <p:nvPr/>
        </p:nvSpPr>
        <p:spPr bwMode="auto">
          <a:xfrm>
            <a:off x="4070352" y="5748637"/>
            <a:ext cx="117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L. Chan</a:t>
            </a:r>
          </a:p>
        </p:txBody>
      </p:sp>
      <p:sp>
        <p:nvSpPr>
          <p:cNvPr id="14" name="Text Box 13">
            <a:extLst>
              <a:ext uri="{FF2B5EF4-FFF2-40B4-BE49-F238E27FC236}">
                <a16:creationId xmlns:a16="http://schemas.microsoft.com/office/drawing/2014/main" id="{5E900626-DE99-4BD4-B6DC-C47E30B14F5F}"/>
              </a:ext>
            </a:extLst>
          </p:cNvPr>
          <p:cNvSpPr txBox="1">
            <a:spLocks noChangeArrowheads="1"/>
          </p:cNvSpPr>
          <p:nvPr/>
        </p:nvSpPr>
        <p:spPr bwMode="auto">
          <a:xfrm>
            <a:off x="5105400" y="22860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a:t>
            </a:r>
          </a:p>
        </p:txBody>
      </p:sp>
      <p:sp>
        <p:nvSpPr>
          <p:cNvPr id="15" name="Text Box 14">
            <a:extLst>
              <a:ext uri="{FF2B5EF4-FFF2-40B4-BE49-F238E27FC236}">
                <a16:creationId xmlns:a16="http://schemas.microsoft.com/office/drawing/2014/main" id="{691E8472-B232-43BF-AA1C-135A805E7955}"/>
              </a:ext>
            </a:extLst>
          </p:cNvPr>
          <p:cNvSpPr txBox="1">
            <a:spLocks noChangeArrowheads="1"/>
          </p:cNvSpPr>
          <p:nvPr/>
        </p:nvSpPr>
        <p:spPr bwMode="auto">
          <a:xfrm>
            <a:off x="7391400" y="35052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a:t>
            </a:r>
          </a:p>
        </p:txBody>
      </p:sp>
      <p:sp>
        <p:nvSpPr>
          <p:cNvPr id="16" name="Text Box 15">
            <a:extLst>
              <a:ext uri="{FF2B5EF4-FFF2-40B4-BE49-F238E27FC236}">
                <a16:creationId xmlns:a16="http://schemas.microsoft.com/office/drawing/2014/main" id="{50C20FC0-2C18-4233-BDD8-9A3CFCCB4753}"/>
              </a:ext>
            </a:extLst>
          </p:cNvPr>
          <p:cNvSpPr txBox="1">
            <a:spLocks noChangeArrowheads="1"/>
          </p:cNvSpPr>
          <p:nvPr/>
        </p:nvSpPr>
        <p:spPr bwMode="auto">
          <a:xfrm>
            <a:off x="3657600" y="35052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a:t>
            </a:r>
          </a:p>
        </p:txBody>
      </p:sp>
      <p:sp>
        <p:nvSpPr>
          <p:cNvPr id="17" name="Text Box 16">
            <a:extLst>
              <a:ext uri="{FF2B5EF4-FFF2-40B4-BE49-F238E27FC236}">
                <a16:creationId xmlns:a16="http://schemas.microsoft.com/office/drawing/2014/main" id="{EF442952-F842-4A4A-B4C6-D1339F0D8387}"/>
              </a:ext>
            </a:extLst>
          </p:cNvPr>
          <p:cNvSpPr txBox="1">
            <a:spLocks noChangeArrowheads="1"/>
          </p:cNvSpPr>
          <p:nvPr/>
        </p:nvSpPr>
        <p:spPr bwMode="auto">
          <a:xfrm>
            <a:off x="3429000" y="46482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a:t>
            </a:r>
          </a:p>
        </p:txBody>
      </p:sp>
      <p:sp>
        <p:nvSpPr>
          <p:cNvPr id="18" name="Text Box 17">
            <a:extLst>
              <a:ext uri="{FF2B5EF4-FFF2-40B4-BE49-F238E27FC236}">
                <a16:creationId xmlns:a16="http://schemas.microsoft.com/office/drawing/2014/main" id="{901E7BB9-C05B-4D65-95C0-79C6C5723EF7}"/>
              </a:ext>
            </a:extLst>
          </p:cNvPr>
          <p:cNvSpPr txBox="1">
            <a:spLocks noChangeArrowheads="1"/>
          </p:cNvSpPr>
          <p:nvPr/>
        </p:nvSpPr>
        <p:spPr bwMode="auto">
          <a:xfrm>
            <a:off x="6477000" y="45720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a:t>
            </a:r>
          </a:p>
        </p:txBody>
      </p:sp>
      <p:sp>
        <p:nvSpPr>
          <p:cNvPr id="19" name="Text Box 18">
            <a:extLst>
              <a:ext uri="{FF2B5EF4-FFF2-40B4-BE49-F238E27FC236}">
                <a16:creationId xmlns:a16="http://schemas.microsoft.com/office/drawing/2014/main" id="{85E395BF-167F-457E-854F-44CD6307C04A}"/>
              </a:ext>
            </a:extLst>
          </p:cNvPr>
          <p:cNvSpPr txBox="1">
            <a:spLocks noChangeArrowheads="1"/>
          </p:cNvSpPr>
          <p:nvPr/>
        </p:nvSpPr>
        <p:spPr bwMode="auto">
          <a:xfrm>
            <a:off x="5486400" y="5562602"/>
            <a:ext cx="415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a:t>
            </a:r>
          </a:p>
        </p:txBody>
      </p:sp>
      <p:sp>
        <p:nvSpPr>
          <p:cNvPr id="20" name="Line 19">
            <a:extLst>
              <a:ext uri="{FF2B5EF4-FFF2-40B4-BE49-F238E27FC236}">
                <a16:creationId xmlns:a16="http://schemas.microsoft.com/office/drawing/2014/main" id="{A9864F2B-E189-44BC-9930-60ACD5BDA3D1}"/>
              </a:ext>
            </a:extLst>
          </p:cNvPr>
          <p:cNvSpPr>
            <a:spLocks noChangeShapeType="1"/>
          </p:cNvSpPr>
          <p:nvPr/>
        </p:nvSpPr>
        <p:spPr bwMode="auto">
          <a:xfrm flipH="1">
            <a:off x="3595461" y="1828800"/>
            <a:ext cx="1509941" cy="6096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1" name="Line 20">
            <a:extLst>
              <a:ext uri="{FF2B5EF4-FFF2-40B4-BE49-F238E27FC236}">
                <a16:creationId xmlns:a16="http://schemas.microsoft.com/office/drawing/2014/main" id="{D5E8D3A8-F7C3-4FC9-B759-DB838F709090}"/>
              </a:ext>
            </a:extLst>
          </p:cNvPr>
          <p:cNvSpPr>
            <a:spLocks noChangeShapeType="1"/>
          </p:cNvSpPr>
          <p:nvPr/>
        </p:nvSpPr>
        <p:spPr bwMode="auto">
          <a:xfrm>
            <a:off x="5105401" y="1828803"/>
            <a:ext cx="1539872" cy="537865"/>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2" name="Line 21">
            <a:extLst>
              <a:ext uri="{FF2B5EF4-FFF2-40B4-BE49-F238E27FC236}">
                <a16:creationId xmlns:a16="http://schemas.microsoft.com/office/drawing/2014/main" id="{FEB8D99D-047A-454A-89B2-9DE5A9140DE0}"/>
              </a:ext>
            </a:extLst>
          </p:cNvPr>
          <p:cNvSpPr>
            <a:spLocks noChangeShapeType="1"/>
          </p:cNvSpPr>
          <p:nvPr/>
        </p:nvSpPr>
        <p:spPr bwMode="auto">
          <a:xfrm flipH="1">
            <a:off x="2943224" y="2819400"/>
            <a:ext cx="866776"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3" name="Line 22">
            <a:extLst>
              <a:ext uri="{FF2B5EF4-FFF2-40B4-BE49-F238E27FC236}">
                <a16:creationId xmlns:a16="http://schemas.microsoft.com/office/drawing/2014/main" id="{B0918027-4396-43AC-AC0E-5040072DA361}"/>
              </a:ext>
            </a:extLst>
          </p:cNvPr>
          <p:cNvSpPr>
            <a:spLocks noChangeShapeType="1"/>
          </p:cNvSpPr>
          <p:nvPr/>
        </p:nvSpPr>
        <p:spPr bwMode="auto">
          <a:xfrm>
            <a:off x="3810002" y="2819401"/>
            <a:ext cx="793751" cy="7239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4" name="Line 23">
            <a:extLst>
              <a:ext uri="{FF2B5EF4-FFF2-40B4-BE49-F238E27FC236}">
                <a16:creationId xmlns:a16="http://schemas.microsoft.com/office/drawing/2014/main" id="{BE8D24E8-D166-450D-BD00-4D0CC83ED847}"/>
              </a:ext>
            </a:extLst>
          </p:cNvPr>
          <p:cNvSpPr>
            <a:spLocks noChangeShapeType="1"/>
          </p:cNvSpPr>
          <p:nvPr/>
        </p:nvSpPr>
        <p:spPr bwMode="auto">
          <a:xfrm flipH="1">
            <a:off x="6477000" y="2819400"/>
            <a:ext cx="990600"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5" name="Line 24">
            <a:extLst>
              <a:ext uri="{FF2B5EF4-FFF2-40B4-BE49-F238E27FC236}">
                <a16:creationId xmlns:a16="http://schemas.microsoft.com/office/drawing/2014/main" id="{033D8FA3-A056-4B99-AD1F-A0F93679C867}"/>
              </a:ext>
            </a:extLst>
          </p:cNvPr>
          <p:cNvSpPr>
            <a:spLocks noChangeShapeType="1"/>
          </p:cNvSpPr>
          <p:nvPr/>
        </p:nvSpPr>
        <p:spPr bwMode="auto">
          <a:xfrm>
            <a:off x="7467600" y="2819400"/>
            <a:ext cx="990600"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6" name="Line 25">
            <a:extLst>
              <a:ext uri="{FF2B5EF4-FFF2-40B4-BE49-F238E27FC236}">
                <a16:creationId xmlns:a16="http://schemas.microsoft.com/office/drawing/2014/main" id="{6A5A685D-722A-4CC7-98C0-C62EDCD70F7C}"/>
              </a:ext>
            </a:extLst>
          </p:cNvPr>
          <p:cNvSpPr>
            <a:spLocks noChangeShapeType="1"/>
          </p:cNvSpPr>
          <p:nvPr/>
        </p:nvSpPr>
        <p:spPr bwMode="auto">
          <a:xfrm flipH="1">
            <a:off x="2362200" y="3886200"/>
            <a:ext cx="533400"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7" name="Line 26">
            <a:extLst>
              <a:ext uri="{FF2B5EF4-FFF2-40B4-BE49-F238E27FC236}">
                <a16:creationId xmlns:a16="http://schemas.microsoft.com/office/drawing/2014/main" id="{5DE50D5B-03D9-4AB2-9560-A913921F2FDA}"/>
              </a:ext>
            </a:extLst>
          </p:cNvPr>
          <p:cNvSpPr>
            <a:spLocks noChangeShapeType="1"/>
          </p:cNvSpPr>
          <p:nvPr/>
        </p:nvSpPr>
        <p:spPr bwMode="auto">
          <a:xfrm>
            <a:off x="2895600" y="3886200"/>
            <a:ext cx="609600" cy="8382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8" name="Line 27">
            <a:extLst>
              <a:ext uri="{FF2B5EF4-FFF2-40B4-BE49-F238E27FC236}">
                <a16:creationId xmlns:a16="http://schemas.microsoft.com/office/drawing/2014/main" id="{5DE0017D-037F-443F-B136-F76B5637A6C7}"/>
              </a:ext>
            </a:extLst>
          </p:cNvPr>
          <p:cNvSpPr>
            <a:spLocks noChangeShapeType="1"/>
          </p:cNvSpPr>
          <p:nvPr/>
        </p:nvSpPr>
        <p:spPr bwMode="auto">
          <a:xfrm flipH="1">
            <a:off x="4377276" y="39243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29" name="Line 28">
            <a:extLst>
              <a:ext uri="{FF2B5EF4-FFF2-40B4-BE49-F238E27FC236}">
                <a16:creationId xmlns:a16="http://schemas.microsoft.com/office/drawing/2014/main" id="{E3AE221C-032C-4992-8A6D-5379F4980E70}"/>
              </a:ext>
            </a:extLst>
          </p:cNvPr>
          <p:cNvSpPr>
            <a:spLocks noChangeShapeType="1"/>
          </p:cNvSpPr>
          <p:nvPr/>
        </p:nvSpPr>
        <p:spPr bwMode="auto">
          <a:xfrm>
            <a:off x="4758276" y="39243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0" name="Line 29">
            <a:extLst>
              <a:ext uri="{FF2B5EF4-FFF2-40B4-BE49-F238E27FC236}">
                <a16:creationId xmlns:a16="http://schemas.microsoft.com/office/drawing/2014/main" id="{3465B85D-4384-46E9-88EA-007B1DF89471}"/>
              </a:ext>
            </a:extLst>
          </p:cNvPr>
          <p:cNvSpPr>
            <a:spLocks noChangeShapeType="1"/>
          </p:cNvSpPr>
          <p:nvPr/>
        </p:nvSpPr>
        <p:spPr bwMode="auto">
          <a:xfrm flipH="1">
            <a:off x="8229600" y="38862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1" name="Line 30">
            <a:extLst>
              <a:ext uri="{FF2B5EF4-FFF2-40B4-BE49-F238E27FC236}">
                <a16:creationId xmlns:a16="http://schemas.microsoft.com/office/drawing/2014/main" id="{CE848CE7-38C1-4753-AB0F-F1220DB8D3DD}"/>
              </a:ext>
            </a:extLst>
          </p:cNvPr>
          <p:cNvSpPr>
            <a:spLocks noChangeShapeType="1"/>
          </p:cNvSpPr>
          <p:nvPr/>
        </p:nvSpPr>
        <p:spPr bwMode="auto">
          <a:xfrm>
            <a:off x="8610600" y="38862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2" name="Line 31">
            <a:extLst>
              <a:ext uri="{FF2B5EF4-FFF2-40B4-BE49-F238E27FC236}">
                <a16:creationId xmlns:a16="http://schemas.microsoft.com/office/drawing/2014/main" id="{4857B0B3-BBEA-479F-8B4D-EA09D17D0185}"/>
              </a:ext>
            </a:extLst>
          </p:cNvPr>
          <p:cNvSpPr>
            <a:spLocks noChangeShapeType="1"/>
          </p:cNvSpPr>
          <p:nvPr/>
        </p:nvSpPr>
        <p:spPr bwMode="auto">
          <a:xfrm flipH="1">
            <a:off x="2057400" y="51054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3" name="Line 32">
            <a:extLst>
              <a:ext uri="{FF2B5EF4-FFF2-40B4-BE49-F238E27FC236}">
                <a16:creationId xmlns:a16="http://schemas.microsoft.com/office/drawing/2014/main" id="{608350C5-6E35-45B1-9FD4-94F64F3635B7}"/>
              </a:ext>
            </a:extLst>
          </p:cNvPr>
          <p:cNvSpPr>
            <a:spLocks noChangeShapeType="1"/>
          </p:cNvSpPr>
          <p:nvPr/>
        </p:nvSpPr>
        <p:spPr bwMode="auto">
          <a:xfrm>
            <a:off x="2438400" y="51054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4" name="Line 33">
            <a:extLst>
              <a:ext uri="{FF2B5EF4-FFF2-40B4-BE49-F238E27FC236}">
                <a16:creationId xmlns:a16="http://schemas.microsoft.com/office/drawing/2014/main" id="{5900782F-16E4-453A-9181-368822E878EA}"/>
              </a:ext>
            </a:extLst>
          </p:cNvPr>
          <p:cNvSpPr>
            <a:spLocks noChangeShapeType="1"/>
          </p:cNvSpPr>
          <p:nvPr/>
        </p:nvSpPr>
        <p:spPr bwMode="auto">
          <a:xfrm flipH="1">
            <a:off x="4876800" y="4953000"/>
            <a:ext cx="685800"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5" name="Line 34">
            <a:extLst>
              <a:ext uri="{FF2B5EF4-FFF2-40B4-BE49-F238E27FC236}">
                <a16:creationId xmlns:a16="http://schemas.microsoft.com/office/drawing/2014/main" id="{3BC6447C-3BBC-4E2D-9E75-BD865A024967}"/>
              </a:ext>
            </a:extLst>
          </p:cNvPr>
          <p:cNvSpPr>
            <a:spLocks noChangeShapeType="1"/>
          </p:cNvSpPr>
          <p:nvPr/>
        </p:nvSpPr>
        <p:spPr bwMode="auto">
          <a:xfrm>
            <a:off x="5562603" y="4953003"/>
            <a:ext cx="739775" cy="718351"/>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36" name="Text Box 35">
            <a:extLst>
              <a:ext uri="{FF2B5EF4-FFF2-40B4-BE49-F238E27FC236}">
                <a16:creationId xmlns:a16="http://schemas.microsoft.com/office/drawing/2014/main" id="{BC64A4CD-9901-4638-8C39-C7916FB64EB9}"/>
              </a:ext>
            </a:extLst>
          </p:cNvPr>
          <p:cNvSpPr txBox="1">
            <a:spLocks noChangeArrowheads="1"/>
          </p:cNvSpPr>
          <p:nvPr/>
        </p:nvSpPr>
        <p:spPr bwMode="auto">
          <a:xfrm>
            <a:off x="304800" y="1524003"/>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hlink"/>
                </a:solidFill>
                <a:latin typeface="Times New Roman" panose="02020603050405020304" pitchFamily="18" charset="0"/>
              </a:rPr>
              <a:t>All</a:t>
            </a:r>
            <a:endParaRPr lang="en-US" altLang="en-US" sz="2400" dirty="0">
              <a:latin typeface="Times New Roman" panose="02020603050405020304" pitchFamily="18" charset="0"/>
            </a:endParaRPr>
          </a:p>
        </p:txBody>
      </p:sp>
      <p:sp>
        <p:nvSpPr>
          <p:cNvPr id="37" name="Text Box 36">
            <a:extLst>
              <a:ext uri="{FF2B5EF4-FFF2-40B4-BE49-F238E27FC236}">
                <a16:creationId xmlns:a16="http://schemas.microsoft.com/office/drawing/2014/main" id="{362C76A7-478E-4E3B-9481-9F2C9BE798C9}"/>
              </a:ext>
            </a:extLst>
          </p:cNvPr>
          <p:cNvSpPr txBox="1">
            <a:spLocks noChangeArrowheads="1"/>
          </p:cNvSpPr>
          <p:nvPr/>
        </p:nvSpPr>
        <p:spPr bwMode="auto">
          <a:xfrm>
            <a:off x="228601" y="2514603"/>
            <a:ext cx="1072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hlink"/>
                </a:solidFill>
                <a:latin typeface="Times New Roman" panose="02020603050405020304" pitchFamily="18" charset="0"/>
              </a:rPr>
              <a:t>Region</a:t>
            </a:r>
            <a:endParaRPr lang="en-US" altLang="en-US" sz="2400" dirty="0">
              <a:latin typeface="Times New Roman" panose="02020603050405020304" pitchFamily="18" charset="0"/>
            </a:endParaRPr>
          </a:p>
        </p:txBody>
      </p:sp>
      <p:sp>
        <p:nvSpPr>
          <p:cNvPr id="38" name="Text Box 37">
            <a:extLst>
              <a:ext uri="{FF2B5EF4-FFF2-40B4-BE49-F238E27FC236}">
                <a16:creationId xmlns:a16="http://schemas.microsoft.com/office/drawing/2014/main" id="{28AE8F27-A6B4-4997-8CC5-E00B06B6D356}"/>
              </a:ext>
            </a:extLst>
          </p:cNvPr>
          <p:cNvSpPr txBox="1">
            <a:spLocks noChangeArrowheads="1"/>
          </p:cNvSpPr>
          <p:nvPr/>
        </p:nvSpPr>
        <p:spPr bwMode="auto">
          <a:xfrm>
            <a:off x="304803" y="5638803"/>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hlink"/>
                </a:solidFill>
                <a:latin typeface="Times New Roman" panose="02020603050405020304" pitchFamily="18" charset="0"/>
              </a:rPr>
              <a:t>Office</a:t>
            </a:r>
            <a:endParaRPr lang="en-US" altLang="en-US" sz="2400" dirty="0">
              <a:latin typeface="Times New Roman" panose="02020603050405020304" pitchFamily="18" charset="0"/>
            </a:endParaRPr>
          </a:p>
        </p:txBody>
      </p:sp>
      <p:sp>
        <p:nvSpPr>
          <p:cNvPr id="39" name="Line 38">
            <a:extLst>
              <a:ext uri="{FF2B5EF4-FFF2-40B4-BE49-F238E27FC236}">
                <a16:creationId xmlns:a16="http://schemas.microsoft.com/office/drawing/2014/main" id="{AEF92C65-BF40-480C-9779-730FAD5AD9D2}"/>
              </a:ext>
            </a:extLst>
          </p:cNvPr>
          <p:cNvSpPr>
            <a:spLocks noChangeShapeType="1"/>
          </p:cNvSpPr>
          <p:nvPr/>
        </p:nvSpPr>
        <p:spPr bwMode="auto">
          <a:xfrm flipH="1">
            <a:off x="7315200" y="50292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40" name="Line 39">
            <a:extLst>
              <a:ext uri="{FF2B5EF4-FFF2-40B4-BE49-F238E27FC236}">
                <a16:creationId xmlns:a16="http://schemas.microsoft.com/office/drawing/2014/main" id="{584F3771-6640-49D0-9D18-98E969A44C40}"/>
              </a:ext>
            </a:extLst>
          </p:cNvPr>
          <p:cNvSpPr>
            <a:spLocks noChangeShapeType="1"/>
          </p:cNvSpPr>
          <p:nvPr/>
        </p:nvSpPr>
        <p:spPr bwMode="auto">
          <a:xfrm>
            <a:off x="7696200" y="5029200"/>
            <a:ext cx="381000" cy="3048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41" name="Line 40">
            <a:extLst>
              <a:ext uri="{FF2B5EF4-FFF2-40B4-BE49-F238E27FC236}">
                <a16:creationId xmlns:a16="http://schemas.microsoft.com/office/drawing/2014/main" id="{0D3D8C53-E2B7-4819-9290-C5734D319F34}"/>
              </a:ext>
            </a:extLst>
          </p:cNvPr>
          <p:cNvSpPr>
            <a:spLocks noChangeShapeType="1"/>
          </p:cNvSpPr>
          <p:nvPr/>
        </p:nvSpPr>
        <p:spPr bwMode="auto">
          <a:xfrm flipH="1">
            <a:off x="5608130" y="3886200"/>
            <a:ext cx="792673"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42" name="Line 41">
            <a:extLst>
              <a:ext uri="{FF2B5EF4-FFF2-40B4-BE49-F238E27FC236}">
                <a16:creationId xmlns:a16="http://schemas.microsoft.com/office/drawing/2014/main" id="{11EB0539-3823-4C26-A6B4-58283D290F1E}"/>
              </a:ext>
            </a:extLst>
          </p:cNvPr>
          <p:cNvSpPr>
            <a:spLocks noChangeShapeType="1"/>
          </p:cNvSpPr>
          <p:nvPr/>
        </p:nvSpPr>
        <p:spPr bwMode="auto">
          <a:xfrm>
            <a:off x="6400803" y="3886200"/>
            <a:ext cx="792673" cy="762000"/>
          </a:xfrm>
          <a:prstGeom prst="line">
            <a:avLst/>
          </a:prstGeom>
          <a:ln>
            <a:headEnd/>
            <a:tailEn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en-IN"/>
          </a:p>
        </p:txBody>
      </p:sp>
      <p:sp>
        <p:nvSpPr>
          <p:cNvPr id="43" name="Text Box 42">
            <a:extLst>
              <a:ext uri="{FF2B5EF4-FFF2-40B4-BE49-F238E27FC236}">
                <a16:creationId xmlns:a16="http://schemas.microsoft.com/office/drawing/2014/main" id="{FA07E9FF-C9AE-4F10-8020-6C59F004CE69}"/>
              </a:ext>
            </a:extLst>
          </p:cNvPr>
          <p:cNvSpPr txBox="1">
            <a:spLocks noChangeArrowheads="1"/>
          </p:cNvSpPr>
          <p:nvPr/>
        </p:nvSpPr>
        <p:spPr bwMode="auto">
          <a:xfrm>
            <a:off x="228603" y="3581403"/>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hlink"/>
                </a:solidFill>
                <a:latin typeface="Times New Roman" panose="02020603050405020304" pitchFamily="18" charset="0"/>
              </a:rPr>
              <a:t>Country</a:t>
            </a:r>
          </a:p>
        </p:txBody>
      </p:sp>
      <p:sp>
        <p:nvSpPr>
          <p:cNvPr id="44" name="Line 43">
            <a:extLst>
              <a:ext uri="{FF2B5EF4-FFF2-40B4-BE49-F238E27FC236}">
                <a16:creationId xmlns:a16="http://schemas.microsoft.com/office/drawing/2014/main" id="{39A51B90-B844-4A5F-99C6-2B15E944AD47}"/>
              </a:ext>
            </a:extLst>
          </p:cNvPr>
          <p:cNvSpPr>
            <a:spLocks noChangeShapeType="1"/>
          </p:cNvSpPr>
          <p:nvPr/>
        </p:nvSpPr>
        <p:spPr bwMode="auto">
          <a:xfrm>
            <a:off x="609600" y="1905000"/>
            <a:ext cx="0" cy="76200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45" name="Line 44">
            <a:extLst>
              <a:ext uri="{FF2B5EF4-FFF2-40B4-BE49-F238E27FC236}">
                <a16:creationId xmlns:a16="http://schemas.microsoft.com/office/drawing/2014/main" id="{47251E89-0471-4C61-BFC8-D34453B77594}"/>
              </a:ext>
            </a:extLst>
          </p:cNvPr>
          <p:cNvSpPr>
            <a:spLocks noChangeShapeType="1"/>
          </p:cNvSpPr>
          <p:nvPr/>
        </p:nvSpPr>
        <p:spPr bwMode="auto">
          <a:xfrm>
            <a:off x="609600" y="2971800"/>
            <a:ext cx="0" cy="76200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46" name="Line 45">
            <a:extLst>
              <a:ext uri="{FF2B5EF4-FFF2-40B4-BE49-F238E27FC236}">
                <a16:creationId xmlns:a16="http://schemas.microsoft.com/office/drawing/2014/main" id="{3411EEA2-97D4-4F93-812B-EC4EE34C7F83}"/>
              </a:ext>
            </a:extLst>
          </p:cNvPr>
          <p:cNvSpPr>
            <a:spLocks noChangeShapeType="1"/>
          </p:cNvSpPr>
          <p:nvPr/>
        </p:nvSpPr>
        <p:spPr bwMode="auto">
          <a:xfrm>
            <a:off x="609600" y="3962400"/>
            <a:ext cx="0" cy="76200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47" name="Line 46">
            <a:extLst>
              <a:ext uri="{FF2B5EF4-FFF2-40B4-BE49-F238E27FC236}">
                <a16:creationId xmlns:a16="http://schemas.microsoft.com/office/drawing/2014/main" id="{0A21366F-25F3-42E4-8537-738DC3BD6C8F}"/>
              </a:ext>
            </a:extLst>
          </p:cNvPr>
          <p:cNvSpPr>
            <a:spLocks noChangeShapeType="1"/>
          </p:cNvSpPr>
          <p:nvPr/>
        </p:nvSpPr>
        <p:spPr bwMode="auto">
          <a:xfrm>
            <a:off x="609600" y="5029200"/>
            <a:ext cx="0" cy="685800"/>
          </a:xfrm>
          <a:prstGeom prst="line">
            <a:avLst/>
          </a:prstGeom>
          <a:ln>
            <a:headEnd/>
            <a:tailEn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en-IN"/>
          </a:p>
        </p:txBody>
      </p:sp>
      <p:sp>
        <p:nvSpPr>
          <p:cNvPr id="48" name="Text Box 47">
            <a:extLst>
              <a:ext uri="{FF2B5EF4-FFF2-40B4-BE49-F238E27FC236}">
                <a16:creationId xmlns:a16="http://schemas.microsoft.com/office/drawing/2014/main" id="{4F12F08D-E9D9-444C-B951-48EC7357E0E1}"/>
              </a:ext>
            </a:extLst>
          </p:cNvPr>
          <p:cNvSpPr txBox="1">
            <a:spLocks noChangeArrowheads="1"/>
          </p:cNvSpPr>
          <p:nvPr/>
        </p:nvSpPr>
        <p:spPr bwMode="auto">
          <a:xfrm>
            <a:off x="7086601" y="4648202"/>
            <a:ext cx="117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Toronto</a:t>
            </a:r>
          </a:p>
        </p:txBody>
      </p:sp>
      <p:sp>
        <p:nvSpPr>
          <p:cNvPr id="49" name="Text Box 48">
            <a:extLst>
              <a:ext uri="{FF2B5EF4-FFF2-40B4-BE49-F238E27FC236}">
                <a16:creationId xmlns:a16="http://schemas.microsoft.com/office/drawing/2014/main" id="{089C0FC7-BA23-4E76-957D-0F7EC435511C}"/>
              </a:ext>
            </a:extLst>
          </p:cNvPr>
          <p:cNvSpPr txBox="1">
            <a:spLocks noChangeArrowheads="1"/>
          </p:cNvSpPr>
          <p:nvPr/>
        </p:nvSpPr>
        <p:spPr bwMode="auto">
          <a:xfrm>
            <a:off x="1828800" y="4648202"/>
            <a:ext cx="1346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Frankfurt</a:t>
            </a:r>
          </a:p>
        </p:txBody>
      </p:sp>
      <p:sp>
        <p:nvSpPr>
          <p:cNvPr id="50" name="Text Box 49">
            <a:extLst>
              <a:ext uri="{FF2B5EF4-FFF2-40B4-BE49-F238E27FC236}">
                <a16:creationId xmlns:a16="http://schemas.microsoft.com/office/drawing/2014/main" id="{43D7FA50-7868-4259-AAB2-7BCD6FA89935}"/>
              </a:ext>
            </a:extLst>
          </p:cNvPr>
          <p:cNvSpPr txBox="1">
            <a:spLocks noChangeArrowheads="1"/>
          </p:cNvSpPr>
          <p:nvPr/>
        </p:nvSpPr>
        <p:spPr bwMode="auto">
          <a:xfrm>
            <a:off x="304803" y="4648203"/>
            <a:ext cx="713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hlink"/>
                </a:solidFill>
                <a:latin typeface="Times New Roman" panose="02020603050405020304" pitchFamily="18" charset="0"/>
              </a:rPr>
              <a:t>City</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635610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8FB8-AA6B-4A01-8CE4-116BC21B060C}"/>
              </a:ext>
            </a:extLst>
          </p:cNvPr>
          <p:cNvSpPr>
            <a:spLocks noGrp="1"/>
          </p:cNvSpPr>
          <p:nvPr>
            <p:ph type="title"/>
          </p:nvPr>
        </p:nvSpPr>
        <p:spPr/>
        <p:txBody>
          <a:bodyPr/>
          <a:lstStyle/>
          <a:p>
            <a:r>
              <a:rPr lang="en-US" altLang="en-US" dirty="0"/>
              <a:t>Multidimensional Data</a:t>
            </a:r>
            <a:endParaRPr lang="en-IN" dirty="0"/>
          </a:p>
        </p:txBody>
      </p:sp>
      <p:sp>
        <p:nvSpPr>
          <p:cNvPr id="4" name="Rectangle 3">
            <a:extLst>
              <a:ext uri="{FF2B5EF4-FFF2-40B4-BE49-F238E27FC236}">
                <a16:creationId xmlns:a16="http://schemas.microsoft.com/office/drawing/2014/main" id="{58EA82AB-DA64-4419-B78F-F0548FA8827B}"/>
              </a:ext>
            </a:extLst>
          </p:cNvPr>
          <p:cNvSpPr>
            <a:spLocks noGrp="1" noChangeArrowheads="1"/>
          </p:cNvSpPr>
          <p:nvPr>
            <p:ph idx="1"/>
          </p:nvPr>
        </p:nvSpPr>
        <p:spPr/>
        <p:txBody>
          <a:bodyPr spcFirstLastPara="1" wrap="square" lIns="92075" tIns="46039" rIns="92075" bIns="46039" anchor="t" anchorCtr="0">
            <a:normAutofit/>
          </a:bodyPr>
          <a:lstStyle/>
          <a:p>
            <a:pPr marL="0" indent="0" algn="just">
              <a:buNone/>
            </a:pPr>
            <a:r>
              <a:rPr lang="en-US" altLang="en-US" dirty="0">
                <a:latin typeface="Bahnschrift" panose="020B0502040204020203" pitchFamily="34" charset="0"/>
              </a:rPr>
              <a:t>Sales volume as a function of product, month, and region</a:t>
            </a:r>
          </a:p>
        </p:txBody>
      </p:sp>
      <p:sp>
        <p:nvSpPr>
          <p:cNvPr id="5" name="AutoShape 4">
            <a:extLst>
              <a:ext uri="{FF2B5EF4-FFF2-40B4-BE49-F238E27FC236}">
                <a16:creationId xmlns:a16="http://schemas.microsoft.com/office/drawing/2014/main" id="{588E2E1B-28AF-4838-A39D-C6B523C0EA22}"/>
              </a:ext>
            </a:extLst>
          </p:cNvPr>
          <p:cNvSpPr>
            <a:spLocks noChangeArrowheads="1"/>
          </p:cNvSpPr>
          <p:nvPr/>
        </p:nvSpPr>
        <p:spPr bwMode="auto">
          <a:xfrm>
            <a:off x="1308099" y="3130551"/>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Georgia" panose="02040502050405020303" pitchFamily="18" charset="0"/>
            </a:endParaRPr>
          </a:p>
        </p:txBody>
      </p:sp>
      <p:sp>
        <p:nvSpPr>
          <p:cNvPr id="6" name="Line 5">
            <a:extLst>
              <a:ext uri="{FF2B5EF4-FFF2-40B4-BE49-F238E27FC236}">
                <a16:creationId xmlns:a16="http://schemas.microsoft.com/office/drawing/2014/main" id="{6EE52343-9AB8-4B60-8649-A79FC50CF878}"/>
              </a:ext>
            </a:extLst>
          </p:cNvPr>
          <p:cNvSpPr>
            <a:spLocks noChangeShapeType="1"/>
          </p:cNvSpPr>
          <p:nvPr/>
        </p:nvSpPr>
        <p:spPr bwMode="auto">
          <a:xfrm>
            <a:off x="1301749"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6">
            <a:extLst>
              <a:ext uri="{FF2B5EF4-FFF2-40B4-BE49-F238E27FC236}">
                <a16:creationId xmlns:a16="http://schemas.microsoft.com/office/drawing/2014/main" id="{DDC0D49D-9E6E-4DAA-8970-FB664CED440A}"/>
              </a:ext>
            </a:extLst>
          </p:cNvPr>
          <p:cNvSpPr>
            <a:spLocks noChangeShapeType="1"/>
          </p:cNvSpPr>
          <p:nvPr/>
        </p:nvSpPr>
        <p:spPr bwMode="auto">
          <a:xfrm>
            <a:off x="1301749"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7">
            <a:extLst>
              <a:ext uri="{FF2B5EF4-FFF2-40B4-BE49-F238E27FC236}">
                <a16:creationId xmlns:a16="http://schemas.microsoft.com/office/drawing/2014/main" id="{23EA52F3-56B5-43E7-B01F-01F394535E23}"/>
              </a:ext>
            </a:extLst>
          </p:cNvPr>
          <p:cNvSpPr>
            <a:spLocks noChangeShapeType="1"/>
          </p:cNvSpPr>
          <p:nvPr/>
        </p:nvSpPr>
        <p:spPr bwMode="auto">
          <a:xfrm>
            <a:off x="1301749"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Line 8">
            <a:extLst>
              <a:ext uri="{FF2B5EF4-FFF2-40B4-BE49-F238E27FC236}">
                <a16:creationId xmlns:a16="http://schemas.microsoft.com/office/drawing/2014/main" id="{5137B269-2442-44B4-B38C-02D2EF356031}"/>
              </a:ext>
            </a:extLst>
          </p:cNvPr>
          <p:cNvSpPr>
            <a:spLocks noChangeShapeType="1"/>
          </p:cNvSpPr>
          <p:nvPr/>
        </p:nvSpPr>
        <p:spPr bwMode="auto">
          <a:xfrm>
            <a:off x="1301749"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 name="Line 9">
            <a:extLst>
              <a:ext uri="{FF2B5EF4-FFF2-40B4-BE49-F238E27FC236}">
                <a16:creationId xmlns:a16="http://schemas.microsoft.com/office/drawing/2014/main" id="{16FF1DC1-3AD1-4E03-B223-2E36A7D55BC1}"/>
              </a:ext>
            </a:extLst>
          </p:cNvPr>
          <p:cNvSpPr>
            <a:spLocks noChangeShapeType="1"/>
          </p:cNvSpPr>
          <p:nvPr/>
        </p:nvSpPr>
        <p:spPr bwMode="auto">
          <a:xfrm>
            <a:off x="1301749"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 name="Line 10">
            <a:extLst>
              <a:ext uri="{FF2B5EF4-FFF2-40B4-BE49-F238E27FC236}">
                <a16:creationId xmlns:a16="http://schemas.microsoft.com/office/drawing/2014/main" id="{E21F121D-1CC9-428A-9890-DB9470412905}"/>
              </a:ext>
            </a:extLst>
          </p:cNvPr>
          <p:cNvSpPr>
            <a:spLocks noChangeShapeType="1"/>
          </p:cNvSpPr>
          <p:nvPr/>
        </p:nvSpPr>
        <p:spPr bwMode="auto">
          <a:xfrm>
            <a:off x="1301749"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 name="Line 11">
            <a:extLst>
              <a:ext uri="{FF2B5EF4-FFF2-40B4-BE49-F238E27FC236}">
                <a16:creationId xmlns:a16="http://schemas.microsoft.com/office/drawing/2014/main" id="{2ED4B92B-E932-48FA-913F-DF431D9E68E3}"/>
              </a:ext>
            </a:extLst>
          </p:cNvPr>
          <p:cNvSpPr>
            <a:spLocks noChangeShapeType="1"/>
          </p:cNvSpPr>
          <p:nvPr/>
        </p:nvSpPr>
        <p:spPr bwMode="auto">
          <a:xfrm>
            <a:off x="16065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 name="Line 12">
            <a:extLst>
              <a:ext uri="{FF2B5EF4-FFF2-40B4-BE49-F238E27FC236}">
                <a16:creationId xmlns:a16="http://schemas.microsoft.com/office/drawing/2014/main" id="{45351D10-3EF7-43B7-B368-7D9D919A488B}"/>
              </a:ext>
            </a:extLst>
          </p:cNvPr>
          <p:cNvSpPr>
            <a:spLocks noChangeShapeType="1"/>
          </p:cNvSpPr>
          <p:nvPr/>
        </p:nvSpPr>
        <p:spPr bwMode="auto">
          <a:xfrm>
            <a:off x="22923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4" name="Line 13">
            <a:extLst>
              <a:ext uri="{FF2B5EF4-FFF2-40B4-BE49-F238E27FC236}">
                <a16:creationId xmlns:a16="http://schemas.microsoft.com/office/drawing/2014/main" id="{886C05DB-A7F9-4761-B8E2-5FC26CFF4BA8}"/>
              </a:ext>
            </a:extLst>
          </p:cNvPr>
          <p:cNvSpPr>
            <a:spLocks noChangeShapeType="1"/>
          </p:cNvSpPr>
          <p:nvPr/>
        </p:nvSpPr>
        <p:spPr bwMode="auto">
          <a:xfrm>
            <a:off x="26733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5" name="Line 14">
            <a:extLst>
              <a:ext uri="{FF2B5EF4-FFF2-40B4-BE49-F238E27FC236}">
                <a16:creationId xmlns:a16="http://schemas.microsoft.com/office/drawing/2014/main" id="{E67184F3-597E-4F48-A2B9-039D451EBE35}"/>
              </a:ext>
            </a:extLst>
          </p:cNvPr>
          <p:cNvSpPr>
            <a:spLocks noChangeShapeType="1"/>
          </p:cNvSpPr>
          <p:nvPr/>
        </p:nvSpPr>
        <p:spPr bwMode="auto">
          <a:xfrm>
            <a:off x="29781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 name="Line 15">
            <a:extLst>
              <a:ext uri="{FF2B5EF4-FFF2-40B4-BE49-F238E27FC236}">
                <a16:creationId xmlns:a16="http://schemas.microsoft.com/office/drawing/2014/main" id="{BBAB8E9F-02A5-4B8A-9014-1E2215289554}"/>
              </a:ext>
            </a:extLst>
          </p:cNvPr>
          <p:cNvSpPr>
            <a:spLocks noChangeShapeType="1"/>
          </p:cNvSpPr>
          <p:nvPr/>
        </p:nvSpPr>
        <p:spPr bwMode="auto">
          <a:xfrm>
            <a:off x="32829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7" name="Line 16">
            <a:extLst>
              <a:ext uri="{FF2B5EF4-FFF2-40B4-BE49-F238E27FC236}">
                <a16:creationId xmlns:a16="http://schemas.microsoft.com/office/drawing/2014/main" id="{3FA139FB-AC26-41E7-8F30-AF8F8DCE7F80}"/>
              </a:ext>
            </a:extLst>
          </p:cNvPr>
          <p:cNvSpPr>
            <a:spLocks noChangeShapeType="1"/>
          </p:cNvSpPr>
          <p:nvPr/>
        </p:nvSpPr>
        <p:spPr bwMode="auto">
          <a:xfrm>
            <a:off x="19113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8" name="Line 17">
            <a:extLst>
              <a:ext uri="{FF2B5EF4-FFF2-40B4-BE49-F238E27FC236}">
                <a16:creationId xmlns:a16="http://schemas.microsoft.com/office/drawing/2014/main" id="{6E0C808D-D96F-44BE-8824-AC9A3B4E6D09}"/>
              </a:ext>
            </a:extLst>
          </p:cNvPr>
          <p:cNvSpPr>
            <a:spLocks noChangeShapeType="1"/>
          </p:cNvSpPr>
          <p:nvPr/>
        </p:nvSpPr>
        <p:spPr bwMode="auto">
          <a:xfrm flipV="1">
            <a:off x="1606549"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9" name="Line 18">
            <a:extLst>
              <a:ext uri="{FF2B5EF4-FFF2-40B4-BE49-F238E27FC236}">
                <a16:creationId xmlns:a16="http://schemas.microsoft.com/office/drawing/2014/main" id="{01647C6E-C748-427C-BDFA-980ECBB8848F}"/>
              </a:ext>
            </a:extLst>
          </p:cNvPr>
          <p:cNvSpPr>
            <a:spLocks noChangeShapeType="1"/>
          </p:cNvSpPr>
          <p:nvPr/>
        </p:nvSpPr>
        <p:spPr bwMode="auto">
          <a:xfrm flipV="1">
            <a:off x="19113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0" name="Line 19">
            <a:extLst>
              <a:ext uri="{FF2B5EF4-FFF2-40B4-BE49-F238E27FC236}">
                <a16:creationId xmlns:a16="http://schemas.microsoft.com/office/drawing/2014/main" id="{0698DB58-3E98-4293-BC2C-F52065E65E82}"/>
              </a:ext>
            </a:extLst>
          </p:cNvPr>
          <p:cNvSpPr>
            <a:spLocks noChangeShapeType="1"/>
          </p:cNvSpPr>
          <p:nvPr/>
        </p:nvSpPr>
        <p:spPr bwMode="auto">
          <a:xfrm flipV="1">
            <a:off x="22923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1" name="Line 20">
            <a:extLst>
              <a:ext uri="{FF2B5EF4-FFF2-40B4-BE49-F238E27FC236}">
                <a16:creationId xmlns:a16="http://schemas.microsoft.com/office/drawing/2014/main" id="{9B40DEBD-B093-40A3-A811-E8E2DBF11537}"/>
              </a:ext>
            </a:extLst>
          </p:cNvPr>
          <p:cNvSpPr>
            <a:spLocks noChangeShapeType="1"/>
          </p:cNvSpPr>
          <p:nvPr/>
        </p:nvSpPr>
        <p:spPr bwMode="auto">
          <a:xfrm flipV="1">
            <a:off x="29781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 name="Line 21">
            <a:extLst>
              <a:ext uri="{FF2B5EF4-FFF2-40B4-BE49-F238E27FC236}">
                <a16:creationId xmlns:a16="http://schemas.microsoft.com/office/drawing/2014/main" id="{DB369A81-5702-4326-BCA4-9A9FD8A63040}"/>
              </a:ext>
            </a:extLst>
          </p:cNvPr>
          <p:cNvSpPr>
            <a:spLocks noChangeShapeType="1"/>
          </p:cNvSpPr>
          <p:nvPr/>
        </p:nvSpPr>
        <p:spPr bwMode="auto">
          <a:xfrm flipV="1">
            <a:off x="32829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3" name="Line 22">
            <a:extLst>
              <a:ext uri="{FF2B5EF4-FFF2-40B4-BE49-F238E27FC236}">
                <a16:creationId xmlns:a16="http://schemas.microsoft.com/office/drawing/2014/main" id="{7B8A4336-0001-4593-A981-476D5284A81D}"/>
              </a:ext>
            </a:extLst>
          </p:cNvPr>
          <p:cNvSpPr>
            <a:spLocks noChangeShapeType="1"/>
          </p:cNvSpPr>
          <p:nvPr/>
        </p:nvSpPr>
        <p:spPr bwMode="auto">
          <a:xfrm flipV="1">
            <a:off x="35877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4" name="Line 23">
            <a:extLst>
              <a:ext uri="{FF2B5EF4-FFF2-40B4-BE49-F238E27FC236}">
                <a16:creationId xmlns:a16="http://schemas.microsoft.com/office/drawing/2014/main" id="{934DB7FC-1DB5-43AC-AC17-083A906E9885}"/>
              </a:ext>
            </a:extLst>
          </p:cNvPr>
          <p:cNvSpPr>
            <a:spLocks noChangeShapeType="1"/>
          </p:cNvSpPr>
          <p:nvPr/>
        </p:nvSpPr>
        <p:spPr bwMode="auto">
          <a:xfrm>
            <a:off x="1835149"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5" name="Line 24">
            <a:extLst>
              <a:ext uri="{FF2B5EF4-FFF2-40B4-BE49-F238E27FC236}">
                <a16:creationId xmlns:a16="http://schemas.microsoft.com/office/drawing/2014/main" id="{5CEBD1C4-0CD8-4694-84B3-703528E0CA1B}"/>
              </a:ext>
            </a:extLst>
          </p:cNvPr>
          <p:cNvSpPr>
            <a:spLocks noChangeShapeType="1"/>
          </p:cNvSpPr>
          <p:nvPr/>
        </p:nvSpPr>
        <p:spPr bwMode="auto">
          <a:xfrm>
            <a:off x="1606549"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6" name="Line 25">
            <a:extLst>
              <a:ext uri="{FF2B5EF4-FFF2-40B4-BE49-F238E27FC236}">
                <a16:creationId xmlns:a16="http://schemas.microsoft.com/office/drawing/2014/main" id="{1A050DF2-28C5-4F36-A893-6ABBD64B505F}"/>
              </a:ext>
            </a:extLst>
          </p:cNvPr>
          <p:cNvSpPr>
            <a:spLocks noChangeShapeType="1"/>
          </p:cNvSpPr>
          <p:nvPr/>
        </p:nvSpPr>
        <p:spPr bwMode="auto">
          <a:xfrm>
            <a:off x="3587749"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7" name="Line 26">
            <a:extLst>
              <a:ext uri="{FF2B5EF4-FFF2-40B4-BE49-F238E27FC236}">
                <a16:creationId xmlns:a16="http://schemas.microsoft.com/office/drawing/2014/main" id="{2D5DC6B1-EE98-4AFA-8612-90BE3D9B586E}"/>
              </a:ext>
            </a:extLst>
          </p:cNvPr>
          <p:cNvSpPr>
            <a:spLocks noChangeShapeType="1"/>
          </p:cNvSpPr>
          <p:nvPr/>
        </p:nvSpPr>
        <p:spPr bwMode="auto">
          <a:xfrm>
            <a:off x="4349749" y="33528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 name="Line 27">
            <a:extLst>
              <a:ext uri="{FF2B5EF4-FFF2-40B4-BE49-F238E27FC236}">
                <a16:creationId xmlns:a16="http://schemas.microsoft.com/office/drawing/2014/main" id="{A94D7B17-07BA-4650-B887-842ADC7376AB}"/>
              </a:ext>
            </a:extLst>
          </p:cNvPr>
          <p:cNvSpPr>
            <a:spLocks noChangeShapeType="1"/>
          </p:cNvSpPr>
          <p:nvPr/>
        </p:nvSpPr>
        <p:spPr bwMode="auto">
          <a:xfrm flipV="1">
            <a:off x="3892549"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9" name="Line 28">
            <a:extLst>
              <a:ext uri="{FF2B5EF4-FFF2-40B4-BE49-F238E27FC236}">
                <a16:creationId xmlns:a16="http://schemas.microsoft.com/office/drawing/2014/main" id="{C190F300-E188-4DB7-8FE7-3CFCD017A54F}"/>
              </a:ext>
            </a:extLst>
          </p:cNvPr>
          <p:cNvSpPr>
            <a:spLocks noChangeShapeType="1"/>
          </p:cNvSpPr>
          <p:nvPr/>
        </p:nvSpPr>
        <p:spPr bwMode="auto">
          <a:xfrm flipV="1">
            <a:off x="3892549"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 name="Line 29">
            <a:extLst>
              <a:ext uri="{FF2B5EF4-FFF2-40B4-BE49-F238E27FC236}">
                <a16:creationId xmlns:a16="http://schemas.microsoft.com/office/drawing/2014/main" id="{E67D77C9-F504-41ED-A9A2-D8D09DCD0677}"/>
              </a:ext>
            </a:extLst>
          </p:cNvPr>
          <p:cNvSpPr>
            <a:spLocks noChangeShapeType="1"/>
          </p:cNvSpPr>
          <p:nvPr/>
        </p:nvSpPr>
        <p:spPr bwMode="auto">
          <a:xfrm flipV="1">
            <a:off x="3892549"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 name="Line 30">
            <a:extLst>
              <a:ext uri="{FF2B5EF4-FFF2-40B4-BE49-F238E27FC236}">
                <a16:creationId xmlns:a16="http://schemas.microsoft.com/office/drawing/2014/main" id="{4F7D6EC5-F4E4-4D5F-B709-4251F01C61CE}"/>
              </a:ext>
            </a:extLst>
          </p:cNvPr>
          <p:cNvSpPr>
            <a:spLocks noChangeShapeType="1"/>
          </p:cNvSpPr>
          <p:nvPr/>
        </p:nvSpPr>
        <p:spPr bwMode="auto">
          <a:xfrm flipV="1">
            <a:off x="3892549"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 name="Line 31">
            <a:extLst>
              <a:ext uri="{FF2B5EF4-FFF2-40B4-BE49-F238E27FC236}">
                <a16:creationId xmlns:a16="http://schemas.microsoft.com/office/drawing/2014/main" id="{B5E11301-6217-4480-B233-970338C59057}"/>
              </a:ext>
            </a:extLst>
          </p:cNvPr>
          <p:cNvSpPr>
            <a:spLocks noChangeShapeType="1"/>
          </p:cNvSpPr>
          <p:nvPr/>
        </p:nvSpPr>
        <p:spPr bwMode="auto">
          <a:xfrm flipV="1">
            <a:off x="3892549"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 name="Line 32">
            <a:extLst>
              <a:ext uri="{FF2B5EF4-FFF2-40B4-BE49-F238E27FC236}">
                <a16:creationId xmlns:a16="http://schemas.microsoft.com/office/drawing/2014/main" id="{131BA252-7A16-41F8-A8B8-B80B57F75E4C}"/>
              </a:ext>
            </a:extLst>
          </p:cNvPr>
          <p:cNvSpPr>
            <a:spLocks noChangeShapeType="1"/>
          </p:cNvSpPr>
          <p:nvPr/>
        </p:nvSpPr>
        <p:spPr bwMode="auto">
          <a:xfrm flipV="1">
            <a:off x="3892549"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4" name="Rectangle 33">
            <a:extLst>
              <a:ext uri="{FF2B5EF4-FFF2-40B4-BE49-F238E27FC236}">
                <a16:creationId xmlns:a16="http://schemas.microsoft.com/office/drawing/2014/main" id="{2F253307-2996-4D34-B919-D85B6285A84B}"/>
              </a:ext>
            </a:extLst>
          </p:cNvPr>
          <p:cNvSpPr>
            <a:spLocks noChangeArrowheads="1"/>
          </p:cNvSpPr>
          <p:nvPr/>
        </p:nvSpPr>
        <p:spPr bwMode="auto">
          <a:xfrm rot="16200000" flipH="1">
            <a:off x="431830" y="4693004"/>
            <a:ext cx="1142942" cy="46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Product</a:t>
            </a:r>
          </a:p>
        </p:txBody>
      </p:sp>
      <p:sp>
        <p:nvSpPr>
          <p:cNvPr id="35" name="Rectangle 34">
            <a:extLst>
              <a:ext uri="{FF2B5EF4-FFF2-40B4-BE49-F238E27FC236}">
                <a16:creationId xmlns:a16="http://schemas.microsoft.com/office/drawing/2014/main" id="{D7142FBB-EA27-42B8-B651-8170AC4EB793}"/>
              </a:ext>
            </a:extLst>
          </p:cNvPr>
          <p:cNvSpPr>
            <a:spLocks noChangeArrowheads="1"/>
          </p:cNvSpPr>
          <p:nvPr/>
        </p:nvSpPr>
        <p:spPr bwMode="auto">
          <a:xfrm rot="18720000">
            <a:off x="776281" y="3113508"/>
            <a:ext cx="1065213" cy="46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Region</a:t>
            </a:r>
          </a:p>
        </p:txBody>
      </p:sp>
      <p:sp>
        <p:nvSpPr>
          <p:cNvPr id="36" name="Rectangle 35">
            <a:extLst>
              <a:ext uri="{FF2B5EF4-FFF2-40B4-BE49-F238E27FC236}">
                <a16:creationId xmlns:a16="http://schemas.microsoft.com/office/drawing/2014/main" id="{75B958FF-8B40-4EF2-9A41-E9E4DFE2E602}"/>
              </a:ext>
            </a:extLst>
          </p:cNvPr>
          <p:cNvSpPr>
            <a:spLocks noChangeArrowheads="1"/>
          </p:cNvSpPr>
          <p:nvPr/>
        </p:nvSpPr>
        <p:spPr bwMode="auto">
          <a:xfrm>
            <a:off x="2047875" y="6003926"/>
            <a:ext cx="1006686" cy="46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latin typeface="Times New Roman" panose="02020603050405020304" pitchFamily="18" charset="0"/>
              </a:rPr>
              <a:t>Month</a:t>
            </a:r>
          </a:p>
        </p:txBody>
      </p:sp>
      <p:sp>
        <p:nvSpPr>
          <p:cNvPr id="37" name="Line 36">
            <a:extLst>
              <a:ext uri="{FF2B5EF4-FFF2-40B4-BE49-F238E27FC236}">
                <a16:creationId xmlns:a16="http://schemas.microsoft.com/office/drawing/2014/main" id="{C25B8774-2965-45D1-A226-2D5F3C8AF9B0}"/>
              </a:ext>
            </a:extLst>
          </p:cNvPr>
          <p:cNvSpPr>
            <a:spLocks noChangeShapeType="1"/>
          </p:cNvSpPr>
          <p:nvPr/>
        </p:nvSpPr>
        <p:spPr bwMode="auto">
          <a:xfrm flipH="1">
            <a:off x="4189432" y="3581400"/>
            <a:ext cx="7919" cy="2091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8" name="Line 37">
            <a:extLst>
              <a:ext uri="{FF2B5EF4-FFF2-40B4-BE49-F238E27FC236}">
                <a16:creationId xmlns:a16="http://schemas.microsoft.com/office/drawing/2014/main" id="{DBDE5799-18B1-4A37-8DF9-11EFC858C23B}"/>
              </a:ext>
            </a:extLst>
          </p:cNvPr>
          <p:cNvSpPr>
            <a:spLocks noChangeShapeType="1"/>
          </p:cNvSpPr>
          <p:nvPr/>
        </p:nvSpPr>
        <p:spPr bwMode="auto">
          <a:xfrm flipV="1">
            <a:off x="2673349"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9" name="Rectangle 38">
            <a:extLst>
              <a:ext uri="{FF2B5EF4-FFF2-40B4-BE49-F238E27FC236}">
                <a16:creationId xmlns:a16="http://schemas.microsoft.com/office/drawing/2014/main" id="{50A730B3-E177-4237-A0A7-9917863C592B}"/>
              </a:ext>
            </a:extLst>
          </p:cNvPr>
          <p:cNvSpPr>
            <a:spLocks noChangeArrowheads="1"/>
          </p:cNvSpPr>
          <p:nvPr/>
        </p:nvSpPr>
        <p:spPr bwMode="auto">
          <a:xfrm>
            <a:off x="4500487" y="2090635"/>
            <a:ext cx="4337726" cy="9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dirty="0">
                <a:latin typeface="Bahnschrift" panose="020B0502040204020203" pitchFamily="34" charset="0"/>
              </a:rPr>
              <a:t>Dimensions: Product, Location, Time</a:t>
            </a:r>
          </a:p>
          <a:p>
            <a:pPr algn="just">
              <a:lnSpc>
                <a:spcPct val="150000"/>
              </a:lnSpc>
            </a:pPr>
            <a:r>
              <a:rPr lang="en-US" altLang="en-US" sz="2000" dirty="0">
                <a:latin typeface="Bahnschrift" panose="020B0502040204020203" pitchFamily="34" charset="0"/>
              </a:rPr>
              <a:t>Hierarchical summarization paths</a:t>
            </a:r>
          </a:p>
        </p:txBody>
      </p:sp>
      <p:grpSp>
        <p:nvGrpSpPr>
          <p:cNvPr id="51" name="Group 50">
            <a:extLst>
              <a:ext uri="{FF2B5EF4-FFF2-40B4-BE49-F238E27FC236}">
                <a16:creationId xmlns:a16="http://schemas.microsoft.com/office/drawing/2014/main" id="{78F95F62-7469-407F-83C0-309918944781}"/>
              </a:ext>
            </a:extLst>
          </p:cNvPr>
          <p:cNvGrpSpPr/>
          <p:nvPr/>
        </p:nvGrpSpPr>
        <p:grpSpPr>
          <a:xfrm>
            <a:off x="4953000" y="3323927"/>
            <a:ext cx="3887283" cy="2247413"/>
            <a:chOff x="5105400" y="3260725"/>
            <a:chExt cx="3887283" cy="2247413"/>
          </a:xfrm>
        </p:grpSpPr>
        <p:sp>
          <p:nvSpPr>
            <p:cNvPr id="52" name="Rectangle 39">
              <a:extLst>
                <a:ext uri="{FF2B5EF4-FFF2-40B4-BE49-F238E27FC236}">
                  <a16:creationId xmlns:a16="http://schemas.microsoft.com/office/drawing/2014/main" id="{833A358D-D542-4461-9925-2F6F9E32B5D3}"/>
                </a:ext>
              </a:extLst>
            </p:cNvPr>
            <p:cNvSpPr>
              <a:spLocks noChangeArrowheads="1"/>
            </p:cNvSpPr>
            <p:nvPr/>
          </p:nvSpPr>
          <p:spPr bwMode="auto">
            <a:xfrm>
              <a:off x="5105400" y="3260725"/>
              <a:ext cx="3887283" cy="224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Bahnschrift" panose="020B0502040204020203" pitchFamily="34" charset="0"/>
                </a:rPr>
                <a:t>Industry   Region         Year</a:t>
              </a:r>
            </a:p>
            <a:p>
              <a:endParaRPr lang="en-US" altLang="en-US" sz="2000" dirty="0">
                <a:latin typeface="Bahnschrift" panose="020B0502040204020203" pitchFamily="34" charset="0"/>
              </a:endParaRPr>
            </a:p>
            <a:p>
              <a:r>
                <a:rPr lang="en-US" altLang="en-US" sz="2000" dirty="0">
                  <a:latin typeface="Bahnschrift" panose="020B0502040204020203" pitchFamily="34" charset="0"/>
                </a:rPr>
                <a:t>Category   Country  Quarter</a:t>
              </a:r>
            </a:p>
            <a:p>
              <a:endParaRPr lang="en-US" altLang="en-US" sz="2000" dirty="0">
                <a:latin typeface="Bahnschrift" panose="020B0502040204020203" pitchFamily="34" charset="0"/>
              </a:endParaRPr>
            </a:p>
            <a:p>
              <a:r>
                <a:rPr lang="en-US" altLang="en-US" sz="2000" dirty="0">
                  <a:latin typeface="Bahnschrift" panose="020B0502040204020203" pitchFamily="34" charset="0"/>
                </a:rPr>
                <a:t>Product      City     Month    Week</a:t>
              </a:r>
            </a:p>
            <a:p>
              <a:endParaRPr lang="en-US" altLang="en-US" sz="2000" dirty="0">
                <a:latin typeface="Bahnschrift" panose="020B0502040204020203" pitchFamily="34" charset="0"/>
              </a:endParaRPr>
            </a:p>
            <a:p>
              <a:r>
                <a:rPr lang="en-US" altLang="en-US" sz="2000" dirty="0">
                  <a:latin typeface="Bahnschrift" panose="020B0502040204020203" pitchFamily="34" charset="0"/>
                </a:rPr>
                <a:t>                   Office         Day</a:t>
              </a:r>
            </a:p>
          </p:txBody>
        </p:sp>
        <p:sp>
          <p:nvSpPr>
            <p:cNvPr id="53" name="Line 40">
              <a:extLst>
                <a:ext uri="{FF2B5EF4-FFF2-40B4-BE49-F238E27FC236}">
                  <a16:creationId xmlns:a16="http://schemas.microsoft.com/office/drawing/2014/main" id="{D9384EA3-8A11-4DC7-9BE0-7C23AF3B3560}"/>
                </a:ext>
              </a:extLst>
            </p:cNvPr>
            <p:cNvSpPr>
              <a:spLocks noChangeShapeType="1"/>
            </p:cNvSpPr>
            <p:nvPr/>
          </p:nvSpPr>
          <p:spPr bwMode="auto">
            <a:xfrm>
              <a:off x="5638800" y="362615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4" name="Line 41">
              <a:extLst>
                <a:ext uri="{FF2B5EF4-FFF2-40B4-BE49-F238E27FC236}">
                  <a16:creationId xmlns:a16="http://schemas.microsoft.com/office/drawing/2014/main" id="{F4387128-B704-4E25-A212-9D0D041CE2C3}"/>
                </a:ext>
              </a:extLst>
            </p:cNvPr>
            <p:cNvSpPr>
              <a:spLocks noChangeShapeType="1"/>
            </p:cNvSpPr>
            <p:nvPr/>
          </p:nvSpPr>
          <p:spPr bwMode="auto">
            <a:xfrm>
              <a:off x="6705600" y="3657600"/>
              <a:ext cx="0" cy="3495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5" name="Line 42">
              <a:extLst>
                <a:ext uri="{FF2B5EF4-FFF2-40B4-BE49-F238E27FC236}">
                  <a16:creationId xmlns:a16="http://schemas.microsoft.com/office/drawing/2014/main" id="{4DE5565D-97FD-4AE3-A095-1E77EBDF5BA2}"/>
                </a:ext>
              </a:extLst>
            </p:cNvPr>
            <p:cNvSpPr>
              <a:spLocks noChangeShapeType="1"/>
            </p:cNvSpPr>
            <p:nvPr/>
          </p:nvSpPr>
          <p:spPr bwMode="auto">
            <a:xfrm>
              <a:off x="7862656" y="362615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dirty="0">
                <a:latin typeface="Bahnschrift" panose="020B0502040204020203" pitchFamily="34" charset="0"/>
              </a:endParaRPr>
            </a:p>
          </p:txBody>
        </p:sp>
        <p:sp>
          <p:nvSpPr>
            <p:cNvPr id="56" name="Line 43">
              <a:extLst>
                <a:ext uri="{FF2B5EF4-FFF2-40B4-BE49-F238E27FC236}">
                  <a16:creationId xmlns:a16="http://schemas.microsoft.com/office/drawing/2014/main" id="{BF52DD3C-6BDF-4240-BDFE-6BE92056367A}"/>
                </a:ext>
              </a:extLst>
            </p:cNvPr>
            <p:cNvSpPr>
              <a:spLocks noChangeShapeType="1"/>
            </p:cNvSpPr>
            <p:nvPr/>
          </p:nvSpPr>
          <p:spPr bwMode="auto">
            <a:xfrm>
              <a:off x="5638800" y="423575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7" name="Line 44">
              <a:extLst>
                <a:ext uri="{FF2B5EF4-FFF2-40B4-BE49-F238E27FC236}">
                  <a16:creationId xmlns:a16="http://schemas.microsoft.com/office/drawing/2014/main" id="{E5C1282A-0248-4F56-854F-6A9D2201C70B}"/>
                </a:ext>
              </a:extLst>
            </p:cNvPr>
            <p:cNvSpPr>
              <a:spLocks noChangeShapeType="1"/>
            </p:cNvSpPr>
            <p:nvPr/>
          </p:nvSpPr>
          <p:spPr bwMode="auto">
            <a:xfrm>
              <a:off x="6705600" y="4204001"/>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8" name="Line 45">
              <a:extLst>
                <a:ext uri="{FF2B5EF4-FFF2-40B4-BE49-F238E27FC236}">
                  <a16:creationId xmlns:a16="http://schemas.microsoft.com/office/drawing/2014/main" id="{AD5890D5-FF47-42E8-9FB7-5B1997B69462}"/>
                </a:ext>
              </a:extLst>
            </p:cNvPr>
            <p:cNvSpPr>
              <a:spLocks noChangeShapeType="1"/>
            </p:cNvSpPr>
            <p:nvPr/>
          </p:nvSpPr>
          <p:spPr bwMode="auto">
            <a:xfrm>
              <a:off x="6707078" y="4813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9" name="Line 46">
              <a:extLst>
                <a:ext uri="{FF2B5EF4-FFF2-40B4-BE49-F238E27FC236}">
                  <a16:creationId xmlns:a16="http://schemas.microsoft.com/office/drawing/2014/main" id="{9EBB7ED9-F5EE-4EFF-9998-1422F08E45A6}"/>
                </a:ext>
              </a:extLst>
            </p:cNvPr>
            <p:cNvSpPr>
              <a:spLocks noChangeShapeType="1"/>
            </p:cNvSpPr>
            <p:nvPr/>
          </p:nvSpPr>
          <p:spPr bwMode="auto">
            <a:xfrm flipH="1">
              <a:off x="7675562" y="4257205"/>
              <a:ext cx="152399"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60" name="Line 47">
              <a:extLst>
                <a:ext uri="{FF2B5EF4-FFF2-40B4-BE49-F238E27FC236}">
                  <a16:creationId xmlns:a16="http://schemas.microsoft.com/office/drawing/2014/main" id="{CC56506B-447F-4C19-B8C5-D505E80700C3}"/>
                </a:ext>
              </a:extLst>
            </p:cNvPr>
            <p:cNvSpPr>
              <a:spLocks noChangeShapeType="1"/>
            </p:cNvSpPr>
            <p:nvPr/>
          </p:nvSpPr>
          <p:spPr bwMode="auto">
            <a:xfrm>
              <a:off x="8202610" y="3626158"/>
              <a:ext cx="432030" cy="9143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61" name="Line 48">
              <a:extLst>
                <a:ext uri="{FF2B5EF4-FFF2-40B4-BE49-F238E27FC236}">
                  <a16:creationId xmlns:a16="http://schemas.microsoft.com/office/drawing/2014/main" id="{19959835-F32F-419D-804B-067A0A123663}"/>
                </a:ext>
              </a:extLst>
            </p:cNvPr>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62" name="Line 49">
              <a:extLst>
                <a:ext uri="{FF2B5EF4-FFF2-40B4-BE49-F238E27FC236}">
                  <a16:creationId xmlns:a16="http://schemas.microsoft.com/office/drawing/2014/main" id="{CCDF779E-9FAC-49C4-BFBB-0944A75B83BF}"/>
                </a:ext>
              </a:extLst>
            </p:cNvPr>
            <p:cNvSpPr>
              <a:spLocks noChangeShapeType="1"/>
            </p:cNvSpPr>
            <p:nvPr/>
          </p:nvSpPr>
          <p:spPr bwMode="auto">
            <a:xfrm flipH="1">
              <a:off x="8001000" y="4813600"/>
              <a:ext cx="432030" cy="3679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grpSp>
    </p:spTree>
    <p:extLst>
      <p:ext uri="{BB962C8B-B14F-4D97-AF65-F5344CB8AC3E}">
        <p14:creationId xmlns:p14="http://schemas.microsoft.com/office/powerpoint/2010/main" val="2849846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97DB-B847-42A2-8847-52E1C9A42D2C}"/>
              </a:ext>
            </a:extLst>
          </p:cNvPr>
          <p:cNvSpPr>
            <a:spLocks noGrp="1"/>
          </p:cNvSpPr>
          <p:nvPr>
            <p:ph type="title"/>
          </p:nvPr>
        </p:nvSpPr>
        <p:spPr/>
        <p:txBody>
          <a:bodyPr/>
          <a:lstStyle/>
          <a:p>
            <a:r>
              <a:rPr lang="en-US" b="1" dirty="0"/>
              <a:t>Measures: Their Categorization and Computation</a:t>
            </a:r>
            <a:endParaRPr lang="en-IN" dirty="0"/>
          </a:p>
        </p:txBody>
      </p:sp>
      <p:sp>
        <p:nvSpPr>
          <p:cNvPr id="3" name="Content Placeholder 2">
            <a:extLst>
              <a:ext uri="{FF2B5EF4-FFF2-40B4-BE49-F238E27FC236}">
                <a16:creationId xmlns:a16="http://schemas.microsoft.com/office/drawing/2014/main" id="{89C1BF1C-0D03-4B10-A9BF-70777A15D3F1}"/>
              </a:ext>
            </a:extLst>
          </p:cNvPr>
          <p:cNvSpPr>
            <a:spLocks noGrp="1"/>
          </p:cNvSpPr>
          <p:nvPr>
            <p:ph idx="1"/>
          </p:nvPr>
        </p:nvSpPr>
        <p:spPr/>
        <p:txBody>
          <a:bodyPr>
            <a:noAutofit/>
          </a:bodyPr>
          <a:lstStyle/>
          <a:p>
            <a:pPr algn="just">
              <a:defRPr/>
            </a:pPr>
            <a:r>
              <a:rPr lang="en-US" sz="2600" dirty="0">
                <a:solidFill>
                  <a:srgbClr val="C00000"/>
                </a:solidFill>
              </a:rPr>
              <a:t>“How are measures computed?” </a:t>
            </a:r>
            <a:r>
              <a:rPr lang="en-US" sz="2600" dirty="0"/>
              <a:t>To answer this question, we first study how measures can </a:t>
            </a:r>
            <a:r>
              <a:rPr lang="en-IN" sz="2600" dirty="0"/>
              <a:t>be categorized.</a:t>
            </a:r>
          </a:p>
          <a:p>
            <a:pPr algn="just">
              <a:defRPr/>
            </a:pPr>
            <a:r>
              <a:rPr lang="en-US" sz="2600" dirty="0"/>
              <a:t>A data cube </a:t>
            </a:r>
            <a:r>
              <a:rPr lang="en-US" sz="2600" dirty="0">
                <a:solidFill>
                  <a:srgbClr val="C00000"/>
                </a:solidFill>
              </a:rPr>
              <a:t>measure</a:t>
            </a:r>
            <a:r>
              <a:rPr lang="en-US" sz="2600" b="1" dirty="0"/>
              <a:t> </a:t>
            </a:r>
            <a:r>
              <a:rPr lang="en-US" sz="2600" dirty="0"/>
              <a:t>is a numeric function that can be evaluated at each point in the data cube space.</a:t>
            </a:r>
          </a:p>
        </p:txBody>
      </p:sp>
    </p:spTree>
    <p:extLst>
      <p:ext uri="{BB962C8B-B14F-4D97-AF65-F5344CB8AC3E}">
        <p14:creationId xmlns:p14="http://schemas.microsoft.com/office/powerpoint/2010/main" val="2846358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97DB-B847-42A2-8847-52E1C9A42D2C}"/>
              </a:ext>
            </a:extLst>
          </p:cNvPr>
          <p:cNvSpPr>
            <a:spLocks noGrp="1"/>
          </p:cNvSpPr>
          <p:nvPr>
            <p:ph type="title"/>
          </p:nvPr>
        </p:nvSpPr>
        <p:spPr/>
        <p:txBody>
          <a:bodyPr/>
          <a:lstStyle/>
          <a:p>
            <a:r>
              <a:rPr lang="en-US" b="1" dirty="0"/>
              <a:t>Measures: Their Categorization and Computation</a:t>
            </a:r>
            <a:endParaRPr lang="en-IN" dirty="0"/>
          </a:p>
        </p:txBody>
      </p:sp>
      <p:sp>
        <p:nvSpPr>
          <p:cNvPr id="3" name="Content Placeholder 2">
            <a:extLst>
              <a:ext uri="{FF2B5EF4-FFF2-40B4-BE49-F238E27FC236}">
                <a16:creationId xmlns:a16="http://schemas.microsoft.com/office/drawing/2014/main" id="{89C1BF1C-0D03-4B10-A9BF-70777A15D3F1}"/>
              </a:ext>
            </a:extLst>
          </p:cNvPr>
          <p:cNvSpPr>
            <a:spLocks noGrp="1"/>
          </p:cNvSpPr>
          <p:nvPr>
            <p:ph idx="1"/>
          </p:nvPr>
        </p:nvSpPr>
        <p:spPr/>
        <p:txBody>
          <a:bodyPr>
            <a:noAutofit/>
          </a:bodyPr>
          <a:lstStyle/>
          <a:p>
            <a:pPr marL="0" indent="0" algn="just">
              <a:buNone/>
              <a:defRPr/>
            </a:pPr>
            <a:r>
              <a:rPr lang="en-US" dirty="0">
                <a:latin typeface="Bahnschrift" panose="020B0502040204020203" pitchFamily="34" charset="0"/>
              </a:rPr>
              <a:t>Measures can be organized into three categories</a:t>
            </a:r>
          </a:p>
          <a:p>
            <a:pPr marL="971526" lvl="1" indent="-514338" algn="just">
              <a:buFont typeface="+mj-lt"/>
              <a:buAutoNum type="arabicPeriod"/>
              <a:defRPr/>
            </a:pPr>
            <a:r>
              <a:rPr lang="en-US" sz="2600" dirty="0"/>
              <a:t>Distributive</a:t>
            </a:r>
          </a:p>
          <a:p>
            <a:pPr marL="971526" lvl="1" indent="-514338" algn="just">
              <a:buFont typeface="+mj-lt"/>
              <a:buAutoNum type="arabicPeriod"/>
              <a:defRPr/>
            </a:pPr>
            <a:r>
              <a:rPr lang="en-US" sz="2600" dirty="0"/>
              <a:t>Algebraic</a:t>
            </a:r>
          </a:p>
          <a:p>
            <a:pPr marL="971526" lvl="1" indent="-514338" algn="just">
              <a:buFont typeface="+mj-lt"/>
              <a:buAutoNum type="arabicPeriod"/>
              <a:defRPr/>
            </a:pPr>
            <a:r>
              <a:rPr lang="en-US" sz="2600" dirty="0"/>
              <a:t>Holistic</a:t>
            </a:r>
            <a:endParaRPr lang="en-IN" sz="2600" dirty="0"/>
          </a:p>
        </p:txBody>
      </p:sp>
    </p:spTree>
    <p:extLst>
      <p:ext uri="{BB962C8B-B14F-4D97-AF65-F5344CB8AC3E}">
        <p14:creationId xmlns:p14="http://schemas.microsoft.com/office/powerpoint/2010/main" val="438472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3E86-C52C-4D22-98B5-B41A14FACE09}"/>
              </a:ext>
            </a:extLst>
          </p:cNvPr>
          <p:cNvSpPr>
            <a:spLocks noGrp="1"/>
          </p:cNvSpPr>
          <p:nvPr>
            <p:ph type="title"/>
          </p:nvPr>
        </p:nvSpPr>
        <p:spPr/>
        <p:txBody>
          <a:bodyPr/>
          <a:lstStyle/>
          <a:p>
            <a:r>
              <a:rPr lang="en-IN" dirty="0"/>
              <a:t>1. </a:t>
            </a:r>
            <a:r>
              <a:rPr lang="en-IN" b="1" dirty="0"/>
              <a:t>Distributive</a:t>
            </a:r>
            <a:endParaRPr lang="en-IN" dirty="0"/>
          </a:p>
        </p:txBody>
      </p:sp>
      <p:sp>
        <p:nvSpPr>
          <p:cNvPr id="3" name="Content Placeholder 2">
            <a:extLst>
              <a:ext uri="{FF2B5EF4-FFF2-40B4-BE49-F238E27FC236}">
                <a16:creationId xmlns:a16="http://schemas.microsoft.com/office/drawing/2014/main" id="{AA6C5E5E-7305-4F73-AF15-7AAB7F276DC3}"/>
              </a:ext>
            </a:extLst>
          </p:cNvPr>
          <p:cNvSpPr>
            <a:spLocks noGrp="1"/>
          </p:cNvSpPr>
          <p:nvPr>
            <p:ph idx="1"/>
          </p:nvPr>
        </p:nvSpPr>
        <p:spPr/>
        <p:txBody>
          <a:bodyPr/>
          <a:lstStyle/>
          <a:p>
            <a:pPr algn="just"/>
            <a:r>
              <a:rPr lang="en-US" altLang="en-US" dirty="0">
                <a:latin typeface="Bahnschrift" panose="020B0502040204020203" pitchFamily="34" charset="0"/>
              </a:rPr>
              <a:t>The data are partitioned into n sets. We apply the function to each partition, resulting in n aggregate values.</a:t>
            </a:r>
          </a:p>
          <a:p>
            <a:pPr algn="just"/>
            <a:r>
              <a:rPr lang="en-US" altLang="en-US" dirty="0">
                <a:latin typeface="Bahnschrift" panose="020B0502040204020203" pitchFamily="34" charset="0"/>
              </a:rPr>
              <a:t>count(), min(), and max() are distributive aggregate functions.</a:t>
            </a:r>
            <a:endParaRPr lang="en-IN" altLang="en-US" dirty="0">
              <a:latin typeface="Bahnschrift" panose="020B0502040204020203" pitchFamily="34" charset="0"/>
            </a:endParaRPr>
          </a:p>
        </p:txBody>
      </p:sp>
    </p:spTree>
    <p:extLst>
      <p:ext uri="{BB962C8B-B14F-4D97-AF65-F5344CB8AC3E}">
        <p14:creationId xmlns:p14="http://schemas.microsoft.com/office/powerpoint/2010/main" val="177889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7"/>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dirty="0"/>
              <a:t>What</a:t>
            </a:r>
            <a:r>
              <a:rPr lang="en-US" sz="2000" dirty="0"/>
              <a:t> </a:t>
            </a:r>
            <a:r>
              <a:rPr lang="en-US" dirty="0"/>
              <a:t>is Data Warehouse?</a:t>
            </a:r>
            <a:endParaRPr dirty="0"/>
          </a:p>
        </p:txBody>
      </p:sp>
      <p:sp>
        <p:nvSpPr>
          <p:cNvPr id="370" name="Google Shape;370;p7"/>
          <p:cNvSpPr txBox="1">
            <a:spLocks noGrp="1"/>
          </p:cNvSpPr>
          <p:nvPr>
            <p:ph type="body" idx="1"/>
          </p:nvPr>
        </p:nvSpPr>
        <p:spPr>
          <a:xfrm>
            <a:off x="203200" y="1892304"/>
            <a:ext cx="8737600" cy="1536699"/>
          </a:xfrm>
          <a:prstGeom prst="rect">
            <a:avLst/>
          </a:prstGeom>
          <a:noFill/>
          <a:ln>
            <a:noFill/>
          </a:ln>
        </p:spPr>
        <p:txBody>
          <a:bodyPr spcFirstLastPara="1" wrap="square" lIns="91425" tIns="45700" rIns="91425" bIns="45700" anchor="t" anchorCtr="0">
            <a:normAutofit/>
          </a:bodyPr>
          <a:lstStyle/>
          <a:p>
            <a:pPr marL="0" indent="0" algn="just">
              <a:lnSpc>
                <a:spcPct val="100000"/>
              </a:lnSpc>
              <a:spcBef>
                <a:spcPts val="0"/>
              </a:spcBef>
              <a:buNone/>
            </a:pPr>
            <a:r>
              <a:rPr lang="en-US" dirty="0"/>
              <a:t>“A data warehouse is a subject - </a:t>
            </a:r>
            <a:r>
              <a:rPr lang="en-US" dirty="0">
                <a:solidFill>
                  <a:srgbClr val="FF0000"/>
                </a:solidFill>
              </a:rPr>
              <a:t>oriented, integrated, time variant and non-volatile collection of data</a:t>
            </a:r>
            <a:r>
              <a:rPr lang="en-US" dirty="0"/>
              <a:t> in support of management decision making process.”</a:t>
            </a:r>
            <a:endParaRPr dirty="0"/>
          </a:p>
        </p:txBody>
      </p:sp>
      <p:sp>
        <p:nvSpPr>
          <p:cNvPr id="2" name="Google Shape;376;p8">
            <a:extLst>
              <a:ext uri="{FF2B5EF4-FFF2-40B4-BE49-F238E27FC236}">
                <a16:creationId xmlns:a16="http://schemas.microsoft.com/office/drawing/2014/main" id="{9658BC8B-7E45-990B-8613-E9A61FACC1D8}"/>
              </a:ext>
            </a:extLst>
          </p:cNvPr>
          <p:cNvSpPr txBox="1">
            <a:spLocks/>
          </p:cNvSpPr>
          <p:nvPr/>
        </p:nvSpPr>
        <p:spPr>
          <a:xfrm>
            <a:off x="203203" y="3928779"/>
            <a:ext cx="8502873" cy="23099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50000"/>
              </a:lnSpc>
              <a:spcBef>
                <a:spcPts val="1000"/>
              </a:spcBef>
              <a:spcAft>
                <a:spcPts val="0"/>
              </a:spcAft>
              <a:buClr>
                <a:srgbClr val="1E3A4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50000"/>
              </a:lnSpc>
              <a:spcBef>
                <a:spcPts val="500"/>
              </a:spcBef>
              <a:spcAft>
                <a:spcPts val="0"/>
              </a:spcAft>
              <a:buClr>
                <a:srgbClr val="1E3A4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50000"/>
              </a:lnSpc>
              <a:spcBef>
                <a:spcPts val="500"/>
              </a:spcBef>
              <a:spcAft>
                <a:spcPts val="0"/>
              </a:spcAft>
              <a:buClr>
                <a:srgbClr val="1E3A4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50000"/>
              </a:lnSpc>
              <a:spcBef>
                <a:spcPts val="500"/>
              </a:spcBef>
              <a:spcAft>
                <a:spcPts val="0"/>
              </a:spcAft>
              <a:buClr>
                <a:srgbClr val="1E3A4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50000"/>
              </a:lnSpc>
              <a:spcBef>
                <a:spcPts val="500"/>
              </a:spcBef>
              <a:spcAft>
                <a:spcPts val="0"/>
              </a:spcAft>
              <a:buClr>
                <a:srgbClr val="1E3A4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00000"/>
              </a:lnSpc>
              <a:spcBef>
                <a:spcPts val="0"/>
              </a:spcBef>
              <a:buNone/>
            </a:pPr>
            <a:r>
              <a:rPr lang="en-US" dirty="0"/>
              <a:t>These four keywords - </a:t>
            </a:r>
            <a:r>
              <a:rPr lang="en-US" dirty="0">
                <a:solidFill>
                  <a:srgbClr val="FF0000"/>
                </a:solidFill>
              </a:rPr>
              <a:t>subject-oriented, integrated, time-variant, and nonvolatile</a:t>
            </a:r>
            <a:r>
              <a:rPr lang="en-US" dirty="0"/>
              <a:t> distinguish data warehouses from other data repository systems, such as relational database systems, transaction processing systems, and file systems.</a:t>
            </a:r>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EE70-BE9A-4834-811E-B199CDD7CC23}"/>
              </a:ext>
            </a:extLst>
          </p:cNvPr>
          <p:cNvSpPr>
            <a:spLocks noGrp="1"/>
          </p:cNvSpPr>
          <p:nvPr>
            <p:ph type="title"/>
          </p:nvPr>
        </p:nvSpPr>
        <p:spPr/>
        <p:txBody>
          <a:bodyPr/>
          <a:lstStyle/>
          <a:p>
            <a:r>
              <a:rPr lang="en-IN" dirty="0"/>
              <a:t>2. </a:t>
            </a:r>
            <a:r>
              <a:rPr lang="en-IN" b="1" dirty="0"/>
              <a:t>Algebraic</a:t>
            </a:r>
            <a:endParaRPr lang="en-IN" dirty="0"/>
          </a:p>
        </p:txBody>
      </p:sp>
      <p:sp>
        <p:nvSpPr>
          <p:cNvPr id="3" name="Content Placeholder 2">
            <a:extLst>
              <a:ext uri="{FF2B5EF4-FFF2-40B4-BE49-F238E27FC236}">
                <a16:creationId xmlns:a16="http://schemas.microsoft.com/office/drawing/2014/main" id="{A1E9D234-C985-4865-9F03-D084C5927289}"/>
              </a:ext>
            </a:extLst>
          </p:cNvPr>
          <p:cNvSpPr>
            <a:spLocks noGrp="1"/>
          </p:cNvSpPr>
          <p:nvPr>
            <p:ph idx="1"/>
          </p:nvPr>
        </p:nvSpPr>
        <p:spPr/>
        <p:txBody>
          <a:bodyPr/>
          <a:lstStyle/>
          <a:p>
            <a:pPr algn="just"/>
            <a:r>
              <a:rPr lang="en-US" altLang="en-US" dirty="0">
                <a:latin typeface="Bahnschrift" panose="020B0502040204020203" pitchFamily="34" charset="0"/>
              </a:rPr>
              <a:t>An aggregate function is </a:t>
            </a:r>
            <a:r>
              <a:rPr lang="en-US" altLang="en-US" dirty="0">
                <a:solidFill>
                  <a:srgbClr val="C00000"/>
                </a:solidFill>
                <a:latin typeface="Bahnschrift" panose="020B0502040204020203" pitchFamily="34" charset="0"/>
              </a:rPr>
              <a:t>algebraic</a:t>
            </a:r>
            <a:r>
              <a:rPr lang="en-US" altLang="en-US" i="1" dirty="0">
                <a:latin typeface="Bahnschrift" panose="020B0502040204020203" pitchFamily="34" charset="0"/>
              </a:rPr>
              <a:t> </a:t>
            </a:r>
            <a:r>
              <a:rPr lang="en-US" altLang="en-US" dirty="0">
                <a:latin typeface="Bahnschrift" panose="020B0502040204020203" pitchFamily="34" charset="0"/>
              </a:rPr>
              <a:t>if it can be computed by an algebraic function </a:t>
            </a:r>
            <a:r>
              <a:rPr lang="en-IN" altLang="en-US" dirty="0">
                <a:latin typeface="Bahnschrift" panose="020B0502040204020203" pitchFamily="34" charset="0"/>
              </a:rPr>
              <a:t>with M</a:t>
            </a:r>
            <a:r>
              <a:rPr lang="en-IN" altLang="en-US" i="1" dirty="0">
                <a:latin typeface="Bahnschrift" panose="020B0502040204020203" pitchFamily="34" charset="0"/>
              </a:rPr>
              <a:t> </a:t>
            </a:r>
            <a:r>
              <a:rPr lang="en-IN" altLang="en-US" dirty="0">
                <a:latin typeface="Bahnschrift" panose="020B0502040204020203" pitchFamily="34" charset="0"/>
              </a:rPr>
              <a:t>arguments where M is a constant.</a:t>
            </a:r>
          </a:p>
          <a:p>
            <a:pPr algn="just"/>
            <a:r>
              <a:rPr lang="en-IN" altLang="en-US" dirty="0">
                <a:latin typeface="Bahnschrift" panose="020B0502040204020203" pitchFamily="34" charset="0"/>
              </a:rPr>
              <a:t>For example, </a:t>
            </a:r>
            <a:r>
              <a:rPr lang="en-IN" altLang="en-US" dirty="0" err="1">
                <a:latin typeface="Bahnschrift" panose="020B0502040204020203" pitchFamily="34" charset="0"/>
              </a:rPr>
              <a:t>avg</a:t>
            </a:r>
            <a:r>
              <a:rPr lang="en-IN" altLang="en-US" dirty="0">
                <a:latin typeface="Bahnschrift" panose="020B0502040204020203" pitchFamily="34" charset="0"/>
              </a:rPr>
              <a:t>() </a:t>
            </a:r>
            <a:r>
              <a:rPr lang="en-US" altLang="en-US" dirty="0">
                <a:latin typeface="Bahnschrift" panose="020B0502040204020203" pitchFamily="34" charset="0"/>
              </a:rPr>
              <a:t>can be computed by sum()/count(), min N() and max N(), and</a:t>
            </a:r>
          </a:p>
          <a:p>
            <a:pPr algn="just"/>
            <a:r>
              <a:rPr lang="en-US" altLang="en-US" dirty="0">
                <a:latin typeface="Bahnschrift" panose="020B0502040204020203" pitchFamily="34" charset="0"/>
              </a:rPr>
              <a:t>standard deviation() are algebraic aggregate functions.</a:t>
            </a:r>
          </a:p>
        </p:txBody>
      </p:sp>
    </p:spTree>
    <p:extLst>
      <p:ext uri="{BB962C8B-B14F-4D97-AF65-F5344CB8AC3E}">
        <p14:creationId xmlns:p14="http://schemas.microsoft.com/office/powerpoint/2010/main" val="4164971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1FCD-6EEE-45D3-9443-054FB0C5B2C7}"/>
              </a:ext>
            </a:extLst>
          </p:cNvPr>
          <p:cNvSpPr>
            <a:spLocks noGrp="1"/>
          </p:cNvSpPr>
          <p:nvPr>
            <p:ph type="title"/>
          </p:nvPr>
        </p:nvSpPr>
        <p:spPr/>
        <p:txBody>
          <a:bodyPr/>
          <a:lstStyle/>
          <a:p>
            <a:r>
              <a:rPr lang="en-IN" dirty="0"/>
              <a:t>3. </a:t>
            </a:r>
            <a:r>
              <a:rPr lang="en-IN" b="1" dirty="0"/>
              <a:t>Holistic</a:t>
            </a:r>
            <a:endParaRPr lang="en-IN" dirty="0"/>
          </a:p>
        </p:txBody>
      </p:sp>
      <p:sp>
        <p:nvSpPr>
          <p:cNvPr id="3" name="Content Placeholder 2">
            <a:extLst>
              <a:ext uri="{FF2B5EF4-FFF2-40B4-BE49-F238E27FC236}">
                <a16:creationId xmlns:a16="http://schemas.microsoft.com/office/drawing/2014/main" id="{8CAD25C0-F520-48A8-A51D-1D8147BB4E3A}"/>
              </a:ext>
            </a:extLst>
          </p:cNvPr>
          <p:cNvSpPr>
            <a:spLocks noGrp="1"/>
          </p:cNvSpPr>
          <p:nvPr>
            <p:ph idx="1"/>
          </p:nvPr>
        </p:nvSpPr>
        <p:spPr/>
        <p:txBody>
          <a:bodyPr/>
          <a:lstStyle/>
          <a:p>
            <a:pPr algn="just"/>
            <a:r>
              <a:rPr lang="en-US" altLang="en-US" dirty="0">
                <a:latin typeface="Bahnschrift" panose="020B0502040204020203" pitchFamily="34" charset="0"/>
              </a:rPr>
              <a:t>An aggregate function is </a:t>
            </a:r>
            <a:r>
              <a:rPr lang="en-US" altLang="en-US" dirty="0">
                <a:solidFill>
                  <a:srgbClr val="C00000"/>
                </a:solidFill>
                <a:latin typeface="Bahnschrift" panose="020B0502040204020203" pitchFamily="34" charset="0"/>
              </a:rPr>
              <a:t>holistic</a:t>
            </a:r>
            <a:r>
              <a:rPr lang="en-US" altLang="en-US" i="1" dirty="0">
                <a:latin typeface="Bahnschrift" panose="020B0502040204020203" pitchFamily="34" charset="0"/>
              </a:rPr>
              <a:t> </a:t>
            </a:r>
            <a:r>
              <a:rPr lang="en-US" altLang="en-US" dirty="0">
                <a:latin typeface="Bahnschrift" panose="020B0502040204020203" pitchFamily="34" charset="0"/>
              </a:rPr>
              <a:t>if there is no constant bound on the storage size needed to describe a sub-aggregate.</a:t>
            </a:r>
          </a:p>
          <a:p>
            <a:pPr algn="just"/>
            <a:r>
              <a:rPr lang="en-US" altLang="en-US" dirty="0">
                <a:latin typeface="Bahnschrift" panose="020B0502040204020203" pitchFamily="34" charset="0"/>
              </a:rPr>
              <a:t>Examples of holistic functions include:</a:t>
            </a:r>
          </a:p>
          <a:p>
            <a:pPr lvl="1" algn="just"/>
            <a:r>
              <a:rPr lang="en-US" altLang="en-US" sz="2600" dirty="0"/>
              <a:t>Median ()</a:t>
            </a:r>
          </a:p>
          <a:p>
            <a:pPr lvl="1" algn="just"/>
            <a:r>
              <a:rPr lang="en-US" altLang="en-US" sz="2600" dirty="0"/>
              <a:t>Mode ()</a:t>
            </a:r>
          </a:p>
          <a:p>
            <a:pPr lvl="1" algn="just"/>
            <a:r>
              <a:rPr lang="en-US" altLang="en-US" sz="2600" dirty="0"/>
              <a:t>Rank ()</a:t>
            </a:r>
          </a:p>
        </p:txBody>
      </p:sp>
    </p:spTree>
    <p:extLst>
      <p:ext uri="{BB962C8B-B14F-4D97-AF65-F5344CB8AC3E}">
        <p14:creationId xmlns:p14="http://schemas.microsoft.com/office/powerpoint/2010/main" val="324945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1F629-FA3A-A3F8-0470-44AB871A885B}"/>
              </a:ext>
            </a:extLst>
          </p:cNvPr>
          <p:cNvSpPr txBox="1"/>
          <p:nvPr/>
        </p:nvSpPr>
        <p:spPr>
          <a:xfrm>
            <a:off x="1143003" y="3635833"/>
            <a:ext cx="880369" cy="307777"/>
          </a:xfrm>
          <a:prstGeom prst="rect">
            <a:avLst/>
          </a:prstGeom>
          <a:noFill/>
        </p:spPr>
        <p:txBody>
          <a:bodyPr wrap="none" rtlCol="0">
            <a:spAutoFit/>
          </a:bodyPr>
          <a:lstStyle/>
          <a:p>
            <a:r>
              <a:rPr lang="en-US" dirty="0"/>
              <a:t>U01-T03</a:t>
            </a:r>
          </a:p>
        </p:txBody>
      </p:sp>
    </p:spTree>
    <p:extLst>
      <p:ext uri="{BB962C8B-B14F-4D97-AF65-F5344CB8AC3E}">
        <p14:creationId xmlns:p14="http://schemas.microsoft.com/office/powerpoint/2010/main" val="750124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p:txBody>
          <a:bodyPr>
            <a:normAutofit/>
          </a:bodyPr>
          <a:lstStyle/>
          <a:p>
            <a:pPr marL="0" indent="0"/>
            <a:r>
              <a:rPr lang="en-IN" dirty="0"/>
              <a:t>After this lecture, you will be able to</a:t>
            </a:r>
          </a:p>
          <a:p>
            <a:pPr lvl="1" indent="-457189"/>
            <a:r>
              <a:rPr lang="en-IN" dirty="0"/>
              <a:t>introduce Data Cube</a:t>
            </a:r>
          </a:p>
          <a:p>
            <a:pPr lvl="1" indent="-457189"/>
            <a:r>
              <a:rPr lang="en-IN" dirty="0"/>
              <a:t>understand various terminologies used in Data Cube.</a:t>
            </a:r>
          </a:p>
          <a:p>
            <a:pPr lvl="1" indent="-457189"/>
            <a:r>
              <a:rPr lang="en-IN" dirty="0"/>
              <a:t>learn how Data Cube Model n-dimensional data.</a:t>
            </a:r>
          </a:p>
          <a:p>
            <a:pPr lvl="1" indent="-457189"/>
            <a:r>
              <a:rPr lang="en-IN" dirty="0"/>
              <a:t>visualize various OLAP Operations</a:t>
            </a:r>
          </a:p>
        </p:txBody>
      </p:sp>
    </p:spTree>
    <p:extLst>
      <p:ext uri="{BB962C8B-B14F-4D97-AF65-F5344CB8AC3E}">
        <p14:creationId xmlns:p14="http://schemas.microsoft.com/office/powerpoint/2010/main" val="776377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AA6-8F73-49FA-9351-1C435B1B731A}"/>
              </a:ext>
            </a:extLst>
          </p:cNvPr>
          <p:cNvSpPr>
            <a:spLocks noGrp="1"/>
          </p:cNvSpPr>
          <p:nvPr>
            <p:ph type="title"/>
          </p:nvPr>
        </p:nvSpPr>
        <p:spPr/>
        <p:txBody>
          <a:bodyPr/>
          <a:lstStyle/>
          <a:p>
            <a:r>
              <a:rPr lang="en-US" b="1" dirty="0"/>
              <a:t>    What is Data Cube?</a:t>
            </a:r>
            <a:endParaRPr lang="en-US" dirty="0"/>
          </a:p>
        </p:txBody>
      </p:sp>
      <p:sp>
        <p:nvSpPr>
          <p:cNvPr id="3" name="Rectangle 2"/>
          <p:cNvSpPr/>
          <p:nvPr/>
        </p:nvSpPr>
        <p:spPr>
          <a:xfrm>
            <a:off x="624844" y="1217037"/>
            <a:ext cx="7684656" cy="5190203"/>
          </a:xfrm>
          <a:prstGeom prst="rect">
            <a:avLst/>
          </a:prstGeom>
        </p:spPr>
        <p:txBody>
          <a:bodyPr wrap="square">
            <a:spAutoFit/>
          </a:bodyPr>
          <a:lstStyle/>
          <a:p>
            <a:pPr algn="just">
              <a:lnSpc>
                <a:spcPct val="150000"/>
              </a:lnSpc>
            </a:pPr>
            <a:r>
              <a:rPr lang="en-US" sz="2800" dirty="0">
                <a:latin typeface="Bahnschrift" panose="020B0502040204020203" pitchFamily="34" charset="0"/>
              </a:rPr>
              <a:t>A </a:t>
            </a:r>
            <a:r>
              <a:rPr lang="en-US" sz="2800" dirty="0">
                <a:solidFill>
                  <a:srgbClr val="C00000"/>
                </a:solidFill>
                <a:latin typeface="Bahnschrift" panose="020B0502040204020203" pitchFamily="34" charset="0"/>
              </a:rPr>
              <a:t>data cube </a:t>
            </a:r>
            <a:r>
              <a:rPr lang="en-US" sz="2800" dirty="0">
                <a:latin typeface="Bahnschrift" panose="020B0502040204020203" pitchFamily="34" charset="0"/>
              </a:rPr>
              <a:t>allows data to be modeled and viewed in multiple dimensions. It is defined by dimensions and facts.</a:t>
            </a:r>
          </a:p>
          <a:p>
            <a:pPr algn="just">
              <a:lnSpc>
                <a:spcPct val="150000"/>
              </a:lnSpc>
            </a:pPr>
            <a:r>
              <a:rPr lang="en-US" sz="2800" dirty="0">
                <a:solidFill>
                  <a:srgbClr val="C00000"/>
                </a:solidFill>
                <a:latin typeface="Bahnschrift" panose="020B0502040204020203" pitchFamily="34" charset="0"/>
              </a:rPr>
              <a:t>Dimensions</a:t>
            </a:r>
            <a:r>
              <a:rPr lang="en-US" sz="2800" dirty="0">
                <a:latin typeface="Bahnschrift" panose="020B0502040204020203" pitchFamily="34" charset="0"/>
              </a:rPr>
              <a:t> are the entities with respect to which an organization wants to keep records.</a:t>
            </a:r>
          </a:p>
          <a:p>
            <a:pPr algn="just">
              <a:lnSpc>
                <a:spcPct val="150000"/>
              </a:lnSpc>
            </a:pPr>
            <a:r>
              <a:rPr lang="en-US" sz="2800" dirty="0">
                <a:solidFill>
                  <a:srgbClr val="C00000"/>
                </a:solidFill>
                <a:latin typeface="Bahnschrift" panose="020B0502040204020203" pitchFamily="34" charset="0"/>
              </a:rPr>
              <a:t>Facts</a:t>
            </a:r>
            <a:r>
              <a:rPr lang="en-US" sz="2800" dirty="0">
                <a:solidFill>
                  <a:srgbClr val="FF0000"/>
                </a:solidFill>
                <a:latin typeface="Bahnschrift" panose="020B0502040204020203" pitchFamily="34" charset="0"/>
              </a:rPr>
              <a:t> </a:t>
            </a:r>
            <a:r>
              <a:rPr lang="en-US" sz="2800" dirty="0">
                <a:latin typeface="Bahnschrift" panose="020B0502040204020203" pitchFamily="34" charset="0"/>
              </a:rPr>
              <a:t>are numerical measures. It is the quantities by which we want to analyze relationships between dimensions.</a:t>
            </a:r>
          </a:p>
        </p:txBody>
      </p:sp>
    </p:spTree>
    <p:extLst>
      <p:ext uri="{BB962C8B-B14F-4D97-AF65-F5344CB8AC3E}">
        <p14:creationId xmlns:p14="http://schemas.microsoft.com/office/powerpoint/2010/main" val="2427750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F8C0-F74E-4B39-937C-B36837CBB2DF}"/>
              </a:ext>
            </a:extLst>
          </p:cNvPr>
          <p:cNvSpPr>
            <a:spLocks noGrp="1"/>
          </p:cNvSpPr>
          <p:nvPr>
            <p:ph type="title"/>
          </p:nvPr>
        </p:nvSpPr>
        <p:spPr/>
        <p:txBody>
          <a:bodyPr/>
          <a:lstStyle/>
          <a:p>
            <a:r>
              <a:rPr lang="en-US" b="1" dirty="0"/>
              <a:t>    What is Data Cube?</a:t>
            </a:r>
            <a:endParaRPr lang="en-US" dirty="0"/>
          </a:p>
        </p:txBody>
      </p:sp>
      <p:sp>
        <p:nvSpPr>
          <p:cNvPr id="3" name="Content Placeholder 2">
            <a:extLst>
              <a:ext uri="{FF2B5EF4-FFF2-40B4-BE49-F238E27FC236}">
                <a16:creationId xmlns:a16="http://schemas.microsoft.com/office/drawing/2014/main" id="{B3F1EACE-076E-4354-9408-722D149F5823}"/>
              </a:ext>
            </a:extLst>
          </p:cNvPr>
          <p:cNvSpPr>
            <a:spLocks noGrp="1"/>
          </p:cNvSpPr>
          <p:nvPr>
            <p:ph idx="1"/>
          </p:nvPr>
        </p:nvSpPr>
        <p:spPr/>
        <p:txBody>
          <a:bodyPr/>
          <a:lstStyle/>
          <a:p>
            <a:pPr algn="just"/>
            <a:r>
              <a:rPr lang="en-US" dirty="0">
                <a:latin typeface="Bahnschrift" panose="020B0502040204020203" pitchFamily="34" charset="0"/>
              </a:rPr>
              <a:t>The data cube is used by the users of the decision support system to see their data.</a:t>
            </a:r>
          </a:p>
          <a:p>
            <a:pPr algn="just"/>
            <a:r>
              <a:rPr lang="en-US" dirty="0">
                <a:latin typeface="Bahnschrift" panose="020B0502040204020203" pitchFamily="34" charset="0"/>
              </a:rPr>
              <a:t>The cuboid that holds the lowest level of summarization is called the base cuboid.</a:t>
            </a:r>
          </a:p>
          <a:p>
            <a:pPr algn="just"/>
            <a:r>
              <a:rPr lang="en-US" dirty="0">
                <a:latin typeface="Bahnschrift" panose="020B0502040204020203" pitchFamily="34" charset="0"/>
              </a:rPr>
              <a:t>The 0-D cuboid, which holds the highest level of summarization, is called the apex cuboid.</a:t>
            </a:r>
            <a:endParaRPr lang="en-IN" dirty="0">
              <a:latin typeface="Bahnschrift" panose="020B0502040204020203" pitchFamily="34" charset="0"/>
            </a:endParaRPr>
          </a:p>
          <a:p>
            <a:pPr algn="just"/>
            <a:endParaRPr lang="en-US" dirty="0">
              <a:latin typeface="Bahnschrift" panose="020B0502040204020203" pitchFamily="34" charset="0"/>
            </a:endParaRPr>
          </a:p>
        </p:txBody>
      </p:sp>
    </p:spTree>
    <p:extLst>
      <p:ext uri="{BB962C8B-B14F-4D97-AF65-F5344CB8AC3E}">
        <p14:creationId xmlns:p14="http://schemas.microsoft.com/office/powerpoint/2010/main" val="1911357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F8C0-F74E-4B39-937C-B36837CBB2DF}"/>
              </a:ext>
            </a:extLst>
          </p:cNvPr>
          <p:cNvSpPr>
            <a:spLocks noGrp="1"/>
          </p:cNvSpPr>
          <p:nvPr>
            <p:ph type="title"/>
          </p:nvPr>
        </p:nvSpPr>
        <p:spPr/>
        <p:txBody>
          <a:bodyPr/>
          <a:lstStyle/>
          <a:p>
            <a:r>
              <a:rPr lang="en-US" altLang="zh-CN" dirty="0">
                <a:ea typeface="SimSun" pitchFamily="2" charset="-122"/>
              </a:rPr>
              <a:t>    Cube: A Lattice of Cuboids</a:t>
            </a:r>
            <a:endParaRPr lang="en-US" dirty="0"/>
          </a:p>
        </p:txBody>
      </p:sp>
      <p:grpSp>
        <p:nvGrpSpPr>
          <p:cNvPr id="70" name="Group 69">
            <a:extLst>
              <a:ext uri="{FF2B5EF4-FFF2-40B4-BE49-F238E27FC236}">
                <a16:creationId xmlns:a16="http://schemas.microsoft.com/office/drawing/2014/main" id="{19B580D3-190D-4752-B50D-EE0377BA5077}"/>
              </a:ext>
            </a:extLst>
          </p:cNvPr>
          <p:cNvGrpSpPr/>
          <p:nvPr/>
        </p:nvGrpSpPr>
        <p:grpSpPr>
          <a:xfrm>
            <a:off x="304802" y="1617534"/>
            <a:ext cx="6498657" cy="4534695"/>
            <a:chOff x="609600" y="1866106"/>
            <a:chExt cx="6498656" cy="4534694"/>
          </a:xfrm>
        </p:grpSpPr>
        <p:sp>
          <p:nvSpPr>
            <p:cNvPr id="4" name="AutoShape 3"/>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5" name="AutoShape 4"/>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6" name="AutoShape 5"/>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7" name="AutoShape 6"/>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8" name="AutoShape 7"/>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9" name="AutoShape 8"/>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0" name="AutoShape 9"/>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1" name="AutoShape 10"/>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2" name="AutoShape 11"/>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3" name="AutoShape 12"/>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4" name="AutoShape 13"/>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5" name="AutoShape 14"/>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6" name="AutoShape 15"/>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7" name="AutoShape 16"/>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8" name="AutoShape 17"/>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9" name="AutoShape 18"/>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20" name="Text Box 19"/>
            <p:cNvSpPr txBox="1">
              <a:spLocks noChangeArrowheads="1"/>
            </p:cNvSpPr>
            <p:nvPr/>
          </p:nvSpPr>
          <p:spPr bwMode="auto">
            <a:xfrm>
              <a:off x="2824121" y="1866106"/>
              <a:ext cx="468398" cy="40011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zh-CN" sz="2000" dirty="0">
                  <a:latin typeface="Bahnschrift" panose="020B0502040204020203" pitchFamily="34" charset="0"/>
                  <a:ea typeface="SimSun" pitchFamily="2" charset="-122"/>
                </a:rPr>
                <a:t>all</a:t>
              </a:r>
              <a:endParaRPr lang="en-US" altLang="zh-CN" sz="2400" dirty="0">
                <a:latin typeface="Bahnschrift" panose="020B0502040204020203" pitchFamily="34" charset="0"/>
                <a:ea typeface="SimSun" pitchFamily="2" charset="-122"/>
              </a:endParaRPr>
            </a:p>
          </p:txBody>
        </p:sp>
        <p:sp>
          <p:nvSpPr>
            <p:cNvPr id="21" name="Text Box 20"/>
            <p:cNvSpPr txBox="1">
              <a:spLocks noChangeArrowheads="1"/>
            </p:cNvSpPr>
            <p:nvPr/>
          </p:nvSpPr>
          <p:spPr bwMode="auto">
            <a:xfrm>
              <a:off x="1012291" y="2669111"/>
              <a:ext cx="689612" cy="40011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dirty="0">
                  <a:latin typeface="Bahnschrift" panose="020B0502040204020203" pitchFamily="34" charset="0"/>
                  <a:ea typeface="SimSun" pitchFamily="2" charset="-122"/>
                </a:rPr>
                <a:t>time</a:t>
              </a:r>
              <a:endParaRPr lang="en-US" altLang="zh-CN" sz="2400" dirty="0">
                <a:latin typeface="Bahnschrift" panose="020B0502040204020203" pitchFamily="34" charset="0"/>
                <a:ea typeface="SimSun" pitchFamily="2" charset="-122"/>
              </a:endParaRPr>
            </a:p>
          </p:txBody>
        </p:sp>
        <p:sp>
          <p:nvSpPr>
            <p:cNvPr id="22" name="Text Box 21"/>
            <p:cNvSpPr txBox="1">
              <a:spLocks noChangeArrowheads="1"/>
            </p:cNvSpPr>
            <p:nvPr/>
          </p:nvSpPr>
          <p:spPr bwMode="auto">
            <a:xfrm>
              <a:off x="2329380" y="2721769"/>
              <a:ext cx="689612" cy="40011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dirty="0">
                  <a:latin typeface="Bahnschrift" panose="020B0502040204020203" pitchFamily="34" charset="0"/>
                  <a:ea typeface="SimSun" pitchFamily="2" charset="-122"/>
                </a:rPr>
                <a:t>item</a:t>
              </a:r>
              <a:endParaRPr lang="en-US" altLang="zh-CN" sz="2400" dirty="0">
                <a:latin typeface="Bahnschrift" panose="020B0502040204020203" pitchFamily="34" charset="0"/>
                <a:ea typeface="SimSun" pitchFamily="2" charset="-122"/>
              </a:endParaRPr>
            </a:p>
          </p:txBody>
        </p:sp>
        <p:sp>
          <p:nvSpPr>
            <p:cNvPr id="23" name="Text Box 22"/>
            <p:cNvSpPr txBox="1">
              <a:spLocks noChangeArrowheads="1"/>
            </p:cNvSpPr>
            <p:nvPr/>
          </p:nvSpPr>
          <p:spPr bwMode="auto">
            <a:xfrm>
              <a:off x="3489325" y="2757489"/>
              <a:ext cx="1091966" cy="40011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dirty="0">
                  <a:latin typeface="Bahnschrift" panose="020B0502040204020203" pitchFamily="34" charset="0"/>
                  <a:ea typeface="SimSun" pitchFamily="2" charset="-122"/>
                </a:rPr>
                <a:t>location</a:t>
              </a:r>
              <a:endParaRPr lang="en-US" altLang="zh-CN" sz="2400" dirty="0">
                <a:latin typeface="Bahnschrift" panose="020B0502040204020203" pitchFamily="34" charset="0"/>
                <a:ea typeface="SimSun" pitchFamily="2" charset="-122"/>
              </a:endParaRPr>
            </a:p>
          </p:txBody>
        </p:sp>
        <p:sp>
          <p:nvSpPr>
            <p:cNvPr id="24" name="Text Box 23"/>
            <p:cNvSpPr txBox="1">
              <a:spLocks noChangeArrowheads="1"/>
            </p:cNvSpPr>
            <p:nvPr/>
          </p:nvSpPr>
          <p:spPr bwMode="auto">
            <a:xfrm>
              <a:off x="4632325" y="2757489"/>
              <a:ext cx="1124026" cy="40011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a:latin typeface="Bahnschrift" panose="020B0502040204020203" pitchFamily="34" charset="0"/>
                  <a:ea typeface="SimSun" pitchFamily="2" charset="-122"/>
                </a:rPr>
                <a:t>supplier</a:t>
              </a:r>
              <a:endParaRPr lang="en-US" altLang="zh-CN" sz="2400">
                <a:latin typeface="Bahnschrift" panose="020B0502040204020203" pitchFamily="34" charset="0"/>
                <a:ea typeface="SimSun" pitchFamily="2" charset="-122"/>
              </a:endParaRPr>
            </a:p>
          </p:txBody>
        </p:sp>
        <p:sp>
          <p:nvSpPr>
            <p:cNvPr id="25" name="Line 24"/>
            <p:cNvSpPr>
              <a:spLocks noChangeShapeType="1"/>
            </p:cNvSpPr>
            <p:nvPr/>
          </p:nvSpPr>
          <p:spPr bwMode="auto">
            <a:xfrm flipH="1">
              <a:off x="1371600" y="2362200"/>
              <a:ext cx="1676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6" name="Line 25"/>
            <p:cNvSpPr>
              <a:spLocks noChangeShapeType="1"/>
            </p:cNvSpPr>
            <p:nvPr/>
          </p:nvSpPr>
          <p:spPr bwMode="auto">
            <a:xfrm flipH="1">
              <a:off x="2590800" y="2362200"/>
              <a:ext cx="457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7" name="Line 26"/>
            <p:cNvSpPr>
              <a:spLocks noChangeShapeType="1"/>
            </p:cNvSpPr>
            <p:nvPr/>
          </p:nvSpPr>
          <p:spPr bwMode="auto">
            <a:xfrm>
              <a:off x="3048000" y="2362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8" name="Line 27"/>
            <p:cNvSpPr>
              <a:spLocks noChangeShapeType="1"/>
            </p:cNvSpPr>
            <p:nvPr/>
          </p:nvSpPr>
          <p:spPr bwMode="auto">
            <a:xfrm>
              <a:off x="3048000" y="2362200"/>
              <a:ext cx="1676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9" name="Line 28"/>
            <p:cNvSpPr>
              <a:spLocks noChangeShapeType="1"/>
            </p:cNvSpPr>
            <p:nvPr/>
          </p:nvSpPr>
          <p:spPr bwMode="auto">
            <a:xfrm flipH="1">
              <a:off x="685800" y="3200400"/>
              <a:ext cx="685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0" name="Line 29"/>
            <p:cNvSpPr>
              <a:spLocks noChangeShapeType="1"/>
            </p:cNvSpPr>
            <p:nvPr/>
          </p:nvSpPr>
          <p:spPr bwMode="auto">
            <a:xfrm>
              <a:off x="1371600" y="3200400"/>
              <a:ext cx="381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1" name="Line 30"/>
            <p:cNvSpPr>
              <a:spLocks noChangeShapeType="1"/>
            </p:cNvSpPr>
            <p:nvPr/>
          </p:nvSpPr>
          <p:spPr bwMode="auto">
            <a:xfrm>
              <a:off x="1371600" y="3200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2" name="Line 31"/>
            <p:cNvSpPr>
              <a:spLocks noChangeShapeType="1"/>
            </p:cNvSpPr>
            <p:nvPr/>
          </p:nvSpPr>
          <p:spPr bwMode="auto">
            <a:xfrm flipH="1">
              <a:off x="685800" y="3200400"/>
              <a:ext cx="1905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3" name="Line 32"/>
            <p:cNvSpPr>
              <a:spLocks noChangeShapeType="1"/>
            </p:cNvSpPr>
            <p:nvPr/>
          </p:nvSpPr>
          <p:spPr bwMode="auto">
            <a:xfrm>
              <a:off x="2590800" y="3200400"/>
              <a:ext cx="1295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4" name="Line 33"/>
            <p:cNvSpPr>
              <a:spLocks noChangeShapeType="1"/>
            </p:cNvSpPr>
            <p:nvPr/>
          </p:nvSpPr>
          <p:spPr bwMode="auto">
            <a:xfrm>
              <a:off x="2590800" y="3200400"/>
              <a:ext cx="2209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5" name="Line 34"/>
            <p:cNvSpPr>
              <a:spLocks noChangeShapeType="1"/>
            </p:cNvSpPr>
            <p:nvPr/>
          </p:nvSpPr>
          <p:spPr bwMode="auto">
            <a:xfrm>
              <a:off x="3657600" y="32004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6" name="Line 35"/>
            <p:cNvSpPr>
              <a:spLocks noChangeShapeType="1"/>
            </p:cNvSpPr>
            <p:nvPr/>
          </p:nvSpPr>
          <p:spPr bwMode="auto">
            <a:xfrm>
              <a:off x="3657600" y="3200400"/>
              <a:ext cx="2057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7" name="Line 36"/>
            <p:cNvSpPr>
              <a:spLocks noChangeShapeType="1"/>
            </p:cNvSpPr>
            <p:nvPr/>
          </p:nvSpPr>
          <p:spPr bwMode="auto">
            <a:xfrm flipH="1">
              <a:off x="1752600" y="3200400"/>
              <a:ext cx="1905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8" name="Line 37"/>
            <p:cNvSpPr>
              <a:spLocks noChangeShapeType="1"/>
            </p:cNvSpPr>
            <p:nvPr/>
          </p:nvSpPr>
          <p:spPr bwMode="auto">
            <a:xfrm flipH="1">
              <a:off x="2819400" y="3276600"/>
              <a:ext cx="1905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39" name="Line 38"/>
            <p:cNvSpPr>
              <a:spLocks noChangeShapeType="1"/>
            </p:cNvSpPr>
            <p:nvPr/>
          </p:nvSpPr>
          <p:spPr bwMode="auto">
            <a:xfrm>
              <a:off x="4724400" y="3276600"/>
              <a:ext cx="76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0" name="Line 39"/>
            <p:cNvSpPr>
              <a:spLocks noChangeShapeType="1"/>
            </p:cNvSpPr>
            <p:nvPr/>
          </p:nvSpPr>
          <p:spPr bwMode="auto">
            <a:xfrm>
              <a:off x="4724400" y="32766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1" name="Line 40"/>
            <p:cNvSpPr>
              <a:spLocks noChangeShapeType="1"/>
            </p:cNvSpPr>
            <p:nvPr/>
          </p:nvSpPr>
          <p:spPr bwMode="auto">
            <a:xfrm>
              <a:off x="685800" y="4190999"/>
              <a:ext cx="685800" cy="10969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2" name="Line 41"/>
            <p:cNvSpPr>
              <a:spLocks noChangeShapeType="1"/>
            </p:cNvSpPr>
            <p:nvPr/>
          </p:nvSpPr>
          <p:spPr bwMode="auto">
            <a:xfrm>
              <a:off x="685800" y="4191000"/>
              <a:ext cx="1676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3" name="Line 42"/>
            <p:cNvSpPr>
              <a:spLocks noChangeShapeType="1"/>
            </p:cNvSpPr>
            <p:nvPr/>
          </p:nvSpPr>
          <p:spPr bwMode="auto">
            <a:xfrm flipH="1">
              <a:off x="1371600" y="41910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4" name="Line 43"/>
            <p:cNvSpPr>
              <a:spLocks noChangeShapeType="1"/>
            </p:cNvSpPr>
            <p:nvPr/>
          </p:nvSpPr>
          <p:spPr bwMode="auto">
            <a:xfrm>
              <a:off x="1752600" y="4191000"/>
              <a:ext cx="1676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5" name="Line 44"/>
            <p:cNvSpPr>
              <a:spLocks noChangeShapeType="1"/>
            </p:cNvSpPr>
            <p:nvPr/>
          </p:nvSpPr>
          <p:spPr bwMode="auto">
            <a:xfrm flipH="1">
              <a:off x="2362200" y="41910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6" name="Line 45"/>
            <p:cNvSpPr>
              <a:spLocks noChangeShapeType="1"/>
            </p:cNvSpPr>
            <p:nvPr/>
          </p:nvSpPr>
          <p:spPr bwMode="auto">
            <a:xfrm>
              <a:off x="2819400" y="4191000"/>
              <a:ext cx="609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7" name="Line 46"/>
            <p:cNvSpPr>
              <a:spLocks noChangeShapeType="1"/>
            </p:cNvSpPr>
            <p:nvPr/>
          </p:nvSpPr>
          <p:spPr bwMode="auto">
            <a:xfrm flipH="1">
              <a:off x="1371600" y="41910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8" name="Line 47"/>
            <p:cNvSpPr>
              <a:spLocks noChangeShapeType="1"/>
            </p:cNvSpPr>
            <p:nvPr/>
          </p:nvSpPr>
          <p:spPr bwMode="auto">
            <a:xfrm>
              <a:off x="3886200" y="4191000"/>
              <a:ext cx="609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49" name="Line 48"/>
            <p:cNvSpPr>
              <a:spLocks noChangeShapeType="1"/>
            </p:cNvSpPr>
            <p:nvPr/>
          </p:nvSpPr>
          <p:spPr bwMode="auto">
            <a:xfrm flipH="1">
              <a:off x="2362200" y="4191000"/>
              <a:ext cx="24384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0" name="Line 49"/>
            <p:cNvSpPr>
              <a:spLocks noChangeShapeType="1"/>
            </p:cNvSpPr>
            <p:nvPr/>
          </p:nvSpPr>
          <p:spPr bwMode="auto">
            <a:xfrm flipH="1">
              <a:off x="4495800" y="4191000"/>
              <a:ext cx="304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1" name="Line 50"/>
            <p:cNvSpPr>
              <a:spLocks noChangeShapeType="1"/>
            </p:cNvSpPr>
            <p:nvPr/>
          </p:nvSpPr>
          <p:spPr bwMode="auto">
            <a:xfrm flipH="1">
              <a:off x="4495800" y="41910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2" name="Line 51"/>
            <p:cNvSpPr>
              <a:spLocks noChangeShapeType="1"/>
            </p:cNvSpPr>
            <p:nvPr/>
          </p:nvSpPr>
          <p:spPr bwMode="auto">
            <a:xfrm flipH="1">
              <a:off x="3429000" y="4191000"/>
              <a:ext cx="2286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3" name="Line 52"/>
            <p:cNvSpPr>
              <a:spLocks noChangeShapeType="1"/>
            </p:cNvSpPr>
            <p:nvPr/>
          </p:nvSpPr>
          <p:spPr bwMode="auto">
            <a:xfrm>
              <a:off x="1371600" y="5333999"/>
              <a:ext cx="1790700" cy="944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4" name="Line 53"/>
            <p:cNvSpPr>
              <a:spLocks noChangeShapeType="1"/>
            </p:cNvSpPr>
            <p:nvPr/>
          </p:nvSpPr>
          <p:spPr bwMode="auto">
            <a:xfrm>
              <a:off x="2362200" y="5257800"/>
              <a:ext cx="838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5" name="Line 54"/>
            <p:cNvSpPr>
              <a:spLocks noChangeShapeType="1"/>
            </p:cNvSpPr>
            <p:nvPr/>
          </p:nvSpPr>
          <p:spPr bwMode="auto">
            <a:xfrm flipH="1">
              <a:off x="3200400" y="52578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6" name="Line 55"/>
            <p:cNvSpPr>
              <a:spLocks noChangeShapeType="1"/>
            </p:cNvSpPr>
            <p:nvPr/>
          </p:nvSpPr>
          <p:spPr bwMode="auto">
            <a:xfrm flipH="1">
              <a:off x="3200400" y="5334000"/>
              <a:ext cx="1295400" cy="944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57" name="Text Box 57"/>
            <p:cNvSpPr txBox="1">
              <a:spLocks noChangeArrowheads="1"/>
            </p:cNvSpPr>
            <p:nvPr/>
          </p:nvSpPr>
          <p:spPr bwMode="auto">
            <a:xfrm>
              <a:off x="1279525" y="3719512"/>
              <a:ext cx="1366080"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dirty="0" err="1">
                  <a:latin typeface="Bahnschrift" panose="020B0502040204020203" pitchFamily="34" charset="0"/>
                  <a:ea typeface="SimSun" pitchFamily="2" charset="-122"/>
                </a:rPr>
                <a:t>time,location</a:t>
              </a:r>
              <a:endParaRPr lang="en-US" altLang="zh-CN" sz="1600" dirty="0">
                <a:latin typeface="Bahnschrift" panose="020B0502040204020203" pitchFamily="34" charset="0"/>
                <a:ea typeface="SimSun" pitchFamily="2" charset="-122"/>
              </a:endParaRPr>
            </a:p>
          </p:txBody>
        </p:sp>
        <p:sp>
          <p:nvSpPr>
            <p:cNvPr id="58" name="Text Box 58"/>
            <p:cNvSpPr txBox="1">
              <a:spLocks noChangeArrowheads="1"/>
            </p:cNvSpPr>
            <p:nvPr/>
          </p:nvSpPr>
          <p:spPr bwMode="auto">
            <a:xfrm>
              <a:off x="2214825" y="4334031"/>
              <a:ext cx="1390124"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dirty="0" err="1">
                  <a:latin typeface="Bahnschrift" panose="020B0502040204020203" pitchFamily="34" charset="0"/>
                  <a:ea typeface="SimSun" pitchFamily="2" charset="-122"/>
                </a:rPr>
                <a:t>time,supplier</a:t>
              </a:r>
              <a:endParaRPr lang="en-US" altLang="zh-CN" sz="1600" dirty="0">
                <a:latin typeface="Bahnschrift" panose="020B0502040204020203" pitchFamily="34" charset="0"/>
                <a:ea typeface="SimSun" pitchFamily="2" charset="-122"/>
              </a:endParaRPr>
            </a:p>
          </p:txBody>
        </p:sp>
        <p:sp>
          <p:nvSpPr>
            <p:cNvPr id="59" name="Text Box 59"/>
            <p:cNvSpPr txBox="1">
              <a:spLocks noChangeArrowheads="1"/>
            </p:cNvSpPr>
            <p:nvPr/>
          </p:nvSpPr>
          <p:spPr bwMode="auto">
            <a:xfrm>
              <a:off x="3336925" y="3719512"/>
              <a:ext cx="1366080"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item,location</a:t>
              </a:r>
              <a:endParaRPr lang="en-US" altLang="zh-CN" sz="1600">
                <a:latin typeface="Bahnschrift" panose="020B0502040204020203" pitchFamily="34" charset="0"/>
                <a:ea typeface="SimSun" pitchFamily="2" charset="-122"/>
              </a:endParaRPr>
            </a:p>
          </p:txBody>
        </p:sp>
        <p:sp>
          <p:nvSpPr>
            <p:cNvPr id="60" name="Text Box 60"/>
            <p:cNvSpPr txBox="1">
              <a:spLocks noChangeArrowheads="1"/>
            </p:cNvSpPr>
            <p:nvPr/>
          </p:nvSpPr>
          <p:spPr bwMode="auto">
            <a:xfrm>
              <a:off x="4251325" y="4329114"/>
              <a:ext cx="1390124"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item,supplier</a:t>
              </a:r>
              <a:endParaRPr lang="en-US" altLang="zh-CN" sz="1600">
                <a:latin typeface="Bahnschrift" panose="020B0502040204020203" pitchFamily="34" charset="0"/>
                <a:ea typeface="SimSun" pitchFamily="2" charset="-122"/>
              </a:endParaRPr>
            </a:p>
          </p:txBody>
        </p:sp>
        <p:sp>
          <p:nvSpPr>
            <p:cNvPr id="61" name="Text Box 61"/>
            <p:cNvSpPr txBox="1">
              <a:spLocks noChangeArrowheads="1"/>
            </p:cNvSpPr>
            <p:nvPr/>
          </p:nvSpPr>
          <p:spPr bwMode="auto">
            <a:xfrm>
              <a:off x="5394325" y="3719512"/>
              <a:ext cx="1713931"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location,supplier</a:t>
              </a:r>
              <a:endParaRPr lang="en-US" altLang="zh-CN" sz="1600">
                <a:latin typeface="Bahnschrift" panose="020B0502040204020203" pitchFamily="34" charset="0"/>
                <a:ea typeface="SimSun" pitchFamily="2" charset="-122"/>
              </a:endParaRPr>
            </a:p>
          </p:txBody>
        </p:sp>
        <p:sp>
          <p:nvSpPr>
            <p:cNvPr id="62" name="Text Box 63"/>
            <p:cNvSpPr txBox="1">
              <a:spLocks noChangeArrowheads="1"/>
            </p:cNvSpPr>
            <p:nvPr/>
          </p:nvSpPr>
          <p:spPr bwMode="auto">
            <a:xfrm>
              <a:off x="1660525" y="5497513"/>
              <a:ext cx="1842171"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time,item,supplier</a:t>
              </a:r>
              <a:endParaRPr lang="en-US" altLang="zh-CN" sz="1600">
                <a:latin typeface="Bahnschrift" panose="020B0502040204020203" pitchFamily="34" charset="0"/>
                <a:ea typeface="SimSun" pitchFamily="2" charset="-122"/>
              </a:endParaRPr>
            </a:p>
          </p:txBody>
        </p:sp>
        <p:sp>
          <p:nvSpPr>
            <p:cNvPr id="63" name="Text Box 64"/>
            <p:cNvSpPr txBox="1">
              <a:spLocks noChangeArrowheads="1"/>
            </p:cNvSpPr>
            <p:nvPr/>
          </p:nvSpPr>
          <p:spPr bwMode="auto">
            <a:xfrm>
              <a:off x="2727325" y="4811714"/>
              <a:ext cx="2165978"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time,location,supplier</a:t>
              </a:r>
              <a:endParaRPr lang="en-US" altLang="zh-CN" sz="1600">
                <a:latin typeface="Bahnschrift" panose="020B0502040204020203" pitchFamily="34" charset="0"/>
                <a:ea typeface="SimSun" pitchFamily="2" charset="-122"/>
              </a:endParaRPr>
            </a:p>
          </p:txBody>
        </p:sp>
        <p:sp>
          <p:nvSpPr>
            <p:cNvPr id="64" name="Text Box 66"/>
            <p:cNvSpPr txBox="1">
              <a:spLocks noChangeArrowheads="1"/>
            </p:cNvSpPr>
            <p:nvPr/>
          </p:nvSpPr>
          <p:spPr bwMode="auto">
            <a:xfrm>
              <a:off x="3946525" y="5472113"/>
              <a:ext cx="2165978" cy="338554"/>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1600" b="1">
                  <a:latin typeface="Bahnschrift" panose="020B0502040204020203" pitchFamily="34" charset="0"/>
                  <a:ea typeface="SimSun" pitchFamily="2" charset="-122"/>
                </a:rPr>
                <a:t>item,location,supplier</a:t>
              </a:r>
              <a:endParaRPr lang="en-US" altLang="zh-CN" sz="1600">
                <a:latin typeface="Bahnschrift" panose="020B0502040204020203" pitchFamily="34" charset="0"/>
                <a:ea typeface="SimSun" pitchFamily="2" charset="-122"/>
              </a:endParaRPr>
            </a:p>
          </p:txBody>
        </p:sp>
      </p:grpSp>
      <p:grpSp>
        <p:nvGrpSpPr>
          <p:cNvPr id="71" name="Group 70">
            <a:extLst>
              <a:ext uri="{FF2B5EF4-FFF2-40B4-BE49-F238E27FC236}">
                <a16:creationId xmlns:a16="http://schemas.microsoft.com/office/drawing/2014/main" id="{E060C1D4-016F-4B69-AEE0-47E17542AEA5}"/>
              </a:ext>
            </a:extLst>
          </p:cNvPr>
          <p:cNvGrpSpPr/>
          <p:nvPr/>
        </p:nvGrpSpPr>
        <p:grpSpPr>
          <a:xfrm>
            <a:off x="6752580" y="1854865"/>
            <a:ext cx="2248176" cy="4124387"/>
            <a:chOff x="6836716" y="2057400"/>
            <a:chExt cx="2248176" cy="4124386"/>
          </a:xfrm>
        </p:grpSpPr>
        <p:sp>
          <p:nvSpPr>
            <p:cNvPr id="65" name="Text Box 68"/>
            <p:cNvSpPr txBox="1">
              <a:spLocks noChangeArrowheads="1"/>
            </p:cNvSpPr>
            <p:nvPr/>
          </p:nvSpPr>
          <p:spPr bwMode="auto">
            <a:xfrm>
              <a:off x="6858000" y="2057400"/>
              <a:ext cx="22268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0-</a:t>
              </a:r>
              <a:r>
                <a:rPr lang="en-US" altLang="zh-CN" sz="2000" dirty="0">
                  <a:latin typeface="Bahnschrift" panose="020B0502040204020203" pitchFamily="34" charset="0"/>
                  <a:ea typeface="SimSun" pitchFamily="2" charset="-122"/>
                </a:rPr>
                <a:t>D (apex) cuboid</a:t>
              </a:r>
              <a:endParaRPr lang="en-US" altLang="zh-CN" sz="2400" dirty="0">
                <a:latin typeface="Bahnschrift" panose="020B0502040204020203" pitchFamily="34" charset="0"/>
                <a:ea typeface="SimSun" pitchFamily="2" charset="-122"/>
              </a:endParaRPr>
            </a:p>
          </p:txBody>
        </p:sp>
        <p:sp>
          <p:nvSpPr>
            <p:cNvPr id="66" name="Text Box 69"/>
            <p:cNvSpPr txBox="1">
              <a:spLocks noChangeArrowheads="1"/>
            </p:cNvSpPr>
            <p:nvPr/>
          </p:nvSpPr>
          <p:spPr bwMode="auto">
            <a:xfrm>
              <a:off x="6842125" y="2986088"/>
              <a:ext cx="15151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a:latin typeface="Bahnschrift" panose="020B0502040204020203" pitchFamily="34" charset="0"/>
                  <a:ea typeface="SimSun" pitchFamily="2" charset="-122"/>
                </a:rPr>
                <a:t>1-</a:t>
              </a:r>
              <a:r>
                <a:rPr lang="en-US" altLang="zh-CN" sz="2000">
                  <a:latin typeface="Bahnschrift" panose="020B0502040204020203" pitchFamily="34" charset="0"/>
                  <a:ea typeface="SimSun" pitchFamily="2" charset="-122"/>
                </a:rPr>
                <a:t>D cuboids</a:t>
              </a:r>
              <a:endParaRPr lang="en-US" altLang="zh-CN" sz="2400">
                <a:latin typeface="Bahnschrift" panose="020B0502040204020203" pitchFamily="34" charset="0"/>
                <a:ea typeface="SimSun" pitchFamily="2" charset="-122"/>
              </a:endParaRPr>
            </a:p>
          </p:txBody>
        </p:sp>
        <p:sp>
          <p:nvSpPr>
            <p:cNvPr id="67" name="Text Box 70"/>
            <p:cNvSpPr txBox="1">
              <a:spLocks noChangeArrowheads="1"/>
            </p:cNvSpPr>
            <p:nvPr/>
          </p:nvSpPr>
          <p:spPr bwMode="auto">
            <a:xfrm>
              <a:off x="6836716" y="3921056"/>
              <a:ext cx="156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2-</a:t>
              </a:r>
              <a:r>
                <a:rPr lang="en-US" altLang="zh-CN" sz="2000" dirty="0">
                  <a:latin typeface="Bahnschrift" panose="020B0502040204020203" pitchFamily="34" charset="0"/>
                  <a:ea typeface="SimSun" pitchFamily="2" charset="-122"/>
                </a:rPr>
                <a:t>D cuboids</a:t>
              </a:r>
              <a:endParaRPr lang="en-US" altLang="zh-CN" sz="2400" dirty="0">
                <a:latin typeface="Bahnschrift" panose="020B0502040204020203" pitchFamily="34" charset="0"/>
                <a:ea typeface="SimSun" pitchFamily="2" charset="-122"/>
              </a:endParaRPr>
            </a:p>
          </p:txBody>
        </p:sp>
        <p:sp>
          <p:nvSpPr>
            <p:cNvPr id="68" name="Text Box 71"/>
            <p:cNvSpPr txBox="1">
              <a:spLocks noChangeArrowheads="1"/>
            </p:cNvSpPr>
            <p:nvPr/>
          </p:nvSpPr>
          <p:spPr bwMode="auto">
            <a:xfrm>
              <a:off x="6852573" y="4857613"/>
              <a:ext cx="15664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3-</a:t>
              </a:r>
              <a:r>
                <a:rPr lang="en-US" altLang="zh-CN" sz="2000" dirty="0">
                  <a:latin typeface="Bahnschrift" panose="020B0502040204020203" pitchFamily="34" charset="0"/>
                  <a:ea typeface="SimSun" pitchFamily="2" charset="-122"/>
                </a:rPr>
                <a:t>D cuboids</a:t>
              </a:r>
              <a:endParaRPr lang="en-US" altLang="zh-CN" sz="2400" dirty="0">
                <a:latin typeface="Bahnschrift" panose="020B0502040204020203" pitchFamily="34" charset="0"/>
                <a:ea typeface="SimSun" pitchFamily="2" charset="-122"/>
              </a:endParaRPr>
            </a:p>
          </p:txBody>
        </p:sp>
        <p:sp>
          <p:nvSpPr>
            <p:cNvPr id="69" name="Text Box 72"/>
            <p:cNvSpPr txBox="1">
              <a:spLocks noChangeArrowheads="1"/>
            </p:cNvSpPr>
            <p:nvPr/>
          </p:nvSpPr>
          <p:spPr bwMode="auto">
            <a:xfrm>
              <a:off x="6871487" y="5781676"/>
              <a:ext cx="2162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4-</a:t>
              </a:r>
              <a:r>
                <a:rPr lang="en-US" altLang="zh-CN" sz="2000" dirty="0">
                  <a:latin typeface="Bahnschrift" panose="020B0502040204020203" pitchFamily="34" charset="0"/>
                  <a:ea typeface="SimSun" pitchFamily="2" charset="-122"/>
                </a:rPr>
                <a:t>D(base) cuboid</a:t>
              </a:r>
              <a:endParaRPr lang="en-US" altLang="zh-CN" sz="2400" dirty="0">
                <a:latin typeface="Bahnschrift" panose="020B0502040204020203" pitchFamily="34" charset="0"/>
                <a:ea typeface="SimSun" pitchFamily="2" charset="-122"/>
              </a:endParaRPr>
            </a:p>
          </p:txBody>
        </p:sp>
      </p:grpSp>
    </p:spTree>
    <p:extLst>
      <p:ext uri="{BB962C8B-B14F-4D97-AF65-F5344CB8AC3E}">
        <p14:creationId xmlns:p14="http://schemas.microsoft.com/office/powerpoint/2010/main" val="644123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F8C0-F74E-4B39-937C-B36837CBB2DF}"/>
              </a:ext>
            </a:extLst>
          </p:cNvPr>
          <p:cNvSpPr>
            <a:spLocks noGrp="1"/>
          </p:cNvSpPr>
          <p:nvPr>
            <p:ph type="title"/>
          </p:nvPr>
        </p:nvSpPr>
        <p:spPr/>
        <p:txBody>
          <a:bodyPr/>
          <a:lstStyle/>
          <a:p>
            <a:r>
              <a:rPr lang="en-US" dirty="0"/>
              <a:t>    A Sample Data Cube</a:t>
            </a:r>
          </a:p>
        </p:txBody>
      </p:sp>
      <p:sp>
        <p:nvSpPr>
          <p:cNvPr id="4" name="Slide Number Placeholder 4"/>
          <p:cNvSpPr txBox="1">
            <a:spLocks/>
          </p:cNvSpPr>
          <p:nvPr/>
        </p:nvSpPr>
        <p:spPr bwMode="auto">
          <a:xfrm>
            <a:off x="4343400" y="1036641"/>
            <a:ext cx="457200" cy="44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457200" rtl="0" eaLnBrk="1" latinLnBrk="0" hangingPunct="1">
              <a:defRPr sz="1800" kern="1200">
                <a:solidFill>
                  <a:schemeClr val="tx1"/>
                </a:solidFill>
                <a:latin typeface="Arial" charset="0"/>
                <a:ea typeface="+mn-ea"/>
                <a:cs typeface="Arial" charset="0"/>
              </a:defRPr>
            </a:lvl1pPr>
            <a:lvl2pPr marL="742950" indent="-285750" algn="l" defTabSz="457200" rtl="0" eaLnBrk="1" latinLnBrk="0" hangingPunct="1">
              <a:defRPr sz="1800" kern="1200">
                <a:solidFill>
                  <a:schemeClr val="tx1"/>
                </a:solidFill>
                <a:latin typeface="Arial" charset="0"/>
                <a:ea typeface="+mn-ea"/>
                <a:cs typeface="Arial" charset="0"/>
              </a:defRPr>
            </a:lvl2pPr>
            <a:lvl3pPr marL="1143000" indent="-228600" algn="l" defTabSz="457200" rtl="0" eaLnBrk="1" latinLnBrk="0" hangingPunct="1">
              <a:defRPr sz="1800" kern="1200">
                <a:solidFill>
                  <a:schemeClr val="tx1"/>
                </a:solidFill>
                <a:latin typeface="Arial" charset="0"/>
                <a:ea typeface="+mn-ea"/>
                <a:cs typeface="Arial" charset="0"/>
              </a:defRPr>
            </a:lvl3pPr>
            <a:lvl4pPr marL="1600200" indent="-228600" algn="l" defTabSz="457200" rtl="0" eaLnBrk="1" latinLnBrk="0" hangingPunct="1">
              <a:defRPr sz="1800" kern="1200">
                <a:solidFill>
                  <a:schemeClr val="tx1"/>
                </a:solidFill>
                <a:latin typeface="Arial" charset="0"/>
                <a:ea typeface="+mn-ea"/>
                <a:cs typeface="Arial" charset="0"/>
              </a:defRPr>
            </a:lvl4pPr>
            <a:lvl5pPr marL="2057400" indent="-228600" algn="l" defTabSz="457200" rtl="0" eaLnBrk="1" latinLnBrk="0" hangingPunct="1">
              <a:defRPr sz="1800" kern="1200">
                <a:solidFill>
                  <a:schemeClr val="tx1"/>
                </a:solidFill>
                <a:latin typeface="Arial" charset="0"/>
                <a:ea typeface="+mn-ea"/>
                <a:cs typeface="Arial" charset="0"/>
              </a:defRPr>
            </a:lvl5pPr>
            <a:lvl6pPr marL="2514600" indent="-228600" algn="l" defTabSz="457200" rtl="0" eaLnBrk="0" fontAlgn="base" latinLnBrk="0" hangingPunct="0">
              <a:spcBef>
                <a:spcPct val="0"/>
              </a:spcBef>
              <a:spcAft>
                <a:spcPct val="0"/>
              </a:spcAft>
              <a:defRPr sz="1800" kern="1200">
                <a:solidFill>
                  <a:schemeClr val="tx1"/>
                </a:solidFill>
                <a:latin typeface="Arial" charset="0"/>
                <a:ea typeface="+mn-ea"/>
                <a:cs typeface="Arial" charset="0"/>
              </a:defRPr>
            </a:lvl6pPr>
            <a:lvl7pPr marL="2971800" indent="-228600" algn="l" defTabSz="457200" rtl="0" eaLnBrk="0" fontAlgn="base" latinLnBrk="0" hangingPunct="0">
              <a:spcBef>
                <a:spcPct val="0"/>
              </a:spcBef>
              <a:spcAft>
                <a:spcPct val="0"/>
              </a:spcAft>
              <a:defRPr sz="1800" kern="1200">
                <a:solidFill>
                  <a:schemeClr val="tx1"/>
                </a:solidFill>
                <a:latin typeface="Arial" charset="0"/>
                <a:ea typeface="+mn-ea"/>
                <a:cs typeface="Arial" charset="0"/>
              </a:defRPr>
            </a:lvl7pPr>
            <a:lvl8pPr marL="3429000" indent="-228600" algn="l" defTabSz="457200" rtl="0" eaLnBrk="0" fontAlgn="base" latinLnBrk="0" hangingPunct="0">
              <a:spcBef>
                <a:spcPct val="0"/>
              </a:spcBef>
              <a:spcAft>
                <a:spcPct val="0"/>
              </a:spcAft>
              <a:defRPr sz="1800" kern="1200">
                <a:solidFill>
                  <a:schemeClr val="tx1"/>
                </a:solidFill>
                <a:latin typeface="Arial" charset="0"/>
                <a:ea typeface="+mn-ea"/>
                <a:cs typeface="Arial" charset="0"/>
              </a:defRPr>
            </a:lvl8pPr>
            <a:lvl9pPr marL="3886200" indent="-228600" algn="l" defTabSz="457200" rtl="0" eaLnBrk="0" fontAlgn="base" latinLnBrk="0" hangingPunct="0">
              <a:spcBef>
                <a:spcPct val="0"/>
              </a:spcBef>
              <a:spcAft>
                <a:spcPct val="0"/>
              </a:spcAft>
              <a:defRPr sz="1800" kern="1200">
                <a:solidFill>
                  <a:schemeClr val="tx1"/>
                </a:solidFill>
                <a:latin typeface="Arial" charset="0"/>
                <a:ea typeface="+mn-ea"/>
                <a:cs typeface="Arial" charset="0"/>
              </a:defRPr>
            </a:lvl9pPr>
          </a:lstStyle>
          <a:p>
            <a:fld id="{E1334724-4FDD-4979-8D82-6C3DF625CB9E}" type="slidenum">
              <a:rPr lang="en-US">
                <a:solidFill>
                  <a:srgbClr val="7B9899"/>
                </a:solidFill>
                <a:latin typeface="Georgia" pitchFamily="18" charset="0"/>
              </a:rPr>
              <a:pPr/>
              <a:t>47</a:t>
            </a:fld>
            <a:endParaRPr lang="en-US">
              <a:solidFill>
                <a:srgbClr val="7B9899"/>
              </a:solidFill>
              <a:latin typeface="Georgia" pitchFamily="18" charset="0"/>
            </a:endParaRPr>
          </a:p>
        </p:txBody>
      </p:sp>
      <p:grpSp>
        <p:nvGrpSpPr>
          <p:cNvPr id="73" name="Group 72">
            <a:extLst>
              <a:ext uri="{FF2B5EF4-FFF2-40B4-BE49-F238E27FC236}">
                <a16:creationId xmlns:a16="http://schemas.microsoft.com/office/drawing/2014/main" id="{A1033143-C761-4F77-84C7-442F03C0C773}"/>
              </a:ext>
            </a:extLst>
          </p:cNvPr>
          <p:cNvGrpSpPr/>
          <p:nvPr/>
        </p:nvGrpSpPr>
        <p:grpSpPr>
          <a:xfrm>
            <a:off x="457996" y="1477965"/>
            <a:ext cx="8228013" cy="4956310"/>
            <a:chOff x="762000" y="1388270"/>
            <a:chExt cx="8228013" cy="4956311"/>
          </a:xfrm>
        </p:grpSpPr>
        <p:sp>
          <p:nvSpPr>
            <p:cNvPr id="5" name="AutoShape 4"/>
            <p:cNvSpPr>
              <a:spLocks noChangeArrowheads="1"/>
            </p:cNvSpPr>
            <p:nvPr/>
          </p:nvSpPr>
          <p:spPr bwMode="auto">
            <a:xfrm>
              <a:off x="6586538" y="1388270"/>
              <a:ext cx="2403475" cy="657225"/>
            </a:xfrm>
            <a:prstGeom prst="wedgeRoundRectCallout">
              <a:avLst>
                <a:gd name="adj1" fmla="val -47581"/>
                <a:gd name="adj2" fmla="val 84227"/>
                <a:gd name="adj3" fmla="val 16667"/>
              </a:avLst>
            </a:prstGeom>
            <a:solidFill>
              <a:srgbClr val="CCFFCC"/>
            </a:solidFill>
            <a:ln w="12700">
              <a:solidFill>
                <a:schemeClr val="tx1"/>
              </a:solidFill>
              <a:miter lim="800000"/>
              <a:headEnd/>
              <a:tailEnd/>
            </a:ln>
          </p:spPr>
          <p:txBody>
            <a:bodyPr wrap="none" lIns="90488" tIns="44451" rIns="90488" bIns="44451" anchor="ctr"/>
            <a:lstStyle/>
            <a:p>
              <a:pPr algn="ctr"/>
              <a:r>
                <a:rPr lang="en-US" b="1" dirty="0">
                  <a:latin typeface="Bahnschrift" panose="020B0502040204020203" pitchFamily="34" charset="0"/>
                </a:rPr>
                <a:t>Total annual sales</a:t>
              </a:r>
            </a:p>
            <a:p>
              <a:pPr algn="ctr"/>
              <a:r>
                <a:rPr lang="en-US" b="1" dirty="0">
                  <a:latin typeface="Bahnschrift" panose="020B0502040204020203" pitchFamily="34" charset="0"/>
                </a:rPr>
                <a:t>of  TV in U.S.A.</a:t>
              </a:r>
              <a:endParaRPr lang="en-US" sz="2000" b="1" dirty="0">
                <a:latin typeface="Bahnschrift" panose="020B0502040204020203" pitchFamily="34" charset="0"/>
              </a:endParaRPr>
            </a:p>
          </p:txBody>
        </p:sp>
        <p:grpSp>
          <p:nvGrpSpPr>
            <p:cNvPr id="6" name="Group 5"/>
            <p:cNvGrpSpPr>
              <a:grpSpLocks/>
            </p:cNvGrpSpPr>
            <p:nvPr/>
          </p:nvGrpSpPr>
          <p:grpSpPr bwMode="auto">
            <a:xfrm>
              <a:off x="762000" y="1600200"/>
              <a:ext cx="7115176" cy="4657725"/>
              <a:chOff x="444" y="1008"/>
              <a:chExt cx="4482" cy="2934"/>
            </a:xfrm>
          </p:grpSpPr>
          <p:sp>
            <p:nvSpPr>
              <p:cNvPr id="7" name="Rectangle 6"/>
              <p:cNvSpPr>
                <a:spLocks noChangeArrowheads="1"/>
              </p:cNvSpPr>
              <p:nvPr/>
            </p:nvSpPr>
            <p:spPr bwMode="auto">
              <a:xfrm>
                <a:off x="2412" y="1008"/>
                <a:ext cx="51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p>
                <a:r>
                  <a:rPr lang="en-US" sz="2400" b="1" dirty="0">
                    <a:latin typeface="Bahnschrift" panose="020B0502040204020203" pitchFamily="34" charset="0"/>
                  </a:rPr>
                  <a:t>Date</a:t>
                </a:r>
              </a:p>
            </p:txBody>
          </p:sp>
          <p:sp>
            <p:nvSpPr>
              <p:cNvPr id="8" name="Rectangle 7"/>
              <p:cNvSpPr>
                <a:spLocks noChangeArrowheads="1"/>
              </p:cNvSpPr>
              <p:nvPr/>
            </p:nvSpPr>
            <p:spPr bwMode="auto">
              <a:xfrm rot="18615059">
                <a:off x="264" y="1340"/>
                <a:ext cx="7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p>
                <a:r>
                  <a:rPr lang="en-US" sz="2400" b="1">
                    <a:latin typeface="Bahnschrift" panose="020B0502040204020203" pitchFamily="34" charset="0"/>
                  </a:rPr>
                  <a:t>Product</a:t>
                </a:r>
              </a:p>
            </p:txBody>
          </p:sp>
          <p:sp>
            <p:nvSpPr>
              <p:cNvPr id="9" name="Rectangle 8"/>
              <p:cNvSpPr>
                <a:spLocks noChangeArrowheads="1"/>
              </p:cNvSpPr>
              <p:nvPr/>
            </p:nvSpPr>
            <p:spPr bwMode="auto">
              <a:xfrm rot="16200000">
                <a:off x="4383" y="2086"/>
                <a:ext cx="79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p>
                <a:r>
                  <a:rPr lang="en-US" sz="2400" b="1" dirty="0">
                    <a:latin typeface="Bahnschrift" panose="020B0502040204020203" pitchFamily="34" charset="0"/>
                  </a:rPr>
                  <a:t>Country</a:t>
                </a:r>
              </a:p>
            </p:txBody>
          </p:sp>
          <p:sp>
            <p:nvSpPr>
              <p:cNvPr id="71" name="AutoShape 11"/>
              <p:cNvSpPr>
                <a:spLocks noChangeArrowheads="1"/>
              </p:cNvSpPr>
              <p:nvPr/>
            </p:nvSpPr>
            <p:spPr bwMode="auto">
              <a:xfrm flipH="1">
                <a:off x="3604" y="3755"/>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1"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2"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3"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4"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5"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6"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7"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8"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19"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0" name="Rectangle 21"/>
              <p:cNvSpPr>
                <a:spLocks noChangeArrowheads="1"/>
              </p:cNvSpPr>
              <p:nvPr/>
            </p:nvSpPr>
            <p:spPr bwMode="auto">
              <a:xfrm>
                <a:off x="444" y="1866"/>
                <a:ext cx="4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p>
                <a:r>
                  <a:rPr lang="en-US" sz="2000" i="1">
                    <a:latin typeface="Bahnschrift" panose="020B0502040204020203" pitchFamily="34" charset="0"/>
                  </a:rPr>
                  <a:t>sum</a:t>
                </a:r>
                <a:endParaRPr lang="en-US" sz="1600" i="1">
                  <a:latin typeface="Bahnschrift" panose="020B0502040204020203" pitchFamily="34" charset="0"/>
                </a:endParaRPr>
              </a:p>
            </p:txBody>
          </p:sp>
          <p:sp>
            <p:nvSpPr>
              <p:cNvPr id="21" name="Rectangle 22"/>
              <p:cNvSpPr>
                <a:spLocks noChangeArrowheads="1"/>
              </p:cNvSpPr>
              <p:nvPr/>
            </p:nvSpPr>
            <p:spPr bwMode="auto">
              <a:xfrm>
                <a:off x="3616" y="1206"/>
                <a:ext cx="4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p>
                <a:r>
                  <a:rPr lang="en-US" sz="2000" i="1">
                    <a:latin typeface="Bahnschrift" panose="020B0502040204020203" pitchFamily="34" charset="0"/>
                  </a:rPr>
                  <a:t>sum</a:t>
                </a:r>
                <a:endParaRPr lang="en-US" sz="1600" i="1">
                  <a:latin typeface="Bahnschrift" panose="020B0502040204020203" pitchFamily="34" charset="0"/>
                </a:endParaRPr>
              </a:p>
            </p:txBody>
          </p:sp>
          <p:sp>
            <p:nvSpPr>
              <p:cNvPr id="22"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3"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4"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5"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6"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7"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8"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29"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0"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1"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2"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3"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4"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5"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36"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grpSp>
            <p:nvGrpSpPr>
              <p:cNvPr id="37" name="Group 38"/>
              <p:cNvGrpSpPr>
                <a:grpSpLocks/>
              </p:cNvGrpSpPr>
              <p:nvPr/>
            </p:nvGrpSpPr>
            <p:grpSpPr bwMode="auto">
              <a:xfrm>
                <a:off x="823" y="1926"/>
                <a:ext cx="2768" cy="1937"/>
                <a:chOff x="1388" y="1937"/>
                <a:chExt cx="2026" cy="1310"/>
              </a:xfrm>
            </p:grpSpPr>
            <p:sp>
              <p:nvSpPr>
                <p:cNvPr id="50"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1"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2"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3"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4"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5"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6"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7"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8"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59"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0"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1"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2"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3"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4"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5"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6"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7"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8"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p>
                  <a:pPr eaLnBrk="1" hangingPunct="1"/>
                  <a:endParaRPr lang="en-US">
                    <a:latin typeface="Bahnschrift" panose="020B0502040204020203" pitchFamily="34" charset="0"/>
                  </a:endParaRPr>
                </a:p>
              </p:txBody>
            </p:sp>
            <p:sp>
              <p:nvSpPr>
                <p:cNvPr id="69"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p>
                  <a:pPr algn="ctr"/>
                  <a:endParaRPr lang="en-US" sz="2400" b="1">
                    <a:latin typeface="Bahnschrift" panose="020B0502040204020203" pitchFamily="34" charset="0"/>
                  </a:endParaRPr>
                </a:p>
              </p:txBody>
            </p:sp>
          </p:grpSp>
          <p:sp>
            <p:nvSpPr>
              <p:cNvPr id="38" name="Rectangle 59"/>
              <p:cNvSpPr>
                <a:spLocks noChangeArrowheads="1"/>
              </p:cNvSpPr>
              <p:nvPr/>
            </p:nvSpPr>
            <p:spPr bwMode="auto">
              <a:xfrm>
                <a:off x="2468" y="1182"/>
                <a:ext cx="7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p>
                <a:r>
                  <a:rPr lang="en-US" sz="1600" i="1">
                    <a:latin typeface="Bahnschrift" panose="020B0502040204020203" pitchFamily="34" charset="0"/>
                  </a:rPr>
                  <a:t> </a:t>
                </a:r>
              </a:p>
            </p:txBody>
          </p:sp>
          <p:sp>
            <p:nvSpPr>
              <p:cNvPr id="39" name="Text Box 60"/>
              <p:cNvSpPr txBox="1">
                <a:spLocks noChangeArrowheads="1"/>
              </p:cNvSpPr>
              <p:nvPr/>
            </p:nvSpPr>
            <p:spPr bwMode="auto">
              <a:xfrm>
                <a:off x="1124" y="1300"/>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TV</a:t>
                </a:r>
                <a:endParaRPr lang="en-US" sz="2400">
                  <a:latin typeface="Bahnschrift" panose="020B0502040204020203" pitchFamily="34" charset="0"/>
                </a:endParaRPr>
              </a:p>
            </p:txBody>
          </p:sp>
          <p:sp>
            <p:nvSpPr>
              <p:cNvPr id="40" name="Text Box 61"/>
              <p:cNvSpPr txBox="1">
                <a:spLocks noChangeArrowheads="1"/>
              </p:cNvSpPr>
              <p:nvPr/>
            </p:nvSpPr>
            <p:spPr bwMode="auto">
              <a:xfrm>
                <a:off x="694" y="1669"/>
                <a:ext cx="4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VCR</a:t>
                </a:r>
                <a:endParaRPr lang="en-US" sz="2400">
                  <a:latin typeface="Bahnschrift" panose="020B0502040204020203" pitchFamily="34" charset="0"/>
                </a:endParaRPr>
              </a:p>
            </p:txBody>
          </p:sp>
          <p:sp>
            <p:nvSpPr>
              <p:cNvPr id="41" name="Text Box 62"/>
              <p:cNvSpPr txBox="1">
                <a:spLocks noChangeArrowheads="1"/>
              </p:cNvSpPr>
              <p:nvPr/>
            </p:nvSpPr>
            <p:spPr bwMode="auto">
              <a:xfrm>
                <a:off x="938" y="1492"/>
                <a:ext cx="31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PC</a:t>
                </a:r>
                <a:endParaRPr lang="en-US" sz="2400">
                  <a:latin typeface="Bahnschrift" panose="020B0502040204020203" pitchFamily="34" charset="0"/>
                </a:endParaRPr>
              </a:p>
            </p:txBody>
          </p:sp>
          <p:sp>
            <p:nvSpPr>
              <p:cNvPr id="42" name="Text Box 63"/>
              <p:cNvSpPr txBox="1">
                <a:spLocks noChangeArrowheads="1"/>
              </p:cNvSpPr>
              <p:nvPr/>
            </p:nvSpPr>
            <p:spPr bwMode="auto">
              <a:xfrm>
                <a:off x="1477" y="1197"/>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1Qtr</a:t>
                </a:r>
                <a:endParaRPr lang="en-US" sz="2400">
                  <a:latin typeface="Bahnschrift" panose="020B0502040204020203" pitchFamily="34" charset="0"/>
                </a:endParaRPr>
              </a:p>
            </p:txBody>
          </p:sp>
          <p:sp>
            <p:nvSpPr>
              <p:cNvPr id="43" name="Text Box 64"/>
              <p:cNvSpPr txBox="1">
                <a:spLocks noChangeArrowheads="1"/>
              </p:cNvSpPr>
              <p:nvPr/>
            </p:nvSpPr>
            <p:spPr bwMode="auto">
              <a:xfrm>
                <a:off x="2027" y="1185"/>
                <a:ext cx="4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2Qtr</a:t>
                </a:r>
                <a:endParaRPr lang="en-US" sz="2400">
                  <a:latin typeface="Bahnschrift" panose="020B0502040204020203" pitchFamily="34" charset="0"/>
                </a:endParaRPr>
              </a:p>
            </p:txBody>
          </p:sp>
          <p:sp>
            <p:nvSpPr>
              <p:cNvPr id="44" name="Text Box 65"/>
              <p:cNvSpPr txBox="1">
                <a:spLocks noChangeArrowheads="1"/>
              </p:cNvSpPr>
              <p:nvPr/>
            </p:nvSpPr>
            <p:spPr bwMode="auto">
              <a:xfrm>
                <a:off x="2517" y="1209"/>
                <a:ext cx="4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3Qtr</a:t>
                </a:r>
                <a:endParaRPr lang="en-US" sz="2400">
                  <a:latin typeface="Bahnschrift" panose="020B0502040204020203" pitchFamily="34" charset="0"/>
                </a:endParaRPr>
              </a:p>
            </p:txBody>
          </p:sp>
          <p:sp>
            <p:nvSpPr>
              <p:cNvPr id="45" name="Text Box 66"/>
              <p:cNvSpPr txBox="1">
                <a:spLocks noChangeArrowheads="1"/>
              </p:cNvSpPr>
              <p:nvPr/>
            </p:nvSpPr>
            <p:spPr bwMode="auto">
              <a:xfrm>
                <a:off x="3092" y="1221"/>
                <a:ext cx="4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2000">
                    <a:latin typeface="Bahnschrift" panose="020B0502040204020203" pitchFamily="34" charset="0"/>
                  </a:rPr>
                  <a:t>4Qtr</a:t>
                </a:r>
                <a:endParaRPr lang="en-US" sz="2400">
                  <a:latin typeface="Bahnschrift" panose="020B0502040204020203" pitchFamily="34" charset="0"/>
                </a:endParaRPr>
              </a:p>
            </p:txBody>
          </p:sp>
          <p:sp>
            <p:nvSpPr>
              <p:cNvPr id="46" name="Text Box 67"/>
              <p:cNvSpPr txBox="1">
                <a:spLocks noChangeArrowheads="1"/>
              </p:cNvSpPr>
              <p:nvPr/>
            </p:nvSpPr>
            <p:spPr bwMode="auto">
              <a:xfrm>
                <a:off x="4116" y="1500"/>
                <a:ext cx="5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dirty="0">
                    <a:latin typeface="Bahnschrift" panose="020B0502040204020203" pitchFamily="34" charset="0"/>
                  </a:rPr>
                  <a:t>U.S.A</a:t>
                </a:r>
                <a:endParaRPr lang="en-US" sz="2400" dirty="0">
                  <a:latin typeface="Bahnschrift" panose="020B0502040204020203" pitchFamily="34" charset="0"/>
                </a:endParaRPr>
              </a:p>
            </p:txBody>
          </p:sp>
          <p:sp>
            <p:nvSpPr>
              <p:cNvPr id="47" name="Text Box 68"/>
              <p:cNvSpPr txBox="1">
                <a:spLocks noChangeArrowheads="1"/>
              </p:cNvSpPr>
              <p:nvPr/>
            </p:nvSpPr>
            <p:spPr bwMode="auto">
              <a:xfrm>
                <a:off x="4112" y="1968"/>
                <a:ext cx="6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dirty="0">
                    <a:latin typeface="Bahnschrift" panose="020B0502040204020203" pitchFamily="34" charset="0"/>
                  </a:rPr>
                  <a:t>Canada</a:t>
                </a:r>
                <a:endParaRPr lang="en-US" sz="2400" dirty="0">
                  <a:latin typeface="Bahnschrift" panose="020B0502040204020203" pitchFamily="34" charset="0"/>
                </a:endParaRPr>
              </a:p>
            </p:txBody>
          </p:sp>
          <p:sp>
            <p:nvSpPr>
              <p:cNvPr id="48" name="Text Box 69"/>
              <p:cNvSpPr txBox="1">
                <a:spLocks noChangeArrowheads="1"/>
              </p:cNvSpPr>
              <p:nvPr/>
            </p:nvSpPr>
            <p:spPr bwMode="auto">
              <a:xfrm>
                <a:off x="4117" y="2427"/>
                <a:ext cx="6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dirty="0">
                    <a:latin typeface="Bahnschrift" panose="020B0502040204020203" pitchFamily="34" charset="0"/>
                  </a:rPr>
                  <a:t>Mexico</a:t>
                </a:r>
                <a:endParaRPr lang="en-US" sz="2400" dirty="0">
                  <a:latin typeface="Bahnschrift" panose="020B0502040204020203" pitchFamily="34" charset="0"/>
                </a:endParaRPr>
              </a:p>
            </p:txBody>
          </p:sp>
          <p:sp>
            <p:nvSpPr>
              <p:cNvPr id="49" name="Text Box 70"/>
              <p:cNvSpPr txBox="1">
                <a:spLocks noChangeArrowheads="1"/>
              </p:cNvSpPr>
              <p:nvPr/>
            </p:nvSpPr>
            <p:spPr bwMode="auto">
              <a:xfrm>
                <a:off x="4153" y="2874"/>
                <a:ext cx="4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i="1" dirty="0">
                    <a:latin typeface="Bahnschrift" panose="020B0502040204020203" pitchFamily="34" charset="0"/>
                  </a:rPr>
                  <a:t>sum</a:t>
                </a:r>
                <a:endParaRPr lang="en-US" sz="2400" dirty="0">
                  <a:latin typeface="Bahnschrift" panose="020B0502040204020203" pitchFamily="34" charset="0"/>
                </a:endParaRPr>
              </a:p>
            </p:txBody>
          </p:sp>
        </p:grpSp>
        <p:sp>
          <p:nvSpPr>
            <p:cNvPr id="72" name="TextBox 71">
              <a:extLst>
                <a:ext uri="{FF2B5EF4-FFF2-40B4-BE49-F238E27FC236}">
                  <a16:creationId xmlns:a16="http://schemas.microsoft.com/office/drawing/2014/main" id="{E375E429-5B33-41AD-8BE0-CFB067EBC5CC}"/>
                </a:ext>
              </a:extLst>
            </p:cNvPr>
            <p:cNvSpPr txBox="1"/>
            <p:nvPr/>
          </p:nvSpPr>
          <p:spPr>
            <a:xfrm>
              <a:off x="6178858" y="5821361"/>
              <a:ext cx="1882065" cy="523220"/>
            </a:xfrm>
            <a:prstGeom prst="rect">
              <a:avLst/>
            </a:prstGeom>
            <a:noFill/>
          </p:spPr>
          <p:txBody>
            <a:bodyPr wrap="square" rtlCol="0">
              <a:spAutoFit/>
            </a:bodyPr>
            <a:lstStyle/>
            <a:p>
              <a:r>
                <a:rPr lang="en-IN" sz="2800" dirty="0">
                  <a:solidFill>
                    <a:schemeClr val="accent1">
                      <a:lumMod val="50000"/>
                    </a:schemeClr>
                  </a:solidFill>
                  <a:latin typeface="Bahnschrift" panose="020B0502040204020203" pitchFamily="34" charset="0"/>
                </a:rPr>
                <a:t>All, All, All</a:t>
              </a:r>
            </a:p>
          </p:txBody>
        </p:sp>
      </p:grpSp>
    </p:spTree>
    <p:extLst>
      <p:ext uri="{BB962C8B-B14F-4D97-AF65-F5344CB8AC3E}">
        <p14:creationId xmlns:p14="http://schemas.microsoft.com/office/powerpoint/2010/main" val="3401517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D21E-F299-4675-BE14-1759D8786008}"/>
              </a:ext>
            </a:extLst>
          </p:cNvPr>
          <p:cNvSpPr>
            <a:spLocks noGrp="1"/>
          </p:cNvSpPr>
          <p:nvPr>
            <p:ph type="title"/>
          </p:nvPr>
        </p:nvSpPr>
        <p:spPr/>
        <p:txBody>
          <a:bodyPr/>
          <a:lstStyle/>
          <a:p>
            <a:r>
              <a:rPr lang="en-US" altLang="zh-CN" dirty="0">
                <a:ea typeface="SimSun" pitchFamily="2" charset="-122"/>
              </a:rPr>
              <a:t>   Cuboids Corresponding to the Cube</a:t>
            </a:r>
            <a:endParaRPr lang="en-US" dirty="0"/>
          </a:p>
        </p:txBody>
      </p:sp>
      <p:grpSp>
        <p:nvGrpSpPr>
          <p:cNvPr id="37" name="Group 36">
            <a:extLst>
              <a:ext uri="{FF2B5EF4-FFF2-40B4-BE49-F238E27FC236}">
                <a16:creationId xmlns:a16="http://schemas.microsoft.com/office/drawing/2014/main" id="{CA061BA3-E260-4E39-B791-4BCC2297E23A}"/>
              </a:ext>
            </a:extLst>
          </p:cNvPr>
          <p:cNvGrpSpPr/>
          <p:nvPr/>
        </p:nvGrpSpPr>
        <p:grpSpPr>
          <a:xfrm>
            <a:off x="432840" y="1800906"/>
            <a:ext cx="5727227" cy="3441731"/>
            <a:chOff x="746125" y="1995488"/>
            <a:chExt cx="5727227" cy="3441732"/>
          </a:xfrm>
        </p:grpSpPr>
        <p:sp>
          <p:nvSpPr>
            <p:cNvPr id="4" name="AutoShape 3"/>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5" name="AutoShape 4"/>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6" name="AutoShape 5"/>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7" name="AutoShape 6"/>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8" name="AutoShape 7"/>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9" name="AutoShape 8"/>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0" name="AutoShape 9"/>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1" name="AutoShape 10"/>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p:spPr>
          <p:txBody>
            <a:bodyPr wrap="none" anchor="ctr"/>
            <a:lstStyle/>
            <a:p>
              <a:pPr eaLnBrk="1" hangingPunct="1"/>
              <a:endParaRPr lang="en-US">
                <a:latin typeface="Bahnschrift" panose="020B0502040204020203" pitchFamily="34" charset="0"/>
              </a:endParaRPr>
            </a:p>
          </p:txBody>
        </p:sp>
        <p:sp>
          <p:nvSpPr>
            <p:cNvPr id="12" name="Text Box 11"/>
            <p:cNvSpPr txBox="1">
              <a:spLocks noChangeArrowheads="1"/>
            </p:cNvSpPr>
            <p:nvPr/>
          </p:nvSpPr>
          <p:spPr bwMode="auto">
            <a:xfrm>
              <a:off x="3184525" y="1995488"/>
              <a:ext cx="4683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a:latin typeface="Bahnschrift" panose="020B0502040204020203" pitchFamily="34" charset="0"/>
                  <a:ea typeface="SimSun" pitchFamily="2" charset="-122"/>
                </a:rPr>
                <a:t>all</a:t>
              </a:r>
              <a:endParaRPr lang="en-US" altLang="zh-CN" sz="2400">
                <a:latin typeface="Bahnschrift" panose="020B0502040204020203" pitchFamily="34" charset="0"/>
                <a:ea typeface="SimSun" pitchFamily="2" charset="-122"/>
              </a:endParaRPr>
            </a:p>
          </p:txBody>
        </p:sp>
        <p:sp>
          <p:nvSpPr>
            <p:cNvPr id="13" name="Line 12"/>
            <p:cNvSpPr>
              <a:spLocks noChangeShapeType="1"/>
            </p:cNvSpPr>
            <p:nvPr/>
          </p:nvSpPr>
          <p:spPr bwMode="auto">
            <a:xfrm flipH="1">
              <a:off x="2286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4" name="Line 13"/>
            <p:cNvSpPr>
              <a:spLocks noChangeShapeType="1"/>
            </p:cNvSpPr>
            <p:nvPr/>
          </p:nvSpPr>
          <p:spPr bwMode="auto">
            <a:xfrm>
              <a:off x="3429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5" name="Line 14"/>
            <p:cNvSpPr>
              <a:spLocks noChangeShapeType="1"/>
            </p:cNvSpPr>
            <p:nvPr/>
          </p:nvSpPr>
          <p:spPr bwMode="auto">
            <a:xfrm>
              <a:off x="3429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6" name="Line 15"/>
            <p:cNvSpPr>
              <a:spLocks noChangeShapeType="1"/>
            </p:cNvSpPr>
            <p:nvPr/>
          </p:nvSpPr>
          <p:spPr bwMode="auto">
            <a:xfrm flipH="1">
              <a:off x="1981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7" name="Line 16"/>
            <p:cNvSpPr>
              <a:spLocks noChangeShapeType="1"/>
            </p:cNvSpPr>
            <p:nvPr/>
          </p:nvSpPr>
          <p:spPr bwMode="auto">
            <a:xfrm flipH="1">
              <a:off x="1981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8" name="Line 17"/>
            <p:cNvSpPr>
              <a:spLocks noChangeShapeType="1"/>
            </p:cNvSpPr>
            <p:nvPr/>
          </p:nvSpPr>
          <p:spPr bwMode="auto">
            <a:xfrm>
              <a:off x="2286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19" name="Line 18"/>
            <p:cNvSpPr>
              <a:spLocks noChangeShapeType="1"/>
            </p:cNvSpPr>
            <p:nvPr/>
          </p:nvSpPr>
          <p:spPr bwMode="auto">
            <a:xfrm flipH="1">
              <a:off x="3124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0" name="Line 19"/>
            <p:cNvSpPr>
              <a:spLocks noChangeShapeType="1"/>
            </p:cNvSpPr>
            <p:nvPr/>
          </p:nvSpPr>
          <p:spPr bwMode="auto">
            <a:xfrm>
              <a:off x="3581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1" name="Line 20"/>
            <p:cNvSpPr>
              <a:spLocks noChangeShapeType="1"/>
            </p:cNvSpPr>
            <p:nvPr/>
          </p:nvSpPr>
          <p:spPr bwMode="auto">
            <a:xfrm>
              <a:off x="4572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2" name="Line 21"/>
            <p:cNvSpPr>
              <a:spLocks noChangeShapeType="1"/>
            </p:cNvSpPr>
            <p:nvPr/>
          </p:nvSpPr>
          <p:spPr bwMode="auto">
            <a:xfrm>
              <a:off x="1981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3" name="Line 22"/>
            <p:cNvSpPr>
              <a:spLocks noChangeShapeType="1"/>
            </p:cNvSpPr>
            <p:nvPr/>
          </p:nvSpPr>
          <p:spPr bwMode="auto">
            <a:xfrm>
              <a:off x="3124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4" name="Line 23"/>
            <p:cNvSpPr>
              <a:spLocks noChangeShapeType="1"/>
            </p:cNvSpPr>
            <p:nvPr/>
          </p:nvSpPr>
          <p:spPr bwMode="auto">
            <a:xfrm flipH="1">
              <a:off x="3429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latin typeface="Bahnschrift" panose="020B0502040204020203" pitchFamily="34" charset="0"/>
              </a:endParaRPr>
            </a:p>
          </p:txBody>
        </p:sp>
        <p:sp>
          <p:nvSpPr>
            <p:cNvPr id="25" name="Text Box 24"/>
            <p:cNvSpPr txBox="1">
              <a:spLocks noChangeArrowheads="1"/>
            </p:cNvSpPr>
            <p:nvPr/>
          </p:nvSpPr>
          <p:spPr bwMode="auto">
            <a:xfrm>
              <a:off x="1524000" y="2740025"/>
              <a:ext cx="8018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a:latin typeface="Bahnschrift" panose="020B0502040204020203" pitchFamily="34" charset="0"/>
                  <a:ea typeface="SimSun" pitchFamily="2" charset="-122"/>
                </a:rPr>
                <a:t>product</a:t>
              </a:r>
              <a:endParaRPr lang="en-US" altLang="zh-CN" sz="2400">
                <a:latin typeface="Bahnschrift" panose="020B0502040204020203" pitchFamily="34" charset="0"/>
                <a:ea typeface="SimSun" pitchFamily="2" charset="-122"/>
              </a:endParaRPr>
            </a:p>
          </p:txBody>
        </p:sp>
        <p:sp>
          <p:nvSpPr>
            <p:cNvPr id="26" name="Text Box 25"/>
            <p:cNvSpPr txBox="1">
              <a:spLocks noChangeArrowheads="1"/>
            </p:cNvSpPr>
            <p:nvPr/>
          </p:nvSpPr>
          <p:spPr bwMode="auto">
            <a:xfrm>
              <a:off x="3032125" y="2757488"/>
              <a:ext cx="679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a:latin typeface="Bahnschrift" panose="020B0502040204020203" pitchFamily="34" charset="0"/>
                  <a:ea typeface="SimSun" pitchFamily="2" charset="-122"/>
                </a:rPr>
                <a:t>date</a:t>
              </a:r>
              <a:endParaRPr lang="en-US" altLang="zh-CN" sz="2400">
                <a:latin typeface="Bahnschrift" panose="020B0502040204020203" pitchFamily="34" charset="0"/>
                <a:ea typeface="SimSun" pitchFamily="2" charset="-122"/>
              </a:endParaRPr>
            </a:p>
          </p:txBody>
        </p:sp>
        <p:sp>
          <p:nvSpPr>
            <p:cNvPr id="27" name="Text Box 26"/>
            <p:cNvSpPr txBox="1">
              <a:spLocks noChangeArrowheads="1"/>
            </p:cNvSpPr>
            <p:nvPr/>
          </p:nvSpPr>
          <p:spPr bwMode="auto">
            <a:xfrm>
              <a:off x="4403725" y="2681288"/>
              <a:ext cx="10534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sz="2000">
                  <a:latin typeface="Bahnschrift" panose="020B0502040204020203" pitchFamily="34" charset="0"/>
                  <a:ea typeface="SimSun" pitchFamily="2" charset="-122"/>
                </a:rPr>
                <a:t>country</a:t>
              </a:r>
              <a:endParaRPr lang="en-US" altLang="zh-CN" sz="2400">
                <a:latin typeface="Bahnschrift" panose="020B0502040204020203" pitchFamily="34" charset="0"/>
                <a:ea typeface="SimSun" pitchFamily="2" charset="-122"/>
              </a:endParaRPr>
            </a:p>
          </p:txBody>
        </p:sp>
        <p:sp>
          <p:nvSpPr>
            <p:cNvPr id="28" name="Text Box 27"/>
            <p:cNvSpPr txBox="1">
              <a:spLocks noChangeArrowheads="1"/>
            </p:cNvSpPr>
            <p:nvPr/>
          </p:nvSpPr>
          <p:spPr bwMode="auto">
            <a:xfrm>
              <a:off x="746125" y="3543300"/>
              <a:ext cx="1237839" cy="307777"/>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dirty="0">
                  <a:latin typeface="Bahnschrift" panose="020B0502040204020203" pitchFamily="34" charset="0"/>
                  <a:ea typeface="SimSun" pitchFamily="2" charset="-122"/>
                </a:rPr>
                <a:t>product, date</a:t>
              </a:r>
              <a:endParaRPr lang="en-US" altLang="zh-CN" sz="2400" dirty="0">
                <a:latin typeface="Bahnschrift" panose="020B0502040204020203" pitchFamily="34" charset="0"/>
                <a:ea typeface="SimSun" pitchFamily="2" charset="-122"/>
              </a:endParaRPr>
            </a:p>
          </p:txBody>
        </p:sp>
        <p:sp>
          <p:nvSpPr>
            <p:cNvPr id="29" name="Text Box 28"/>
            <p:cNvSpPr txBox="1">
              <a:spLocks noChangeArrowheads="1"/>
            </p:cNvSpPr>
            <p:nvPr/>
          </p:nvSpPr>
          <p:spPr bwMode="auto">
            <a:xfrm>
              <a:off x="2727325" y="3543300"/>
              <a:ext cx="1500732" cy="307777"/>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dirty="0">
                  <a:latin typeface="Bahnschrift" panose="020B0502040204020203" pitchFamily="34" charset="0"/>
                  <a:ea typeface="SimSun" pitchFamily="2" charset="-122"/>
                </a:rPr>
                <a:t>product, country</a:t>
              </a:r>
              <a:endParaRPr lang="en-US" altLang="zh-CN" sz="2400" dirty="0">
                <a:latin typeface="Bahnschrift" panose="020B0502040204020203" pitchFamily="34" charset="0"/>
                <a:ea typeface="SimSun" pitchFamily="2" charset="-122"/>
              </a:endParaRPr>
            </a:p>
          </p:txBody>
        </p:sp>
        <p:sp>
          <p:nvSpPr>
            <p:cNvPr id="30" name="Text Box 29"/>
            <p:cNvSpPr txBox="1">
              <a:spLocks noChangeArrowheads="1"/>
            </p:cNvSpPr>
            <p:nvPr/>
          </p:nvSpPr>
          <p:spPr bwMode="auto">
            <a:xfrm>
              <a:off x="5241925" y="3543300"/>
              <a:ext cx="1231427" cy="307777"/>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a:latin typeface="Bahnschrift" panose="020B0502040204020203" pitchFamily="34" charset="0"/>
                  <a:ea typeface="SimSun" pitchFamily="2" charset="-122"/>
                </a:rPr>
                <a:t>date, country</a:t>
              </a:r>
              <a:endParaRPr lang="en-US" altLang="zh-CN" sz="2400">
                <a:latin typeface="Bahnschrift" panose="020B0502040204020203" pitchFamily="34" charset="0"/>
                <a:ea typeface="SimSun" pitchFamily="2" charset="-122"/>
              </a:endParaRPr>
            </a:p>
          </p:txBody>
        </p:sp>
        <p:sp>
          <p:nvSpPr>
            <p:cNvPr id="31" name="Text Box 30"/>
            <p:cNvSpPr txBox="1">
              <a:spLocks noChangeArrowheads="1"/>
            </p:cNvSpPr>
            <p:nvPr/>
          </p:nvSpPr>
          <p:spPr bwMode="auto">
            <a:xfrm>
              <a:off x="2500729" y="5129443"/>
              <a:ext cx="1936749" cy="307777"/>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a:latin typeface="Bahnschrift" panose="020B0502040204020203" pitchFamily="34" charset="0"/>
                  <a:ea typeface="SimSun" pitchFamily="2" charset="-122"/>
                </a:rPr>
                <a:t>product, date, country</a:t>
              </a:r>
              <a:endParaRPr lang="en-US" altLang="zh-CN" sz="2400">
                <a:latin typeface="Bahnschrift" panose="020B0502040204020203" pitchFamily="34" charset="0"/>
                <a:ea typeface="SimSun" pitchFamily="2" charset="-122"/>
              </a:endParaRPr>
            </a:p>
          </p:txBody>
        </p:sp>
      </p:grpSp>
      <p:grpSp>
        <p:nvGrpSpPr>
          <p:cNvPr id="36" name="Group 35">
            <a:extLst>
              <a:ext uri="{FF2B5EF4-FFF2-40B4-BE49-F238E27FC236}">
                <a16:creationId xmlns:a16="http://schemas.microsoft.com/office/drawing/2014/main" id="{B733D46E-75F5-48DD-A2A5-AAE2D8C0BC0F}"/>
              </a:ext>
            </a:extLst>
          </p:cNvPr>
          <p:cNvGrpSpPr/>
          <p:nvPr/>
        </p:nvGrpSpPr>
        <p:grpSpPr>
          <a:xfrm>
            <a:off x="6537325" y="2268539"/>
            <a:ext cx="2173838" cy="2317810"/>
            <a:chOff x="6537325" y="2268538"/>
            <a:chExt cx="2173838" cy="2317809"/>
          </a:xfrm>
        </p:grpSpPr>
        <p:sp>
          <p:nvSpPr>
            <p:cNvPr id="32" name="Text Box 31"/>
            <p:cNvSpPr txBox="1">
              <a:spLocks noChangeArrowheads="1"/>
            </p:cNvSpPr>
            <p:nvPr/>
          </p:nvSpPr>
          <p:spPr bwMode="auto">
            <a:xfrm>
              <a:off x="6553200" y="2268538"/>
              <a:ext cx="2157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a:latin typeface="Bahnschrift" panose="020B0502040204020203" pitchFamily="34" charset="0"/>
                  <a:ea typeface="SimSun" pitchFamily="2" charset="-122"/>
                </a:rPr>
                <a:t>0-</a:t>
              </a:r>
              <a:r>
                <a:rPr lang="en-US" altLang="zh-CN" sz="2000">
                  <a:latin typeface="Bahnschrift" panose="020B0502040204020203" pitchFamily="34" charset="0"/>
                  <a:ea typeface="SimSun" pitchFamily="2" charset="-122"/>
                </a:rPr>
                <a:t>D(apex) cuboid</a:t>
              </a:r>
              <a:endParaRPr lang="en-US" altLang="zh-CN" sz="2400">
                <a:latin typeface="Bahnschrift" panose="020B0502040204020203" pitchFamily="34" charset="0"/>
                <a:ea typeface="SimSun" pitchFamily="2" charset="-122"/>
              </a:endParaRPr>
            </a:p>
          </p:txBody>
        </p:sp>
        <p:sp>
          <p:nvSpPr>
            <p:cNvPr id="33" name="Text Box 32"/>
            <p:cNvSpPr txBox="1">
              <a:spLocks noChangeArrowheads="1"/>
            </p:cNvSpPr>
            <p:nvPr/>
          </p:nvSpPr>
          <p:spPr bwMode="auto">
            <a:xfrm>
              <a:off x="6537325" y="2909888"/>
              <a:ext cx="15151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a:latin typeface="Bahnschrift" panose="020B0502040204020203" pitchFamily="34" charset="0"/>
                  <a:ea typeface="SimSun" pitchFamily="2" charset="-122"/>
                </a:rPr>
                <a:t>1-</a:t>
              </a:r>
              <a:r>
                <a:rPr lang="en-US" altLang="zh-CN" sz="2000">
                  <a:latin typeface="Bahnschrift" panose="020B0502040204020203" pitchFamily="34" charset="0"/>
                  <a:ea typeface="SimSun" pitchFamily="2" charset="-122"/>
                </a:rPr>
                <a:t>D cuboids</a:t>
              </a:r>
              <a:endParaRPr lang="en-US" altLang="zh-CN" sz="2400">
                <a:latin typeface="Bahnschrift" panose="020B0502040204020203" pitchFamily="34" charset="0"/>
                <a:ea typeface="SimSun" pitchFamily="2" charset="-122"/>
              </a:endParaRPr>
            </a:p>
          </p:txBody>
        </p:sp>
        <p:sp>
          <p:nvSpPr>
            <p:cNvPr id="34" name="Text Box 33"/>
            <p:cNvSpPr txBox="1">
              <a:spLocks noChangeArrowheads="1"/>
            </p:cNvSpPr>
            <p:nvPr/>
          </p:nvSpPr>
          <p:spPr bwMode="auto">
            <a:xfrm>
              <a:off x="6553200" y="3551238"/>
              <a:ext cx="1563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2-</a:t>
              </a:r>
              <a:r>
                <a:rPr lang="en-US" altLang="zh-CN" sz="2000" dirty="0">
                  <a:latin typeface="Bahnschrift" panose="020B0502040204020203" pitchFamily="34" charset="0"/>
                  <a:ea typeface="SimSun" pitchFamily="2" charset="-122"/>
                </a:rPr>
                <a:t>D cuboids</a:t>
              </a:r>
              <a:endParaRPr lang="en-US" altLang="zh-CN" sz="2400" dirty="0">
                <a:latin typeface="Bahnschrift" panose="020B0502040204020203" pitchFamily="34" charset="0"/>
                <a:ea typeface="SimSun" pitchFamily="2" charset="-122"/>
              </a:endParaRPr>
            </a:p>
          </p:txBody>
        </p:sp>
        <p:sp>
          <p:nvSpPr>
            <p:cNvPr id="35" name="Text Box 34"/>
            <p:cNvSpPr txBox="1">
              <a:spLocks noChangeArrowheads="1"/>
            </p:cNvSpPr>
            <p:nvPr/>
          </p:nvSpPr>
          <p:spPr bwMode="auto">
            <a:xfrm>
              <a:off x="6553200" y="4186237"/>
              <a:ext cx="2153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zh-CN" altLang="en-US" sz="2000" dirty="0">
                  <a:latin typeface="Bahnschrift" panose="020B0502040204020203" pitchFamily="34" charset="0"/>
                  <a:ea typeface="SimSun" pitchFamily="2" charset="-122"/>
                </a:rPr>
                <a:t>3-</a:t>
              </a:r>
              <a:r>
                <a:rPr lang="en-US" altLang="zh-CN" sz="2000" dirty="0">
                  <a:latin typeface="Bahnschrift" panose="020B0502040204020203" pitchFamily="34" charset="0"/>
                  <a:ea typeface="SimSun" pitchFamily="2" charset="-122"/>
                </a:rPr>
                <a:t>D(base) cuboid</a:t>
              </a:r>
              <a:endParaRPr lang="en-US" altLang="zh-CN" sz="2400" dirty="0">
                <a:latin typeface="Bahnschrift" panose="020B0502040204020203" pitchFamily="34" charset="0"/>
                <a:ea typeface="SimSun" pitchFamily="2" charset="-122"/>
              </a:endParaRPr>
            </a:p>
          </p:txBody>
        </p:sp>
      </p:grpSp>
    </p:spTree>
    <p:extLst>
      <p:ext uri="{BB962C8B-B14F-4D97-AF65-F5344CB8AC3E}">
        <p14:creationId xmlns:p14="http://schemas.microsoft.com/office/powerpoint/2010/main" val="1615760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D21E-F299-4675-BE14-1759D8786008}"/>
              </a:ext>
            </a:extLst>
          </p:cNvPr>
          <p:cNvSpPr>
            <a:spLocks noGrp="1"/>
          </p:cNvSpPr>
          <p:nvPr>
            <p:ph type="title"/>
          </p:nvPr>
        </p:nvSpPr>
        <p:spPr/>
        <p:txBody>
          <a:bodyPr/>
          <a:lstStyle/>
          <a:p>
            <a:pPr marL="447663"/>
            <a:r>
              <a:rPr lang="en-US" b="1" dirty="0"/>
              <a:t>Operations in the Multidimensional Data Model (OLEP)</a:t>
            </a:r>
            <a:endParaRPr lang="en-US" dirty="0"/>
          </a:p>
        </p:txBody>
      </p:sp>
      <p:sp>
        <p:nvSpPr>
          <p:cNvPr id="3" name="Content Placeholder 2">
            <a:extLst>
              <a:ext uri="{FF2B5EF4-FFF2-40B4-BE49-F238E27FC236}">
                <a16:creationId xmlns:a16="http://schemas.microsoft.com/office/drawing/2014/main" id="{F09DAD2E-9647-40DC-82EC-5D67D25AD1A1}"/>
              </a:ext>
            </a:extLst>
          </p:cNvPr>
          <p:cNvSpPr>
            <a:spLocks noGrp="1"/>
          </p:cNvSpPr>
          <p:nvPr>
            <p:ph idx="1"/>
          </p:nvPr>
        </p:nvSpPr>
        <p:spPr/>
        <p:txBody>
          <a:bodyPr>
            <a:normAutofit/>
          </a:bodyPr>
          <a:lstStyle/>
          <a:p>
            <a:pPr algn="just">
              <a:lnSpc>
                <a:spcPct val="170000"/>
              </a:lnSpc>
            </a:pPr>
            <a:r>
              <a:rPr lang="en-US" dirty="0">
                <a:latin typeface="Bahnschrift" panose="020B0502040204020203" pitchFamily="34" charset="0"/>
              </a:rPr>
              <a:t>In the multidimensional model, data are organized into multiple dimensions, and each dimension contains multiple levels of abstraction defined by concept hierarchies.</a:t>
            </a:r>
          </a:p>
          <a:p>
            <a:pPr algn="just">
              <a:lnSpc>
                <a:spcPct val="170000"/>
              </a:lnSpc>
            </a:pPr>
            <a:r>
              <a:rPr lang="en-US" dirty="0">
                <a:latin typeface="Bahnschrift" panose="020B0502040204020203" pitchFamily="34" charset="0"/>
              </a:rPr>
              <a:t>Organization provides users with the flexibility to view data from different perspectives. </a:t>
            </a:r>
          </a:p>
        </p:txBody>
      </p:sp>
    </p:spTree>
    <p:extLst>
      <p:ext uri="{BB962C8B-B14F-4D97-AF65-F5344CB8AC3E}">
        <p14:creationId xmlns:p14="http://schemas.microsoft.com/office/powerpoint/2010/main" val="226036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9"/>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Warehouse Properties</a:t>
            </a:r>
            <a:endParaRPr/>
          </a:p>
        </p:txBody>
      </p:sp>
      <p:grpSp>
        <p:nvGrpSpPr>
          <p:cNvPr id="382" name="Google Shape;382;p9"/>
          <p:cNvGrpSpPr/>
          <p:nvPr/>
        </p:nvGrpSpPr>
        <p:grpSpPr>
          <a:xfrm>
            <a:off x="1562100" y="2031611"/>
            <a:ext cx="6019800" cy="3962401"/>
            <a:chOff x="1562100" y="2031609"/>
            <a:chExt cx="6019800" cy="3962400"/>
          </a:xfrm>
        </p:grpSpPr>
        <p:cxnSp>
          <p:nvCxnSpPr>
            <p:cNvPr id="383" name="Google Shape;383;p9"/>
            <p:cNvCxnSpPr/>
            <p:nvPr/>
          </p:nvCxnSpPr>
          <p:spPr>
            <a:xfrm>
              <a:off x="5753100" y="4012809"/>
              <a:ext cx="1828800" cy="0"/>
            </a:xfrm>
            <a:prstGeom prst="straightConnector1">
              <a:avLst/>
            </a:prstGeom>
            <a:noFill/>
            <a:ln w="50800" cap="flat" cmpd="sng">
              <a:solidFill>
                <a:srgbClr val="1E3A42"/>
              </a:solidFill>
              <a:prstDash val="solid"/>
              <a:miter lim="800000"/>
              <a:headEnd type="none" w="sm" len="sm"/>
              <a:tailEnd type="none" w="sm" len="sm"/>
            </a:ln>
          </p:spPr>
        </p:cxnSp>
        <p:cxnSp>
          <p:nvCxnSpPr>
            <p:cNvPr id="384" name="Google Shape;384;p9"/>
            <p:cNvCxnSpPr/>
            <p:nvPr/>
          </p:nvCxnSpPr>
          <p:spPr>
            <a:xfrm rot="10800000">
              <a:off x="1562100" y="4012809"/>
              <a:ext cx="1684462" cy="0"/>
            </a:xfrm>
            <a:prstGeom prst="straightConnector1">
              <a:avLst/>
            </a:prstGeom>
            <a:noFill/>
            <a:ln w="50800" cap="flat" cmpd="sng">
              <a:solidFill>
                <a:srgbClr val="1E3A42"/>
              </a:solidFill>
              <a:prstDash val="solid"/>
              <a:miter lim="800000"/>
              <a:headEnd type="none" w="sm" len="sm"/>
              <a:tailEnd type="none" w="sm" len="sm"/>
            </a:ln>
          </p:spPr>
        </p:cxnSp>
        <p:cxnSp>
          <p:nvCxnSpPr>
            <p:cNvPr id="385" name="Google Shape;385;p9"/>
            <p:cNvCxnSpPr/>
            <p:nvPr/>
          </p:nvCxnSpPr>
          <p:spPr>
            <a:xfrm>
              <a:off x="4572000" y="5460609"/>
              <a:ext cx="0" cy="533400"/>
            </a:xfrm>
            <a:prstGeom prst="straightConnector1">
              <a:avLst/>
            </a:prstGeom>
            <a:noFill/>
            <a:ln w="50800" cap="sq" cmpd="sng">
              <a:solidFill>
                <a:srgbClr val="1E3A42"/>
              </a:solidFill>
              <a:prstDash val="solid"/>
              <a:round/>
              <a:headEnd type="none" w="sm" len="sm"/>
              <a:tailEnd type="none" w="sm" len="sm"/>
            </a:ln>
          </p:spPr>
        </p:cxnSp>
        <p:cxnSp>
          <p:nvCxnSpPr>
            <p:cNvPr id="386" name="Google Shape;386;p9"/>
            <p:cNvCxnSpPr/>
            <p:nvPr/>
          </p:nvCxnSpPr>
          <p:spPr>
            <a:xfrm rot="10800000">
              <a:off x="4572000" y="2031609"/>
              <a:ext cx="0" cy="533400"/>
            </a:xfrm>
            <a:prstGeom prst="straightConnector1">
              <a:avLst/>
            </a:prstGeom>
            <a:noFill/>
            <a:ln w="50800" cap="sq" cmpd="sng">
              <a:solidFill>
                <a:srgbClr val="1E3A42"/>
              </a:solidFill>
              <a:prstDash val="solid"/>
              <a:round/>
              <a:headEnd type="none" w="sm" len="sm"/>
              <a:tailEnd type="none" w="sm" len="sm"/>
            </a:ln>
          </p:spPr>
        </p:cxnSp>
        <p:sp>
          <p:nvSpPr>
            <p:cNvPr id="387" name="Google Shape;387;p9"/>
            <p:cNvSpPr/>
            <p:nvPr/>
          </p:nvSpPr>
          <p:spPr>
            <a:xfrm>
              <a:off x="1562100" y="2031609"/>
              <a:ext cx="6019800" cy="3962400"/>
            </a:xfrm>
            <a:prstGeom prst="rect">
              <a:avLst/>
            </a:prstGeom>
            <a:noFill/>
            <a:ln w="50800" cap="sq" cmpd="sng">
              <a:solidFill>
                <a:srgbClr val="1E3A42"/>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latin typeface="Calibri"/>
                <a:ea typeface="Calibri"/>
                <a:cs typeface="Calibri"/>
                <a:sym typeface="Calibri"/>
              </a:endParaRPr>
            </a:p>
          </p:txBody>
        </p:sp>
        <p:sp>
          <p:nvSpPr>
            <p:cNvPr id="388" name="Google Shape;388;p9"/>
            <p:cNvSpPr/>
            <p:nvPr/>
          </p:nvSpPr>
          <p:spPr>
            <a:xfrm>
              <a:off x="3238500" y="2565009"/>
              <a:ext cx="2667000" cy="2895600"/>
            </a:xfrm>
            <a:prstGeom prst="flowChartDecision">
              <a:avLst/>
            </a:prstGeom>
            <a:gradFill>
              <a:gsLst>
                <a:gs pos="0">
                  <a:srgbClr val="1E3A42"/>
                </a:gs>
                <a:gs pos="100000">
                  <a:schemeClr val="lt1"/>
                </a:gs>
              </a:gsLst>
              <a:path path="circle">
                <a:fillToRect l="50000" t="50000" r="50000" b="50000"/>
              </a:path>
              <a:tileRect/>
            </a:gradFill>
            <a:ln w="53975" cap="flat" cmpd="sng">
              <a:solidFill>
                <a:srgbClr val="1E3A42"/>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1800" b="1" dirty="0">
                  <a:solidFill>
                    <a:schemeClr val="dk1"/>
                  </a:solidFill>
                  <a:latin typeface="Calibri"/>
                  <a:ea typeface="Calibri"/>
                  <a:cs typeface="Calibri"/>
                  <a:sym typeface="Calibri"/>
                </a:rPr>
                <a:t>Data</a:t>
              </a:r>
              <a:endParaRPr sz="1800" b="1" dirty="0"/>
            </a:p>
            <a:p>
              <a:pPr algn="ctr"/>
              <a:r>
                <a:rPr lang="en-US" sz="1800" b="1" dirty="0">
                  <a:solidFill>
                    <a:schemeClr val="dk1"/>
                  </a:solidFill>
                  <a:latin typeface="Calibri"/>
                  <a:ea typeface="Calibri"/>
                  <a:cs typeface="Calibri"/>
                  <a:sym typeface="Calibri"/>
                </a:rPr>
                <a:t>Warehouse</a:t>
              </a:r>
              <a:endParaRPr sz="1800" b="1" dirty="0"/>
            </a:p>
          </p:txBody>
        </p:sp>
        <p:sp>
          <p:nvSpPr>
            <p:cNvPr id="389" name="Google Shape;389;p9"/>
            <p:cNvSpPr txBox="1"/>
            <p:nvPr/>
          </p:nvSpPr>
          <p:spPr>
            <a:xfrm>
              <a:off x="5448300" y="2488809"/>
              <a:ext cx="1660283"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Calibri"/>
                  <a:ea typeface="Calibri"/>
                  <a:cs typeface="Calibri"/>
                  <a:sym typeface="Calibri"/>
                </a:rPr>
                <a:t>Integrated</a:t>
              </a:r>
              <a:endParaRPr dirty="0"/>
            </a:p>
          </p:txBody>
        </p:sp>
        <p:sp>
          <p:nvSpPr>
            <p:cNvPr id="390" name="Google Shape;390;p9"/>
            <p:cNvSpPr txBox="1"/>
            <p:nvPr/>
          </p:nvSpPr>
          <p:spPr>
            <a:xfrm>
              <a:off x="5297523" y="4931674"/>
              <a:ext cx="1811073" cy="830956"/>
            </a:xfrm>
            <a:prstGeom prst="rect">
              <a:avLst/>
            </a:prstGeom>
            <a:noFill/>
            <a:ln>
              <a:noFill/>
            </a:ln>
          </p:spPr>
          <p:txBody>
            <a:bodyPr spcFirstLastPara="1" wrap="square" lIns="91425" tIns="45700" rIns="91425" bIns="45700" anchor="t" anchorCtr="0">
              <a:spAutoFit/>
            </a:bodyPr>
            <a:lstStyle/>
            <a:p>
              <a:pPr algn="ctr"/>
              <a:r>
                <a:rPr lang="en-US" sz="2400" b="1">
                  <a:solidFill>
                    <a:schemeClr val="dk1"/>
                  </a:solidFill>
                  <a:latin typeface="Calibri"/>
                  <a:ea typeface="Calibri"/>
                  <a:cs typeface="Calibri"/>
                  <a:sym typeface="Calibri"/>
                </a:rPr>
                <a:t>Time Variant</a:t>
              </a:r>
              <a:endParaRPr/>
            </a:p>
          </p:txBody>
        </p:sp>
        <p:sp>
          <p:nvSpPr>
            <p:cNvPr id="391" name="Google Shape;391;p9"/>
            <p:cNvSpPr txBox="1"/>
            <p:nvPr/>
          </p:nvSpPr>
          <p:spPr>
            <a:xfrm>
              <a:off x="1881383" y="4976222"/>
              <a:ext cx="1783309" cy="461624"/>
            </a:xfrm>
            <a:prstGeom prst="rect">
              <a:avLst/>
            </a:prstGeom>
            <a:noFill/>
            <a:ln>
              <a:noFill/>
            </a:ln>
          </p:spPr>
          <p:txBody>
            <a:bodyPr spcFirstLastPara="1" wrap="square" lIns="91425" tIns="45700" rIns="91425" bIns="45700" anchor="t" anchorCtr="0">
              <a:spAutoFit/>
            </a:bodyPr>
            <a:lstStyle/>
            <a:p>
              <a:pPr algn="ctr"/>
              <a:r>
                <a:rPr lang="en-US" sz="2400" b="1">
                  <a:solidFill>
                    <a:schemeClr val="dk1"/>
                  </a:solidFill>
                  <a:latin typeface="Calibri"/>
                  <a:ea typeface="Calibri"/>
                  <a:cs typeface="Calibri"/>
                  <a:sym typeface="Calibri"/>
                </a:rPr>
                <a:t>Non-Volatile</a:t>
              </a:r>
              <a:endParaRPr/>
            </a:p>
          </p:txBody>
        </p:sp>
        <p:sp>
          <p:nvSpPr>
            <p:cNvPr id="392" name="Google Shape;392;p9"/>
            <p:cNvSpPr txBox="1"/>
            <p:nvPr/>
          </p:nvSpPr>
          <p:spPr>
            <a:xfrm>
              <a:off x="1927227" y="2377685"/>
              <a:ext cx="1319336" cy="830956"/>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Calibri"/>
                  <a:ea typeface="Calibri"/>
                  <a:cs typeface="Calibri"/>
                  <a:sym typeface="Calibri"/>
                </a:rPr>
                <a:t>Subject</a:t>
              </a:r>
              <a:endParaRPr dirty="0"/>
            </a:p>
            <a:p>
              <a:pPr algn="ctr"/>
              <a:r>
                <a:rPr lang="en-US" sz="2400" b="1" dirty="0">
                  <a:solidFill>
                    <a:schemeClr val="dk1"/>
                  </a:solidFill>
                  <a:latin typeface="Calibri"/>
                  <a:ea typeface="Calibri"/>
                  <a:cs typeface="Calibri"/>
                  <a:sym typeface="Calibri"/>
                </a:rPr>
                <a:t>Oriented</a:t>
              </a:r>
              <a:endParaRP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D21E-F299-4675-BE14-1759D8786008}"/>
              </a:ext>
            </a:extLst>
          </p:cNvPr>
          <p:cNvSpPr>
            <a:spLocks noGrp="1"/>
          </p:cNvSpPr>
          <p:nvPr>
            <p:ph type="title"/>
          </p:nvPr>
        </p:nvSpPr>
        <p:spPr/>
        <p:txBody>
          <a:bodyPr/>
          <a:lstStyle/>
          <a:p>
            <a:pPr marL="447663"/>
            <a:r>
              <a:rPr lang="en-US" b="1" dirty="0"/>
              <a:t>Operations in the Multidimensional Data Model (OLEP)</a:t>
            </a:r>
            <a:endParaRPr lang="en-US" dirty="0"/>
          </a:p>
        </p:txBody>
      </p:sp>
      <p:sp>
        <p:nvSpPr>
          <p:cNvPr id="3" name="Content Placeholder 2">
            <a:extLst>
              <a:ext uri="{FF2B5EF4-FFF2-40B4-BE49-F238E27FC236}">
                <a16:creationId xmlns:a16="http://schemas.microsoft.com/office/drawing/2014/main" id="{F09DAD2E-9647-40DC-82EC-5D67D25AD1A1}"/>
              </a:ext>
            </a:extLst>
          </p:cNvPr>
          <p:cNvSpPr>
            <a:spLocks noGrp="1"/>
          </p:cNvSpPr>
          <p:nvPr>
            <p:ph idx="1"/>
          </p:nvPr>
        </p:nvSpPr>
        <p:spPr/>
        <p:txBody>
          <a:bodyPr>
            <a:normAutofit/>
          </a:bodyPr>
          <a:lstStyle/>
          <a:p>
            <a:pPr algn="just">
              <a:lnSpc>
                <a:spcPct val="170000"/>
              </a:lnSpc>
            </a:pPr>
            <a:r>
              <a:rPr lang="en-US" dirty="0">
                <a:latin typeface="Bahnschrift" panose="020B0502040204020203" pitchFamily="34" charset="0"/>
              </a:rPr>
              <a:t>A number of OLAP data cube operations exist to materialize these different views, allowing interactive querying and analysis of the data at hand.</a:t>
            </a:r>
          </a:p>
        </p:txBody>
      </p:sp>
    </p:spTree>
    <p:extLst>
      <p:ext uri="{BB962C8B-B14F-4D97-AF65-F5344CB8AC3E}">
        <p14:creationId xmlns:p14="http://schemas.microsoft.com/office/powerpoint/2010/main" val="1101007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8291-E6A3-4E16-BBA9-0C5D96527641}"/>
              </a:ext>
            </a:extLst>
          </p:cNvPr>
          <p:cNvSpPr>
            <a:spLocks noGrp="1"/>
          </p:cNvSpPr>
          <p:nvPr>
            <p:ph type="title"/>
          </p:nvPr>
        </p:nvSpPr>
        <p:spPr/>
        <p:txBody>
          <a:bodyPr/>
          <a:lstStyle/>
          <a:p>
            <a:pPr indent="354004"/>
            <a:r>
              <a:rPr lang="en-US" dirty="0"/>
              <a:t>Typical OLAP Operations</a:t>
            </a:r>
          </a:p>
        </p:txBody>
      </p:sp>
      <p:sp>
        <p:nvSpPr>
          <p:cNvPr id="3" name="Rectangle 2"/>
          <p:cNvSpPr/>
          <p:nvPr/>
        </p:nvSpPr>
        <p:spPr>
          <a:xfrm>
            <a:off x="418559" y="1296834"/>
            <a:ext cx="8306884" cy="3025508"/>
          </a:xfrm>
          <a:prstGeom prst="rect">
            <a:avLst/>
          </a:prstGeom>
        </p:spPr>
        <p:txBody>
          <a:bodyPr wrap="square">
            <a:spAutoFit/>
          </a:bodyPr>
          <a:lstStyle/>
          <a:p>
            <a:pPr algn="just">
              <a:lnSpc>
                <a:spcPct val="150000"/>
              </a:lnSpc>
            </a:pPr>
            <a:r>
              <a:rPr lang="en-US" sz="2600" dirty="0">
                <a:solidFill>
                  <a:schemeClr val="hlink"/>
                </a:solidFill>
                <a:latin typeface="Bahnschrift" panose="020B0502040204020203" pitchFamily="34" charset="0"/>
              </a:rPr>
              <a:t>Roll up (drill-up):</a:t>
            </a:r>
            <a:r>
              <a:rPr lang="en-US" sz="2600" dirty="0">
                <a:latin typeface="Bahnschrift" panose="020B0502040204020203" pitchFamily="34" charset="0"/>
              </a:rPr>
              <a:t> </a:t>
            </a:r>
            <a:r>
              <a:rPr lang="en-US" sz="2600" dirty="0">
                <a:solidFill>
                  <a:schemeClr val="accent1">
                    <a:lumMod val="50000"/>
                  </a:schemeClr>
                </a:solidFill>
                <a:latin typeface="Bahnschrift" panose="020B0502040204020203" pitchFamily="34" charset="0"/>
              </a:rPr>
              <a:t>summarize data</a:t>
            </a:r>
          </a:p>
          <a:p>
            <a:pPr lvl="1" algn="just">
              <a:lnSpc>
                <a:spcPct val="150000"/>
              </a:lnSpc>
            </a:pPr>
            <a:r>
              <a:rPr lang="en-US" sz="2600" dirty="0">
                <a:latin typeface="Bahnschrift" panose="020B0502040204020203" pitchFamily="34" charset="0"/>
              </a:rPr>
              <a:t>by climbing up hierarchy or by dimension reduction</a:t>
            </a:r>
          </a:p>
          <a:p>
            <a:pPr algn="just">
              <a:lnSpc>
                <a:spcPct val="150000"/>
              </a:lnSpc>
            </a:pPr>
            <a:r>
              <a:rPr lang="en-US" sz="2600" dirty="0">
                <a:solidFill>
                  <a:schemeClr val="hlink"/>
                </a:solidFill>
                <a:latin typeface="Bahnschrift" panose="020B0502040204020203" pitchFamily="34" charset="0"/>
              </a:rPr>
              <a:t>Drill down (roll down):</a:t>
            </a:r>
            <a:r>
              <a:rPr lang="en-US" sz="2600" dirty="0">
                <a:latin typeface="Bahnschrift" panose="020B0502040204020203" pitchFamily="34" charset="0"/>
              </a:rPr>
              <a:t> </a:t>
            </a:r>
            <a:r>
              <a:rPr lang="en-US" sz="2600" dirty="0">
                <a:solidFill>
                  <a:schemeClr val="accent1">
                    <a:lumMod val="50000"/>
                  </a:schemeClr>
                </a:solidFill>
                <a:latin typeface="Bahnschrift" panose="020B0502040204020203" pitchFamily="34" charset="0"/>
              </a:rPr>
              <a:t>reverse of roll-up</a:t>
            </a:r>
          </a:p>
          <a:p>
            <a:pPr lvl="1" algn="just">
              <a:lnSpc>
                <a:spcPct val="150000"/>
              </a:lnSpc>
            </a:pPr>
            <a:r>
              <a:rPr lang="en-US" sz="2600" dirty="0">
                <a:latin typeface="Bahnschrift" panose="020B0502040204020203" pitchFamily="34" charset="0"/>
              </a:rPr>
              <a:t>from higher level summary to lower level summary or detailed data, or introducing new dimensions</a:t>
            </a:r>
          </a:p>
        </p:txBody>
      </p:sp>
    </p:spTree>
    <p:extLst>
      <p:ext uri="{BB962C8B-B14F-4D97-AF65-F5344CB8AC3E}">
        <p14:creationId xmlns:p14="http://schemas.microsoft.com/office/powerpoint/2010/main" val="266864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8291-E6A3-4E16-BBA9-0C5D96527641}"/>
              </a:ext>
            </a:extLst>
          </p:cNvPr>
          <p:cNvSpPr>
            <a:spLocks noGrp="1"/>
          </p:cNvSpPr>
          <p:nvPr>
            <p:ph type="title"/>
          </p:nvPr>
        </p:nvSpPr>
        <p:spPr/>
        <p:txBody>
          <a:bodyPr/>
          <a:lstStyle/>
          <a:p>
            <a:pPr indent="354004"/>
            <a:r>
              <a:rPr lang="en-US" dirty="0"/>
              <a:t>Typical OLAP Operations</a:t>
            </a:r>
          </a:p>
        </p:txBody>
      </p:sp>
      <p:sp>
        <p:nvSpPr>
          <p:cNvPr id="3" name="Rectangle 2"/>
          <p:cNvSpPr/>
          <p:nvPr/>
        </p:nvSpPr>
        <p:spPr>
          <a:xfrm>
            <a:off x="463895" y="1334157"/>
            <a:ext cx="8381529" cy="4826001"/>
          </a:xfrm>
          <a:prstGeom prst="rect">
            <a:avLst/>
          </a:prstGeom>
        </p:spPr>
        <p:txBody>
          <a:bodyPr wrap="square">
            <a:spAutoFit/>
          </a:bodyPr>
          <a:lstStyle/>
          <a:p>
            <a:pPr algn="just">
              <a:lnSpc>
                <a:spcPct val="150000"/>
              </a:lnSpc>
            </a:pPr>
            <a:r>
              <a:rPr lang="en-US" sz="2600" dirty="0">
                <a:solidFill>
                  <a:schemeClr val="hlink"/>
                </a:solidFill>
                <a:latin typeface="Bahnschrift" panose="020B0502040204020203" pitchFamily="34" charset="0"/>
              </a:rPr>
              <a:t>Slice and dice:</a:t>
            </a:r>
            <a:r>
              <a:rPr lang="en-US" sz="2600" dirty="0">
                <a:latin typeface="Bahnschrift" panose="020B0502040204020203" pitchFamily="34" charset="0"/>
              </a:rPr>
              <a:t> project and select</a:t>
            </a:r>
          </a:p>
          <a:p>
            <a:pPr lvl="1" algn="just">
              <a:lnSpc>
                <a:spcPct val="150000"/>
              </a:lnSpc>
            </a:pPr>
            <a:r>
              <a:rPr lang="en-US" sz="2600" dirty="0">
                <a:latin typeface="Bahnschrift" panose="020B0502040204020203" pitchFamily="34" charset="0"/>
              </a:rPr>
              <a:t>The Slice operation performs a selection on one dimension of the given cube, resulting in a </a:t>
            </a:r>
            <a:r>
              <a:rPr lang="en-US" sz="2600" dirty="0" err="1">
                <a:latin typeface="Bahnschrift" panose="020B0502040204020203" pitchFamily="34" charset="0"/>
              </a:rPr>
              <a:t>subcube</a:t>
            </a:r>
            <a:r>
              <a:rPr lang="en-US" sz="2600" dirty="0">
                <a:latin typeface="Bahnschrift" panose="020B0502040204020203" pitchFamily="34" charset="0"/>
              </a:rPr>
              <a:t>. The dice operation defines a </a:t>
            </a:r>
            <a:r>
              <a:rPr lang="en-US" sz="2600" dirty="0" err="1">
                <a:latin typeface="Bahnschrift" panose="020B0502040204020203" pitchFamily="34" charset="0"/>
              </a:rPr>
              <a:t>subcube</a:t>
            </a:r>
            <a:r>
              <a:rPr lang="en-US" sz="2600" dirty="0">
                <a:latin typeface="Bahnschrift" panose="020B0502040204020203" pitchFamily="34" charset="0"/>
              </a:rPr>
              <a:t> by performing a selection on two or more dimensions.</a:t>
            </a:r>
          </a:p>
          <a:p>
            <a:pPr algn="just">
              <a:lnSpc>
                <a:spcPct val="150000"/>
              </a:lnSpc>
            </a:pPr>
            <a:r>
              <a:rPr lang="en-US" sz="2600" dirty="0">
                <a:solidFill>
                  <a:schemeClr val="hlink"/>
                </a:solidFill>
                <a:latin typeface="Bahnschrift" panose="020B0502040204020203" pitchFamily="34" charset="0"/>
              </a:rPr>
              <a:t>Pivot (rotate):</a:t>
            </a:r>
            <a:r>
              <a:rPr lang="en-US" sz="2600" dirty="0">
                <a:latin typeface="Bahnschrift" panose="020B0502040204020203" pitchFamily="34" charset="0"/>
              </a:rPr>
              <a:t> </a:t>
            </a:r>
          </a:p>
          <a:p>
            <a:pPr lvl="1" algn="just">
              <a:lnSpc>
                <a:spcPct val="150000"/>
              </a:lnSpc>
            </a:pPr>
            <a:r>
              <a:rPr lang="en-US" sz="2600" dirty="0">
                <a:latin typeface="Bahnschrift" panose="020B0502040204020203" pitchFamily="34" charset="0"/>
              </a:rPr>
              <a:t>Reorient the cube, visualization, 3D to series of 2D planes.</a:t>
            </a:r>
          </a:p>
        </p:txBody>
      </p:sp>
    </p:spTree>
    <p:extLst>
      <p:ext uri="{BB962C8B-B14F-4D97-AF65-F5344CB8AC3E}">
        <p14:creationId xmlns:p14="http://schemas.microsoft.com/office/powerpoint/2010/main" val="3581493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IN" dirty="0"/>
              <a:t>Drill-Up Or Roll-Up</a:t>
            </a:r>
          </a:p>
        </p:txBody>
      </p:sp>
      <p:sp>
        <p:nvSpPr>
          <p:cNvPr id="20483" name="Content Placeholder 2"/>
          <p:cNvSpPr>
            <a:spLocks noGrp="1"/>
          </p:cNvSpPr>
          <p:nvPr>
            <p:ph idx="1"/>
          </p:nvPr>
        </p:nvSpPr>
        <p:spPr>
          <a:xfrm>
            <a:off x="319598" y="1406140"/>
            <a:ext cx="8504809" cy="2022863"/>
          </a:xfrm>
        </p:spPr>
        <p:txBody>
          <a:bodyPr>
            <a:normAutofit lnSpcReduction="10000"/>
          </a:bodyPr>
          <a:lstStyle/>
          <a:p>
            <a:pPr algn="just"/>
            <a:r>
              <a:rPr lang="en-US" dirty="0">
                <a:latin typeface="Bahnschrift" panose="020B0502040204020203" pitchFamily="34" charset="0"/>
              </a:rPr>
              <a:t>The roll-up operation performs aggregation on a data cube either by climbing up the hierarchy or by dimension reduction.</a:t>
            </a:r>
            <a:endParaRPr lang="en-IN" dirty="0">
              <a:latin typeface="Bahnschrift" panose="020B0502040204020203" pitchFamily="34" charset="0"/>
            </a:endParaRPr>
          </a:p>
        </p:txBody>
      </p:sp>
      <p:grpSp>
        <p:nvGrpSpPr>
          <p:cNvPr id="3" name="Group 2">
            <a:extLst>
              <a:ext uri="{FF2B5EF4-FFF2-40B4-BE49-F238E27FC236}">
                <a16:creationId xmlns:a16="http://schemas.microsoft.com/office/drawing/2014/main" id="{B4661384-5F4C-4131-9EF0-7290667D0CA9}"/>
              </a:ext>
            </a:extLst>
          </p:cNvPr>
          <p:cNvGrpSpPr/>
          <p:nvPr/>
        </p:nvGrpSpPr>
        <p:grpSpPr>
          <a:xfrm>
            <a:off x="1179254" y="3719181"/>
            <a:ext cx="6785492" cy="2294552"/>
            <a:chOff x="1066800" y="3633106"/>
            <a:chExt cx="6785492" cy="2294552"/>
          </a:xfrm>
        </p:grpSpPr>
        <p:graphicFrame>
          <p:nvGraphicFramePr>
            <p:cNvPr id="4" name="Content Placeholder 3"/>
            <p:cNvGraphicFramePr>
              <a:graphicFrameLocks/>
            </p:cNvGraphicFramePr>
            <p:nvPr>
              <p:extLst>
                <p:ext uri="{D42A27DB-BD31-4B8C-83A1-F6EECF244321}">
                  <p14:modId xmlns:p14="http://schemas.microsoft.com/office/powerpoint/2010/main" val="1423418576"/>
                </p:ext>
              </p:extLst>
            </p:nvPr>
          </p:nvGraphicFramePr>
          <p:xfrm>
            <a:off x="1066800" y="3633106"/>
            <a:ext cx="3048000" cy="2294552"/>
          </p:xfrm>
          <a:graphic>
            <a:graphicData uri="http://schemas.openxmlformats.org/drawingml/2006/table">
              <a:tbl>
                <a:tblPr firstRow="1" bandRow="1">
                  <a:tableStyleId>{35758FB7-9AC5-4552-8A53-C91805E547FA}</a:tableStyleId>
                </a:tblPr>
                <a:tblGrid>
                  <a:gridCol w="1857829">
                    <a:extLst>
                      <a:ext uri="{9D8B030D-6E8A-4147-A177-3AD203B41FA5}">
                        <a16:colId xmlns:a16="http://schemas.microsoft.com/office/drawing/2014/main" val="20000"/>
                      </a:ext>
                    </a:extLst>
                  </a:gridCol>
                  <a:gridCol w="1190171">
                    <a:extLst>
                      <a:ext uri="{9D8B030D-6E8A-4147-A177-3AD203B41FA5}">
                        <a16:colId xmlns:a16="http://schemas.microsoft.com/office/drawing/2014/main" val="20001"/>
                      </a:ext>
                    </a:extLst>
                  </a:gridCol>
                </a:tblGrid>
                <a:tr h="465752">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382555">
                  <a:tc>
                    <a:txBody>
                      <a:bodyPr/>
                      <a:lstStyle/>
                      <a:p>
                        <a:pPr algn="ctr"/>
                        <a:r>
                          <a:rPr lang="en-IN" sz="2400" dirty="0"/>
                          <a:t>Delhi</a:t>
                        </a:r>
                      </a:p>
                    </a:txBody>
                    <a:tcPr/>
                  </a:tc>
                  <a:tc>
                    <a:txBody>
                      <a:bodyPr/>
                      <a:lstStyle/>
                      <a:p>
                        <a:pPr algn="ctr"/>
                        <a:r>
                          <a:rPr lang="en-IN" sz="2400" dirty="0"/>
                          <a:t>5</a:t>
                        </a:r>
                      </a:p>
                    </a:txBody>
                    <a:tcPr/>
                  </a:tc>
                  <a:extLst>
                    <a:ext uri="{0D108BD9-81ED-4DB2-BD59-A6C34878D82A}">
                      <a16:rowId xmlns:a16="http://schemas.microsoft.com/office/drawing/2014/main" val="10001"/>
                    </a:ext>
                  </a:extLst>
                </a:tr>
                <a:tr h="373225">
                  <a:tc>
                    <a:txBody>
                      <a:bodyPr/>
                      <a:lstStyle/>
                      <a:p>
                        <a:pPr algn="ctr"/>
                        <a:r>
                          <a:rPr lang="en-IN" sz="2400" dirty="0"/>
                          <a:t>New York</a:t>
                        </a:r>
                      </a:p>
                    </a:txBody>
                    <a:tcPr/>
                  </a:tc>
                  <a:tc>
                    <a:txBody>
                      <a:bodyPr/>
                      <a:lstStyle/>
                      <a:p>
                        <a:pPr algn="ctr"/>
                        <a:r>
                          <a:rPr lang="en-IN" sz="2400" dirty="0"/>
                          <a:t>2</a:t>
                        </a:r>
                      </a:p>
                    </a:txBody>
                    <a:tcPr/>
                  </a:tc>
                  <a:extLst>
                    <a:ext uri="{0D108BD9-81ED-4DB2-BD59-A6C34878D82A}">
                      <a16:rowId xmlns:a16="http://schemas.microsoft.com/office/drawing/2014/main" val="10002"/>
                    </a:ext>
                  </a:extLst>
                </a:tr>
                <a:tr h="382555">
                  <a:tc>
                    <a:txBody>
                      <a:bodyPr/>
                      <a:lstStyle/>
                      <a:p>
                        <a:pPr algn="ctr"/>
                        <a:r>
                          <a:rPr lang="en-IN" sz="2400" dirty="0"/>
                          <a:t>Patiala</a:t>
                        </a:r>
                      </a:p>
                    </a:txBody>
                    <a:tcPr/>
                  </a:tc>
                  <a:tc>
                    <a:txBody>
                      <a:bodyPr/>
                      <a:lstStyle/>
                      <a:p>
                        <a:pPr algn="ctr"/>
                        <a:r>
                          <a:rPr lang="en-IN" sz="2400" dirty="0"/>
                          <a:t>3</a:t>
                        </a:r>
                      </a:p>
                    </a:txBody>
                    <a:tcPr/>
                  </a:tc>
                  <a:extLst>
                    <a:ext uri="{0D108BD9-81ED-4DB2-BD59-A6C34878D82A}">
                      <a16:rowId xmlns:a16="http://schemas.microsoft.com/office/drawing/2014/main" val="10003"/>
                    </a:ext>
                  </a:extLst>
                </a:tr>
                <a:tr h="361390">
                  <a:tc>
                    <a:txBody>
                      <a:bodyPr/>
                      <a:lstStyle/>
                      <a:p>
                        <a:pPr algn="ctr"/>
                        <a:r>
                          <a:rPr lang="en-IN" sz="2400" dirty="0"/>
                          <a:t>Los Angles</a:t>
                        </a:r>
                      </a:p>
                    </a:txBody>
                    <a:tcPr/>
                  </a:tc>
                  <a:tc>
                    <a:txBody>
                      <a:bodyPr/>
                      <a:lstStyle/>
                      <a:p>
                        <a:pPr algn="ctr"/>
                        <a:r>
                          <a:rPr lang="en-IN" sz="2400" dirty="0"/>
                          <a:t>5</a:t>
                        </a:r>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08191666"/>
                </p:ext>
              </p:extLst>
            </p:nvPr>
          </p:nvGraphicFramePr>
          <p:xfrm>
            <a:off x="5239138" y="4094582"/>
            <a:ext cx="2613154" cy="1371600"/>
          </p:xfrm>
          <a:graphic>
            <a:graphicData uri="http://schemas.openxmlformats.org/drawingml/2006/table">
              <a:tbl>
                <a:tblPr firstRow="1" bandRow="1">
                  <a:tableStyleId>{3C2FFA5D-87B4-456A-9821-1D502468CF0F}</a:tableStyleId>
                </a:tblPr>
                <a:tblGrid>
                  <a:gridCol w="1431816">
                    <a:extLst>
                      <a:ext uri="{9D8B030D-6E8A-4147-A177-3AD203B41FA5}">
                        <a16:colId xmlns:a16="http://schemas.microsoft.com/office/drawing/2014/main" val="20000"/>
                      </a:ext>
                    </a:extLst>
                  </a:gridCol>
                  <a:gridCol w="1181338">
                    <a:extLst>
                      <a:ext uri="{9D8B030D-6E8A-4147-A177-3AD203B41FA5}">
                        <a16:colId xmlns:a16="http://schemas.microsoft.com/office/drawing/2014/main" val="20001"/>
                      </a:ext>
                    </a:extLst>
                  </a:gridCol>
                </a:tblGrid>
                <a:tr h="419878">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419878">
                  <a:tc>
                    <a:txBody>
                      <a:bodyPr/>
                      <a:lstStyle/>
                      <a:p>
                        <a:pPr algn="ctr"/>
                        <a:r>
                          <a:rPr lang="en-IN" sz="2400" dirty="0"/>
                          <a:t>India</a:t>
                        </a:r>
                      </a:p>
                    </a:txBody>
                    <a:tcPr/>
                  </a:tc>
                  <a:tc>
                    <a:txBody>
                      <a:bodyPr/>
                      <a:lstStyle/>
                      <a:p>
                        <a:pPr algn="ctr"/>
                        <a:r>
                          <a:rPr lang="en-IN" sz="2400" dirty="0"/>
                          <a:t>8</a:t>
                        </a:r>
                      </a:p>
                    </a:txBody>
                    <a:tcPr/>
                  </a:tc>
                  <a:extLst>
                    <a:ext uri="{0D108BD9-81ED-4DB2-BD59-A6C34878D82A}">
                      <a16:rowId xmlns:a16="http://schemas.microsoft.com/office/drawing/2014/main" val="10001"/>
                    </a:ext>
                  </a:extLst>
                </a:tr>
                <a:tr h="419878">
                  <a:tc>
                    <a:txBody>
                      <a:bodyPr/>
                      <a:lstStyle/>
                      <a:p>
                        <a:pPr algn="ctr"/>
                        <a:r>
                          <a:rPr lang="en-IN" sz="2400" dirty="0"/>
                          <a:t>America</a:t>
                        </a:r>
                      </a:p>
                    </a:txBody>
                    <a:tcPr/>
                  </a:tc>
                  <a:tc>
                    <a:txBody>
                      <a:bodyPr/>
                      <a:lstStyle/>
                      <a:p>
                        <a:pPr algn="ctr"/>
                        <a:r>
                          <a:rPr lang="en-IN" sz="2400" dirty="0"/>
                          <a:t>7</a:t>
                        </a:r>
                      </a:p>
                    </a:txBody>
                    <a:tcPr/>
                  </a:tc>
                  <a:extLst>
                    <a:ext uri="{0D108BD9-81ED-4DB2-BD59-A6C34878D82A}">
                      <a16:rowId xmlns:a16="http://schemas.microsoft.com/office/drawing/2014/main" val="10002"/>
                    </a:ext>
                  </a:extLst>
                </a:tr>
              </a:tbl>
            </a:graphicData>
          </a:graphic>
        </p:graphicFrame>
        <p:sp>
          <p:nvSpPr>
            <p:cNvPr id="6" name="Right Arrow 5"/>
            <p:cNvSpPr/>
            <p:nvPr/>
          </p:nvSpPr>
          <p:spPr>
            <a:xfrm>
              <a:off x="4114800" y="4627982"/>
              <a:ext cx="1124338" cy="304800"/>
            </a:xfrm>
            <a:prstGeom prst="rightArrow">
              <a:avLst>
                <a:gd name="adj1" fmla="val 50000"/>
                <a:gd name="adj2" fmla="val 105102"/>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IN" dirty="0"/>
            </a:p>
          </p:txBody>
        </p:sp>
      </p:grpSp>
    </p:spTree>
    <p:extLst>
      <p:ext uri="{BB962C8B-B14F-4D97-AF65-F5344CB8AC3E}">
        <p14:creationId xmlns:p14="http://schemas.microsoft.com/office/powerpoint/2010/main" val="3541293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IN" dirty="0"/>
              <a:t>Roll-Down Or Drill Down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0856076"/>
              </p:ext>
            </p:extLst>
          </p:nvPr>
        </p:nvGraphicFramePr>
        <p:xfrm>
          <a:off x="1076912" y="4051383"/>
          <a:ext cx="2825621" cy="1371600"/>
        </p:xfrm>
        <a:graphic>
          <a:graphicData uri="http://schemas.openxmlformats.org/drawingml/2006/table">
            <a:tbl>
              <a:tblPr firstRow="1" bandRow="1">
                <a:tableStyleId>{35758FB7-9AC5-4552-8A53-C91805E547FA}</a:tableStyleId>
              </a:tblPr>
              <a:tblGrid>
                <a:gridCol w="1561119">
                  <a:extLst>
                    <a:ext uri="{9D8B030D-6E8A-4147-A177-3AD203B41FA5}">
                      <a16:colId xmlns:a16="http://schemas.microsoft.com/office/drawing/2014/main" val="20000"/>
                    </a:ext>
                  </a:extLst>
                </a:gridCol>
                <a:gridCol w="1264503">
                  <a:extLst>
                    <a:ext uri="{9D8B030D-6E8A-4147-A177-3AD203B41FA5}">
                      <a16:colId xmlns:a16="http://schemas.microsoft.com/office/drawing/2014/main" val="20001"/>
                    </a:ext>
                  </a:extLst>
                </a:gridCol>
              </a:tblGrid>
              <a:tr h="457200">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457200">
                <a:tc>
                  <a:txBody>
                    <a:bodyPr/>
                    <a:lstStyle/>
                    <a:p>
                      <a:pPr algn="ctr"/>
                      <a:r>
                        <a:rPr lang="en-IN" sz="2400" dirty="0"/>
                        <a:t>India</a:t>
                      </a:r>
                    </a:p>
                  </a:txBody>
                  <a:tcPr/>
                </a:tc>
                <a:tc>
                  <a:txBody>
                    <a:bodyPr/>
                    <a:lstStyle/>
                    <a:p>
                      <a:pPr algn="ctr"/>
                      <a:r>
                        <a:rPr lang="en-IN" sz="2400" dirty="0"/>
                        <a:t>8</a:t>
                      </a:r>
                    </a:p>
                  </a:txBody>
                  <a:tcPr/>
                </a:tc>
                <a:extLst>
                  <a:ext uri="{0D108BD9-81ED-4DB2-BD59-A6C34878D82A}">
                    <a16:rowId xmlns:a16="http://schemas.microsoft.com/office/drawing/2014/main" val="10001"/>
                  </a:ext>
                </a:extLst>
              </a:tr>
              <a:tr h="457200">
                <a:tc>
                  <a:txBody>
                    <a:bodyPr/>
                    <a:lstStyle/>
                    <a:p>
                      <a:pPr algn="ctr"/>
                      <a:r>
                        <a:rPr lang="en-IN" sz="2400" dirty="0"/>
                        <a:t>America</a:t>
                      </a:r>
                    </a:p>
                  </a:txBody>
                  <a:tcPr/>
                </a:tc>
                <a:tc>
                  <a:txBody>
                    <a:bodyPr/>
                    <a:lstStyle/>
                    <a:p>
                      <a:pPr algn="ctr"/>
                      <a:r>
                        <a:rPr lang="en-IN" sz="2400" dirty="0"/>
                        <a:t>7</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371945185"/>
              </p:ext>
            </p:extLst>
          </p:nvPr>
        </p:nvGraphicFramePr>
        <p:xfrm>
          <a:off x="5162941" y="3594183"/>
          <a:ext cx="2825620" cy="2286000"/>
        </p:xfrm>
        <a:graphic>
          <a:graphicData uri="http://schemas.openxmlformats.org/drawingml/2006/table">
            <a:tbl>
              <a:tblPr firstRow="1" bandRow="1">
                <a:tableStyleId>{D113A9D2-9D6B-4929-AA2D-F23B5EE8CBE7}</a:tableStyleId>
              </a:tblPr>
              <a:tblGrid>
                <a:gridCol w="1635449">
                  <a:extLst>
                    <a:ext uri="{9D8B030D-6E8A-4147-A177-3AD203B41FA5}">
                      <a16:colId xmlns:a16="http://schemas.microsoft.com/office/drawing/2014/main" val="20000"/>
                    </a:ext>
                  </a:extLst>
                </a:gridCol>
                <a:gridCol w="1190171">
                  <a:extLst>
                    <a:ext uri="{9D8B030D-6E8A-4147-A177-3AD203B41FA5}">
                      <a16:colId xmlns:a16="http://schemas.microsoft.com/office/drawing/2014/main" val="20001"/>
                    </a:ext>
                  </a:extLst>
                </a:gridCol>
              </a:tblGrid>
              <a:tr h="457200">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457200">
                <a:tc>
                  <a:txBody>
                    <a:bodyPr/>
                    <a:lstStyle/>
                    <a:p>
                      <a:pPr algn="ctr"/>
                      <a:r>
                        <a:rPr lang="en-IN" sz="2400" dirty="0"/>
                        <a:t>Delhi</a:t>
                      </a:r>
                    </a:p>
                  </a:txBody>
                  <a:tcPr/>
                </a:tc>
                <a:tc>
                  <a:txBody>
                    <a:bodyPr/>
                    <a:lstStyle/>
                    <a:p>
                      <a:pPr algn="ctr"/>
                      <a:r>
                        <a:rPr lang="en-IN" sz="2400" dirty="0"/>
                        <a:t>5</a:t>
                      </a:r>
                    </a:p>
                  </a:txBody>
                  <a:tcPr/>
                </a:tc>
                <a:extLst>
                  <a:ext uri="{0D108BD9-81ED-4DB2-BD59-A6C34878D82A}">
                    <a16:rowId xmlns:a16="http://schemas.microsoft.com/office/drawing/2014/main" val="10001"/>
                  </a:ext>
                </a:extLst>
              </a:tr>
              <a:tr h="457200">
                <a:tc>
                  <a:txBody>
                    <a:bodyPr/>
                    <a:lstStyle/>
                    <a:p>
                      <a:pPr algn="ctr"/>
                      <a:r>
                        <a:rPr lang="en-IN" sz="2400" dirty="0"/>
                        <a:t>New York</a:t>
                      </a:r>
                    </a:p>
                  </a:txBody>
                  <a:tcPr/>
                </a:tc>
                <a:tc>
                  <a:txBody>
                    <a:bodyPr/>
                    <a:lstStyle/>
                    <a:p>
                      <a:pPr algn="ctr"/>
                      <a:r>
                        <a:rPr lang="en-IN" sz="2400" dirty="0"/>
                        <a:t>2</a:t>
                      </a:r>
                    </a:p>
                  </a:txBody>
                  <a:tcPr/>
                </a:tc>
                <a:extLst>
                  <a:ext uri="{0D108BD9-81ED-4DB2-BD59-A6C34878D82A}">
                    <a16:rowId xmlns:a16="http://schemas.microsoft.com/office/drawing/2014/main" val="10002"/>
                  </a:ext>
                </a:extLst>
              </a:tr>
              <a:tr h="457200">
                <a:tc>
                  <a:txBody>
                    <a:bodyPr/>
                    <a:lstStyle/>
                    <a:p>
                      <a:pPr algn="ctr"/>
                      <a:r>
                        <a:rPr lang="en-IN" sz="2400" dirty="0"/>
                        <a:t>Patiala</a:t>
                      </a:r>
                    </a:p>
                  </a:txBody>
                  <a:tcPr/>
                </a:tc>
                <a:tc>
                  <a:txBody>
                    <a:bodyPr/>
                    <a:lstStyle/>
                    <a:p>
                      <a:pPr algn="ctr"/>
                      <a:r>
                        <a:rPr lang="en-IN" sz="2400" dirty="0"/>
                        <a:t>3</a:t>
                      </a:r>
                    </a:p>
                  </a:txBody>
                  <a:tcPr/>
                </a:tc>
                <a:extLst>
                  <a:ext uri="{0D108BD9-81ED-4DB2-BD59-A6C34878D82A}">
                    <a16:rowId xmlns:a16="http://schemas.microsoft.com/office/drawing/2014/main" val="10003"/>
                  </a:ext>
                </a:extLst>
              </a:tr>
              <a:tr h="822960">
                <a:tc>
                  <a:txBody>
                    <a:bodyPr/>
                    <a:lstStyle/>
                    <a:p>
                      <a:pPr algn="ctr"/>
                      <a:r>
                        <a:rPr lang="en-IN" sz="2400" dirty="0"/>
                        <a:t>Los Angles</a:t>
                      </a:r>
                    </a:p>
                  </a:txBody>
                  <a:tcPr/>
                </a:tc>
                <a:tc>
                  <a:txBody>
                    <a:bodyPr/>
                    <a:lstStyle/>
                    <a:p>
                      <a:pPr algn="ctr"/>
                      <a:r>
                        <a:rPr lang="en-IN" sz="2400" dirty="0"/>
                        <a:t>5</a:t>
                      </a:r>
                    </a:p>
                  </a:txBody>
                  <a:tcPr/>
                </a:tc>
                <a:extLst>
                  <a:ext uri="{0D108BD9-81ED-4DB2-BD59-A6C34878D82A}">
                    <a16:rowId xmlns:a16="http://schemas.microsoft.com/office/drawing/2014/main" val="10004"/>
                  </a:ext>
                </a:extLst>
              </a:tr>
            </a:tbl>
          </a:graphicData>
        </a:graphic>
      </p:graphicFrame>
      <p:sp>
        <p:nvSpPr>
          <p:cNvPr id="5" name="Right Arrow 4"/>
          <p:cNvSpPr/>
          <p:nvPr/>
        </p:nvSpPr>
        <p:spPr>
          <a:xfrm>
            <a:off x="3902530" y="4597227"/>
            <a:ext cx="1260411" cy="279919"/>
          </a:xfrm>
          <a:prstGeom prst="rightArrow">
            <a:avLst>
              <a:gd name="adj1" fmla="val 50000"/>
              <a:gd name="adj2" fmla="val 96409"/>
            </a:avLst>
          </a:prstGeom>
          <a:ln>
            <a:solidFill>
              <a:schemeClr val="tx1"/>
            </a:solidFill>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IN"/>
          </a:p>
        </p:txBody>
      </p:sp>
      <p:sp>
        <p:nvSpPr>
          <p:cNvPr id="3" name="Rectangle 2"/>
          <p:cNvSpPr/>
          <p:nvPr/>
        </p:nvSpPr>
        <p:spPr>
          <a:xfrm>
            <a:off x="359228" y="1320084"/>
            <a:ext cx="8382000" cy="1958549"/>
          </a:xfrm>
          <a:prstGeom prst="rect">
            <a:avLst/>
          </a:prstGeom>
        </p:spPr>
        <p:txBody>
          <a:bodyPr wrap="square">
            <a:spAutoFit/>
          </a:bodyPr>
          <a:lstStyle/>
          <a:p>
            <a:pPr marL="514338" indent="-514338" algn="just">
              <a:lnSpc>
                <a:spcPct val="150000"/>
              </a:lnSpc>
              <a:buFont typeface="+mj-lt"/>
              <a:buAutoNum type="arabicPeriod"/>
            </a:pPr>
            <a:r>
              <a:rPr lang="en-US" sz="2800" dirty="0">
                <a:latin typeface="Bahnschrift" panose="020B0502040204020203" pitchFamily="34" charset="0"/>
              </a:rPr>
              <a:t>Stepping down a concept hierarchy for a dimension.</a:t>
            </a:r>
          </a:p>
          <a:p>
            <a:pPr marL="514338" indent="-514338" algn="just">
              <a:lnSpc>
                <a:spcPct val="150000"/>
              </a:lnSpc>
              <a:buFont typeface="+mj-lt"/>
              <a:buAutoNum type="arabicPeriod"/>
            </a:pPr>
            <a:r>
              <a:rPr lang="en-US" sz="2800" dirty="0">
                <a:latin typeface="Bahnschrift" panose="020B0502040204020203" pitchFamily="34" charset="0"/>
              </a:rPr>
              <a:t>By introducing a new dimension.</a:t>
            </a:r>
          </a:p>
        </p:txBody>
      </p:sp>
    </p:spTree>
    <p:extLst>
      <p:ext uri="{BB962C8B-B14F-4D97-AF65-F5344CB8AC3E}">
        <p14:creationId xmlns:p14="http://schemas.microsoft.com/office/powerpoint/2010/main" val="2841498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IN" dirty="0"/>
              <a:t>Slice </a:t>
            </a:r>
          </a:p>
        </p:txBody>
      </p:sp>
      <p:sp>
        <p:nvSpPr>
          <p:cNvPr id="22531" name="Content Placeholder 2"/>
          <p:cNvSpPr>
            <a:spLocks noGrp="1"/>
          </p:cNvSpPr>
          <p:nvPr>
            <p:ph idx="1"/>
          </p:nvPr>
        </p:nvSpPr>
        <p:spPr>
          <a:xfrm>
            <a:off x="319598" y="1345491"/>
            <a:ext cx="8504809" cy="5181599"/>
          </a:xfrm>
        </p:spPr>
        <p:txBody>
          <a:bodyPr/>
          <a:lstStyle/>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slice operation </a:t>
            </a:r>
            <a:r>
              <a:rPr lang="en-US" dirty="0">
                <a:latin typeface="Bahnschrift" panose="020B0502040204020203" pitchFamily="34" charset="0"/>
              </a:rPr>
              <a:t>performs a selection on one dimension of the given cube, resulting in a </a:t>
            </a:r>
            <a:r>
              <a:rPr lang="en-US" dirty="0" err="1">
                <a:latin typeface="Bahnschrift" panose="020B0502040204020203" pitchFamily="34" charset="0"/>
              </a:rPr>
              <a:t>subcube</a:t>
            </a:r>
            <a:r>
              <a:rPr lang="en-US" dirty="0">
                <a:latin typeface="Bahnschrift" panose="020B0502040204020203" pitchFamily="34" charset="0"/>
              </a:rPr>
              <a:t>. Reduces the dimensionality of the cubes.</a:t>
            </a:r>
          </a:p>
          <a:p>
            <a:pPr algn="just"/>
            <a:r>
              <a:rPr lang="en-US" dirty="0">
                <a:latin typeface="Bahnschrift" panose="020B0502040204020203" pitchFamily="34" charset="0"/>
              </a:rPr>
              <a:t>For example, if we want to make a select where Medal = 5.</a:t>
            </a:r>
          </a:p>
        </p:txBody>
      </p:sp>
      <p:graphicFrame>
        <p:nvGraphicFramePr>
          <p:cNvPr id="4" name="Content Placeholder 3"/>
          <p:cNvGraphicFramePr>
            <a:graphicFrameLocks/>
          </p:cNvGraphicFramePr>
          <p:nvPr>
            <p:extLst>
              <p:ext uri="{D42A27DB-BD31-4B8C-83A1-F6EECF244321}">
                <p14:modId xmlns:p14="http://schemas.microsoft.com/office/powerpoint/2010/main" val="1436548999"/>
              </p:ext>
            </p:extLst>
          </p:nvPr>
        </p:nvGraphicFramePr>
        <p:xfrm>
          <a:off x="2857500" y="4475875"/>
          <a:ext cx="3429000" cy="1371600"/>
        </p:xfrm>
        <a:graphic>
          <a:graphicData uri="http://schemas.openxmlformats.org/drawingml/2006/table">
            <a:tbl>
              <a:tblPr firstRow="1" bandRow="1">
                <a:tableStyleId>{D113A9D2-9D6B-4929-AA2D-F23B5EE8CBE7}</a:tableStyleId>
              </a:tblPr>
              <a:tblGrid>
                <a:gridCol w="1819037">
                  <a:extLst>
                    <a:ext uri="{9D8B030D-6E8A-4147-A177-3AD203B41FA5}">
                      <a16:colId xmlns:a16="http://schemas.microsoft.com/office/drawing/2014/main" val="20000"/>
                    </a:ext>
                  </a:extLst>
                </a:gridCol>
                <a:gridCol w="1609963">
                  <a:extLst>
                    <a:ext uri="{9D8B030D-6E8A-4147-A177-3AD203B41FA5}">
                      <a16:colId xmlns:a16="http://schemas.microsoft.com/office/drawing/2014/main" val="20001"/>
                    </a:ext>
                  </a:extLst>
                </a:gridCol>
              </a:tblGrid>
              <a:tr h="457200">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457200">
                <a:tc>
                  <a:txBody>
                    <a:bodyPr/>
                    <a:lstStyle/>
                    <a:p>
                      <a:pPr algn="ctr"/>
                      <a:r>
                        <a:rPr lang="en-IN" sz="2400" dirty="0"/>
                        <a:t>Delhi</a:t>
                      </a:r>
                    </a:p>
                  </a:txBody>
                  <a:tcPr/>
                </a:tc>
                <a:tc>
                  <a:txBody>
                    <a:bodyPr/>
                    <a:lstStyle/>
                    <a:p>
                      <a:pPr algn="ctr"/>
                      <a:r>
                        <a:rPr lang="en-IN" sz="2400" dirty="0"/>
                        <a:t>5</a:t>
                      </a:r>
                    </a:p>
                  </a:txBody>
                  <a:tcPr/>
                </a:tc>
                <a:extLst>
                  <a:ext uri="{0D108BD9-81ED-4DB2-BD59-A6C34878D82A}">
                    <a16:rowId xmlns:a16="http://schemas.microsoft.com/office/drawing/2014/main" val="10001"/>
                  </a:ext>
                </a:extLst>
              </a:tr>
              <a:tr h="457200">
                <a:tc>
                  <a:txBody>
                    <a:bodyPr/>
                    <a:lstStyle/>
                    <a:p>
                      <a:pPr algn="ctr"/>
                      <a:r>
                        <a:rPr lang="en-IN" sz="2400" dirty="0"/>
                        <a:t>Los</a:t>
                      </a:r>
                      <a:r>
                        <a:rPr lang="en-IN" sz="2400" baseline="0" dirty="0"/>
                        <a:t> Angles</a:t>
                      </a:r>
                      <a:endParaRPr lang="en-IN" sz="2400" dirty="0"/>
                    </a:p>
                  </a:txBody>
                  <a:tcPr/>
                </a:tc>
                <a:tc>
                  <a:txBody>
                    <a:bodyPr/>
                    <a:lstStyle/>
                    <a:p>
                      <a:pPr algn="ctr"/>
                      <a:r>
                        <a:rPr lang="en-IN" sz="2400" dirty="0"/>
                        <a:t>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4075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r>
              <a:rPr lang="en-IN" dirty="0"/>
              <a:t>Dice</a:t>
            </a:r>
          </a:p>
        </p:txBody>
      </p:sp>
      <p:sp>
        <p:nvSpPr>
          <p:cNvPr id="3" name="Content Placeholder 2"/>
          <p:cNvSpPr>
            <a:spLocks noGrp="1"/>
          </p:cNvSpPr>
          <p:nvPr>
            <p:ph idx="1"/>
          </p:nvPr>
        </p:nvSpPr>
        <p:spPr>
          <a:xfrm>
            <a:off x="319598" y="1364152"/>
            <a:ext cx="8504809" cy="5181599"/>
          </a:xfrm>
        </p:spPr>
        <p:txBody>
          <a:bodyPr>
            <a:normAutofit/>
          </a:bodyPr>
          <a:lstStyle/>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dice operation </a:t>
            </a:r>
            <a:r>
              <a:rPr lang="en-US" dirty="0">
                <a:latin typeface="Bahnschrift" panose="020B0502040204020203" pitchFamily="34" charset="0"/>
              </a:rPr>
              <a:t>defines a sub-cube by performing a selection on two or more dimensions.</a:t>
            </a:r>
          </a:p>
          <a:p>
            <a:pPr algn="just"/>
            <a:r>
              <a:rPr lang="en-US" dirty="0">
                <a:latin typeface="Bahnschrift" panose="020B0502040204020203" pitchFamily="34" charset="0"/>
              </a:rPr>
              <a:t>For example, if we want to make a select where Medal = 3 or Location = New York.</a:t>
            </a:r>
          </a:p>
          <a:p>
            <a:pPr algn="just"/>
            <a:endParaRPr lang="en-IN" dirty="0">
              <a:latin typeface="Bahnschrift" panose="020B0502040204020203"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2943554224"/>
              </p:ext>
            </p:extLst>
          </p:nvPr>
        </p:nvGraphicFramePr>
        <p:xfrm>
          <a:off x="2857499" y="4943119"/>
          <a:ext cx="3429000" cy="1371600"/>
        </p:xfrm>
        <a:graphic>
          <a:graphicData uri="http://schemas.openxmlformats.org/drawingml/2006/table">
            <a:tbl>
              <a:tblPr firstRow="1" bandRow="1">
                <a:tableStyleId>{327F97BB-C833-4FB7-BDE5-3F7075034690}</a:tableStyleId>
              </a:tblPr>
              <a:tblGrid>
                <a:gridCol w="1819037">
                  <a:extLst>
                    <a:ext uri="{9D8B030D-6E8A-4147-A177-3AD203B41FA5}">
                      <a16:colId xmlns:a16="http://schemas.microsoft.com/office/drawing/2014/main" val="20000"/>
                    </a:ext>
                  </a:extLst>
                </a:gridCol>
                <a:gridCol w="1609963">
                  <a:extLst>
                    <a:ext uri="{9D8B030D-6E8A-4147-A177-3AD203B41FA5}">
                      <a16:colId xmlns:a16="http://schemas.microsoft.com/office/drawing/2014/main" val="20001"/>
                    </a:ext>
                  </a:extLst>
                </a:gridCol>
              </a:tblGrid>
              <a:tr h="457200">
                <a:tc>
                  <a:txBody>
                    <a:bodyPr/>
                    <a:lstStyle/>
                    <a:p>
                      <a:pPr algn="ctr"/>
                      <a:r>
                        <a:rPr lang="en-IN" sz="2400" dirty="0"/>
                        <a:t>Location</a:t>
                      </a:r>
                    </a:p>
                  </a:txBody>
                  <a:tcPr/>
                </a:tc>
                <a:tc>
                  <a:txBody>
                    <a:bodyPr/>
                    <a:lstStyle/>
                    <a:p>
                      <a:pPr algn="ctr"/>
                      <a:r>
                        <a:rPr lang="en-IN" sz="2400" dirty="0"/>
                        <a:t>Medal</a:t>
                      </a:r>
                    </a:p>
                  </a:txBody>
                  <a:tcPr/>
                </a:tc>
                <a:extLst>
                  <a:ext uri="{0D108BD9-81ED-4DB2-BD59-A6C34878D82A}">
                    <a16:rowId xmlns:a16="http://schemas.microsoft.com/office/drawing/2014/main" val="10000"/>
                  </a:ext>
                </a:extLst>
              </a:tr>
              <a:tr h="457200">
                <a:tc>
                  <a:txBody>
                    <a:bodyPr/>
                    <a:lstStyle/>
                    <a:p>
                      <a:pPr algn="ctr"/>
                      <a:r>
                        <a:rPr lang="en-IN" sz="2400" dirty="0"/>
                        <a:t>Patiala</a:t>
                      </a:r>
                    </a:p>
                  </a:txBody>
                  <a:tcPr/>
                </a:tc>
                <a:tc>
                  <a:txBody>
                    <a:bodyPr/>
                    <a:lstStyle/>
                    <a:p>
                      <a:pPr algn="ctr"/>
                      <a:r>
                        <a:rPr lang="en-IN" sz="2400" dirty="0"/>
                        <a:t>3</a:t>
                      </a:r>
                    </a:p>
                  </a:txBody>
                  <a:tcPr/>
                </a:tc>
                <a:extLst>
                  <a:ext uri="{0D108BD9-81ED-4DB2-BD59-A6C34878D82A}">
                    <a16:rowId xmlns:a16="http://schemas.microsoft.com/office/drawing/2014/main" val="10001"/>
                  </a:ext>
                </a:extLst>
              </a:tr>
              <a:tr h="457200">
                <a:tc>
                  <a:txBody>
                    <a:bodyPr/>
                    <a:lstStyle/>
                    <a:p>
                      <a:pPr algn="ctr"/>
                      <a:r>
                        <a:rPr lang="en-IN" sz="2400" dirty="0"/>
                        <a:t>New</a:t>
                      </a:r>
                      <a:r>
                        <a:rPr lang="en-IN" sz="2400" baseline="0" dirty="0"/>
                        <a:t> York</a:t>
                      </a:r>
                      <a:endParaRPr lang="en-IN" sz="2400" dirty="0"/>
                    </a:p>
                  </a:txBody>
                  <a:tcPr/>
                </a:tc>
                <a:tc>
                  <a:txBody>
                    <a:bodyPr/>
                    <a:lstStyle/>
                    <a:p>
                      <a:pPr algn="ctr"/>
                      <a:r>
                        <a:rPr lang="en-IN" sz="2400" dirty="0"/>
                        <a:t>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87769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9" y="102639"/>
            <a:ext cx="9055223" cy="1114397"/>
          </a:xfrm>
        </p:spPr>
        <p:txBody>
          <a:bodyPr>
            <a:normAutofit/>
          </a:bodyPr>
          <a:lstStyle/>
          <a:p>
            <a:pPr indent="177796"/>
            <a:r>
              <a:rPr lang="en-IN" dirty="0"/>
              <a:t>Pivot</a:t>
            </a:r>
          </a:p>
        </p:txBody>
      </p:sp>
      <p:sp>
        <p:nvSpPr>
          <p:cNvPr id="3" name="Content Placeholder 2"/>
          <p:cNvSpPr>
            <a:spLocks noGrp="1"/>
          </p:cNvSpPr>
          <p:nvPr>
            <p:ph idx="1"/>
          </p:nvPr>
        </p:nvSpPr>
        <p:spPr/>
        <p:txBody>
          <a:bodyPr/>
          <a:lstStyle/>
          <a:p>
            <a:pPr algn="just"/>
            <a:r>
              <a:rPr lang="en-US" dirty="0">
                <a:latin typeface="Bahnschrift" panose="020B0502040204020203" pitchFamily="34" charset="0"/>
              </a:rPr>
              <a:t>Pivot is also known as rotate. It Rotates the data axis to view the data from different perspectives.</a:t>
            </a:r>
            <a:endParaRPr lang="en-IN" dirty="0">
              <a:latin typeface="Bahnschrift" panose="020B0502040204020203" pitchFamily="34" charset="0"/>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731" y="3131287"/>
            <a:ext cx="5668543" cy="2716007"/>
          </a:xfrm>
          <a:prstGeom prst="rect">
            <a:avLst/>
          </a:prstGeom>
          <a:noFill/>
          <a:ln w="9525">
            <a:solidFill>
              <a:schemeClr val="tx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16921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indent="447663"/>
            <a:r>
              <a:rPr lang="en-IN" dirty="0"/>
              <a:t>Before and After Pivoting</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35" y="1905000"/>
            <a:ext cx="4191000" cy="4114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967" y="1905000"/>
            <a:ext cx="4191000" cy="4114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22957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6CB2D-3DE0-802C-92A9-428406EABA43}"/>
              </a:ext>
            </a:extLst>
          </p:cNvPr>
          <p:cNvSpPr txBox="1"/>
          <p:nvPr/>
        </p:nvSpPr>
        <p:spPr>
          <a:xfrm>
            <a:off x="1186546" y="3624946"/>
            <a:ext cx="880369" cy="307777"/>
          </a:xfrm>
          <a:prstGeom prst="rect">
            <a:avLst/>
          </a:prstGeom>
          <a:noFill/>
        </p:spPr>
        <p:txBody>
          <a:bodyPr wrap="none" rtlCol="0">
            <a:spAutoFit/>
          </a:bodyPr>
          <a:lstStyle/>
          <a:p>
            <a:r>
              <a:rPr lang="en-US" dirty="0"/>
              <a:t>U01-T04</a:t>
            </a:r>
          </a:p>
        </p:txBody>
      </p:sp>
    </p:spTree>
    <p:extLst>
      <p:ext uri="{BB962C8B-B14F-4D97-AF65-F5344CB8AC3E}">
        <p14:creationId xmlns:p14="http://schemas.microsoft.com/office/powerpoint/2010/main" val="266549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F7F7F">
            <a:alpha val="4705"/>
          </a:srgbClr>
        </a:solidFill>
        <a:effectLst/>
      </p:bgPr>
    </p:bg>
    <p:spTree>
      <p:nvGrpSpPr>
        <p:cNvPr id="1" name="Shape 396"/>
        <p:cNvGrpSpPr/>
        <p:nvPr/>
      </p:nvGrpSpPr>
      <p:grpSpPr>
        <a:xfrm>
          <a:off x="0" y="0"/>
          <a:ext cx="0" cy="0"/>
          <a:chOff x="0" y="0"/>
          <a:chExt cx="0" cy="0"/>
        </a:xfrm>
      </p:grpSpPr>
      <p:sp>
        <p:nvSpPr>
          <p:cNvPr id="397" name="Google Shape;397;p10"/>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Warehouse Properties</a:t>
            </a:r>
            <a:endParaRPr/>
          </a:p>
        </p:txBody>
      </p:sp>
      <p:sp>
        <p:nvSpPr>
          <p:cNvPr id="398" name="Google Shape;398;p10"/>
          <p:cNvSpPr txBox="1">
            <a:spLocks noGrp="1"/>
          </p:cNvSpPr>
          <p:nvPr>
            <p:ph type="body" idx="1"/>
          </p:nvPr>
        </p:nvSpPr>
        <p:spPr>
          <a:xfrm>
            <a:off x="319598" y="1494780"/>
            <a:ext cx="8504809" cy="2185971"/>
          </a:xfrm>
          <a:prstGeom prst="rect">
            <a:avLst/>
          </a:prstGeom>
          <a:noFill/>
          <a:ln>
            <a:noFill/>
          </a:ln>
        </p:spPr>
        <p:txBody>
          <a:bodyPr spcFirstLastPara="1" wrap="square" lIns="91425" tIns="45700" rIns="91425" bIns="45700" anchor="t" anchorCtr="0">
            <a:normAutofit fontScale="92500"/>
          </a:bodyPr>
          <a:lstStyle/>
          <a:p>
            <a:pPr marL="0" indent="0" algn="just">
              <a:spcBef>
                <a:spcPts val="0"/>
              </a:spcBef>
              <a:buNone/>
            </a:pPr>
            <a:r>
              <a:rPr lang="en-US" b="1" dirty="0">
                <a:solidFill>
                  <a:srgbClr val="0C0C0C"/>
                </a:solidFill>
              </a:rPr>
              <a:t>Subject-Oriented</a:t>
            </a:r>
            <a:r>
              <a:rPr lang="en-US" b="1" dirty="0">
                <a:solidFill>
                  <a:srgbClr val="FF0000"/>
                </a:solidFill>
              </a:rPr>
              <a:t> </a:t>
            </a:r>
            <a:endParaRPr dirty="0"/>
          </a:p>
          <a:p>
            <a:pPr marL="457189" lvl="1" indent="0" algn="just">
              <a:buNone/>
            </a:pPr>
            <a:r>
              <a:rPr lang="en-US" dirty="0">
                <a:latin typeface="Arial"/>
                <a:ea typeface="Arial"/>
                <a:cs typeface="Arial"/>
                <a:sym typeface="Arial"/>
              </a:rPr>
              <a:t>Stored data according to target specific subjects. </a:t>
            </a:r>
            <a:endParaRPr dirty="0"/>
          </a:p>
          <a:p>
            <a:pPr marL="457189" lvl="1" indent="0" algn="just">
              <a:lnSpc>
                <a:spcPct val="100000"/>
              </a:lnSpc>
              <a:buNone/>
            </a:pPr>
            <a:r>
              <a:rPr lang="en-US" b="1" dirty="0">
                <a:solidFill>
                  <a:schemeClr val="tx1"/>
                </a:solidFill>
                <a:latin typeface="Arial"/>
                <a:ea typeface="Arial"/>
                <a:cs typeface="Arial"/>
                <a:sym typeface="Arial"/>
              </a:rPr>
              <a:t>Example:</a:t>
            </a:r>
            <a:r>
              <a:rPr lang="en-US" dirty="0">
                <a:solidFill>
                  <a:schemeClr val="tx1"/>
                </a:solidFill>
                <a:latin typeface="Arial"/>
                <a:ea typeface="Arial"/>
                <a:cs typeface="Arial"/>
                <a:sym typeface="Arial"/>
              </a:rPr>
              <a:t> It may store data regarding total Sales, Number of Customers, etc. and not general data on everyday operations</a:t>
            </a:r>
            <a:r>
              <a:rPr lang="en-US" sz="2800" dirty="0">
                <a:solidFill>
                  <a:schemeClr val="tx1"/>
                </a:solidFill>
              </a:rPr>
              <a:t>.</a:t>
            </a:r>
            <a:endParaRPr dirty="0">
              <a:solidFill>
                <a:schemeClr val="tx1"/>
              </a:solidFill>
            </a:endParaRPr>
          </a:p>
          <a:p>
            <a:pPr marL="228594" indent="-50799" algn="just">
              <a:buNone/>
            </a:pPr>
            <a:endParaRPr dirty="0"/>
          </a:p>
          <a:p>
            <a:pPr marL="228594" indent="-50799">
              <a:buNone/>
            </a:pPr>
            <a:endParaRPr dirty="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3960" y="2188799"/>
            <a:ext cx="7716083" cy="4259965"/>
          </a:xfrm>
        </p:spPr>
        <p:txBody>
          <a:bodyPr>
            <a:normAutofit lnSpcReduction="10000"/>
          </a:bodyPr>
          <a:lstStyle/>
          <a:p>
            <a:pPr algn="just">
              <a:lnSpc>
                <a:spcPct val="150000"/>
              </a:lnSpc>
            </a:pPr>
            <a:r>
              <a:rPr lang="en-IN" dirty="0"/>
              <a:t>After this lecture, you will be able to</a:t>
            </a:r>
          </a:p>
          <a:p>
            <a:pPr lvl="1" indent="-457189"/>
            <a:r>
              <a:rPr lang="en-IN" dirty="0"/>
              <a:t>define business analysis framework for data warehouse design.</a:t>
            </a:r>
          </a:p>
          <a:p>
            <a:pPr lvl="1" indent="-457189"/>
            <a:r>
              <a:rPr lang="en-IN" dirty="0"/>
              <a:t>analyse the design process</a:t>
            </a:r>
          </a:p>
          <a:p>
            <a:pPr lvl="1" indent="-457189"/>
            <a:r>
              <a:rPr lang="en-IN" dirty="0"/>
              <a:t>understand various </a:t>
            </a:r>
            <a:r>
              <a:rPr lang="en-US" dirty="0"/>
              <a:t>methods for the efficient implementation of data warehouse systems.</a:t>
            </a:r>
          </a:p>
          <a:p>
            <a:pPr lvl="1" indent="-457189"/>
            <a:r>
              <a:rPr lang="en-US" dirty="0"/>
              <a:t>apply indexing on OLAP data.</a:t>
            </a:r>
            <a:endParaRPr lang="en-IN" dirty="0"/>
          </a:p>
        </p:txBody>
      </p:sp>
    </p:spTree>
    <p:extLst>
      <p:ext uri="{BB962C8B-B14F-4D97-AF65-F5344CB8AC3E}">
        <p14:creationId xmlns:p14="http://schemas.microsoft.com/office/powerpoint/2010/main" val="31913463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dirty="0"/>
              <a:t>Data</a:t>
            </a:r>
            <a:r>
              <a:rPr lang="en-US" b="1" dirty="0"/>
              <a:t> Warehouse Design</a:t>
            </a:r>
            <a:endParaRPr lang="en-US" dirty="0"/>
          </a:p>
        </p:txBody>
      </p:sp>
      <p:sp>
        <p:nvSpPr>
          <p:cNvPr id="37891" name="Content Placeholder 2"/>
          <p:cNvSpPr>
            <a:spLocks noGrp="1"/>
          </p:cNvSpPr>
          <p:nvPr>
            <p:ph idx="1"/>
          </p:nvPr>
        </p:nvSpPr>
        <p:spPr>
          <a:xfrm>
            <a:off x="506211" y="1513441"/>
            <a:ext cx="7910005" cy="2955924"/>
          </a:xfrm>
        </p:spPr>
        <p:txBody>
          <a:bodyPr>
            <a:noAutofit/>
          </a:bodyPr>
          <a:lstStyle/>
          <a:p>
            <a:pPr marL="0" indent="0" algn="just">
              <a:buNone/>
            </a:pPr>
            <a:r>
              <a:rPr lang="en-US" dirty="0">
                <a:solidFill>
                  <a:schemeClr val="accent1">
                    <a:lumMod val="75000"/>
                  </a:schemeClr>
                </a:solidFill>
                <a:latin typeface="Bahnschrift" panose="020B0502040204020203" pitchFamily="34" charset="0"/>
              </a:rPr>
              <a:t>The Design of a Data Warehouse: A Business Analysis Framework</a:t>
            </a:r>
          </a:p>
          <a:p>
            <a:pPr algn="just">
              <a:buFont typeface="Wingdings 2" pitchFamily="18" charset="2"/>
              <a:buNone/>
            </a:pPr>
            <a:r>
              <a:rPr lang="en-US" dirty="0">
                <a:latin typeface="Bahnschrift" panose="020B0502040204020203" pitchFamily="34" charset="0"/>
              </a:rPr>
              <a:t>“What can business analysts gain from having a data warehouse?”</a:t>
            </a:r>
          </a:p>
        </p:txBody>
      </p:sp>
    </p:spTree>
    <p:extLst>
      <p:ext uri="{BB962C8B-B14F-4D97-AF65-F5344CB8AC3E}">
        <p14:creationId xmlns:p14="http://schemas.microsoft.com/office/powerpoint/2010/main" val="3783241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dirty="0"/>
              <a:t>Data</a:t>
            </a:r>
            <a:r>
              <a:rPr lang="en-US" b="1" dirty="0"/>
              <a:t> Warehouse Design</a:t>
            </a:r>
            <a:endParaRPr lang="en-US" dirty="0"/>
          </a:p>
        </p:txBody>
      </p:sp>
      <p:sp>
        <p:nvSpPr>
          <p:cNvPr id="37891" name="Content Placeholder 2"/>
          <p:cNvSpPr>
            <a:spLocks noGrp="1"/>
          </p:cNvSpPr>
          <p:nvPr>
            <p:ph idx="1"/>
          </p:nvPr>
        </p:nvSpPr>
        <p:spPr/>
        <p:txBody>
          <a:bodyPr>
            <a:noAutofit/>
          </a:bodyPr>
          <a:lstStyle/>
          <a:p>
            <a:pPr marL="514338" indent="-514338" algn="just">
              <a:buFont typeface="+mj-lt"/>
              <a:buAutoNum type="arabicPeriod"/>
            </a:pPr>
            <a:r>
              <a:rPr lang="en-US" dirty="0">
                <a:solidFill>
                  <a:schemeClr val="accent1">
                    <a:lumMod val="75000"/>
                  </a:schemeClr>
                </a:solidFill>
                <a:latin typeface="Bahnschrift" panose="020B0502040204020203" pitchFamily="34" charset="0"/>
              </a:rPr>
              <a:t>Competitive advantage </a:t>
            </a:r>
            <a:r>
              <a:rPr lang="en-US" dirty="0">
                <a:latin typeface="Bahnschrift" panose="020B0502040204020203" pitchFamily="34" charset="0"/>
              </a:rPr>
              <a:t>(by presenting relevant information to help win over competitors).</a:t>
            </a:r>
          </a:p>
          <a:p>
            <a:pPr marL="514338" indent="-514338" algn="just">
              <a:buFont typeface="+mj-lt"/>
              <a:buAutoNum type="arabicPeriod"/>
            </a:pPr>
            <a:r>
              <a:rPr lang="en-US" dirty="0">
                <a:solidFill>
                  <a:schemeClr val="accent1">
                    <a:lumMod val="75000"/>
                  </a:schemeClr>
                </a:solidFill>
                <a:latin typeface="Bahnschrift" panose="020B0502040204020203" pitchFamily="34" charset="0"/>
              </a:rPr>
              <a:t>Data warehouse can enhance business productivity </a:t>
            </a:r>
            <a:r>
              <a:rPr lang="en-US" dirty="0">
                <a:latin typeface="Bahnschrift" panose="020B0502040204020203" pitchFamily="34" charset="0"/>
              </a:rPr>
              <a:t>(because it is able to quickly and efficiently gather information that accurately describes the organization).</a:t>
            </a:r>
          </a:p>
          <a:p>
            <a:pPr algn="just">
              <a:buFont typeface="Wingdings 2" pitchFamily="18" charset="2"/>
              <a:buNone/>
            </a:pPr>
            <a:endParaRPr lang="en-US" dirty="0">
              <a:latin typeface="Bahnschrift" panose="020B0502040204020203" pitchFamily="34" charset="0"/>
            </a:endParaRPr>
          </a:p>
        </p:txBody>
      </p:sp>
    </p:spTree>
    <p:extLst>
      <p:ext uri="{BB962C8B-B14F-4D97-AF65-F5344CB8AC3E}">
        <p14:creationId xmlns:p14="http://schemas.microsoft.com/office/powerpoint/2010/main" val="5681651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dirty="0"/>
              <a:t>Data</a:t>
            </a:r>
            <a:r>
              <a:rPr lang="en-US" b="1" dirty="0"/>
              <a:t> Warehouse Design</a:t>
            </a:r>
            <a:endParaRPr lang="en-US" dirty="0"/>
          </a:p>
        </p:txBody>
      </p:sp>
      <p:sp>
        <p:nvSpPr>
          <p:cNvPr id="37891" name="Content Placeholder 2"/>
          <p:cNvSpPr>
            <a:spLocks noGrp="1"/>
          </p:cNvSpPr>
          <p:nvPr>
            <p:ph idx="1"/>
          </p:nvPr>
        </p:nvSpPr>
        <p:spPr>
          <a:xfrm>
            <a:off x="319598" y="1345491"/>
            <a:ext cx="8504809" cy="5181599"/>
          </a:xfrm>
        </p:spPr>
        <p:txBody>
          <a:bodyPr>
            <a:noAutofit/>
          </a:bodyPr>
          <a:lstStyle/>
          <a:p>
            <a:pPr marL="514338" indent="-514338" algn="just">
              <a:buFont typeface="+mj-lt"/>
              <a:buAutoNum type="arabicPeriod" startAt="3"/>
              <a:defRPr/>
            </a:pPr>
            <a:r>
              <a:rPr lang="en-US" dirty="0">
                <a:solidFill>
                  <a:schemeClr val="accent1">
                    <a:lumMod val="75000"/>
                  </a:schemeClr>
                </a:solidFill>
              </a:rPr>
              <a:t>Data warehouse facilitates customer relationship management </a:t>
            </a:r>
            <a:r>
              <a:rPr lang="en-US" dirty="0"/>
              <a:t>(because it provides a consistent view of customers and items across all lines of business, all departments, and all markets).</a:t>
            </a:r>
          </a:p>
          <a:p>
            <a:pPr marL="514338" indent="-514338" algn="just">
              <a:buFont typeface="+mj-lt"/>
              <a:buAutoNum type="arabicPeriod" startAt="3"/>
              <a:defRPr/>
            </a:pPr>
            <a:r>
              <a:rPr lang="en-US" dirty="0"/>
              <a:t>Cost reduction by tracking trends, patterns, and exceptions over long periods in a consistent and reliable manner.</a:t>
            </a:r>
          </a:p>
          <a:p>
            <a:pPr algn="just">
              <a:buFont typeface="Wingdings 2" pitchFamily="18" charset="2"/>
              <a:buNone/>
            </a:pPr>
            <a:endParaRPr lang="en-US" dirty="0">
              <a:latin typeface="Bahnschrift" panose="020B0502040204020203" pitchFamily="34" charset="0"/>
            </a:endParaRPr>
          </a:p>
        </p:txBody>
      </p:sp>
    </p:spTree>
    <p:extLst>
      <p:ext uri="{BB962C8B-B14F-4D97-AF65-F5344CB8AC3E}">
        <p14:creationId xmlns:p14="http://schemas.microsoft.com/office/powerpoint/2010/main" val="776670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dirty="0"/>
              <a:t>Data</a:t>
            </a:r>
            <a:r>
              <a:rPr lang="en-US" b="1" dirty="0"/>
              <a:t> Warehouse Design</a:t>
            </a:r>
            <a:endParaRPr lang="en-US" dirty="0"/>
          </a:p>
        </p:txBody>
      </p:sp>
      <p:sp>
        <p:nvSpPr>
          <p:cNvPr id="7" name="TextBox 6">
            <a:extLst>
              <a:ext uri="{FF2B5EF4-FFF2-40B4-BE49-F238E27FC236}">
                <a16:creationId xmlns:a16="http://schemas.microsoft.com/office/drawing/2014/main" id="{5A146A24-2580-4F18-BD8C-5EF6DA3EA5D7}"/>
              </a:ext>
            </a:extLst>
          </p:cNvPr>
          <p:cNvSpPr txBox="1"/>
          <p:nvPr/>
        </p:nvSpPr>
        <p:spPr>
          <a:xfrm>
            <a:off x="816428" y="1713829"/>
            <a:ext cx="7511144" cy="2604880"/>
          </a:xfrm>
          <a:prstGeom prst="rect">
            <a:avLst/>
          </a:prstGeom>
          <a:noFill/>
        </p:spPr>
        <p:txBody>
          <a:bodyPr wrap="square">
            <a:spAutoFit/>
          </a:bodyPr>
          <a:lstStyle/>
          <a:p>
            <a:pPr algn="just">
              <a:lnSpc>
                <a:spcPct val="150000"/>
              </a:lnSpc>
              <a:buFont typeface="Wingdings 2" panose="05020102010507070707" pitchFamily="18" charset="2"/>
              <a:buNone/>
              <a:defRPr/>
            </a:pPr>
            <a:r>
              <a:rPr lang="en-US" sz="2800" dirty="0">
                <a:latin typeface="Bahnschrift" panose="020B0502040204020203" pitchFamily="34" charset="0"/>
              </a:rPr>
              <a:t>To design an effective data warehouse we need to understand and analyze business needs and construct a business analysis framework.</a:t>
            </a:r>
          </a:p>
        </p:txBody>
      </p:sp>
    </p:spTree>
    <p:extLst>
      <p:ext uri="{BB962C8B-B14F-4D97-AF65-F5344CB8AC3E}">
        <p14:creationId xmlns:p14="http://schemas.microsoft.com/office/powerpoint/2010/main" val="140800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Views in data warehouse design</a:t>
            </a:r>
          </a:p>
        </p:txBody>
      </p:sp>
      <p:sp>
        <p:nvSpPr>
          <p:cNvPr id="39939" name="Content Placeholder 2"/>
          <p:cNvSpPr>
            <a:spLocks noGrp="1"/>
          </p:cNvSpPr>
          <p:nvPr>
            <p:ph idx="1"/>
          </p:nvPr>
        </p:nvSpPr>
        <p:spPr/>
        <p:txBody>
          <a:bodyPr>
            <a:noAutofit/>
          </a:bodyPr>
          <a:lstStyle/>
          <a:p>
            <a:pPr algn="just">
              <a:buFont typeface="Wingdings 2" pitchFamily="18" charset="2"/>
              <a:buNone/>
            </a:pPr>
            <a:r>
              <a:rPr lang="en-US" dirty="0">
                <a:latin typeface="Bahnschrift" panose="020B0502040204020203" pitchFamily="34" charset="0"/>
              </a:rPr>
              <a:t>  Four different views regarding the design of a data warehouse must be considered:</a:t>
            </a:r>
          </a:p>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top-down view </a:t>
            </a:r>
            <a:r>
              <a:rPr lang="en-US" dirty="0">
                <a:latin typeface="Bahnschrift" panose="020B0502040204020203" pitchFamily="34" charset="0"/>
              </a:rPr>
              <a:t>allows the selection of the relevant information necessary for the data warehouse. This information matches the current and future business needs.</a:t>
            </a:r>
          </a:p>
        </p:txBody>
      </p:sp>
    </p:spTree>
    <p:extLst>
      <p:ext uri="{BB962C8B-B14F-4D97-AF65-F5344CB8AC3E}">
        <p14:creationId xmlns:p14="http://schemas.microsoft.com/office/powerpoint/2010/main" val="3762589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Views in data warehouse design</a:t>
            </a:r>
          </a:p>
        </p:txBody>
      </p:sp>
      <p:sp>
        <p:nvSpPr>
          <p:cNvPr id="39939" name="Content Placeholder 2"/>
          <p:cNvSpPr>
            <a:spLocks noGrp="1"/>
          </p:cNvSpPr>
          <p:nvPr>
            <p:ph idx="1"/>
          </p:nvPr>
        </p:nvSpPr>
        <p:spPr/>
        <p:txBody>
          <a:bodyPr>
            <a:noAutofit/>
          </a:bodyPr>
          <a:lstStyle/>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data source view </a:t>
            </a:r>
            <a:r>
              <a:rPr lang="en-US" dirty="0">
                <a:latin typeface="Bahnschrift" panose="020B0502040204020203" pitchFamily="34" charset="0"/>
              </a:rPr>
              <a:t>exposes the information being captured, stored, and managed by operational systems.</a:t>
            </a:r>
          </a:p>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data warehouse view </a:t>
            </a:r>
            <a:r>
              <a:rPr lang="en-US" dirty="0">
                <a:latin typeface="Bahnschrift" panose="020B0502040204020203" pitchFamily="34" charset="0"/>
              </a:rPr>
              <a:t>includes fact tables and dimension tables. It represents the information that is stored inside the data warehouse.</a:t>
            </a:r>
          </a:p>
        </p:txBody>
      </p:sp>
    </p:spTree>
    <p:extLst>
      <p:ext uri="{BB962C8B-B14F-4D97-AF65-F5344CB8AC3E}">
        <p14:creationId xmlns:p14="http://schemas.microsoft.com/office/powerpoint/2010/main" val="282570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Views in data warehouse design</a:t>
            </a:r>
          </a:p>
        </p:txBody>
      </p:sp>
      <p:sp>
        <p:nvSpPr>
          <p:cNvPr id="39939" name="Content Placeholder 2"/>
          <p:cNvSpPr>
            <a:spLocks noGrp="1"/>
          </p:cNvSpPr>
          <p:nvPr>
            <p:ph idx="1"/>
          </p:nvPr>
        </p:nvSpPr>
        <p:spPr/>
        <p:txBody>
          <a:bodyPr>
            <a:noAutofit/>
          </a:bodyPr>
          <a:lstStyle/>
          <a:p>
            <a:pPr algn="just"/>
            <a:r>
              <a:rPr lang="en-US" dirty="0">
                <a:latin typeface="Bahnschrift" panose="020B0502040204020203" pitchFamily="34" charset="0"/>
              </a:rPr>
              <a:t>The </a:t>
            </a:r>
            <a:r>
              <a:rPr lang="en-US" dirty="0">
                <a:solidFill>
                  <a:srgbClr val="C00000"/>
                </a:solidFill>
                <a:latin typeface="Bahnschrift" panose="020B0502040204020203" pitchFamily="34" charset="0"/>
              </a:rPr>
              <a:t>business query view </a:t>
            </a:r>
            <a:r>
              <a:rPr lang="en-US" dirty="0">
                <a:latin typeface="Bahnschrift" panose="020B0502040204020203" pitchFamily="34" charset="0"/>
              </a:rPr>
              <a:t>is the perspective of data in the data warehouse from the viewpoint of the end user.</a:t>
            </a:r>
          </a:p>
        </p:txBody>
      </p:sp>
    </p:spTree>
    <p:extLst>
      <p:ext uri="{BB962C8B-B14F-4D97-AF65-F5344CB8AC3E}">
        <p14:creationId xmlns:p14="http://schemas.microsoft.com/office/powerpoint/2010/main" val="3173598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Process of Data Warehouse Design</a:t>
            </a:r>
            <a:endParaRPr lang="en-US" dirty="0"/>
          </a:p>
        </p:txBody>
      </p:sp>
      <p:sp>
        <p:nvSpPr>
          <p:cNvPr id="48131" name="Content Placeholder 2"/>
          <p:cNvSpPr>
            <a:spLocks noGrp="1"/>
          </p:cNvSpPr>
          <p:nvPr>
            <p:ph idx="1"/>
          </p:nvPr>
        </p:nvSpPr>
        <p:spPr/>
        <p:txBody>
          <a:bodyPr>
            <a:noAutofit/>
          </a:bodyPr>
          <a:lstStyle/>
          <a:p>
            <a:pPr marL="0" indent="0" algn="just">
              <a:buNone/>
              <a:defRPr/>
            </a:pPr>
            <a:r>
              <a:rPr lang="en-US" dirty="0">
                <a:latin typeface="Bahnschrift" panose="020B0502040204020203" pitchFamily="34" charset="0"/>
              </a:rPr>
              <a:t>Data warehouse can be built using a </a:t>
            </a:r>
          </a:p>
          <a:p>
            <a:pPr marL="1028674" indent="-285744" algn="just">
              <a:defRPr/>
            </a:pPr>
            <a:r>
              <a:rPr lang="en-US" dirty="0">
                <a:latin typeface="Bahnschrift" panose="020B0502040204020203" pitchFamily="34" charset="0"/>
              </a:rPr>
              <a:t>top-down approach, </a:t>
            </a:r>
          </a:p>
          <a:p>
            <a:pPr marL="1028674" indent="-285744" algn="just">
              <a:defRPr/>
            </a:pPr>
            <a:r>
              <a:rPr lang="en-US" dirty="0">
                <a:latin typeface="Bahnschrift" panose="020B0502040204020203" pitchFamily="34" charset="0"/>
              </a:rPr>
              <a:t>bottom-up approach, or </a:t>
            </a:r>
          </a:p>
          <a:p>
            <a:pPr marL="1028674" indent="-285744" algn="just">
              <a:defRPr/>
            </a:pPr>
            <a:r>
              <a:rPr lang="en-US" dirty="0">
                <a:latin typeface="Bahnschrift" panose="020B0502040204020203" pitchFamily="34" charset="0"/>
              </a:rPr>
              <a:t>combination of both.</a:t>
            </a:r>
          </a:p>
          <a:p>
            <a:pPr algn="just">
              <a:defRPr/>
            </a:pPr>
            <a:endParaRPr lang="en-US" dirty="0">
              <a:latin typeface="Bahnschrift" panose="020B0502040204020203" pitchFamily="34" charset="0"/>
            </a:endParaRPr>
          </a:p>
        </p:txBody>
      </p:sp>
    </p:spTree>
    <p:extLst>
      <p:ext uri="{BB962C8B-B14F-4D97-AF65-F5344CB8AC3E}">
        <p14:creationId xmlns:p14="http://schemas.microsoft.com/office/powerpoint/2010/main" val="3826425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Process of Data Warehouse Design</a:t>
            </a:r>
            <a:endParaRPr lang="en-US" dirty="0"/>
          </a:p>
        </p:txBody>
      </p:sp>
      <p:sp>
        <p:nvSpPr>
          <p:cNvPr id="7" name="TextBox 6">
            <a:extLst>
              <a:ext uri="{FF2B5EF4-FFF2-40B4-BE49-F238E27FC236}">
                <a16:creationId xmlns:a16="http://schemas.microsoft.com/office/drawing/2014/main" id="{B51A53AC-51BE-4A91-94F0-DCA07564FF15}"/>
              </a:ext>
            </a:extLst>
          </p:cNvPr>
          <p:cNvSpPr txBox="1"/>
          <p:nvPr/>
        </p:nvSpPr>
        <p:spPr>
          <a:xfrm>
            <a:off x="270589" y="1306290"/>
            <a:ext cx="8444205" cy="5190203"/>
          </a:xfrm>
          <a:prstGeom prst="rect">
            <a:avLst/>
          </a:prstGeom>
          <a:noFill/>
        </p:spPr>
        <p:txBody>
          <a:bodyPr wrap="square">
            <a:spAutoFit/>
          </a:bodyPr>
          <a:lstStyle/>
          <a:p>
            <a:pPr marL="457189" indent="-457189" algn="just">
              <a:lnSpc>
                <a:spcPct val="150000"/>
              </a:lnSpc>
              <a:buFont typeface="Arial" panose="020B0604020202020204" pitchFamily="34" charset="0"/>
              <a:buChar char="•"/>
            </a:pPr>
            <a:r>
              <a:rPr lang="en-US" sz="2800" dirty="0">
                <a:solidFill>
                  <a:srgbClr val="C00000"/>
                </a:solidFill>
                <a:latin typeface="Bahnschrift" panose="020B0502040204020203" pitchFamily="34" charset="0"/>
              </a:rPr>
              <a:t>Top-down approach </a:t>
            </a:r>
            <a:r>
              <a:rPr lang="en-US" sz="2800" dirty="0">
                <a:latin typeface="Bahnschrift" panose="020B0502040204020203" pitchFamily="34" charset="0"/>
              </a:rPr>
              <a:t>starts with the overall design and planning. It is used where technology is mature and well known &amp; business problems that must be solved are clear and well understood.</a:t>
            </a:r>
          </a:p>
          <a:p>
            <a:pPr marL="457189" indent="-457189" algn="just">
              <a:lnSpc>
                <a:spcPct val="150000"/>
              </a:lnSpc>
              <a:buFont typeface="Arial" panose="020B0604020202020204" pitchFamily="34" charset="0"/>
              <a:buChar char="•"/>
            </a:pPr>
            <a:r>
              <a:rPr lang="en-US" sz="2800" dirty="0">
                <a:solidFill>
                  <a:srgbClr val="C00000"/>
                </a:solidFill>
                <a:latin typeface="Bahnschrift" panose="020B0502040204020203" pitchFamily="34" charset="0"/>
              </a:rPr>
              <a:t>Bottom-up approach </a:t>
            </a:r>
            <a:r>
              <a:rPr lang="en-US" sz="2800" dirty="0">
                <a:latin typeface="Bahnschrift" panose="020B0502040204020203" pitchFamily="34" charset="0"/>
              </a:rPr>
              <a:t>starts with experiments and prototypes. Useful in the early stage of business modeling and technology development. </a:t>
            </a:r>
          </a:p>
        </p:txBody>
      </p:sp>
    </p:spTree>
    <p:extLst>
      <p:ext uri="{BB962C8B-B14F-4D97-AF65-F5344CB8AC3E}">
        <p14:creationId xmlns:p14="http://schemas.microsoft.com/office/powerpoint/2010/main" val="373499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F7F7F">
            <a:alpha val="4705"/>
          </a:srgbClr>
        </a:solidFill>
        <a:effectLst/>
      </p:bgPr>
    </p:bg>
    <p:spTree>
      <p:nvGrpSpPr>
        <p:cNvPr id="1" name="Shape 408"/>
        <p:cNvGrpSpPr/>
        <p:nvPr/>
      </p:nvGrpSpPr>
      <p:grpSpPr>
        <a:xfrm>
          <a:off x="0" y="0"/>
          <a:ext cx="0" cy="0"/>
          <a:chOff x="0" y="0"/>
          <a:chExt cx="0" cy="0"/>
        </a:xfrm>
      </p:grpSpPr>
      <p:sp>
        <p:nvSpPr>
          <p:cNvPr id="409" name="Google Shape;409;p12"/>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Warehouse Properties</a:t>
            </a:r>
            <a:endParaRPr/>
          </a:p>
        </p:txBody>
      </p:sp>
      <p:sp>
        <p:nvSpPr>
          <p:cNvPr id="410" name="Google Shape;410;p12"/>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0" indent="0" algn="just">
              <a:spcBef>
                <a:spcPts val="0"/>
              </a:spcBef>
              <a:buNone/>
            </a:pPr>
            <a:r>
              <a:rPr lang="en-US" b="1" dirty="0">
                <a:solidFill>
                  <a:srgbClr val="0C0C0C"/>
                </a:solidFill>
              </a:rPr>
              <a:t>Integrated </a:t>
            </a:r>
            <a:endParaRPr dirty="0"/>
          </a:p>
          <a:p>
            <a:pPr marL="457189" lvl="1" indent="0" algn="just">
              <a:buNone/>
            </a:pPr>
            <a:r>
              <a:rPr lang="en-US" dirty="0">
                <a:latin typeface="Arial"/>
                <a:ea typeface="Arial"/>
                <a:cs typeface="Arial"/>
                <a:sym typeface="Arial"/>
              </a:rPr>
              <a:t>Data may be distributed across heterogeneous sources which have to be integrated.</a:t>
            </a:r>
            <a:endParaRPr dirty="0"/>
          </a:p>
          <a:p>
            <a:pPr marL="457189" lvl="1" indent="0" algn="just">
              <a:buNone/>
            </a:pPr>
            <a:r>
              <a:rPr lang="en-US" b="1" dirty="0">
                <a:solidFill>
                  <a:srgbClr val="7F7F7F"/>
                </a:solidFill>
                <a:latin typeface="Arial"/>
                <a:ea typeface="Arial"/>
                <a:cs typeface="Arial"/>
                <a:sym typeface="Arial"/>
              </a:rPr>
              <a:t>Example:</a:t>
            </a:r>
            <a:r>
              <a:rPr lang="en-US" dirty="0">
                <a:solidFill>
                  <a:srgbClr val="7F7F7F"/>
                </a:solidFill>
                <a:latin typeface="Arial"/>
                <a:ea typeface="Arial"/>
                <a:cs typeface="Arial"/>
                <a:sym typeface="Arial"/>
              </a:rPr>
              <a:t> Sales data may be on RDB, Customer information on Flat files, etc</a:t>
            </a:r>
            <a:r>
              <a:rPr lang="en-US" sz="2000" dirty="0">
                <a:solidFill>
                  <a:srgbClr val="7F7F7F"/>
                </a:solidFill>
              </a:rPr>
              <a:t>.</a:t>
            </a:r>
            <a:endParaRPr dirty="0"/>
          </a:p>
          <a:p>
            <a:pPr marL="228594" indent="-50799" algn="just">
              <a:buNone/>
            </a:pPr>
            <a:endParaRPr b="1" i="1" dirty="0">
              <a:solidFill>
                <a:srgbClr val="FF0000"/>
              </a:solidFill>
              <a:latin typeface="Times New Roman"/>
              <a:ea typeface="Times New Roman"/>
              <a:cs typeface="Times New Roman"/>
              <a:sym typeface="Times New Roman"/>
            </a:endParaRPr>
          </a:p>
          <a:p>
            <a:pPr marL="228594" indent="-50799">
              <a:buNone/>
            </a:pP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defRPr/>
            </a:pPr>
            <a:r>
              <a:rPr lang="en-US" b="1" dirty="0"/>
              <a:t>Process of Data Warehouse Design</a:t>
            </a:r>
            <a:endParaRPr lang="en-US" dirty="0"/>
          </a:p>
        </p:txBody>
      </p:sp>
      <p:sp>
        <p:nvSpPr>
          <p:cNvPr id="7" name="TextBox 6">
            <a:extLst>
              <a:ext uri="{FF2B5EF4-FFF2-40B4-BE49-F238E27FC236}">
                <a16:creationId xmlns:a16="http://schemas.microsoft.com/office/drawing/2014/main" id="{B51A53AC-51BE-4A91-94F0-DCA07564FF15}"/>
              </a:ext>
            </a:extLst>
          </p:cNvPr>
          <p:cNvSpPr txBox="1"/>
          <p:nvPr/>
        </p:nvSpPr>
        <p:spPr>
          <a:xfrm>
            <a:off x="475860" y="1399597"/>
            <a:ext cx="8192280" cy="3251211"/>
          </a:xfrm>
          <a:prstGeom prst="rect">
            <a:avLst/>
          </a:prstGeom>
          <a:noFill/>
        </p:spPr>
        <p:txBody>
          <a:bodyPr wrap="square">
            <a:spAutoFit/>
          </a:bodyPr>
          <a:lstStyle/>
          <a:p>
            <a:pPr algn="just">
              <a:lnSpc>
                <a:spcPct val="150000"/>
              </a:lnSpc>
            </a:pPr>
            <a:r>
              <a:rPr lang="en-US" sz="2800" dirty="0">
                <a:solidFill>
                  <a:srgbClr val="C00000"/>
                </a:solidFill>
                <a:latin typeface="Bahnschrift" panose="020B0502040204020203" pitchFamily="34" charset="0"/>
              </a:rPr>
              <a:t>Combined approach</a:t>
            </a:r>
            <a:r>
              <a:rPr lang="en-US" sz="2800" dirty="0">
                <a:latin typeface="Bahnschrift" panose="020B0502040204020203" pitchFamily="34" charset="0"/>
              </a:rPr>
              <a:t>, an organization can exploit the planned and strategic nature of the top-down approach while retaining the rapid implementation and opportunistic application of the bottom-up approach.</a:t>
            </a:r>
          </a:p>
        </p:txBody>
      </p:sp>
    </p:spTree>
    <p:extLst>
      <p:ext uri="{BB962C8B-B14F-4D97-AF65-F5344CB8AC3E}">
        <p14:creationId xmlns:p14="http://schemas.microsoft.com/office/powerpoint/2010/main" val="1089828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indent="447663">
              <a:defRPr/>
            </a:pPr>
            <a:r>
              <a:rPr lang="en-US" dirty="0"/>
              <a:t>Warehouse design process</a:t>
            </a:r>
          </a:p>
        </p:txBody>
      </p:sp>
      <p:sp>
        <p:nvSpPr>
          <p:cNvPr id="46082" name="Content Placeholder 2"/>
          <p:cNvSpPr>
            <a:spLocks noGrp="1"/>
          </p:cNvSpPr>
          <p:nvPr>
            <p:ph idx="1"/>
          </p:nvPr>
        </p:nvSpPr>
        <p:spPr>
          <a:xfrm>
            <a:off x="319598" y="1364154"/>
            <a:ext cx="8504809" cy="5181599"/>
          </a:xfrm>
        </p:spPr>
        <p:txBody>
          <a:bodyPr>
            <a:noAutofit/>
          </a:bodyPr>
          <a:lstStyle/>
          <a:p>
            <a:pPr marL="0" indent="0" algn="just">
              <a:buNone/>
              <a:defRPr/>
            </a:pPr>
            <a:r>
              <a:rPr lang="en-US" sz="2600" b="1" dirty="0"/>
              <a:t>Steps:</a:t>
            </a:r>
          </a:p>
          <a:p>
            <a:pPr marL="342891" indent="-342891" algn="just">
              <a:defRPr/>
            </a:pPr>
            <a:r>
              <a:rPr lang="en-US" sz="2600" dirty="0"/>
              <a:t>Choose </a:t>
            </a:r>
            <a:r>
              <a:rPr lang="en-US" sz="2600" dirty="0">
                <a:solidFill>
                  <a:srgbClr val="C00000"/>
                </a:solidFill>
              </a:rPr>
              <a:t>a business process to model </a:t>
            </a:r>
            <a:r>
              <a:rPr lang="en-US" sz="2600" dirty="0"/>
              <a:t>(e.g., orders, invoices,  shipments, inventory, account administration, sales, or the general ledger).</a:t>
            </a:r>
          </a:p>
          <a:p>
            <a:pPr marL="342891" indent="-342891" algn="just">
              <a:defRPr/>
            </a:pPr>
            <a:r>
              <a:rPr lang="en-US" sz="2600" dirty="0"/>
              <a:t>Choose the </a:t>
            </a:r>
            <a:r>
              <a:rPr lang="en-US" sz="2600" dirty="0">
                <a:solidFill>
                  <a:srgbClr val="C00000"/>
                </a:solidFill>
              </a:rPr>
              <a:t>business process grain</a:t>
            </a:r>
            <a:r>
              <a:rPr lang="en-US" sz="2600" dirty="0"/>
              <a:t>, which is the fundamental, atomic level of data to be represented in the fact table for this process (e.g., individual transactions, individual daily snapshots, and so on).</a:t>
            </a:r>
          </a:p>
        </p:txBody>
      </p:sp>
    </p:spTree>
    <p:extLst>
      <p:ext uri="{BB962C8B-B14F-4D97-AF65-F5344CB8AC3E}">
        <p14:creationId xmlns:p14="http://schemas.microsoft.com/office/powerpoint/2010/main" val="6083436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indent="447663">
              <a:defRPr/>
            </a:pPr>
            <a:r>
              <a:rPr lang="en-US" dirty="0"/>
              <a:t>Warehouse design process</a:t>
            </a:r>
          </a:p>
        </p:txBody>
      </p:sp>
      <p:sp>
        <p:nvSpPr>
          <p:cNvPr id="46082" name="Content Placeholder 2"/>
          <p:cNvSpPr>
            <a:spLocks noGrp="1"/>
          </p:cNvSpPr>
          <p:nvPr>
            <p:ph idx="1"/>
          </p:nvPr>
        </p:nvSpPr>
        <p:spPr/>
        <p:txBody>
          <a:bodyPr>
            <a:noAutofit/>
          </a:bodyPr>
          <a:lstStyle/>
          <a:p>
            <a:pPr marL="342891" indent="-342891" algn="just">
              <a:defRPr/>
            </a:pPr>
            <a:r>
              <a:rPr lang="en-US" sz="2600" dirty="0"/>
              <a:t>Choose the </a:t>
            </a:r>
            <a:r>
              <a:rPr lang="en-US" sz="2600" dirty="0">
                <a:solidFill>
                  <a:srgbClr val="C00000"/>
                </a:solidFill>
              </a:rPr>
              <a:t>dimensions</a:t>
            </a:r>
            <a:r>
              <a:rPr lang="en-US" sz="2600" dirty="0"/>
              <a:t> that will apply to each fact table record.</a:t>
            </a:r>
          </a:p>
          <a:p>
            <a:pPr marL="342891" indent="-342891" algn="just">
              <a:defRPr/>
            </a:pPr>
            <a:r>
              <a:rPr lang="en-US" sz="2600" dirty="0"/>
              <a:t>Choose the </a:t>
            </a:r>
            <a:r>
              <a:rPr lang="en-US" sz="2600" dirty="0">
                <a:solidFill>
                  <a:srgbClr val="C00000"/>
                </a:solidFill>
              </a:rPr>
              <a:t>measures</a:t>
            </a:r>
            <a:r>
              <a:rPr lang="en-US" sz="2600" dirty="0"/>
              <a:t> that will populate each fact table record. Typical measures are numeric additive quantities like </a:t>
            </a:r>
            <a:r>
              <a:rPr lang="en-US" sz="2600" dirty="0" err="1"/>
              <a:t>dollars_sold</a:t>
            </a:r>
            <a:r>
              <a:rPr lang="en-US" sz="2600" dirty="0"/>
              <a:t> and units_ sold.</a:t>
            </a:r>
          </a:p>
          <a:p>
            <a:pPr marL="0" indent="0" algn="just">
              <a:buNone/>
            </a:pPr>
            <a:endParaRPr lang="en-US" sz="2600" dirty="0"/>
          </a:p>
        </p:txBody>
      </p:sp>
    </p:spTree>
    <p:extLst>
      <p:ext uri="{BB962C8B-B14F-4D97-AF65-F5344CB8AC3E}">
        <p14:creationId xmlns:p14="http://schemas.microsoft.com/office/powerpoint/2010/main" val="19327763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indent="541325"/>
            <a:r>
              <a:rPr lang="en-US" b="1" dirty="0"/>
              <a:t>Data Warehouse usage</a:t>
            </a:r>
            <a:endParaRPr lang="en-US" dirty="0"/>
          </a:p>
        </p:txBody>
      </p:sp>
      <p:sp>
        <p:nvSpPr>
          <p:cNvPr id="21507" name="Rectangle 3"/>
          <p:cNvSpPr>
            <a:spLocks noChangeArrowheads="1"/>
          </p:cNvSpPr>
          <p:nvPr/>
        </p:nvSpPr>
        <p:spPr bwMode="auto">
          <a:xfrm>
            <a:off x="222614" y="1331258"/>
            <a:ext cx="8395097" cy="325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Initially, the data warehouse is mainly used for </a:t>
            </a:r>
            <a:r>
              <a:rPr lang="en-US" sz="2800" dirty="0">
                <a:solidFill>
                  <a:srgbClr val="C00000"/>
                </a:solidFill>
                <a:latin typeface="Bahnschrift" panose="020B0502040204020203" pitchFamily="34" charset="0"/>
              </a:rPr>
              <a:t>generating reports </a:t>
            </a:r>
            <a:r>
              <a:rPr lang="en-US" sz="2800" dirty="0">
                <a:latin typeface="Bahnschrift" panose="020B0502040204020203" pitchFamily="34" charset="0"/>
              </a:rPr>
              <a:t>and </a:t>
            </a:r>
            <a:r>
              <a:rPr lang="en-US" sz="2800" dirty="0">
                <a:solidFill>
                  <a:srgbClr val="C00000"/>
                </a:solidFill>
                <a:latin typeface="Bahnschrift" panose="020B0502040204020203" pitchFamily="34" charset="0"/>
              </a:rPr>
              <a:t>answering predefined queries</a:t>
            </a:r>
            <a:r>
              <a:rPr lang="en-US" sz="2800" dirty="0">
                <a:latin typeface="Bahnschrift" panose="020B0502040204020203" pitchFamily="34" charset="0"/>
              </a:rPr>
              <a:t>.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Progressively, it is used to </a:t>
            </a:r>
            <a:r>
              <a:rPr lang="en-US" sz="2800" dirty="0">
                <a:solidFill>
                  <a:srgbClr val="C00000"/>
                </a:solidFill>
                <a:latin typeface="Bahnschrift" panose="020B0502040204020203" pitchFamily="34" charset="0"/>
              </a:rPr>
              <a:t>analyze summarized and detailed data. </a:t>
            </a:r>
          </a:p>
        </p:txBody>
      </p:sp>
    </p:spTree>
    <p:extLst>
      <p:ext uri="{BB962C8B-B14F-4D97-AF65-F5344CB8AC3E}">
        <p14:creationId xmlns:p14="http://schemas.microsoft.com/office/powerpoint/2010/main" val="3353678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indent="541325"/>
            <a:r>
              <a:rPr lang="en-US" b="1" dirty="0"/>
              <a:t>Data Warehouse usage</a:t>
            </a:r>
            <a:endParaRPr lang="en-US" dirty="0"/>
          </a:p>
        </p:txBody>
      </p:sp>
      <p:sp>
        <p:nvSpPr>
          <p:cNvPr id="21507" name="Rectangle 3"/>
          <p:cNvSpPr>
            <a:spLocks noChangeArrowheads="1"/>
          </p:cNvSpPr>
          <p:nvPr/>
        </p:nvSpPr>
        <p:spPr bwMode="auto">
          <a:xfrm>
            <a:off x="222614" y="1331255"/>
            <a:ext cx="8395097" cy="389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Later, the data warehouse is used for </a:t>
            </a:r>
            <a:r>
              <a:rPr lang="en-US" sz="2800" dirty="0">
                <a:solidFill>
                  <a:srgbClr val="C00000"/>
                </a:solidFill>
                <a:latin typeface="Bahnschrift" panose="020B0502040204020203" pitchFamily="34" charset="0"/>
              </a:rPr>
              <a:t>performing multidimensional analysis</a:t>
            </a:r>
            <a:r>
              <a:rPr lang="en-US" sz="2800" dirty="0">
                <a:solidFill>
                  <a:srgbClr val="FF0000"/>
                </a:solidFill>
                <a:latin typeface="Bahnschrift" panose="020B0502040204020203" pitchFamily="34" charset="0"/>
              </a:rPr>
              <a:t> </a:t>
            </a:r>
            <a:r>
              <a:rPr lang="en-US" sz="2800" dirty="0">
                <a:latin typeface="Bahnschrift" panose="020B0502040204020203" pitchFamily="34" charset="0"/>
              </a:rPr>
              <a:t>and sophisticated slice-and-dice operations.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Finally, the data warehouse employed for </a:t>
            </a:r>
            <a:r>
              <a:rPr lang="en-US" sz="2800" dirty="0">
                <a:solidFill>
                  <a:srgbClr val="C00000"/>
                </a:solidFill>
                <a:latin typeface="Bahnschrift" panose="020B0502040204020203" pitchFamily="34" charset="0"/>
              </a:rPr>
              <a:t>knowledge discovery and strategic decision making </a:t>
            </a:r>
            <a:r>
              <a:rPr lang="en-US" sz="2800" dirty="0">
                <a:latin typeface="Bahnschrift" panose="020B0502040204020203" pitchFamily="34" charset="0"/>
              </a:rPr>
              <a:t>using data mining tools. </a:t>
            </a:r>
          </a:p>
        </p:txBody>
      </p:sp>
    </p:spTree>
    <p:extLst>
      <p:ext uri="{BB962C8B-B14F-4D97-AF65-F5344CB8AC3E}">
        <p14:creationId xmlns:p14="http://schemas.microsoft.com/office/powerpoint/2010/main" val="8487801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indent="354004"/>
            <a:r>
              <a:rPr lang="en-US" b="1" dirty="0"/>
              <a:t>Data Warehouse Applications</a:t>
            </a:r>
          </a:p>
        </p:txBody>
      </p:sp>
      <p:sp>
        <p:nvSpPr>
          <p:cNvPr id="4" name="Rectangle 3"/>
          <p:cNvSpPr/>
          <p:nvPr/>
        </p:nvSpPr>
        <p:spPr>
          <a:xfrm>
            <a:off x="522916" y="1477917"/>
            <a:ext cx="8098168" cy="3117841"/>
          </a:xfrm>
          <a:prstGeom prst="rect">
            <a:avLst/>
          </a:prstGeom>
        </p:spPr>
        <p:txBody>
          <a:bodyPr wrap="square">
            <a:spAutoFit/>
          </a:bodyPr>
          <a:lstStyle/>
          <a:p>
            <a:pPr algn="just">
              <a:lnSpc>
                <a:spcPct val="150000"/>
              </a:lnSpc>
              <a:defRPr/>
            </a:pPr>
            <a:r>
              <a:rPr lang="en-US" sz="2800" dirty="0">
                <a:solidFill>
                  <a:schemeClr val="accent1">
                    <a:lumMod val="50000"/>
                  </a:schemeClr>
                </a:solidFill>
                <a:latin typeface="Bahnschrift" panose="020B0502040204020203" pitchFamily="34" charset="0"/>
              </a:rPr>
              <a:t>There are three kinds of data warehouse applications:</a:t>
            </a:r>
          </a:p>
          <a:p>
            <a:pPr marL="971526" lvl="1" indent="-514338" algn="just">
              <a:lnSpc>
                <a:spcPct val="150000"/>
              </a:lnSpc>
              <a:buFont typeface="+mj-lt"/>
              <a:buAutoNum type="romanUcPeriod"/>
              <a:defRPr/>
            </a:pPr>
            <a:r>
              <a:rPr lang="en-US" sz="2600" dirty="0">
                <a:latin typeface="Bahnschrift" panose="020B0502040204020203" pitchFamily="34" charset="0"/>
              </a:rPr>
              <a:t>information processing </a:t>
            </a:r>
          </a:p>
          <a:p>
            <a:pPr marL="971526" lvl="1" indent="-514338" algn="just">
              <a:lnSpc>
                <a:spcPct val="150000"/>
              </a:lnSpc>
              <a:buFont typeface="+mj-lt"/>
              <a:buAutoNum type="romanUcPeriod"/>
              <a:defRPr/>
            </a:pPr>
            <a:r>
              <a:rPr lang="en-US" sz="2600" dirty="0">
                <a:latin typeface="Bahnschrift" panose="020B0502040204020203" pitchFamily="34" charset="0"/>
              </a:rPr>
              <a:t>analytical processing</a:t>
            </a:r>
          </a:p>
          <a:p>
            <a:pPr marL="971526" lvl="1" indent="-514338" algn="just">
              <a:lnSpc>
                <a:spcPct val="150000"/>
              </a:lnSpc>
              <a:buFont typeface="+mj-lt"/>
              <a:buAutoNum type="romanUcPeriod"/>
              <a:defRPr/>
            </a:pPr>
            <a:r>
              <a:rPr lang="en-US" sz="2600" dirty="0">
                <a:latin typeface="Bahnschrift" panose="020B0502040204020203" pitchFamily="34" charset="0"/>
              </a:rPr>
              <a:t>data mining.</a:t>
            </a:r>
          </a:p>
        </p:txBody>
      </p:sp>
    </p:spTree>
    <p:extLst>
      <p:ext uri="{BB962C8B-B14F-4D97-AF65-F5344CB8AC3E}">
        <p14:creationId xmlns:p14="http://schemas.microsoft.com/office/powerpoint/2010/main" val="3300066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indent="354004"/>
            <a:r>
              <a:rPr lang="en-US" b="1" dirty="0"/>
              <a:t>Data Warehouse Applications</a:t>
            </a:r>
          </a:p>
        </p:txBody>
      </p:sp>
      <p:sp>
        <p:nvSpPr>
          <p:cNvPr id="5" name="Rectangle 3">
            <a:extLst>
              <a:ext uri="{FF2B5EF4-FFF2-40B4-BE49-F238E27FC236}">
                <a16:creationId xmlns:a16="http://schemas.microsoft.com/office/drawing/2014/main" id="{EC9CAFDA-17AF-43E2-9553-77FD6FD3686C}"/>
              </a:ext>
            </a:extLst>
          </p:cNvPr>
          <p:cNvSpPr txBox="1">
            <a:spLocks noChangeArrowheads="1"/>
          </p:cNvSpPr>
          <p:nvPr/>
        </p:nvSpPr>
        <p:spPr>
          <a:xfrm>
            <a:off x="363555" y="1439380"/>
            <a:ext cx="8266511" cy="2918019"/>
          </a:xfrm>
          <a:prstGeom prst="rect">
            <a:avLst/>
          </a:prstGeom>
          <a:noFill/>
        </p:spPr>
        <p:txBody>
          <a:bodyPr lIns="92075" tIns="46039" rIns="92075" bIns="46039">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354004" lvl="1" indent="-354004" algn="just">
              <a:lnSpc>
                <a:spcPct val="150000"/>
              </a:lnSpc>
              <a:defRPr/>
            </a:pPr>
            <a:r>
              <a:rPr lang="en-US" altLang="zh-CN" sz="2800" dirty="0">
                <a:solidFill>
                  <a:schemeClr val="tx2"/>
                </a:solidFill>
                <a:latin typeface="Bahnschrift" panose="020B0502040204020203" pitchFamily="34" charset="0"/>
              </a:rPr>
              <a:t>Information processing</a:t>
            </a:r>
          </a:p>
          <a:p>
            <a:pPr lvl="2" algn="just">
              <a:lnSpc>
                <a:spcPct val="150000"/>
              </a:lnSpc>
              <a:defRPr/>
            </a:pPr>
            <a:r>
              <a:rPr lang="en-US" altLang="zh-CN" sz="2800" dirty="0">
                <a:latin typeface="Bahnschrift" panose="020B0502040204020203" pitchFamily="34" charset="0"/>
              </a:rPr>
              <a:t>supports querying, basic statistical analysis, and reporting using crosstabs, tables, charts and graphs</a:t>
            </a:r>
          </a:p>
        </p:txBody>
      </p:sp>
    </p:spTree>
    <p:extLst>
      <p:ext uri="{BB962C8B-B14F-4D97-AF65-F5344CB8AC3E}">
        <p14:creationId xmlns:p14="http://schemas.microsoft.com/office/powerpoint/2010/main" val="1503507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indent="354004"/>
            <a:r>
              <a:rPr lang="en-US" b="1" dirty="0"/>
              <a:t>Data Warehouse Applications</a:t>
            </a:r>
          </a:p>
        </p:txBody>
      </p:sp>
      <p:sp>
        <p:nvSpPr>
          <p:cNvPr id="5" name="Rectangle 3">
            <a:extLst>
              <a:ext uri="{FF2B5EF4-FFF2-40B4-BE49-F238E27FC236}">
                <a16:creationId xmlns:a16="http://schemas.microsoft.com/office/drawing/2014/main" id="{EC9CAFDA-17AF-43E2-9553-77FD6FD3686C}"/>
              </a:ext>
            </a:extLst>
          </p:cNvPr>
          <p:cNvSpPr txBox="1">
            <a:spLocks noChangeArrowheads="1"/>
          </p:cNvSpPr>
          <p:nvPr/>
        </p:nvSpPr>
        <p:spPr>
          <a:xfrm>
            <a:off x="363555" y="1439377"/>
            <a:ext cx="8266511" cy="3477856"/>
          </a:xfrm>
          <a:prstGeom prst="rect">
            <a:avLst/>
          </a:prstGeom>
          <a:noFill/>
        </p:spPr>
        <p:txBody>
          <a:bodyPr lIns="92075" tIns="46039" rIns="92075" bIns="46039">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354004" lvl="1" indent="-354004" algn="just">
              <a:lnSpc>
                <a:spcPct val="150000"/>
              </a:lnSpc>
              <a:defRPr/>
            </a:pPr>
            <a:r>
              <a:rPr lang="en-US" altLang="zh-CN" sz="2800" dirty="0">
                <a:solidFill>
                  <a:schemeClr val="tx2"/>
                </a:solidFill>
                <a:latin typeface="Bahnschrift" panose="020B0502040204020203" pitchFamily="34" charset="0"/>
              </a:rPr>
              <a:t>Analytical processing</a:t>
            </a:r>
          </a:p>
          <a:p>
            <a:pPr lvl="2" algn="just">
              <a:lnSpc>
                <a:spcPct val="150000"/>
              </a:lnSpc>
              <a:defRPr/>
            </a:pPr>
            <a:r>
              <a:rPr lang="en-US" altLang="zh-CN" sz="2800" dirty="0">
                <a:latin typeface="Bahnschrift" panose="020B0502040204020203" pitchFamily="34" charset="0"/>
              </a:rPr>
              <a:t>It generally operates on historic data in both summarized and detailed forms.</a:t>
            </a:r>
          </a:p>
          <a:p>
            <a:pPr lvl="2" algn="just">
              <a:lnSpc>
                <a:spcPct val="150000"/>
              </a:lnSpc>
              <a:defRPr/>
            </a:pPr>
            <a:r>
              <a:rPr lang="en-US" altLang="zh-CN" sz="2800" dirty="0">
                <a:latin typeface="Bahnschrift" panose="020B0502040204020203" pitchFamily="34" charset="0"/>
              </a:rPr>
              <a:t>supports basic OLAP operations, slice-dice, drilling, pivoting.</a:t>
            </a:r>
          </a:p>
        </p:txBody>
      </p:sp>
    </p:spTree>
    <p:extLst>
      <p:ext uri="{BB962C8B-B14F-4D97-AF65-F5344CB8AC3E}">
        <p14:creationId xmlns:p14="http://schemas.microsoft.com/office/powerpoint/2010/main" val="2725531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indent="354004"/>
            <a:r>
              <a:rPr lang="en-US" b="1" dirty="0"/>
              <a:t>Data Warehouse Applications</a:t>
            </a:r>
          </a:p>
        </p:txBody>
      </p:sp>
      <p:sp>
        <p:nvSpPr>
          <p:cNvPr id="5" name="Rectangle 3">
            <a:extLst>
              <a:ext uri="{FF2B5EF4-FFF2-40B4-BE49-F238E27FC236}">
                <a16:creationId xmlns:a16="http://schemas.microsoft.com/office/drawing/2014/main" id="{EC9CAFDA-17AF-43E2-9553-77FD6FD3686C}"/>
              </a:ext>
            </a:extLst>
          </p:cNvPr>
          <p:cNvSpPr txBox="1">
            <a:spLocks noChangeArrowheads="1"/>
          </p:cNvSpPr>
          <p:nvPr/>
        </p:nvSpPr>
        <p:spPr>
          <a:xfrm>
            <a:off x="363555" y="1439377"/>
            <a:ext cx="8266511" cy="3879072"/>
          </a:xfrm>
          <a:prstGeom prst="rect">
            <a:avLst/>
          </a:prstGeom>
          <a:noFill/>
        </p:spPr>
        <p:txBody>
          <a:bodyPr lIns="92075" tIns="46039" rIns="92075" bIns="46039">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lvl="1" indent="0" algn="just">
              <a:lnSpc>
                <a:spcPct val="150000"/>
              </a:lnSpc>
              <a:buNone/>
              <a:defRPr/>
            </a:pPr>
            <a:r>
              <a:rPr lang="en-US" altLang="zh-CN" sz="2800" dirty="0">
                <a:solidFill>
                  <a:schemeClr val="accent1">
                    <a:lumMod val="50000"/>
                  </a:schemeClr>
                </a:solidFill>
                <a:latin typeface="Bahnschrift" panose="020B0502040204020203" pitchFamily="34" charset="0"/>
              </a:rPr>
              <a:t>Data mining</a:t>
            </a:r>
          </a:p>
          <a:p>
            <a:pPr lvl="1" algn="just">
              <a:lnSpc>
                <a:spcPct val="150000"/>
              </a:lnSpc>
              <a:defRPr/>
            </a:pPr>
            <a:r>
              <a:rPr lang="en-US" altLang="zh-CN" sz="2800" dirty="0">
                <a:latin typeface="Bahnschrift" panose="020B0502040204020203" pitchFamily="34" charset="0"/>
              </a:rPr>
              <a:t>knowledge discovery from hidden patterns </a:t>
            </a:r>
          </a:p>
          <a:p>
            <a:pPr lvl="1" algn="just">
              <a:lnSpc>
                <a:spcPct val="150000"/>
              </a:lnSpc>
              <a:defRPr/>
            </a:pPr>
            <a:r>
              <a:rPr lang="en-US" altLang="zh-CN" sz="2800" dirty="0">
                <a:latin typeface="Bahnschrift" panose="020B0502040204020203" pitchFamily="34" charset="0"/>
              </a:rPr>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41031555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marL="269868"/>
            <a:r>
              <a:rPr lang="en-US" dirty="0"/>
              <a:t>Question</a:t>
            </a:r>
          </a:p>
        </p:txBody>
      </p:sp>
      <p:sp>
        <p:nvSpPr>
          <p:cNvPr id="24579" name="Rectangle 3"/>
          <p:cNvSpPr>
            <a:spLocks noChangeArrowheads="1"/>
          </p:cNvSpPr>
          <p:nvPr/>
        </p:nvSpPr>
        <p:spPr bwMode="auto">
          <a:xfrm>
            <a:off x="363061" y="2312266"/>
            <a:ext cx="8287253" cy="42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189" indent="-457189" algn="just">
              <a:lnSpc>
                <a:spcPct val="150000"/>
              </a:lnSpc>
              <a:buFont typeface="Arial" pitchFamily="34" charset="0"/>
              <a:buChar char="•"/>
            </a:pPr>
            <a:r>
              <a:rPr lang="en-US" sz="2600" dirty="0">
                <a:latin typeface="Bahnschrift" panose="020B0502040204020203" pitchFamily="34" charset="0"/>
              </a:rPr>
              <a:t>Information processing, based on queries, can find useful information directly stored in databases or computable by aggregate functions.</a:t>
            </a:r>
          </a:p>
          <a:p>
            <a:pPr marL="457189" indent="-457189" algn="just">
              <a:lnSpc>
                <a:spcPct val="150000"/>
              </a:lnSpc>
              <a:buFont typeface="Arial" pitchFamily="34" charset="0"/>
              <a:buChar char="•"/>
            </a:pPr>
            <a:r>
              <a:rPr lang="en-US" sz="2600" dirty="0">
                <a:latin typeface="Bahnschrift" panose="020B0502040204020203" pitchFamily="34" charset="0"/>
              </a:rPr>
              <a:t>It do not reflect hidden patterns or regularities buried in the database. </a:t>
            </a:r>
          </a:p>
          <a:p>
            <a:pPr marL="457189" indent="-457189" algn="just">
              <a:lnSpc>
                <a:spcPct val="150000"/>
              </a:lnSpc>
              <a:buFont typeface="Arial" pitchFamily="34" charset="0"/>
              <a:buChar char="•"/>
            </a:pPr>
            <a:r>
              <a:rPr lang="en-US" sz="2600" dirty="0">
                <a:latin typeface="Bahnschrift" panose="020B0502040204020203" pitchFamily="34" charset="0"/>
              </a:rPr>
              <a:t>Therefore, information processing is not data mining.</a:t>
            </a:r>
          </a:p>
        </p:txBody>
      </p:sp>
      <p:sp>
        <p:nvSpPr>
          <p:cNvPr id="5" name="TextBox 4">
            <a:extLst>
              <a:ext uri="{FF2B5EF4-FFF2-40B4-BE49-F238E27FC236}">
                <a16:creationId xmlns:a16="http://schemas.microsoft.com/office/drawing/2014/main" id="{CB99183E-90C7-4C38-BBBE-519F3212C9B9}"/>
              </a:ext>
            </a:extLst>
          </p:cNvPr>
          <p:cNvSpPr txBox="1"/>
          <p:nvPr/>
        </p:nvSpPr>
        <p:spPr>
          <a:xfrm>
            <a:off x="688200" y="1358158"/>
            <a:ext cx="7856376" cy="954107"/>
          </a:xfrm>
          <a:prstGeom prst="rect">
            <a:avLst/>
          </a:prstGeom>
          <a:noFill/>
        </p:spPr>
        <p:txBody>
          <a:bodyPr wrap="square">
            <a:spAutoFit/>
          </a:bodyPr>
          <a:lstStyle/>
          <a:p>
            <a:pPr algn="ctr"/>
            <a:r>
              <a:rPr lang="en-US" sz="2800" dirty="0">
                <a:solidFill>
                  <a:schemeClr val="accent1">
                    <a:lumMod val="50000"/>
                  </a:schemeClr>
                </a:solidFill>
                <a:latin typeface="Bahnschrift" panose="020B0502040204020203" pitchFamily="34" charset="0"/>
              </a:rPr>
              <a:t>“How does data mining relate to information processing and online analytical processing? ”</a:t>
            </a:r>
            <a:endParaRPr lang="en-IN" sz="2800" dirty="0">
              <a:solidFill>
                <a:schemeClr val="accent1">
                  <a:lumMod val="50000"/>
                </a:schemeClr>
              </a:solidFill>
              <a:latin typeface="Bahnschrift" panose="020B0502040204020203" pitchFamily="34" charset="0"/>
            </a:endParaRPr>
          </a:p>
        </p:txBody>
      </p:sp>
    </p:spTree>
    <p:extLst>
      <p:ext uri="{BB962C8B-B14F-4D97-AF65-F5344CB8AC3E}">
        <p14:creationId xmlns:p14="http://schemas.microsoft.com/office/powerpoint/2010/main" val="49586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4"/>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Warehouse Properties</a:t>
            </a:r>
            <a:endParaRPr/>
          </a:p>
        </p:txBody>
      </p:sp>
      <p:sp>
        <p:nvSpPr>
          <p:cNvPr id="422" name="Google Shape;422;p14"/>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0" indent="0" algn="just">
              <a:spcBef>
                <a:spcPts val="0"/>
              </a:spcBef>
              <a:buNone/>
            </a:pPr>
            <a:r>
              <a:rPr lang="en-US" b="1" dirty="0">
                <a:solidFill>
                  <a:srgbClr val="0C0C0C"/>
                </a:solidFill>
              </a:rPr>
              <a:t>Time Variant </a:t>
            </a:r>
            <a:endParaRPr dirty="0"/>
          </a:p>
          <a:p>
            <a:pPr marL="457189" lvl="1" indent="0" algn="just">
              <a:buNone/>
            </a:pPr>
            <a:r>
              <a:rPr lang="en-US" dirty="0">
                <a:latin typeface="Arial"/>
                <a:ea typeface="Arial"/>
                <a:cs typeface="Arial"/>
                <a:sym typeface="Arial"/>
              </a:rPr>
              <a:t>Data are stored to provide information from an historic perspective. </a:t>
            </a:r>
            <a:endParaRPr dirty="0"/>
          </a:p>
          <a:p>
            <a:pPr marL="457189" lvl="1" indent="0" algn="just">
              <a:buNone/>
            </a:pPr>
            <a:r>
              <a:rPr lang="en-US" b="1" dirty="0">
                <a:solidFill>
                  <a:srgbClr val="7F7F7F"/>
                </a:solidFill>
                <a:latin typeface="Arial"/>
                <a:ea typeface="Arial"/>
                <a:cs typeface="Arial"/>
                <a:sym typeface="Arial"/>
              </a:rPr>
              <a:t>Example: </a:t>
            </a:r>
            <a:r>
              <a:rPr lang="en-US" dirty="0">
                <a:solidFill>
                  <a:srgbClr val="7F7F7F"/>
                </a:solidFill>
                <a:latin typeface="Arial"/>
                <a:ea typeface="Arial"/>
                <a:cs typeface="Arial"/>
                <a:sym typeface="Arial"/>
              </a:rPr>
              <a:t>Data of sales in last 5 years, etc.</a:t>
            </a:r>
            <a:endParaRPr dirty="0"/>
          </a:p>
          <a:p>
            <a:pPr marL="0" indent="0">
              <a:buNone/>
            </a:pP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Autofit/>
          </a:bodyPr>
          <a:lstStyle/>
          <a:p>
            <a:pPr indent="354004"/>
            <a:r>
              <a:rPr lang="en-US" dirty="0"/>
              <a:t>Question</a:t>
            </a:r>
          </a:p>
        </p:txBody>
      </p:sp>
      <p:sp>
        <p:nvSpPr>
          <p:cNvPr id="25603" name="Rectangle 3"/>
          <p:cNvSpPr>
            <a:spLocks noChangeArrowheads="1"/>
          </p:cNvSpPr>
          <p:nvPr/>
        </p:nvSpPr>
        <p:spPr bwMode="auto">
          <a:xfrm>
            <a:off x="515323" y="2658711"/>
            <a:ext cx="7980663" cy="279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891" indent="-342891" algn="just">
              <a:lnSpc>
                <a:spcPct val="150000"/>
              </a:lnSpc>
              <a:buFont typeface="Arial" pitchFamily="34" charset="0"/>
              <a:buChar char="•"/>
            </a:pPr>
            <a:r>
              <a:rPr lang="en-US" sz="2400" dirty="0">
                <a:latin typeface="Bahnschrift" panose="020B0502040204020203" pitchFamily="34" charset="0"/>
              </a:rPr>
              <a:t>OLAP is a data summarization/aggregation tool that helps simplify data analysis.</a:t>
            </a:r>
          </a:p>
          <a:p>
            <a:pPr marL="342891" indent="-342891" algn="just">
              <a:lnSpc>
                <a:spcPct val="150000"/>
              </a:lnSpc>
              <a:buFont typeface="Arial" pitchFamily="34" charset="0"/>
              <a:buChar char="•"/>
            </a:pPr>
            <a:r>
              <a:rPr lang="en-US" sz="2400" dirty="0">
                <a:latin typeface="Bahnschrift" panose="020B0502040204020203" pitchFamily="34" charset="0"/>
              </a:rPr>
              <a:t>Data mining allows the automated discovery of implicit patterns and interesting knowledge hidden in large amounts of data.</a:t>
            </a:r>
          </a:p>
        </p:txBody>
      </p:sp>
      <p:sp>
        <p:nvSpPr>
          <p:cNvPr id="5" name="TextBox 4">
            <a:extLst>
              <a:ext uri="{FF2B5EF4-FFF2-40B4-BE49-F238E27FC236}">
                <a16:creationId xmlns:a16="http://schemas.microsoft.com/office/drawing/2014/main" id="{BC22FEB3-4277-4BAC-90E0-8CEF6AD41DAF}"/>
              </a:ext>
            </a:extLst>
          </p:cNvPr>
          <p:cNvSpPr txBox="1"/>
          <p:nvPr/>
        </p:nvSpPr>
        <p:spPr>
          <a:xfrm>
            <a:off x="649782" y="1516428"/>
            <a:ext cx="7711751" cy="954107"/>
          </a:xfrm>
          <a:prstGeom prst="rect">
            <a:avLst/>
          </a:prstGeom>
          <a:noFill/>
        </p:spPr>
        <p:txBody>
          <a:bodyPr wrap="square">
            <a:spAutoFit/>
          </a:bodyPr>
          <a:lstStyle/>
          <a:p>
            <a:pPr algn="ctr"/>
            <a:r>
              <a:rPr lang="en-US" sz="2800" dirty="0">
                <a:solidFill>
                  <a:schemeClr val="accent1">
                    <a:lumMod val="50000"/>
                  </a:schemeClr>
                </a:solidFill>
                <a:latin typeface="Bahnschrift" panose="020B0502040204020203" pitchFamily="34" charset="0"/>
              </a:rPr>
              <a:t>“Do OLAP systems perform data mining? Are OLAP systems actually data mining systems?”</a:t>
            </a:r>
            <a:endParaRPr lang="en-IN" sz="2800" dirty="0">
              <a:solidFill>
                <a:schemeClr val="accent1">
                  <a:lumMod val="50000"/>
                </a:schemeClr>
              </a:solidFill>
              <a:latin typeface="Bahnschrift" panose="020B0502040204020203" pitchFamily="34" charset="0"/>
            </a:endParaRPr>
          </a:p>
        </p:txBody>
      </p:sp>
    </p:spTree>
    <p:extLst>
      <p:ext uri="{BB962C8B-B14F-4D97-AF65-F5344CB8AC3E}">
        <p14:creationId xmlns:p14="http://schemas.microsoft.com/office/powerpoint/2010/main" val="2223024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Autofit/>
          </a:bodyPr>
          <a:lstStyle/>
          <a:p>
            <a:pPr indent="354004"/>
            <a:r>
              <a:rPr lang="en-US" dirty="0"/>
              <a:t>Question</a:t>
            </a:r>
          </a:p>
        </p:txBody>
      </p:sp>
      <p:sp>
        <p:nvSpPr>
          <p:cNvPr id="25603" name="Rectangle 3"/>
          <p:cNvSpPr>
            <a:spLocks noChangeArrowheads="1"/>
          </p:cNvSpPr>
          <p:nvPr/>
        </p:nvSpPr>
        <p:spPr bwMode="auto">
          <a:xfrm>
            <a:off x="515323" y="2658711"/>
            <a:ext cx="7980663" cy="279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891" indent="-342891" algn="just">
              <a:lnSpc>
                <a:spcPct val="150000"/>
              </a:lnSpc>
              <a:buFont typeface="Arial" pitchFamily="34" charset="0"/>
              <a:buChar char="•"/>
            </a:pPr>
            <a:r>
              <a:rPr lang="en-US" sz="2400" dirty="0">
                <a:latin typeface="Bahnschrift" panose="020B0502040204020203" pitchFamily="34" charset="0"/>
              </a:rPr>
              <a:t>OLAP is a data summarization/aggregation tool that helps simplify data analysis.</a:t>
            </a:r>
          </a:p>
          <a:p>
            <a:pPr marL="342891" indent="-342891" algn="just">
              <a:lnSpc>
                <a:spcPct val="150000"/>
              </a:lnSpc>
              <a:buFont typeface="Arial" pitchFamily="34" charset="0"/>
              <a:buChar char="•"/>
            </a:pPr>
            <a:r>
              <a:rPr lang="en-US" sz="2400" dirty="0">
                <a:latin typeface="Bahnschrift" panose="020B0502040204020203" pitchFamily="34" charset="0"/>
              </a:rPr>
              <a:t>Data mining allows the automated discovery of implicit patterns and interesting knowledge hidden in large amounts of data.</a:t>
            </a:r>
          </a:p>
        </p:txBody>
      </p:sp>
      <p:sp>
        <p:nvSpPr>
          <p:cNvPr id="5" name="TextBox 4">
            <a:extLst>
              <a:ext uri="{FF2B5EF4-FFF2-40B4-BE49-F238E27FC236}">
                <a16:creationId xmlns:a16="http://schemas.microsoft.com/office/drawing/2014/main" id="{BC22FEB3-4277-4BAC-90E0-8CEF6AD41DAF}"/>
              </a:ext>
            </a:extLst>
          </p:cNvPr>
          <p:cNvSpPr txBox="1"/>
          <p:nvPr/>
        </p:nvSpPr>
        <p:spPr>
          <a:xfrm>
            <a:off x="649782" y="1516428"/>
            <a:ext cx="7711751" cy="954107"/>
          </a:xfrm>
          <a:prstGeom prst="rect">
            <a:avLst/>
          </a:prstGeom>
          <a:noFill/>
        </p:spPr>
        <p:txBody>
          <a:bodyPr wrap="square">
            <a:spAutoFit/>
          </a:bodyPr>
          <a:lstStyle/>
          <a:p>
            <a:pPr algn="ctr"/>
            <a:r>
              <a:rPr lang="en-US" sz="2800" dirty="0">
                <a:solidFill>
                  <a:schemeClr val="accent1">
                    <a:lumMod val="50000"/>
                  </a:schemeClr>
                </a:solidFill>
                <a:latin typeface="Bahnschrift" panose="020B0502040204020203" pitchFamily="34" charset="0"/>
              </a:rPr>
              <a:t>“Do OLAP systems perform data mining? Are OLAP systems actually data mining systems?”</a:t>
            </a:r>
            <a:endParaRPr lang="en-IN" sz="2800" dirty="0">
              <a:solidFill>
                <a:schemeClr val="accent1">
                  <a:lumMod val="50000"/>
                </a:schemeClr>
              </a:solidFill>
              <a:latin typeface="Bahnschrift" panose="020B0502040204020203" pitchFamily="34" charset="0"/>
            </a:endParaRPr>
          </a:p>
        </p:txBody>
      </p:sp>
    </p:spTree>
    <p:extLst>
      <p:ext uri="{BB962C8B-B14F-4D97-AF65-F5344CB8AC3E}">
        <p14:creationId xmlns:p14="http://schemas.microsoft.com/office/powerpoint/2010/main" val="40512243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Autofit/>
          </a:bodyPr>
          <a:lstStyle/>
          <a:p>
            <a:pPr indent="447663"/>
            <a:r>
              <a:rPr lang="en-US" dirty="0"/>
              <a:t>Question</a:t>
            </a:r>
            <a:endParaRPr lang="en-US" sz="2800" dirty="0"/>
          </a:p>
        </p:txBody>
      </p:sp>
      <p:sp>
        <p:nvSpPr>
          <p:cNvPr id="25603" name="Rectangle 3"/>
          <p:cNvSpPr>
            <a:spLocks noChangeArrowheads="1"/>
          </p:cNvSpPr>
          <p:nvPr/>
        </p:nvSpPr>
        <p:spPr bwMode="auto">
          <a:xfrm>
            <a:off x="482204" y="1481386"/>
            <a:ext cx="8179595" cy="390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891" indent="-342891" algn="just">
              <a:lnSpc>
                <a:spcPct val="150000"/>
              </a:lnSpc>
              <a:buFont typeface="Arial" pitchFamily="34" charset="0"/>
              <a:buChar char="•"/>
            </a:pPr>
            <a:r>
              <a:rPr lang="en-US" sz="2400" dirty="0">
                <a:latin typeface="Bahnschrift" panose="020B0502040204020203" pitchFamily="34" charset="0"/>
              </a:rPr>
              <a:t>OLAP functions are essentially for user-directed data summarization and comparison.</a:t>
            </a:r>
          </a:p>
          <a:p>
            <a:pPr marL="342891" indent="-342891" algn="just">
              <a:lnSpc>
                <a:spcPct val="150000"/>
              </a:lnSpc>
              <a:buFont typeface="Arial" pitchFamily="34" charset="0"/>
              <a:buChar char="•"/>
            </a:pPr>
            <a:r>
              <a:rPr lang="en-US" sz="2400" dirty="0">
                <a:latin typeface="Bahnschrift" panose="020B0502040204020203"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13629037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269868"/>
            <a:r>
              <a:rPr lang="en-US" dirty="0"/>
              <a:t>From Online Analytical Processing to Multidimensional Data Mining</a:t>
            </a:r>
          </a:p>
        </p:txBody>
      </p:sp>
      <p:sp>
        <p:nvSpPr>
          <p:cNvPr id="27651" name="Rectangle 3"/>
          <p:cNvSpPr>
            <a:spLocks noChangeArrowheads="1"/>
          </p:cNvSpPr>
          <p:nvPr/>
        </p:nvSpPr>
        <p:spPr bwMode="auto">
          <a:xfrm>
            <a:off x="531021" y="1443843"/>
            <a:ext cx="8081963" cy="454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189" indent="-457189" algn="just">
              <a:lnSpc>
                <a:spcPct val="150000"/>
              </a:lnSpc>
              <a:buFont typeface="Arial" panose="020B0604020202020204" pitchFamily="34" charset="0"/>
              <a:buChar char="•"/>
            </a:pPr>
            <a:r>
              <a:rPr lang="en-US" sz="2800" dirty="0">
                <a:latin typeface="Bahnschrift" panose="020B0502040204020203" pitchFamily="34" charset="0"/>
              </a:rPr>
              <a:t>Multidimensional data mining (also known as exploratory multidimensional data mining, online analytical mining, or OLAM) integrates OLAP with data mining to uncover knowledge in multidimensional databases.</a:t>
            </a:r>
          </a:p>
          <a:p>
            <a:pPr marL="457189" indent="-457189" algn="just">
              <a:lnSpc>
                <a:spcPct val="150000"/>
              </a:lnSpc>
              <a:buFont typeface="Arial" panose="020B0604020202020204" pitchFamily="34" charset="0"/>
              <a:buChar char="•"/>
            </a:pPr>
            <a:r>
              <a:rPr lang="en-US" sz="2800" dirty="0">
                <a:latin typeface="Bahnschrift" panose="020B0502040204020203" pitchFamily="34" charset="0"/>
              </a:rPr>
              <a:t>Multidimensional data mining is particularly important for the following reasons:</a:t>
            </a:r>
          </a:p>
        </p:txBody>
      </p:sp>
    </p:spTree>
    <p:extLst>
      <p:ext uri="{BB962C8B-B14F-4D97-AF65-F5344CB8AC3E}">
        <p14:creationId xmlns:p14="http://schemas.microsoft.com/office/powerpoint/2010/main" val="6618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269868"/>
            <a:r>
              <a:rPr lang="en-US" dirty="0"/>
              <a:t>From Online Analytical Processing to Multidimensional Data Mining</a:t>
            </a:r>
          </a:p>
        </p:txBody>
      </p:sp>
      <p:sp>
        <p:nvSpPr>
          <p:cNvPr id="4" name="Rectangle 4">
            <a:extLst>
              <a:ext uri="{FF2B5EF4-FFF2-40B4-BE49-F238E27FC236}">
                <a16:creationId xmlns:a16="http://schemas.microsoft.com/office/drawing/2014/main" id="{EEBD63AA-ED66-406D-9108-5269D4C1A347}"/>
              </a:ext>
            </a:extLst>
          </p:cNvPr>
          <p:cNvSpPr>
            <a:spLocks noChangeArrowheads="1"/>
          </p:cNvSpPr>
          <p:nvPr/>
        </p:nvSpPr>
        <p:spPr bwMode="auto">
          <a:xfrm>
            <a:off x="250726" y="1413106"/>
            <a:ext cx="8642553" cy="25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189" indent="-457189" algn="just">
              <a:lnSpc>
                <a:spcPct val="200000"/>
              </a:lnSpc>
              <a:buFont typeface="Arial" panose="020B0604020202020204" pitchFamily="34" charset="0"/>
              <a:buChar char="•"/>
            </a:pPr>
            <a:r>
              <a:rPr lang="en-US" sz="2800" dirty="0">
                <a:latin typeface="Bahnschrift" panose="020B0502040204020203" pitchFamily="34" charset="0"/>
              </a:rPr>
              <a:t>High quality of data in data warehouses</a:t>
            </a:r>
          </a:p>
          <a:p>
            <a:pPr marL="457189" indent="-457189" algn="just">
              <a:lnSpc>
                <a:spcPct val="200000"/>
              </a:lnSpc>
              <a:buFont typeface="Arial" panose="020B0604020202020204" pitchFamily="34" charset="0"/>
              <a:buChar char="•"/>
            </a:pPr>
            <a:r>
              <a:rPr lang="en-US" sz="2800" dirty="0">
                <a:latin typeface="Bahnschrift" panose="020B0502040204020203" pitchFamily="34" charset="0"/>
              </a:rPr>
              <a:t>OLAP-based exploration of multidimensional data   </a:t>
            </a:r>
          </a:p>
          <a:p>
            <a:pPr marL="457189" indent="-457189" algn="just">
              <a:lnSpc>
                <a:spcPct val="200000"/>
              </a:lnSpc>
              <a:buFont typeface="Arial" panose="020B0604020202020204" pitchFamily="34" charset="0"/>
              <a:buChar char="•"/>
            </a:pPr>
            <a:r>
              <a:rPr lang="en-US" sz="2800" dirty="0">
                <a:latin typeface="Bahnschrift" panose="020B0502040204020203" pitchFamily="34" charset="0"/>
              </a:rPr>
              <a:t>Online selection of data mining functions.</a:t>
            </a:r>
          </a:p>
        </p:txBody>
      </p:sp>
    </p:spTree>
    <p:extLst>
      <p:ext uri="{BB962C8B-B14F-4D97-AF65-F5344CB8AC3E}">
        <p14:creationId xmlns:p14="http://schemas.microsoft.com/office/powerpoint/2010/main" val="42691593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r>
              <a:rPr lang="en-US" dirty="0"/>
              <a:t>Data Warehouse Implementation</a:t>
            </a:r>
          </a:p>
        </p:txBody>
      </p:sp>
      <p:sp>
        <p:nvSpPr>
          <p:cNvPr id="4" name="Rectangle 3"/>
          <p:cNvSpPr/>
          <p:nvPr/>
        </p:nvSpPr>
        <p:spPr>
          <a:xfrm>
            <a:off x="332808" y="1364318"/>
            <a:ext cx="8478384" cy="4543873"/>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Data warehouses contain huge volumes of data.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OLAP servers demand that decision support queries be answered in the order of seconds.</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3024920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54004"/>
            <a:r>
              <a:rPr lang="en-US" dirty="0"/>
              <a:t>Efficient Data Cube Computation</a:t>
            </a:r>
          </a:p>
        </p:txBody>
      </p:sp>
      <p:sp>
        <p:nvSpPr>
          <p:cNvPr id="4" name="Rectangle 3"/>
          <p:cNvSpPr/>
          <p:nvPr/>
        </p:nvSpPr>
        <p:spPr>
          <a:xfrm>
            <a:off x="301528" y="1408027"/>
            <a:ext cx="8338621" cy="4543873"/>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One approach to cube computation extends SQL to include a </a:t>
            </a:r>
            <a:r>
              <a:rPr lang="en-US" sz="2800" dirty="0">
                <a:solidFill>
                  <a:srgbClr val="C00000"/>
                </a:solidFill>
                <a:latin typeface="Bahnschrift" panose="020B0502040204020203" pitchFamily="34" charset="0"/>
              </a:rPr>
              <a:t>compute cube </a:t>
            </a:r>
            <a:r>
              <a:rPr lang="en-US" sz="2800" dirty="0">
                <a:latin typeface="Bahnschrift" panose="020B0502040204020203" pitchFamily="34" charset="0"/>
              </a:rPr>
              <a:t>operator.</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The compute cube operator computes aggregates over all subsets of the dimensions specified in the operation.</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This can require excessive storage space, especially for large numbers of dimensions.</a:t>
            </a:r>
          </a:p>
        </p:txBody>
      </p:sp>
    </p:spTree>
    <p:extLst>
      <p:ext uri="{BB962C8B-B14F-4D97-AF65-F5344CB8AC3E}">
        <p14:creationId xmlns:p14="http://schemas.microsoft.com/office/powerpoint/2010/main" val="3353648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indent="354004"/>
            <a:r>
              <a:rPr lang="en-US" b="1" dirty="0"/>
              <a:t>Example</a:t>
            </a:r>
          </a:p>
        </p:txBody>
      </p:sp>
      <p:sp>
        <p:nvSpPr>
          <p:cNvPr id="4" name="Rectangle 3"/>
          <p:cNvSpPr/>
          <p:nvPr/>
        </p:nvSpPr>
        <p:spPr>
          <a:xfrm>
            <a:off x="333022" y="1487637"/>
            <a:ext cx="8335119" cy="3897542"/>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Suppose that you want to create a data cube for All Electronics sales that contains the following: </a:t>
            </a:r>
            <a:r>
              <a:rPr lang="en-US" sz="2800" dirty="0">
                <a:solidFill>
                  <a:schemeClr val="accent1"/>
                </a:solidFill>
                <a:latin typeface="Bahnschrift" panose="020B0502040204020203" pitchFamily="34" charset="0"/>
              </a:rPr>
              <a:t>city, item, year, and </a:t>
            </a:r>
            <a:r>
              <a:rPr lang="en-US" sz="2800" dirty="0" err="1">
                <a:solidFill>
                  <a:schemeClr val="accent1"/>
                </a:solidFill>
                <a:latin typeface="Bahnschrift" panose="020B0502040204020203" pitchFamily="34" charset="0"/>
              </a:rPr>
              <a:t>sales_in</a:t>
            </a:r>
            <a:r>
              <a:rPr lang="en-US" sz="2800" dirty="0">
                <a:solidFill>
                  <a:schemeClr val="accent1"/>
                </a:solidFill>
                <a:latin typeface="Bahnschrift" panose="020B0502040204020203" pitchFamily="34" charset="0"/>
              </a:rPr>
              <a:t>_ dollars</a:t>
            </a:r>
            <a:r>
              <a:rPr lang="en-US" sz="2800" b="1" dirty="0">
                <a:latin typeface="Bahnschrift" panose="020B0502040204020203" pitchFamily="34" charset="0"/>
              </a:rPr>
              <a:t>.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Taking the three attributes, </a:t>
            </a:r>
            <a:r>
              <a:rPr lang="en-US" sz="2800" dirty="0">
                <a:solidFill>
                  <a:schemeClr val="accent1"/>
                </a:solidFill>
                <a:latin typeface="Bahnschrift" panose="020B0502040204020203" pitchFamily="34" charset="0"/>
              </a:rPr>
              <a:t>city, item, and year, </a:t>
            </a:r>
            <a:r>
              <a:rPr lang="en-US" sz="2800" dirty="0">
                <a:latin typeface="Bahnschrift" panose="020B0502040204020203" pitchFamily="34" charset="0"/>
              </a:rPr>
              <a:t>as the dimensions for the data cube, and </a:t>
            </a:r>
            <a:r>
              <a:rPr lang="en-US" sz="2800" dirty="0" err="1">
                <a:solidFill>
                  <a:schemeClr val="accent1"/>
                </a:solidFill>
                <a:latin typeface="Bahnschrift" panose="020B0502040204020203" pitchFamily="34" charset="0"/>
              </a:rPr>
              <a:t>sales_in_dollars</a:t>
            </a:r>
            <a:r>
              <a:rPr lang="en-US" sz="2800" dirty="0">
                <a:solidFill>
                  <a:schemeClr val="accent1"/>
                </a:solidFill>
                <a:latin typeface="Bahnschrift" panose="020B0502040204020203" pitchFamily="34" charset="0"/>
              </a:rPr>
              <a:t> </a:t>
            </a:r>
            <a:r>
              <a:rPr lang="en-US" sz="2800" dirty="0">
                <a:latin typeface="Bahnschrift" panose="020B0502040204020203" pitchFamily="34" charset="0"/>
              </a:rPr>
              <a:t>as the measure.</a:t>
            </a:r>
          </a:p>
        </p:txBody>
      </p:sp>
    </p:spTree>
    <p:extLst>
      <p:ext uri="{BB962C8B-B14F-4D97-AF65-F5344CB8AC3E}">
        <p14:creationId xmlns:p14="http://schemas.microsoft.com/office/powerpoint/2010/main" val="35778550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indent="354004"/>
            <a:r>
              <a:rPr lang="en-US" b="1" dirty="0"/>
              <a:t>Example</a:t>
            </a:r>
          </a:p>
        </p:txBody>
      </p:sp>
      <mc:AlternateContent xmlns:mc="http://schemas.openxmlformats.org/markup-compatibility/2006">
        <mc:Choice xmlns:a14="http://schemas.microsoft.com/office/drawing/2010/main" Requires="a14">
          <p:sp>
            <p:nvSpPr>
              <p:cNvPr id="4" name="Rectangle 3"/>
              <p:cNvSpPr/>
              <p:nvPr/>
            </p:nvSpPr>
            <p:spPr>
              <a:xfrm>
                <a:off x="563064" y="1542659"/>
                <a:ext cx="8017877" cy="2619500"/>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The total number of cuboids, that can be computed for this data cube is  </a:t>
                </a:r>
                <a14:m>
                  <m:oMath xmlns:m="http://schemas.openxmlformats.org/officeDocument/2006/math">
                    <m:sSup>
                      <m:sSupPr>
                        <m:ctrlPr>
                          <a:rPr lang="en-US" sz="2800" b="1" i="1">
                            <a:latin typeface="Cambria Math" panose="02040503050406030204" pitchFamily="18" charset="0"/>
                          </a:rPr>
                        </m:ctrlPr>
                      </m:sSupPr>
                      <m:e>
                        <m:r>
                          <a:rPr lang="en-US" sz="2800" b="1" i="1">
                            <a:latin typeface="Cambria Math" panose="02040503050406030204" pitchFamily="18" charset="0"/>
                          </a:rPr>
                          <m:t>𝟐</m:t>
                        </m:r>
                      </m:e>
                      <m:sup>
                        <m:r>
                          <a:rPr lang="en-US" sz="2800" b="1" i="1">
                            <a:latin typeface="Cambria Math" panose="02040503050406030204" pitchFamily="18" charset="0"/>
                          </a:rPr>
                          <m:t>𝟑</m:t>
                        </m:r>
                      </m:sup>
                    </m:sSup>
                  </m:oMath>
                </a14:m>
                <a:r>
                  <a:rPr lang="en-US" sz="2800" dirty="0">
                    <a:latin typeface="Bahnschrift" panose="020B0502040204020203" pitchFamily="34" charset="0"/>
                  </a:rPr>
                  <a:t> = 8.</a:t>
                </a:r>
              </a:p>
              <a:p>
                <a:pPr algn="ctr">
                  <a:lnSpc>
                    <a:spcPct val="150000"/>
                  </a:lnSpc>
                </a:pPr>
                <a:r>
                  <a:rPr lang="en-US" sz="2800" dirty="0">
                    <a:latin typeface="Bahnschrift" panose="020B0502040204020203" pitchFamily="34" charset="0"/>
                  </a:rPr>
                  <a:t>{(city, item, year ), (city, item), (city, year ), (item, year ), (city ), (item),(year ),() }</a:t>
                </a:r>
              </a:p>
            </p:txBody>
          </p:sp>
        </mc:Choice>
        <mc:Fallback>
          <p:sp>
            <p:nvSpPr>
              <p:cNvPr id="4" name="Rectangle 3"/>
              <p:cNvSpPr>
                <a:spLocks noRot="1" noChangeAspect="1" noMove="1" noResize="1" noEditPoints="1" noAdjustHandles="1" noChangeArrowheads="1" noChangeShapeType="1" noTextEdit="1"/>
              </p:cNvSpPr>
              <p:nvPr/>
            </p:nvSpPr>
            <p:spPr>
              <a:xfrm>
                <a:off x="563064" y="1542659"/>
                <a:ext cx="8017877" cy="2619500"/>
              </a:xfrm>
              <a:prstGeom prst="rect">
                <a:avLst/>
              </a:prstGeom>
              <a:blipFill>
                <a:blip r:embed="rId2"/>
                <a:stretch>
                  <a:fillRect l="-1266" r="-1582" b="-5797"/>
                </a:stretch>
              </a:blipFill>
            </p:spPr>
            <p:txBody>
              <a:bodyPr/>
              <a:lstStyle/>
              <a:p>
                <a:r>
                  <a:rPr lang="en-US">
                    <a:noFill/>
                  </a:rPr>
                  <a:t> </a:t>
                </a:r>
              </a:p>
            </p:txBody>
          </p:sp>
        </mc:Fallback>
      </mc:AlternateContent>
    </p:spTree>
    <p:extLst>
      <p:ext uri="{BB962C8B-B14F-4D97-AF65-F5344CB8AC3E}">
        <p14:creationId xmlns:p14="http://schemas.microsoft.com/office/powerpoint/2010/main" val="177597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r>
              <a:rPr lang="en-US" dirty="0"/>
              <a:t>Example</a:t>
            </a:r>
          </a:p>
        </p:txBody>
      </p:sp>
      <p:pic>
        <p:nvPicPr>
          <p:cNvPr id="5" name="Picture 4"/>
          <p:cNvPicPr>
            <a:picLocks noChangeAspect="1"/>
          </p:cNvPicPr>
          <p:nvPr/>
        </p:nvPicPr>
        <p:blipFill rotWithShape="1">
          <a:blip r:embed="rId2"/>
          <a:srcRect r="3239"/>
          <a:stretch/>
        </p:blipFill>
        <p:spPr>
          <a:xfrm>
            <a:off x="4114673" y="1479921"/>
            <a:ext cx="4964017" cy="3331032"/>
          </a:xfrm>
          <a:prstGeom prst="rect">
            <a:avLst/>
          </a:prstGeom>
        </p:spPr>
      </p:pic>
      <p:sp>
        <p:nvSpPr>
          <p:cNvPr id="6" name="Rectangle 5"/>
          <p:cNvSpPr/>
          <p:nvPr/>
        </p:nvSpPr>
        <p:spPr>
          <a:xfrm>
            <a:off x="304755" y="1566823"/>
            <a:ext cx="4183271" cy="3907929"/>
          </a:xfrm>
          <a:prstGeom prst="rect">
            <a:avLst/>
          </a:prstGeom>
        </p:spPr>
        <p:txBody>
          <a:bodyPr wrap="square">
            <a:spAutoFit/>
          </a:bodyPr>
          <a:lstStyle/>
          <a:p>
            <a:pPr algn="just">
              <a:lnSpc>
                <a:spcPct val="150000"/>
              </a:lnSpc>
            </a:pPr>
            <a:r>
              <a:rPr lang="en-US" sz="2400" dirty="0">
                <a:latin typeface="Bahnschrift" panose="020B0502040204020203" pitchFamily="34" charset="0"/>
              </a:rPr>
              <a:t>If we start at the apex cuboid and explore downward in the lattice, this is equivalent to drilling down within the data cube. If we start at the base cuboid and explore upward, this is akin to rolling up.</a:t>
            </a:r>
          </a:p>
        </p:txBody>
      </p:sp>
    </p:spTree>
    <p:extLst>
      <p:ext uri="{BB962C8B-B14F-4D97-AF65-F5344CB8AC3E}">
        <p14:creationId xmlns:p14="http://schemas.microsoft.com/office/powerpoint/2010/main" val="4181906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6"/>
          <p:cNvSpPr txBox="1">
            <a:spLocks noGrp="1"/>
          </p:cNvSpPr>
          <p:nvPr>
            <p:ph type="title"/>
          </p:nvPr>
        </p:nvSpPr>
        <p:spPr>
          <a:xfrm>
            <a:off x="88779" y="1"/>
            <a:ext cx="9055223" cy="1217035"/>
          </a:xfrm>
          <a:prstGeom prst="rect">
            <a:avLst/>
          </a:prstGeom>
          <a:noFill/>
          <a:ln>
            <a:noFill/>
          </a:ln>
        </p:spPr>
        <p:txBody>
          <a:bodyPr spcFirstLastPara="1" wrap="square" lIns="91425" tIns="45700" rIns="91425" bIns="45700" anchor="ctr" anchorCtr="0">
            <a:normAutofit/>
          </a:bodyPr>
          <a:lstStyle/>
          <a:p>
            <a:r>
              <a:rPr lang="en-US"/>
              <a:t>Data Warehouse Properties</a:t>
            </a:r>
            <a:endParaRPr/>
          </a:p>
        </p:txBody>
      </p:sp>
      <p:sp>
        <p:nvSpPr>
          <p:cNvPr id="434" name="Google Shape;434;p16"/>
          <p:cNvSpPr txBox="1">
            <a:spLocks noGrp="1"/>
          </p:cNvSpPr>
          <p:nvPr>
            <p:ph type="body" idx="1"/>
          </p:nvPr>
        </p:nvSpPr>
        <p:spPr>
          <a:xfrm>
            <a:off x="319598" y="1494782"/>
            <a:ext cx="8504809" cy="5181599"/>
          </a:xfrm>
          <a:prstGeom prst="rect">
            <a:avLst/>
          </a:prstGeom>
          <a:noFill/>
          <a:ln>
            <a:noFill/>
          </a:ln>
        </p:spPr>
        <p:txBody>
          <a:bodyPr spcFirstLastPara="1" wrap="square" lIns="91425" tIns="45700" rIns="91425" bIns="45700" anchor="t" anchorCtr="0">
            <a:normAutofit/>
          </a:bodyPr>
          <a:lstStyle/>
          <a:p>
            <a:pPr marL="0" indent="0" algn="just">
              <a:spcBef>
                <a:spcPts val="0"/>
              </a:spcBef>
              <a:buNone/>
            </a:pPr>
            <a:r>
              <a:rPr lang="en-US" b="1"/>
              <a:t>Non-Volatile </a:t>
            </a:r>
            <a:endParaRPr/>
          </a:p>
          <a:p>
            <a:pPr marL="457189" lvl="1" indent="0" algn="just">
              <a:buNone/>
            </a:pPr>
            <a:r>
              <a:rPr lang="en-US">
                <a:latin typeface="Arial"/>
                <a:ea typeface="Arial"/>
                <a:cs typeface="Arial"/>
                <a:sym typeface="Arial"/>
              </a:rPr>
              <a:t>It is separate from the Enterprise Operational Database and hence is not subject to frequent modification. </a:t>
            </a:r>
            <a:endParaRPr/>
          </a:p>
          <a:p>
            <a:pPr marL="457189" lvl="1" indent="0" algn="just">
              <a:buNone/>
            </a:pPr>
            <a:r>
              <a:rPr lang="en-US">
                <a:solidFill>
                  <a:srgbClr val="7F7F7F"/>
                </a:solidFill>
                <a:latin typeface="Arial"/>
                <a:ea typeface="Arial"/>
                <a:cs typeface="Arial"/>
                <a:sym typeface="Arial"/>
              </a:rPr>
              <a:t>It generally has only 2 operations performed on it</a:t>
            </a:r>
            <a:endParaRPr/>
          </a:p>
          <a:p>
            <a:pPr marL="1142971" lvl="2" indent="-228594" algn="just">
              <a:buClr>
                <a:srgbClr val="7F7F7F"/>
              </a:buClr>
            </a:pPr>
            <a:r>
              <a:rPr lang="en-US">
                <a:solidFill>
                  <a:srgbClr val="7F7F7F"/>
                </a:solidFill>
                <a:latin typeface="Arial"/>
                <a:ea typeface="Arial"/>
                <a:cs typeface="Arial"/>
                <a:sym typeface="Arial"/>
              </a:rPr>
              <a:t>Loading of data </a:t>
            </a:r>
            <a:endParaRPr/>
          </a:p>
          <a:p>
            <a:pPr marL="1142971" lvl="2" indent="-228594" algn="just">
              <a:buClr>
                <a:srgbClr val="7F7F7F"/>
              </a:buClr>
            </a:pPr>
            <a:r>
              <a:rPr lang="en-US">
                <a:solidFill>
                  <a:srgbClr val="7F7F7F"/>
                </a:solidFill>
                <a:latin typeface="Arial"/>
                <a:ea typeface="Arial"/>
                <a:cs typeface="Arial"/>
                <a:sym typeface="Arial"/>
              </a:rPr>
              <a:t>Access of data.</a:t>
            </a:r>
            <a:endParaRPr/>
          </a:p>
          <a:p>
            <a:pPr marL="228594" indent="-50799">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r>
              <a:rPr lang="en-US" dirty="0"/>
              <a:t>Example</a:t>
            </a:r>
          </a:p>
        </p:txBody>
      </p:sp>
      <p:sp>
        <p:nvSpPr>
          <p:cNvPr id="4" name="Rectangle 3"/>
          <p:cNvSpPr/>
          <p:nvPr/>
        </p:nvSpPr>
        <p:spPr>
          <a:xfrm>
            <a:off x="327260" y="1280381"/>
            <a:ext cx="8268101" cy="5426165"/>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600" dirty="0">
                <a:latin typeface="Bahnschrift" panose="020B0502040204020203" pitchFamily="34" charset="0"/>
              </a:rPr>
              <a:t>An SQL query containing no group-by (e.g., “</a:t>
            </a:r>
            <a:r>
              <a:rPr lang="en-US" sz="2600" dirty="0">
                <a:solidFill>
                  <a:schemeClr val="accent1"/>
                </a:solidFill>
                <a:latin typeface="Bahnschrift" panose="020B0502040204020203" pitchFamily="34" charset="0"/>
              </a:rPr>
              <a:t>compute the sum of total sales</a:t>
            </a:r>
            <a:r>
              <a:rPr lang="en-US" sz="2600" b="1" dirty="0">
                <a:latin typeface="Bahnschrift" panose="020B0502040204020203" pitchFamily="34" charset="0"/>
              </a:rPr>
              <a:t>”</a:t>
            </a:r>
            <a:r>
              <a:rPr lang="en-US" sz="2600" dirty="0">
                <a:latin typeface="Bahnschrift" panose="020B0502040204020203" pitchFamily="34" charset="0"/>
              </a:rPr>
              <a:t>) is a zero-dimensional operation. </a:t>
            </a:r>
          </a:p>
          <a:p>
            <a:pPr marL="342891" indent="-342891" algn="just">
              <a:lnSpc>
                <a:spcPct val="150000"/>
              </a:lnSpc>
              <a:buFont typeface="Arial" panose="020B0604020202020204" pitchFamily="34" charset="0"/>
              <a:buChar char="•"/>
            </a:pPr>
            <a:r>
              <a:rPr lang="en-US" sz="2600" dirty="0">
                <a:latin typeface="Bahnschrift" panose="020B0502040204020203" pitchFamily="34" charset="0"/>
              </a:rPr>
              <a:t>An SQL query containing one group-by (e.g., </a:t>
            </a:r>
            <a:r>
              <a:rPr lang="en-US" sz="2600" b="1" dirty="0">
                <a:latin typeface="Bahnschrift" panose="020B0502040204020203" pitchFamily="34" charset="0"/>
              </a:rPr>
              <a:t>“</a:t>
            </a:r>
            <a:r>
              <a:rPr lang="en-US" sz="2600" dirty="0">
                <a:solidFill>
                  <a:schemeClr val="accent1"/>
                </a:solidFill>
                <a:latin typeface="Bahnschrift" panose="020B0502040204020203" pitchFamily="34" charset="0"/>
              </a:rPr>
              <a:t>compute the sum of sales, group-by city</a:t>
            </a:r>
            <a:r>
              <a:rPr lang="en-US" sz="2600" b="1" dirty="0">
                <a:latin typeface="Bahnschrift" panose="020B0502040204020203" pitchFamily="34" charset="0"/>
              </a:rPr>
              <a:t>”</a:t>
            </a:r>
            <a:r>
              <a:rPr lang="en-US" sz="2600" dirty="0">
                <a:latin typeface="Bahnschrift" panose="020B0502040204020203" pitchFamily="34" charset="0"/>
              </a:rPr>
              <a:t>) is a one-dimensional operation.</a:t>
            </a:r>
          </a:p>
          <a:p>
            <a:pPr marL="342891" indent="-342891" algn="just">
              <a:lnSpc>
                <a:spcPct val="150000"/>
              </a:lnSpc>
              <a:buFont typeface="Arial" panose="020B0604020202020204" pitchFamily="34" charset="0"/>
              <a:buChar char="•"/>
            </a:pPr>
            <a:r>
              <a:rPr lang="en-US" sz="2600" dirty="0">
                <a:latin typeface="Bahnschrift" panose="020B0502040204020203"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471765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354004"/>
            <a:r>
              <a:rPr lang="en-US" dirty="0"/>
              <a:t>Example</a:t>
            </a:r>
          </a:p>
        </p:txBody>
      </p:sp>
      <p:sp>
        <p:nvSpPr>
          <p:cNvPr id="4" name="Rectangle 3"/>
          <p:cNvSpPr/>
          <p:nvPr/>
        </p:nvSpPr>
        <p:spPr>
          <a:xfrm>
            <a:off x="355251" y="1541640"/>
            <a:ext cx="8268101" cy="3251211"/>
          </a:xfrm>
          <a:prstGeom prst="rect">
            <a:avLst/>
          </a:prstGeom>
        </p:spPr>
        <p:txBody>
          <a:bodyPr wrap="square">
            <a:spAutoFit/>
          </a:bodyPr>
          <a:lstStyle/>
          <a:p>
            <a:pPr marL="457189" indent="-457189" algn="just">
              <a:lnSpc>
                <a:spcPct val="150000"/>
              </a:lnSpc>
              <a:buFont typeface="Arial" panose="020B0604020202020204" pitchFamily="34" charset="0"/>
              <a:buChar char="•"/>
            </a:pPr>
            <a:r>
              <a:rPr lang="en-US" sz="2800" dirty="0">
                <a:latin typeface="Bahnschrift" panose="020B0502040204020203" pitchFamily="34" charset="0"/>
              </a:rPr>
              <a:t>A statement such as </a:t>
            </a:r>
            <a:r>
              <a:rPr lang="en-US" sz="2800" dirty="0">
                <a:solidFill>
                  <a:schemeClr val="accent1"/>
                </a:solidFill>
                <a:latin typeface="Bahnschrift" panose="020B0502040204020203" pitchFamily="34" charset="0"/>
              </a:rPr>
              <a:t>compute cube </a:t>
            </a:r>
            <a:r>
              <a:rPr lang="en-US" sz="2800" dirty="0" err="1">
                <a:solidFill>
                  <a:schemeClr val="accent1"/>
                </a:solidFill>
                <a:latin typeface="Bahnschrift" panose="020B0502040204020203" pitchFamily="34" charset="0"/>
              </a:rPr>
              <a:t>sales_cube</a:t>
            </a:r>
            <a:r>
              <a:rPr lang="en-US" sz="2800" dirty="0">
                <a:solidFill>
                  <a:schemeClr val="accent1"/>
                </a:solidFill>
                <a:latin typeface="Bahnschrift" panose="020B0502040204020203" pitchFamily="34" charset="0"/>
              </a:rPr>
              <a:t> </a:t>
            </a:r>
            <a:r>
              <a:rPr lang="en-US" sz="2800" dirty="0">
                <a:latin typeface="Bahnschrift" panose="020B0502040204020203" pitchFamily="34" charset="0"/>
              </a:rPr>
              <a:t>would explicitly instruct the system to compute the sales aggregate cuboids for all eight subsets of the set {city, item, year}, including the empty subset.</a:t>
            </a:r>
          </a:p>
        </p:txBody>
      </p:sp>
    </p:spTree>
    <p:extLst>
      <p:ext uri="{BB962C8B-B14F-4D97-AF65-F5344CB8AC3E}">
        <p14:creationId xmlns:p14="http://schemas.microsoft.com/office/powerpoint/2010/main" val="42911522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7619" y="1477374"/>
            <a:ext cx="6869431" cy="3405099"/>
          </a:xfrm>
          <a:prstGeom prst="rect">
            <a:avLst/>
          </a:prstGeom>
        </p:spPr>
        <p:txBody>
          <a:bodyPr wrap="square">
            <a:spAutoFit/>
          </a:bodyPr>
          <a:lstStyle/>
          <a:p>
            <a:pPr algn="just">
              <a:lnSpc>
                <a:spcPct val="150000"/>
              </a:lnSpc>
              <a:spcAft>
                <a:spcPts val="600"/>
              </a:spcAft>
            </a:pPr>
            <a:r>
              <a:rPr lang="en-US" altLang="zh-CN" sz="2800" dirty="0">
                <a:latin typeface="Bahnschrift" panose="020B0502040204020203" pitchFamily="34" charset="0"/>
              </a:rPr>
              <a:t>Transform it into a SQL-like language (with a new operator cube by, introduced by Gray et al.’96)</a:t>
            </a:r>
          </a:p>
          <a:p>
            <a:pPr lvl="2" algn="ctr">
              <a:lnSpc>
                <a:spcPct val="150000"/>
              </a:lnSpc>
              <a:spcAft>
                <a:spcPts val="600"/>
              </a:spcAft>
            </a:pPr>
            <a:r>
              <a:rPr lang="en-US" altLang="zh-CN" sz="2800" b="1" dirty="0">
                <a:latin typeface="Bahnschrift" panose="020B0502040204020203" pitchFamily="34" charset="0"/>
              </a:rPr>
              <a:t>SELECT item, city, year, SUM (amount)</a:t>
            </a:r>
          </a:p>
          <a:p>
            <a:pPr lvl="2" algn="ctr">
              <a:lnSpc>
                <a:spcPct val="150000"/>
              </a:lnSpc>
              <a:spcAft>
                <a:spcPts val="600"/>
              </a:spcAft>
            </a:pPr>
            <a:r>
              <a:rPr lang="en-US" altLang="zh-CN" sz="2800" b="1" dirty="0">
                <a:latin typeface="Bahnschrift" panose="020B0502040204020203" pitchFamily="34" charset="0"/>
              </a:rPr>
              <a:t>FROM SALES CUBE BY item, city, year</a:t>
            </a:r>
            <a:endParaRPr lang="en-US" altLang="zh-CN" sz="2800" b="1" i="1" dirty="0">
              <a:latin typeface="Bahnschrift" panose="020B0502040204020203" pitchFamily="34" charset="0"/>
            </a:endParaRPr>
          </a:p>
        </p:txBody>
      </p:sp>
      <p:sp>
        <p:nvSpPr>
          <p:cNvPr id="5" name="Title 1">
            <a:extLst>
              <a:ext uri="{FF2B5EF4-FFF2-40B4-BE49-F238E27FC236}">
                <a16:creationId xmlns:a16="http://schemas.microsoft.com/office/drawing/2014/main" id="{E8843DDA-A766-41E1-9C82-EFBE1AF93050}"/>
              </a:ext>
            </a:extLst>
          </p:cNvPr>
          <p:cNvSpPr>
            <a:spLocks noGrp="1"/>
          </p:cNvSpPr>
          <p:nvPr>
            <p:ph type="title"/>
          </p:nvPr>
        </p:nvSpPr>
        <p:spPr/>
        <p:txBody>
          <a:bodyPr/>
          <a:lstStyle/>
          <a:p>
            <a:pPr indent="354004"/>
            <a:r>
              <a:rPr lang="en-US" dirty="0"/>
              <a:t>Example</a:t>
            </a:r>
          </a:p>
        </p:txBody>
      </p:sp>
    </p:spTree>
    <p:extLst>
      <p:ext uri="{BB962C8B-B14F-4D97-AF65-F5344CB8AC3E}">
        <p14:creationId xmlns:p14="http://schemas.microsoft.com/office/powerpoint/2010/main" val="34717637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47663" indent="-93660"/>
            <a:r>
              <a:rPr lang="en-US" b="1" dirty="0"/>
              <a:t>Question</a:t>
            </a:r>
          </a:p>
        </p:txBody>
      </p:sp>
      <mc:AlternateContent xmlns:mc="http://schemas.openxmlformats.org/markup-compatibility/2006">
        <mc:Choice xmlns:a14="http://schemas.microsoft.com/office/drawing/2010/main" Requires="a14">
          <p:sp>
            <p:nvSpPr>
              <p:cNvPr id="4" name="Rectangle 3"/>
              <p:cNvSpPr/>
              <p:nvPr/>
            </p:nvSpPr>
            <p:spPr>
              <a:xfrm>
                <a:off x="457201" y="2527783"/>
                <a:ext cx="8350899" cy="3625673"/>
              </a:xfrm>
              <a:prstGeom prst="rect">
                <a:avLst/>
              </a:prstGeom>
            </p:spPr>
            <p:txBody>
              <a:bodyPr wrap="square">
                <a:spAutoFit/>
              </a:bodyPr>
              <a:lstStyle/>
              <a:p>
                <a:pPr marL="457189" indent="-457189" algn="just">
                  <a:lnSpc>
                    <a:spcPct val="150000"/>
                  </a:lnSpc>
                  <a:buFont typeface="Arial" panose="020B0604020202020204" pitchFamily="34" charset="0"/>
                  <a:buChar char="•"/>
                </a:pPr>
                <a:r>
                  <a:rPr lang="en-US" sz="2600" dirty="0">
                    <a:solidFill>
                      <a:schemeClr val="tx1"/>
                    </a:solidFill>
                    <a:latin typeface="Bahnschrift" panose="020B0502040204020203" pitchFamily="34" charset="0"/>
                  </a:rPr>
                  <a:t>If there were no hierarchies associated with each dimension, then the total number of cuboids for an </a:t>
                </a:r>
                <a:br>
                  <a:rPr lang="en-US" sz="2600" dirty="0">
                    <a:solidFill>
                      <a:schemeClr val="tx1"/>
                    </a:solidFill>
                    <a:latin typeface="Bahnschrift" panose="020B0502040204020203" pitchFamily="34" charset="0"/>
                  </a:rPr>
                </a:br>
                <a:r>
                  <a:rPr lang="en-US" sz="2600" dirty="0">
                    <a:solidFill>
                      <a:schemeClr val="tx1"/>
                    </a:solidFill>
                    <a:latin typeface="Bahnschrift" panose="020B0502040204020203" pitchFamily="34" charset="0"/>
                  </a:rPr>
                  <a:t>n-dimensional data cube, as we have seen, is </a:t>
                </a:r>
                <a14:m>
                  <m:oMath xmlns:m="http://schemas.openxmlformats.org/officeDocument/2006/math">
                    <m:sSup>
                      <m:sSupPr>
                        <m:ctrlPr>
                          <a:rPr lang="en-US" sz="2600" b="1" i="1">
                            <a:solidFill>
                              <a:schemeClr val="tx1"/>
                            </a:solidFill>
                            <a:latin typeface="Cambria Math" panose="02040503050406030204" pitchFamily="18" charset="0"/>
                          </a:rPr>
                        </m:ctrlPr>
                      </m:sSupPr>
                      <m:e>
                        <m:r>
                          <a:rPr lang="en-US" sz="2600" b="1" i="1">
                            <a:solidFill>
                              <a:schemeClr val="tx1"/>
                            </a:solidFill>
                            <a:latin typeface="Cambria Math" panose="02040503050406030204" pitchFamily="18" charset="0"/>
                          </a:rPr>
                          <m:t>𝟐</m:t>
                        </m:r>
                      </m:e>
                      <m:sup>
                        <m:r>
                          <a:rPr lang="en-US" sz="2600" b="1" i="1">
                            <a:solidFill>
                              <a:schemeClr val="tx1"/>
                            </a:solidFill>
                            <a:latin typeface="Cambria Math" panose="02040503050406030204" pitchFamily="18" charset="0"/>
                          </a:rPr>
                          <m:t>𝒏</m:t>
                        </m:r>
                      </m:sup>
                    </m:sSup>
                  </m:oMath>
                </a14:m>
                <a:r>
                  <a:rPr lang="en-US" sz="2600" dirty="0">
                    <a:solidFill>
                      <a:schemeClr val="tx1"/>
                    </a:solidFill>
                    <a:latin typeface="Bahnschrift" panose="020B0502040204020203" pitchFamily="34" charset="0"/>
                  </a:rPr>
                  <a:t>.</a:t>
                </a:r>
              </a:p>
              <a:p>
                <a:pPr marL="457189" indent="-457189" algn="just">
                  <a:lnSpc>
                    <a:spcPct val="150000"/>
                  </a:lnSpc>
                  <a:buFont typeface="Arial" panose="020B0604020202020204" pitchFamily="34" charset="0"/>
                  <a:buChar char="•"/>
                </a:pPr>
                <a:r>
                  <a:rPr lang="en-US" sz="2600" dirty="0">
                    <a:solidFill>
                      <a:schemeClr val="tx1"/>
                    </a:solidFill>
                    <a:latin typeface="Bahnschrift" panose="020B0502040204020203" pitchFamily="34" charset="0"/>
                  </a:rPr>
                  <a:t>However, in practice, many dimensions do have hierarchies.</a:t>
                </a:r>
              </a:p>
              <a:p>
                <a:pPr marL="457189" indent="-457189" algn="just">
                  <a:lnSpc>
                    <a:spcPct val="150000"/>
                  </a:lnSpc>
                  <a:buFont typeface="Arial" panose="020B0604020202020204" pitchFamily="34" charset="0"/>
                  <a:buChar char="•"/>
                </a:pPr>
                <a:r>
                  <a:rPr lang="en-US" sz="2600" dirty="0">
                    <a:solidFill>
                      <a:schemeClr val="tx1"/>
                    </a:solidFill>
                    <a:latin typeface="Bahnschrift" panose="020B0502040204020203" pitchFamily="34" charset="0"/>
                  </a:rPr>
                  <a:t>For example, time </a:t>
                </a:r>
                <a:r>
                  <a:rPr lang="en-US" sz="2600" dirty="0">
                    <a:solidFill>
                      <a:schemeClr val="accent1"/>
                    </a:solidFill>
                    <a:latin typeface="Bahnschrift" panose="020B0502040204020203" pitchFamily="34" charset="0"/>
                  </a:rPr>
                  <a:t>“day &lt; month &lt; quarter &lt; year.”</a:t>
                </a:r>
              </a:p>
            </p:txBody>
          </p:sp>
        </mc:Choice>
        <mc:Fallback>
          <p:sp>
            <p:nvSpPr>
              <p:cNvPr id="4" name="Rectangle 3"/>
              <p:cNvSpPr>
                <a:spLocks noRot="1" noChangeAspect="1" noMove="1" noResize="1" noEditPoints="1" noAdjustHandles="1" noChangeArrowheads="1" noChangeShapeType="1" noTextEdit="1"/>
              </p:cNvSpPr>
              <p:nvPr/>
            </p:nvSpPr>
            <p:spPr>
              <a:xfrm>
                <a:off x="457201" y="2527783"/>
                <a:ext cx="8350899" cy="3625673"/>
              </a:xfrm>
              <a:prstGeom prst="rect">
                <a:avLst/>
              </a:prstGeom>
              <a:blipFill>
                <a:blip r:embed="rId2"/>
                <a:stretch>
                  <a:fillRect l="-1216" r="-1368" b="-314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AE9BF41-1A26-43DC-89EE-BE08BA97C576}"/>
              </a:ext>
            </a:extLst>
          </p:cNvPr>
          <p:cNvSpPr txBox="1"/>
          <p:nvPr/>
        </p:nvSpPr>
        <p:spPr>
          <a:xfrm>
            <a:off x="335902" y="1573676"/>
            <a:ext cx="8350899" cy="954107"/>
          </a:xfrm>
          <a:prstGeom prst="rect">
            <a:avLst/>
          </a:prstGeom>
          <a:noFill/>
        </p:spPr>
        <p:txBody>
          <a:bodyPr wrap="square">
            <a:spAutoFit/>
          </a:bodyPr>
          <a:lstStyle/>
          <a:p>
            <a:pPr algn="ctr"/>
            <a:r>
              <a:rPr lang="en-US" sz="2800" dirty="0">
                <a:solidFill>
                  <a:schemeClr val="accent1">
                    <a:lumMod val="50000"/>
                  </a:schemeClr>
                </a:solidFill>
              </a:rPr>
              <a:t>“How many cuboids are there in an n-dimensional </a:t>
            </a:r>
            <a:br>
              <a:rPr lang="en-US" sz="2800" dirty="0">
                <a:solidFill>
                  <a:schemeClr val="accent1">
                    <a:lumMod val="50000"/>
                  </a:schemeClr>
                </a:solidFill>
              </a:rPr>
            </a:br>
            <a:r>
              <a:rPr lang="en-US" sz="2800" dirty="0">
                <a:solidFill>
                  <a:schemeClr val="accent1">
                    <a:lumMod val="50000"/>
                  </a:schemeClr>
                </a:solidFill>
              </a:rPr>
              <a:t>data cube ?”</a:t>
            </a:r>
            <a:endParaRPr lang="en-IN" sz="2800" dirty="0">
              <a:solidFill>
                <a:schemeClr val="accent1">
                  <a:lumMod val="50000"/>
                </a:schemeClr>
              </a:solidFill>
            </a:endParaRPr>
          </a:p>
        </p:txBody>
      </p:sp>
    </p:spTree>
    <p:extLst>
      <p:ext uri="{BB962C8B-B14F-4D97-AF65-F5344CB8AC3E}">
        <p14:creationId xmlns:p14="http://schemas.microsoft.com/office/powerpoint/2010/main" val="39423914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47663" indent="-93660"/>
            <a:r>
              <a:rPr lang="en-US" b="1" dirty="0"/>
              <a:t>Question</a:t>
            </a:r>
          </a:p>
        </p:txBody>
      </p:sp>
      <p:sp>
        <p:nvSpPr>
          <p:cNvPr id="6" name="Rectangle 5">
            <a:extLst>
              <a:ext uri="{FF2B5EF4-FFF2-40B4-BE49-F238E27FC236}">
                <a16:creationId xmlns:a16="http://schemas.microsoft.com/office/drawing/2014/main" id="{E958E4A8-F6E1-4CB5-A806-F812D52DD6CC}"/>
              </a:ext>
            </a:extLst>
          </p:cNvPr>
          <p:cNvSpPr/>
          <p:nvPr/>
        </p:nvSpPr>
        <p:spPr>
          <a:xfrm>
            <a:off x="407667" y="1504990"/>
            <a:ext cx="7915240" cy="1137940"/>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400" dirty="0">
                <a:solidFill>
                  <a:schemeClr val="tx1"/>
                </a:solidFill>
                <a:latin typeface="Bahnschrift" panose="020B0502040204020203" pitchFamily="34" charset="0"/>
              </a:rPr>
              <a:t>For an n-dimensional data cube, the total number of cuboids that can be generated is</a:t>
            </a:r>
          </a:p>
        </p:txBody>
      </p:sp>
      <p:pic>
        <p:nvPicPr>
          <p:cNvPr id="7" name="Picture 6">
            <a:extLst>
              <a:ext uri="{FF2B5EF4-FFF2-40B4-BE49-F238E27FC236}">
                <a16:creationId xmlns:a16="http://schemas.microsoft.com/office/drawing/2014/main" id="{4144428F-9BDB-45DB-AD34-119E1B9754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53943" y="3054044"/>
            <a:ext cx="5636116" cy="1405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8732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47663"/>
            <a:r>
              <a:rPr lang="en-US" dirty="0"/>
              <a:t>Partial Materialization: </a:t>
            </a:r>
            <a:br>
              <a:rPr lang="en-US" dirty="0"/>
            </a:br>
            <a:r>
              <a:rPr lang="en-US" dirty="0"/>
              <a:t>Selected Computation of Cuboids</a:t>
            </a:r>
          </a:p>
        </p:txBody>
      </p:sp>
      <p:sp>
        <p:nvSpPr>
          <p:cNvPr id="6" name="Rectangle 5">
            <a:extLst>
              <a:ext uri="{FF2B5EF4-FFF2-40B4-BE49-F238E27FC236}">
                <a16:creationId xmlns:a16="http://schemas.microsoft.com/office/drawing/2014/main" id="{E958E4A8-F6E1-4CB5-A806-F812D52DD6CC}"/>
              </a:ext>
            </a:extLst>
          </p:cNvPr>
          <p:cNvSpPr/>
          <p:nvPr/>
        </p:nvSpPr>
        <p:spPr>
          <a:xfrm>
            <a:off x="407669" y="1504992"/>
            <a:ext cx="8288465" cy="3117841"/>
          </a:xfrm>
          <a:prstGeom prst="rect">
            <a:avLst/>
          </a:prstGeom>
        </p:spPr>
        <p:txBody>
          <a:bodyPr wrap="square">
            <a:spAutoFit/>
          </a:bodyPr>
          <a:lstStyle/>
          <a:p>
            <a:pPr marL="457189" indent="-457189" algn="just">
              <a:lnSpc>
                <a:spcPct val="150000"/>
              </a:lnSpc>
              <a:buFont typeface="Arial" panose="020B0604020202020204" pitchFamily="34" charset="0"/>
              <a:buChar char="•"/>
            </a:pPr>
            <a:r>
              <a:rPr lang="en-US" sz="2800" dirty="0">
                <a:latin typeface="Bahnschrift" panose="020B0502040204020203" pitchFamily="34" charset="0"/>
              </a:rPr>
              <a:t>There are three choices for data cube materialization given a base cuboid:</a:t>
            </a:r>
          </a:p>
          <a:p>
            <a:pPr marL="1371566" lvl="2" indent="-457189" algn="just">
              <a:lnSpc>
                <a:spcPct val="150000"/>
              </a:lnSpc>
              <a:buFont typeface="Arial" panose="020B0604020202020204" pitchFamily="34" charset="0"/>
              <a:buChar char="•"/>
            </a:pPr>
            <a:r>
              <a:rPr lang="en-US" sz="2600" dirty="0">
                <a:solidFill>
                  <a:schemeClr val="accent1">
                    <a:lumMod val="50000"/>
                  </a:schemeClr>
                </a:solidFill>
                <a:latin typeface="Bahnschrift" panose="020B0502040204020203" pitchFamily="34" charset="0"/>
              </a:rPr>
              <a:t>No materialization:</a:t>
            </a:r>
          </a:p>
          <a:p>
            <a:pPr marL="1371566" lvl="2" indent="-457189" algn="just">
              <a:lnSpc>
                <a:spcPct val="150000"/>
              </a:lnSpc>
              <a:buFont typeface="Arial" panose="020B0604020202020204" pitchFamily="34" charset="0"/>
              <a:buChar char="•"/>
            </a:pPr>
            <a:r>
              <a:rPr lang="en-US" sz="2600" dirty="0">
                <a:solidFill>
                  <a:schemeClr val="accent1">
                    <a:lumMod val="50000"/>
                  </a:schemeClr>
                </a:solidFill>
                <a:latin typeface="Bahnschrift" panose="020B0502040204020203" pitchFamily="34" charset="0"/>
              </a:rPr>
              <a:t>Full materialization</a:t>
            </a:r>
          </a:p>
          <a:p>
            <a:pPr marL="1371566" lvl="2" indent="-457189" algn="just">
              <a:lnSpc>
                <a:spcPct val="150000"/>
              </a:lnSpc>
              <a:buFont typeface="Arial" panose="020B0604020202020204" pitchFamily="34" charset="0"/>
              <a:buChar char="•"/>
            </a:pPr>
            <a:r>
              <a:rPr lang="en-US" sz="2600" dirty="0">
                <a:solidFill>
                  <a:schemeClr val="accent1">
                    <a:lumMod val="50000"/>
                  </a:schemeClr>
                </a:solidFill>
                <a:latin typeface="Bahnschrift" panose="020B0502040204020203" pitchFamily="34" charset="0"/>
              </a:rPr>
              <a:t>Partial materialization</a:t>
            </a:r>
          </a:p>
        </p:txBody>
      </p:sp>
    </p:spTree>
    <p:extLst>
      <p:ext uri="{BB962C8B-B14F-4D97-AF65-F5344CB8AC3E}">
        <p14:creationId xmlns:p14="http://schemas.microsoft.com/office/powerpoint/2010/main" val="2740825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47663"/>
            <a:r>
              <a:rPr lang="en-US" dirty="0"/>
              <a:t>Indexing OLAP Data: </a:t>
            </a:r>
            <a:br>
              <a:rPr lang="en-US" dirty="0"/>
            </a:br>
            <a:r>
              <a:rPr lang="en-US" dirty="0"/>
              <a:t>Bitmap Index and Join Index</a:t>
            </a:r>
          </a:p>
        </p:txBody>
      </p:sp>
      <p:sp>
        <p:nvSpPr>
          <p:cNvPr id="6" name="Rectangle 5">
            <a:extLst>
              <a:ext uri="{FF2B5EF4-FFF2-40B4-BE49-F238E27FC236}">
                <a16:creationId xmlns:a16="http://schemas.microsoft.com/office/drawing/2014/main" id="{E958E4A8-F6E1-4CB5-A806-F812D52DD6CC}"/>
              </a:ext>
            </a:extLst>
          </p:cNvPr>
          <p:cNvSpPr/>
          <p:nvPr/>
        </p:nvSpPr>
        <p:spPr>
          <a:xfrm>
            <a:off x="637707" y="1506688"/>
            <a:ext cx="7868588" cy="1958549"/>
          </a:xfrm>
          <a:prstGeom prst="rect">
            <a:avLst/>
          </a:prstGeom>
        </p:spPr>
        <p:txBody>
          <a:bodyPr wrap="square">
            <a:spAutoFit/>
          </a:bodyPr>
          <a:lstStyle/>
          <a:p>
            <a:pPr algn="just">
              <a:lnSpc>
                <a:spcPct val="150000"/>
              </a:lnSpc>
            </a:pPr>
            <a:r>
              <a:rPr lang="en-US" sz="2800" dirty="0">
                <a:latin typeface="Bahnschrift" panose="020B0502040204020203" pitchFamily="34" charset="0"/>
              </a:rPr>
              <a:t>To facilitate efficient data accessing, most data warehouse systems support index structures and materialized views (using cuboids).</a:t>
            </a:r>
          </a:p>
        </p:txBody>
      </p:sp>
    </p:spTree>
    <p:extLst>
      <p:ext uri="{BB962C8B-B14F-4D97-AF65-F5344CB8AC3E}">
        <p14:creationId xmlns:p14="http://schemas.microsoft.com/office/powerpoint/2010/main" val="3048998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4004"/>
            <a:r>
              <a:rPr lang="en-US" dirty="0">
                <a:solidFill>
                  <a:schemeClr val="bg1"/>
                </a:solidFill>
              </a:rPr>
              <a:t>Bitmap Index</a:t>
            </a:r>
            <a:endParaRPr lang="en-US" dirty="0"/>
          </a:p>
        </p:txBody>
      </p:sp>
      <p:sp>
        <p:nvSpPr>
          <p:cNvPr id="4" name="Rectangle 3"/>
          <p:cNvSpPr/>
          <p:nvPr/>
        </p:nvSpPr>
        <p:spPr>
          <a:xfrm>
            <a:off x="435662" y="1363731"/>
            <a:ext cx="8288463" cy="4543873"/>
          </a:xfrm>
          <a:prstGeom prst="rect">
            <a:avLst/>
          </a:prstGeom>
        </p:spPr>
        <p:txBody>
          <a:bodyPr wrap="square">
            <a:spAutoFit/>
          </a:bodyPr>
          <a:lstStyle/>
          <a:p>
            <a:pPr marL="342891" indent="-342891" algn="just">
              <a:lnSpc>
                <a:spcPct val="150000"/>
              </a:lnSpc>
              <a:buFont typeface="Arial" panose="020B0604020202020204" pitchFamily="34" charset="0"/>
              <a:buChar char="•"/>
            </a:pPr>
            <a:r>
              <a:rPr lang="en-US" sz="2800" dirty="0">
                <a:latin typeface="Bahnschrift" panose="020B0502040204020203" pitchFamily="34" charset="0"/>
              </a:rPr>
              <a:t>The bitmap indexing method is popular in OLAP because it allows quick searching in data cubes. </a:t>
            </a:r>
          </a:p>
          <a:p>
            <a:pPr marL="342891" indent="-342891" algn="just">
              <a:lnSpc>
                <a:spcPct val="150000"/>
              </a:lnSpc>
              <a:buFont typeface="Arial" panose="020B0604020202020204" pitchFamily="34" charset="0"/>
              <a:buChar char="•"/>
            </a:pPr>
            <a:r>
              <a:rPr lang="en-US" sz="2800" dirty="0">
                <a:latin typeface="Bahnschrift" panose="020B0502040204020203" pitchFamily="34" charset="0"/>
              </a:rPr>
              <a:t>If the attribute has the </a:t>
            </a:r>
            <a:r>
              <a:rPr lang="en-US" sz="2800" dirty="0">
                <a:solidFill>
                  <a:srgbClr val="C00000"/>
                </a:solidFill>
                <a:latin typeface="Bahnschrift" panose="020B0502040204020203" pitchFamily="34" charset="0"/>
              </a:rPr>
              <a:t>value v </a:t>
            </a:r>
            <a:r>
              <a:rPr lang="en-US" sz="2800" dirty="0">
                <a:latin typeface="Bahnschrift" panose="020B0502040204020203" pitchFamily="34" charset="0"/>
              </a:rPr>
              <a:t>for a given row in the data table, then the bit representing that value is </a:t>
            </a:r>
            <a:r>
              <a:rPr lang="en-US" sz="2800" dirty="0">
                <a:solidFill>
                  <a:srgbClr val="C00000"/>
                </a:solidFill>
                <a:latin typeface="Bahnschrift" panose="020B0502040204020203" pitchFamily="34" charset="0"/>
              </a:rPr>
              <a:t>set to 1 </a:t>
            </a:r>
            <a:r>
              <a:rPr lang="en-US" sz="2800" dirty="0">
                <a:latin typeface="Bahnschrift" panose="020B0502040204020203" pitchFamily="34" charset="0"/>
              </a:rPr>
              <a:t>in the corresponding row of the bitmap index. All other bits for that row are </a:t>
            </a:r>
            <a:r>
              <a:rPr lang="en-US" sz="2800" dirty="0">
                <a:solidFill>
                  <a:srgbClr val="C00000"/>
                </a:solidFill>
                <a:latin typeface="Bahnschrift" panose="020B0502040204020203" pitchFamily="34" charset="0"/>
              </a:rPr>
              <a:t>set to 0.</a:t>
            </a:r>
          </a:p>
        </p:txBody>
      </p:sp>
    </p:spTree>
    <p:extLst>
      <p:ext uri="{BB962C8B-B14F-4D97-AF65-F5344CB8AC3E}">
        <p14:creationId xmlns:p14="http://schemas.microsoft.com/office/powerpoint/2010/main" val="1350809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4004"/>
            <a:r>
              <a:rPr lang="en-US" dirty="0">
                <a:solidFill>
                  <a:schemeClr val="bg1"/>
                </a:solidFill>
              </a:rPr>
              <a:t>Bitmap Index</a:t>
            </a:r>
            <a:endParaRPr lang="en-US" dirty="0"/>
          </a:p>
        </p:txBody>
      </p:sp>
      <p:pic>
        <p:nvPicPr>
          <p:cNvPr id="5" name="Picture 4">
            <a:extLst>
              <a:ext uri="{FF2B5EF4-FFF2-40B4-BE49-F238E27FC236}">
                <a16:creationId xmlns:a16="http://schemas.microsoft.com/office/drawing/2014/main" id="{00CED589-C5F5-4B5B-B537-3E0C2A6D4DDF}"/>
              </a:ext>
            </a:extLst>
          </p:cNvPr>
          <p:cNvPicPr>
            <a:picLocks noChangeAspect="1"/>
          </p:cNvPicPr>
          <p:nvPr/>
        </p:nvPicPr>
        <p:blipFill>
          <a:blip r:embed="rId2"/>
          <a:stretch>
            <a:fillRect/>
          </a:stretch>
        </p:blipFill>
        <p:spPr>
          <a:xfrm>
            <a:off x="94976" y="1365343"/>
            <a:ext cx="8916727" cy="4298343"/>
          </a:xfrm>
          <a:prstGeom prst="rect">
            <a:avLst/>
          </a:prstGeom>
        </p:spPr>
      </p:pic>
    </p:spTree>
    <p:extLst>
      <p:ext uri="{BB962C8B-B14F-4D97-AF65-F5344CB8AC3E}">
        <p14:creationId xmlns:p14="http://schemas.microsoft.com/office/powerpoint/2010/main" val="5801931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4004"/>
            <a:r>
              <a:rPr lang="en-US" dirty="0">
                <a:solidFill>
                  <a:schemeClr val="bg1"/>
                </a:solidFill>
              </a:rPr>
              <a:t>Bitmap Index Facts</a:t>
            </a:r>
            <a:endParaRPr lang="en-US" dirty="0"/>
          </a:p>
        </p:txBody>
      </p:sp>
      <p:sp>
        <p:nvSpPr>
          <p:cNvPr id="4" name="Rectangle 3">
            <a:extLst>
              <a:ext uri="{FF2B5EF4-FFF2-40B4-BE49-F238E27FC236}">
                <a16:creationId xmlns:a16="http://schemas.microsoft.com/office/drawing/2014/main" id="{F2B15530-9E9B-4BA1-AE58-F09B571E1F3E}"/>
              </a:ext>
            </a:extLst>
          </p:cNvPr>
          <p:cNvSpPr/>
          <p:nvPr/>
        </p:nvSpPr>
        <p:spPr>
          <a:xfrm>
            <a:off x="297500" y="1414254"/>
            <a:ext cx="8286664" cy="4543873"/>
          </a:xfrm>
          <a:prstGeom prst="rect">
            <a:avLst/>
          </a:prstGeom>
        </p:spPr>
        <p:txBody>
          <a:bodyPr wrap="square">
            <a:spAutoFit/>
          </a:bodyPr>
          <a:lstStyle/>
          <a:p>
            <a:pPr marL="457189" indent="-457189" algn="just">
              <a:lnSpc>
                <a:spcPct val="150000"/>
              </a:lnSpc>
              <a:buFont typeface="Arial" panose="020B0604020202020204" pitchFamily="34" charset="0"/>
              <a:buChar char="•"/>
            </a:pPr>
            <a:r>
              <a:rPr lang="en-US" sz="2800" dirty="0">
                <a:latin typeface="Bahnschrift" panose="020B0502040204020203" pitchFamily="34" charset="0"/>
              </a:rPr>
              <a:t>Bitmap indexing is especially useful for low-cardinality domains.</a:t>
            </a:r>
          </a:p>
          <a:p>
            <a:pPr marL="457189" indent="-457189" algn="just">
              <a:lnSpc>
                <a:spcPct val="150000"/>
              </a:lnSpc>
              <a:buFont typeface="Arial" panose="020B0604020202020204" pitchFamily="34" charset="0"/>
              <a:buChar char="•"/>
            </a:pPr>
            <a:r>
              <a:rPr lang="en-US" sz="2800" dirty="0">
                <a:latin typeface="Bahnschrift" panose="020B0502040204020203" pitchFamily="34" charset="0"/>
              </a:rPr>
              <a:t>Bitmap indexing leads to significant reductions in space and input/output (I/O) since a string of characters can be represented by a single bit.</a:t>
            </a:r>
          </a:p>
          <a:p>
            <a:pPr marL="457189" indent="-457189" algn="just">
              <a:lnSpc>
                <a:spcPct val="150000"/>
              </a:lnSpc>
              <a:buFont typeface="Arial" panose="020B0604020202020204" pitchFamily="34" charset="0"/>
              <a:buChar char="•"/>
            </a:pPr>
            <a:r>
              <a:rPr lang="en-US" sz="2800" dirty="0">
                <a:latin typeface="Bahnschrift" panose="020B0502040204020203" pitchFamily="34" charset="0"/>
              </a:rPr>
              <a:t>For higher-cardinality domains, the method can be adapted using compression techniques.</a:t>
            </a:r>
          </a:p>
        </p:txBody>
      </p:sp>
    </p:spTree>
    <p:extLst>
      <p:ext uri="{BB962C8B-B14F-4D97-AF65-F5344CB8AC3E}">
        <p14:creationId xmlns:p14="http://schemas.microsoft.com/office/powerpoint/2010/main" val="7068014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{5FA3AEE9-A471-9442-8DB6-0CE9DC04C87C}tf16401378</Template>
  <TotalTime>31</TotalTime>
  <Words>4551</Words>
  <Application>Microsoft Macintosh PowerPoint</Application>
  <PresentationFormat>On-screen Show (4:3)</PresentationFormat>
  <Paragraphs>580</Paragraphs>
  <Slides>106</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20" baseType="lpstr">
      <vt:lpstr>Tahoma</vt:lpstr>
      <vt:lpstr>Bahnschrift SemiBold</vt:lpstr>
      <vt:lpstr>Wingdings 2</vt:lpstr>
      <vt:lpstr>Arial</vt:lpstr>
      <vt:lpstr>Times New Roman</vt:lpstr>
      <vt:lpstr>BookAntiqua</vt:lpstr>
      <vt:lpstr>Georgia</vt:lpstr>
      <vt:lpstr>Calibri</vt:lpstr>
      <vt:lpstr>Cambria Math</vt:lpstr>
      <vt:lpstr>Arial Rounded</vt:lpstr>
      <vt:lpstr>Wingdings</vt:lpstr>
      <vt:lpstr>Bahnschrift</vt:lpstr>
      <vt:lpstr>Office Theme</vt:lpstr>
      <vt:lpstr>MS_ClipArt_Gallery.2</vt:lpstr>
      <vt:lpstr>PowerPoint Presentation</vt:lpstr>
      <vt:lpstr>PowerPoint Presentation</vt:lpstr>
      <vt:lpstr>Goal: Unified Access to Data</vt:lpstr>
      <vt:lpstr>What is Data Warehouse?</vt:lpstr>
      <vt:lpstr>Data Warehouse Properties</vt:lpstr>
      <vt:lpstr>Data Warehouse Properties</vt:lpstr>
      <vt:lpstr>Data Warehouse Properties</vt:lpstr>
      <vt:lpstr>Data Warehouse Properties</vt:lpstr>
      <vt:lpstr>Data Warehouse Properties</vt:lpstr>
      <vt:lpstr>The Warehousing Approach</vt:lpstr>
      <vt:lpstr>The Warehousing Approach</vt:lpstr>
      <vt:lpstr>Heterogeneous Information Sources</vt:lpstr>
      <vt:lpstr>Heterogeneous Information Sources</vt:lpstr>
      <vt:lpstr>Features of a Warehouse</vt:lpstr>
      <vt:lpstr>Need of a Separate Data Warehouse</vt:lpstr>
      <vt:lpstr>Need of a Separate Data Warehouse</vt:lpstr>
      <vt:lpstr>Data Warehousing: Two Distinct Issues</vt:lpstr>
      <vt:lpstr>Data Warehouse Models</vt:lpstr>
      <vt:lpstr>Difference between OLAP &amp; OLTP</vt:lpstr>
      <vt:lpstr>Difference between OLAP &amp; OLTP</vt:lpstr>
      <vt:lpstr>PowerPoint Presentation</vt:lpstr>
      <vt:lpstr>PowerPoint Presentation</vt:lpstr>
      <vt:lpstr>Multi-dimensional data model</vt:lpstr>
      <vt:lpstr>Multi-dimensional data model</vt:lpstr>
      <vt:lpstr>Multi-dimensional data model</vt:lpstr>
      <vt:lpstr>Multi-dimensional data model</vt:lpstr>
      <vt:lpstr>Conceptual Modeling of Data Warehouses</vt:lpstr>
      <vt:lpstr>Conceptual Modeling of Data Warehouses</vt:lpstr>
      <vt:lpstr>Example of Fact Constellation</vt:lpstr>
      <vt:lpstr>Defining a Star Schema in DMQL</vt:lpstr>
      <vt:lpstr>Defining a Star Schema in DMQL</vt:lpstr>
      <vt:lpstr>Defining a Snowflake Schema in DMQL</vt:lpstr>
      <vt:lpstr>Defining a Snowflake Schema in DMQL</vt:lpstr>
      <vt:lpstr>Concept hierarchy</vt:lpstr>
      <vt:lpstr>A Concept Hierarchy: Dimension (location)</vt:lpstr>
      <vt:lpstr>Multidimensional Data</vt:lpstr>
      <vt:lpstr>Measures: Their Categorization and Computation</vt:lpstr>
      <vt:lpstr>Measures: Their Categorization and Computation</vt:lpstr>
      <vt:lpstr>1. Distributive</vt:lpstr>
      <vt:lpstr>2. Algebraic</vt:lpstr>
      <vt:lpstr>3. Holistic</vt:lpstr>
      <vt:lpstr>PowerPoint Presentation</vt:lpstr>
      <vt:lpstr>PowerPoint Presentation</vt:lpstr>
      <vt:lpstr>    What is Data Cube?</vt:lpstr>
      <vt:lpstr>    What is Data Cube?</vt:lpstr>
      <vt:lpstr>    Cube: A Lattice of Cuboids</vt:lpstr>
      <vt:lpstr>    A Sample Data Cube</vt:lpstr>
      <vt:lpstr>   Cuboids Corresponding to the Cube</vt:lpstr>
      <vt:lpstr>Operations in the Multidimensional Data Model (OLEP)</vt:lpstr>
      <vt:lpstr>Operations in the Multidimensional Data Model (OLEP)</vt:lpstr>
      <vt:lpstr>Typical OLAP Operations</vt:lpstr>
      <vt:lpstr>Typical OLAP Operations</vt:lpstr>
      <vt:lpstr>Drill-Up Or Roll-Up</vt:lpstr>
      <vt:lpstr>Roll-Down Or Drill Down</vt:lpstr>
      <vt:lpstr>Slice </vt:lpstr>
      <vt:lpstr>Dice</vt:lpstr>
      <vt:lpstr>Pivot</vt:lpstr>
      <vt:lpstr>Before and After Pivoting</vt:lpstr>
      <vt:lpstr>PowerPoint Presentation</vt:lpstr>
      <vt:lpstr>PowerPoint Presentation</vt:lpstr>
      <vt:lpstr>Data Warehouse Design</vt:lpstr>
      <vt:lpstr>Data Warehouse Design</vt:lpstr>
      <vt:lpstr>Data Warehouse Design</vt:lpstr>
      <vt:lpstr>Data Warehouse Design</vt:lpstr>
      <vt:lpstr>Views in data warehouse design</vt:lpstr>
      <vt:lpstr>Views in data warehouse design</vt:lpstr>
      <vt:lpstr>Views in data warehouse design</vt:lpstr>
      <vt:lpstr>Process of Data Warehouse Design</vt:lpstr>
      <vt:lpstr>Process of Data Warehouse Design</vt:lpstr>
      <vt:lpstr>Process of Data Warehouse Design</vt:lpstr>
      <vt:lpstr>Warehouse design process</vt:lpstr>
      <vt:lpstr>Warehouse design process</vt:lpstr>
      <vt:lpstr>Data Warehouse usage</vt:lpstr>
      <vt:lpstr>Data Warehouse usage</vt:lpstr>
      <vt:lpstr>Data Warehouse Applications</vt:lpstr>
      <vt:lpstr>Data Warehouse Applications</vt:lpstr>
      <vt:lpstr>Data Warehouse Applications</vt:lpstr>
      <vt:lpstr>Data Warehouse Applications</vt:lpstr>
      <vt:lpstr>Question</vt:lpstr>
      <vt:lpstr>Question</vt:lpstr>
      <vt:lpstr>Question</vt:lpstr>
      <vt:lpstr>Question</vt:lpstr>
      <vt:lpstr>From Online Analytical Processing to Multidimensional Data Mining</vt:lpstr>
      <vt:lpstr>From Online Analytical Processing to Multidimensional Data Mining</vt:lpstr>
      <vt:lpstr>Data Warehouse Implementation</vt:lpstr>
      <vt:lpstr>Efficient Data Cube Computation</vt:lpstr>
      <vt:lpstr>Example</vt:lpstr>
      <vt:lpstr>Example</vt:lpstr>
      <vt:lpstr>Example</vt:lpstr>
      <vt:lpstr>Example</vt:lpstr>
      <vt:lpstr>Example</vt:lpstr>
      <vt:lpstr>Example</vt:lpstr>
      <vt:lpstr>Question</vt:lpstr>
      <vt:lpstr>Question</vt:lpstr>
      <vt:lpstr>Partial Materialization:  Selected Computation of Cuboids</vt:lpstr>
      <vt:lpstr>Indexing OLAP Data:  Bitmap Index and Join Index</vt:lpstr>
      <vt:lpstr>Bitmap Index</vt:lpstr>
      <vt:lpstr>Bitmap Index</vt:lpstr>
      <vt:lpstr>Bitmap Index Facts</vt:lpstr>
      <vt:lpstr>Joining Index</vt:lpstr>
      <vt:lpstr>Example</vt:lpstr>
      <vt:lpstr>Efficient Processing of OLAP Queries</vt:lpstr>
      <vt:lpstr>Example</vt:lpstr>
      <vt:lpstr>Example</vt:lpstr>
      <vt:lpstr>Result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Md. Tarique Anwer</cp:lastModifiedBy>
  <cp:revision>2</cp:revision>
  <dcterms:created xsi:type="dcterms:W3CDTF">2020-12-02T17:41:12Z</dcterms:created>
  <dcterms:modified xsi:type="dcterms:W3CDTF">2023-06-04T05:19:55Z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0x010100F7EBD29BF03FAD438F48F0C5B67AE5F0</vt:lpwstr>
  </property>
</Properties>
</file>