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49" r:id="rId2"/>
    <p:sldId id="257" r:id="rId3"/>
    <p:sldId id="266" r:id="rId4"/>
    <p:sldId id="268" r:id="rId5"/>
    <p:sldId id="337" r:id="rId6"/>
    <p:sldId id="267" r:id="rId7"/>
    <p:sldId id="269" r:id="rId8"/>
    <p:sldId id="271" r:id="rId9"/>
    <p:sldId id="264" r:id="rId10"/>
    <p:sldId id="263" r:id="rId11"/>
    <p:sldId id="274" r:id="rId12"/>
    <p:sldId id="275" r:id="rId13"/>
    <p:sldId id="276" r:id="rId14"/>
    <p:sldId id="345" r:id="rId15"/>
    <p:sldId id="346" r:id="rId16"/>
    <p:sldId id="347" r:id="rId17"/>
    <p:sldId id="348" r:id="rId18"/>
    <p:sldId id="350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8" r:id="rId27"/>
    <p:sldId id="289" r:id="rId28"/>
    <p:sldId id="290" r:id="rId29"/>
    <p:sldId id="291" r:id="rId30"/>
    <p:sldId id="294" r:id="rId31"/>
    <p:sldId id="295" r:id="rId32"/>
    <p:sldId id="340" r:id="rId33"/>
    <p:sldId id="297" r:id="rId34"/>
    <p:sldId id="298" r:id="rId35"/>
    <p:sldId id="299" r:id="rId36"/>
    <p:sldId id="341" r:id="rId37"/>
    <p:sldId id="342" r:id="rId38"/>
    <p:sldId id="305" r:id="rId39"/>
    <p:sldId id="343" r:id="rId40"/>
    <p:sldId id="306" r:id="rId41"/>
    <p:sldId id="307" r:id="rId42"/>
    <p:sldId id="308" r:id="rId43"/>
    <p:sldId id="309" r:id="rId44"/>
    <p:sldId id="310" r:id="rId45"/>
    <p:sldId id="311" r:id="rId46"/>
    <p:sldId id="312" r:id="rId47"/>
    <p:sldId id="313" r:id="rId48"/>
    <p:sldId id="314" r:id="rId49"/>
    <p:sldId id="344" r:id="rId50"/>
    <p:sldId id="316" r:id="rId51"/>
    <p:sldId id="317" r:id="rId52"/>
    <p:sldId id="318" r:id="rId53"/>
    <p:sldId id="319" r:id="rId54"/>
    <p:sldId id="320" r:id="rId55"/>
    <p:sldId id="322" r:id="rId56"/>
    <p:sldId id="323" r:id="rId57"/>
    <p:sldId id="324" r:id="rId58"/>
    <p:sldId id="325" r:id="rId59"/>
    <p:sldId id="327" r:id="rId60"/>
    <p:sldId id="328" r:id="rId61"/>
    <p:sldId id="329" r:id="rId62"/>
    <p:sldId id="331" r:id="rId63"/>
    <p:sldId id="332" r:id="rId64"/>
    <p:sldId id="333" r:id="rId65"/>
    <p:sldId id="334" r:id="rId66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C43"/>
    <a:srgbClr val="2D2E2F"/>
    <a:srgbClr val="00203F"/>
    <a:srgbClr val="ABF1CF"/>
    <a:srgbClr val="A82B2B"/>
    <a:srgbClr val="2A27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41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001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66FEF59-E67D-4A4F-ADD0-71B809BCF4D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39" b="10741"/>
          <a:stretch/>
        </p:blipFill>
        <p:spPr bwMode="auto">
          <a:xfrm>
            <a:off x="0" y="736600"/>
            <a:ext cx="8320088" cy="6121400"/>
          </a:xfrm>
          <a:custGeom>
            <a:avLst/>
            <a:gdLst>
              <a:gd name="connsiteX0" fmla="*/ 0 w 8320088"/>
              <a:gd name="connsiteY0" fmla="*/ 0 h 6121400"/>
              <a:gd name="connsiteX1" fmla="*/ 8320088 w 8320088"/>
              <a:gd name="connsiteY1" fmla="*/ 0 h 6121400"/>
              <a:gd name="connsiteX2" fmla="*/ 8320088 w 8320088"/>
              <a:gd name="connsiteY2" fmla="*/ 6121400 h 6121400"/>
              <a:gd name="connsiteX3" fmla="*/ 0 w 8320088"/>
              <a:gd name="connsiteY3" fmla="*/ 6121400 h 612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0088" h="6121400">
                <a:moveTo>
                  <a:pt x="0" y="0"/>
                </a:moveTo>
                <a:lnTo>
                  <a:pt x="8320088" y="0"/>
                </a:lnTo>
                <a:lnTo>
                  <a:pt x="8320088" y="6121400"/>
                </a:lnTo>
                <a:lnTo>
                  <a:pt x="0" y="61214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12E71D1-1CD0-4EBE-B451-EABCA6375552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  <a:lumMod val="0"/>
                </a:schemeClr>
              </a:gs>
              <a:gs pos="75000">
                <a:srgbClr val="727375">
                  <a:alpha val="82000"/>
                  <a:lumMod val="50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2A9F5CAC-EFB6-45A2-846A-EB658289A1C8}"/>
              </a:ext>
            </a:extLst>
          </p:cNvPr>
          <p:cNvSpPr/>
          <p:nvPr userDrawn="1"/>
        </p:nvSpPr>
        <p:spPr>
          <a:xfrm>
            <a:off x="4078288" y="5299075"/>
            <a:ext cx="4864100" cy="822325"/>
          </a:xfrm>
          <a:prstGeom prst="parallelogram">
            <a:avLst/>
          </a:prstGeom>
          <a:solidFill>
            <a:srgbClr val="01141A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7ED51432-2E4A-4D31-B1FB-B30F77386CFA}"/>
              </a:ext>
            </a:extLst>
          </p:cNvPr>
          <p:cNvSpPr/>
          <p:nvPr userDrawn="1"/>
        </p:nvSpPr>
        <p:spPr>
          <a:xfrm>
            <a:off x="5692775" y="5929313"/>
            <a:ext cx="212725" cy="501650"/>
          </a:xfrm>
          <a:prstGeom prst="parallelogram">
            <a:avLst>
              <a:gd name="adj" fmla="val 55247"/>
            </a:avLst>
          </a:prstGeom>
          <a:solidFill>
            <a:srgbClr val="00D4A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E5BAB60B-BC20-4279-8CBF-BDBD2689BDFD}"/>
              </a:ext>
            </a:extLst>
          </p:cNvPr>
          <p:cNvSpPr/>
          <p:nvPr userDrawn="1"/>
        </p:nvSpPr>
        <p:spPr>
          <a:xfrm>
            <a:off x="5480050" y="5929313"/>
            <a:ext cx="212725" cy="501650"/>
          </a:xfrm>
          <a:prstGeom prst="parallelogram">
            <a:avLst>
              <a:gd name="adj" fmla="val 55247"/>
            </a:avLst>
          </a:prstGeom>
          <a:solidFill>
            <a:srgbClr val="00D4A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082A4707-F09A-4071-8775-A27122999AF3}"/>
              </a:ext>
            </a:extLst>
          </p:cNvPr>
          <p:cNvSpPr/>
          <p:nvPr userDrawn="1"/>
        </p:nvSpPr>
        <p:spPr>
          <a:xfrm>
            <a:off x="5275263" y="5929313"/>
            <a:ext cx="212725" cy="501650"/>
          </a:xfrm>
          <a:prstGeom prst="parallelogram">
            <a:avLst>
              <a:gd name="adj" fmla="val 55247"/>
            </a:avLst>
          </a:prstGeom>
          <a:solidFill>
            <a:srgbClr val="00D4A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077F6847-68DD-4BDC-9E06-26D43FDCB7AE}"/>
              </a:ext>
            </a:extLst>
          </p:cNvPr>
          <p:cNvSpPr/>
          <p:nvPr userDrawn="1"/>
        </p:nvSpPr>
        <p:spPr>
          <a:xfrm>
            <a:off x="5888038" y="5929313"/>
            <a:ext cx="2790825" cy="501650"/>
          </a:xfrm>
          <a:prstGeom prst="parallelogram">
            <a:avLst/>
          </a:prstGeom>
          <a:solidFill>
            <a:srgbClr val="00D4A2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98BC4A-D753-4E68-9A5F-3AD3A94537B6}"/>
              </a:ext>
            </a:extLst>
          </p:cNvPr>
          <p:cNvSpPr txBox="1"/>
          <p:nvPr userDrawn="1"/>
        </p:nvSpPr>
        <p:spPr>
          <a:xfrm>
            <a:off x="4535488" y="5308600"/>
            <a:ext cx="2703512" cy="620713"/>
          </a:xfrm>
          <a:prstGeom prst="rect">
            <a:avLst/>
          </a:prstGeom>
          <a:noFill/>
        </p:spPr>
        <p:txBody>
          <a:bodyPr wrap="none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00D4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  <a:cs typeface="+mn-cs"/>
              </a:rPr>
              <a:t>Dr. </a:t>
            </a:r>
            <a:r>
              <a:rPr lang="en-US" sz="3200" b="1" dirty="0" err="1">
                <a:solidFill>
                  <a:srgbClr val="00D4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  <a:cs typeface="+mn-cs"/>
              </a:rPr>
              <a:t>Divya</a:t>
            </a:r>
            <a:endParaRPr lang="en-US" sz="3200" b="1" dirty="0">
              <a:solidFill>
                <a:srgbClr val="00D4A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B7FDE2-1D96-4C11-8D64-8D61DC3F3D2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11863" y="5929313"/>
            <a:ext cx="2667000" cy="50165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000">
                <a:solidFill>
                  <a:srgbClr val="00203F"/>
                </a:solidFill>
                <a:latin typeface="Bahnschrift" panose="020B0502040204020203" pitchFamily="34" charset="0"/>
              </a:rPr>
              <a:t>Assistant Professor</a:t>
            </a:r>
          </a:p>
        </p:txBody>
      </p:sp>
      <p:sp>
        <p:nvSpPr>
          <p:cNvPr id="12" name="Arrow: Pentagon 5">
            <a:extLst>
              <a:ext uri="{FF2B5EF4-FFF2-40B4-BE49-F238E27FC236}">
                <a16:creationId xmlns:a16="http://schemas.microsoft.com/office/drawing/2014/main" id="{B11980D1-666D-43A9-A06E-8AF44E85D636}"/>
              </a:ext>
            </a:extLst>
          </p:cNvPr>
          <p:cNvSpPr/>
          <p:nvPr userDrawn="1"/>
        </p:nvSpPr>
        <p:spPr>
          <a:xfrm>
            <a:off x="382588" y="411163"/>
            <a:ext cx="2662237" cy="1322387"/>
          </a:xfrm>
          <a:prstGeom prst="homePlate">
            <a:avLst/>
          </a:prstGeom>
          <a:solidFill>
            <a:srgbClr val="ABF1CF"/>
          </a:solidFill>
          <a:ln>
            <a:solidFill>
              <a:srgbClr val="00203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>
                <a:solidFill>
                  <a:srgbClr val="00203F"/>
                </a:solidFill>
              </a:rPr>
              <a:t>ECAP448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2359044" y="426286"/>
            <a:ext cx="6084514" cy="1292661"/>
          </a:xfrm>
          <a:custGeom>
            <a:avLst/>
            <a:gdLst>
              <a:gd name="connsiteX0" fmla="*/ 0 w 6084514"/>
              <a:gd name="connsiteY0" fmla="*/ 0 h 1292661"/>
              <a:gd name="connsiteX1" fmla="*/ 5915641 w 6084514"/>
              <a:gd name="connsiteY1" fmla="*/ 0 h 1292661"/>
              <a:gd name="connsiteX2" fmla="*/ 6084514 w 6084514"/>
              <a:gd name="connsiteY2" fmla="*/ 168873 h 1292661"/>
              <a:gd name="connsiteX3" fmla="*/ 6084514 w 6084514"/>
              <a:gd name="connsiteY3" fmla="*/ 1292661 h 1292661"/>
              <a:gd name="connsiteX4" fmla="*/ 9051 w 6084514"/>
              <a:gd name="connsiteY4" fmla="*/ 1292661 h 1292661"/>
              <a:gd name="connsiteX5" fmla="*/ 650856 w 6084514"/>
              <a:gd name="connsiteY5" fmla="*/ 650856 h 1292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84514" h="1292661">
                <a:moveTo>
                  <a:pt x="0" y="0"/>
                </a:moveTo>
                <a:lnTo>
                  <a:pt x="5915641" y="0"/>
                </a:lnTo>
                <a:cubicBezTo>
                  <a:pt x="6008907" y="0"/>
                  <a:pt x="6084514" y="75607"/>
                  <a:pt x="6084514" y="168873"/>
                </a:cubicBezTo>
                <a:lnTo>
                  <a:pt x="6084514" y="1292661"/>
                </a:lnTo>
                <a:lnTo>
                  <a:pt x="9051" y="1292661"/>
                </a:lnTo>
                <a:lnTo>
                  <a:pt x="650856" y="650856"/>
                </a:lnTo>
                <a:close/>
              </a:path>
            </a:pathLst>
          </a:custGeom>
          <a:solidFill>
            <a:srgbClr val="00203F"/>
          </a:solidFill>
          <a:ln>
            <a:solidFill>
              <a:srgbClr val="ABF1C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marL="800100" indent="0" algn="l">
              <a:buNone/>
              <a:defRPr sz="3400" cap="small" baseline="0">
                <a:ln>
                  <a:noFill/>
                </a:ln>
                <a:solidFill>
                  <a:srgbClr val="ABF1C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defRPr>
            </a:lvl1pPr>
            <a:lvl5pPr>
              <a:defRPr/>
            </a:lvl5pPr>
          </a:lstStyle>
          <a:p>
            <a:pPr lvl="0"/>
            <a:r>
              <a:rPr lang="en-IN" dirty="0"/>
              <a:t>L</a:t>
            </a:r>
            <a:r>
              <a:rPr lang="en-US" dirty="0"/>
              <a:t>inux And Shell Scripting</a:t>
            </a:r>
          </a:p>
        </p:txBody>
      </p:sp>
    </p:spTree>
    <p:extLst>
      <p:ext uri="{BB962C8B-B14F-4D97-AF65-F5344CB8AC3E}">
        <p14:creationId xmlns:p14="http://schemas.microsoft.com/office/powerpoint/2010/main" val="3452658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2521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89BDE89-36CB-42CD-B0F2-B0E24C051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356A84-2CAC-4D96-98BA-13636079BB2C}" type="datetimeFigureOut">
              <a:rPr lang="en-US"/>
              <a:pPr>
                <a:defRPr/>
              </a:pPr>
              <a:t>6/4/23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A575DC4-2EE0-4CC6-AB01-F2814CF87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2394A1A-43D5-41B7-9B8B-821051D67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7BF47E-FE93-41F9-801F-36638B3CDD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0583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B11552C-F2D0-4864-9160-B4B839E1A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A885EF-DB37-4902-8890-666CBEE60F6A}" type="datetimeFigureOut">
              <a:rPr lang="en-US"/>
              <a:pPr>
                <a:defRPr/>
              </a:pPr>
              <a:t>6/4/23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36E5F4A-ED1D-4433-BF40-CDE032AE3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357CFEC-2E6B-4583-B230-5B1DC51BD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369F42-91FD-4961-A56C-EA81BD327F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8025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41873-E035-4CBC-ACED-05720D6FD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7CD39-1034-470B-95DE-C88D0F1B7C2B}" type="datetimeFigureOut">
              <a:rPr lang="en-US"/>
              <a:pPr>
                <a:defRPr/>
              </a:pPr>
              <a:t>6/4/23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66E43-C33D-4974-9218-16F2F123F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7DF16-77B2-4AB1-85F1-BEEC36E23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E16954-2CAA-4E05-B3C5-E0387EB876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1647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D0E29-FE53-46DC-A12C-D1EC0CC95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CBAD2C-6C65-4D6E-BC70-782E7A6EA647}" type="datetimeFigureOut">
              <a:rPr lang="en-US"/>
              <a:pPr>
                <a:defRPr/>
              </a:pPr>
              <a:t>6/4/23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EC5E-26AD-49B6-A481-5F285B0C7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695AD-1FB4-444E-BAF0-456EA45A7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9C17E2-D45F-4A5B-8E42-F95770C01D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66199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4">
            <a:extLst>
              <a:ext uri="{FF2B5EF4-FFF2-40B4-BE49-F238E27FC236}">
                <a16:creationId xmlns:a16="http://schemas.microsoft.com/office/drawing/2014/main" id="{120E64E9-73AE-44FB-8D93-4C3F24DEE7B5}"/>
              </a:ext>
            </a:extLst>
          </p:cNvPr>
          <p:cNvSpPr/>
          <p:nvPr userDrawn="1"/>
        </p:nvSpPr>
        <p:spPr>
          <a:xfrm>
            <a:off x="1608138" y="2662238"/>
            <a:ext cx="5927725" cy="1574800"/>
          </a:xfrm>
          <a:prstGeom prst="roundRect">
            <a:avLst>
              <a:gd name="adj" fmla="val 10858"/>
            </a:avLst>
          </a:prstGeom>
          <a:solidFill>
            <a:srgbClr val="ABF1CF"/>
          </a:solidFill>
          <a:ln>
            <a:solidFill>
              <a:schemeClr val="bg1"/>
            </a:solidFill>
          </a:ln>
          <a:effectLst>
            <a:outerShdw blurRad="63500" sx="104000" sy="104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F8EE29-DD75-4F68-A817-8F0FC2F7DCD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147888" y="3044825"/>
            <a:ext cx="4848225" cy="7683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4400">
                <a:solidFill>
                  <a:srgbClr val="00203F"/>
                </a:solidFill>
                <a:latin typeface="Bahnschrift SemiBold" panose="020B0502040204020203" pitchFamily="34" charset="0"/>
              </a:rPr>
              <a:t>That’s all for now…</a:t>
            </a:r>
          </a:p>
        </p:txBody>
      </p:sp>
    </p:spTree>
    <p:extLst>
      <p:ext uri="{BB962C8B-B14F-4D97-AF65-F5344CB8AC3E}">
        <p14:creationId xmlns:p14="http://schemas.microsoft.com/office/powerpoint/2010/main" val="952445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arning Out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808520-B0B8-40C8-94BA-F6682D131410}"/>
              </a:ext>
            </a:extLst>
          </p:cNvPr>
          <p:cNvSpPr/>
          <p:nvPr userDrawn="1"/>
        </p:nvSpPr>
        <p:spPr>
          <a:xfrm>
            <a:off x="0" y="0"/>
            <a:ext cx="9144000" cy="2171700"/>
          </a:xfrm>
          <a:prstGeom prst="rect">
            <a:avLst/>
          </a:prstGeom>
          <a:gradFill flip="none" rotWithShape="1">
            <a:gsLst>
              <a:gs pos="0">
                <a:srgbClr val="ABF1CF"/>
              </a:gs>
              <a:gs pos="46000">
                <a:srgbClr val="00203F">
                  <a:alpha val="95000"/>
                </a:srgbClr>
              </a:gs>
              <a:gs pos="100000">
                <a:srgbClr val="00203F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Graphic 12" descr="Bullseye outline">
            <a:extLst>
              <a:ext uri="{FF2B5EF4-FFF2-40B4-BE49-F238E27FC236}">
                <a16:creationId xmlns:a16="http://schemas.microsoft.com/office/drawing/2014/main" id="{E316B809-1E42-4BAA-83E0-BB7B96451F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86650" y="333375"/>
            <a:ext cx="1504950" cy="15049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AC16F1-268F-4C8E-967E-D00039E98C4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28650" y="2243138"/>
            <a:ext cx="7315200" cy="523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>
                <a:solidFill>
                  <a:srgbClr val="00203F"/>
                </a:solidFill>
                <a:latin typeface="Bahnschrift" panose="020B0502040204020203" pitchFamily="34" charset="0"/>
              </a:rPr>
              <a:t>After this lecture, you will be able to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3600450" cy="2171700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rgbClr val="ABF1C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0148" y="2809874"/>
            <a:ext cx="7315201" cy="3819525"/>
          </a:xfrm>
        </p:spPr>
        <p:txBody>
          <a:bodyPr/>
          <a:lstStyle>
            <a:lvl1pPr>
              <a:buClr>
                <a:srgbClr val="00203F"/>
              </a:buClr>
              <a:defRPr/>
            </a:lvl1pPr>
            <a:lvl2pPr>
              <a:buClr>
                <a:srgbClr val="00203F"/>
              </a:buClr>
              <a:defRPr/>
            </a:lvl2pPr>
            <a:lvl3pPr>
              <a:buClr>
                <a:srgbClr val="00203F"/>
              </a:buClr>
              <a:defRPr/>
            </a:lvl3pPr>
            <a:lvl4pPr>
              <a:buClr>
                <a:srgbClr val="00203F"/>
              </a:buClr>
              <a:defRPr/>
            </a:lvl4pPr>
            <a:lvl5pPr>
              <a:buClr>
                <a:srgbClr val="00203F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54939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A739D6-841C-498C-A93B-4B9A12116A03}"/>
              </a:ext>
            </a:extLst>
          </p:cNvPr>
          <p:cNvSpPr/>
          <p:nvPr userDrawn="1"/>
        </p:nvSpPr>
        <p:spPr>
          <a:xfrm>
            <a:off x="0" y="0"/>
            <a:ext cx="9144000" cy="1171575"/>
          </a:xfrm>
          <a:prstGeom prst="rect">
            <a:avLst/>
          </a:prstGeom>
          <a:solidFill>
            <a:srgbClr val="00203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0"/>
            <a:ext cx="8782050" cy="1171575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4000">
                <a:solidFill>
                  <a:srgbClr val="ABF1C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950" y="1295400"/>
            <a:ext cx="8582025" cy="5400675"/>
          </a:xfrm>
        </p:spPr>
        <p:txBody>
          <a:bodyPr/>
          <a:lstStyle>
            <a:lvl1pPr>
              <a:buClr>
                <a:srgbClr val="00203F"/>
              </a:buClr>
              <a:defRPr sz="2600"/>
            </a:lvl1pPr>
            <a:lvl2pPr>
              <a:buClr>
                <a:srgbClr val="00203F"/>
              </a:buClr>
              <a:defRPr/>
            </a:lvl2pPr>
            <a:lvl3pPr>
              <a:buClr>
                <a:srgbClr val="00203F"/>
              </a:buClr>
              <a:defRPr/>
            </a:lvl3pPr>
            <a:lvl4pPr>
              <a:buClr>
                <a:srgbClr val="00203F"/>
              </a:buClr>
              <a:defRPr/>
            </a:lvl4pPr>
            <a:lvl5pPr>
              <a:buClr>
                <a:srgbClr val="00203F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1863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Whi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274E26-52C3-4A49-B017-C0917FD43467}"/>
              </a:ext>
            </a:extLst>
          </p:cNvPr>
          <p:cNvSpPr/>
          <p:nvPr userDrawn="1"/>
        </p:nvSpPr>
        <p:spPr>
          <a:xfrm>
            <a:off x="0" y="0"/>
            <a:ext cx="9144000" cy="1171575"/>
          </a:xfrm>
          <a:prstGeom prst="rect">
            <a:avLst/>
          </a:prstGeom>
          <a:solidFill>
            <a:srgbClr val="00203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0"/>
            <a:ext cx="8782050" cy="1171575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4000">
                <a:solidFill>
                  <a:srgbClr val="ABF1C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950" y="1295400"/>
            <a:ext cx="8582025" cy="5400675"/>
          </a:xfrm>
        </p:spPr>
        <p:txBody>
          <a:bodyPr/>
          <a:lstStyle>
            <a:lvl1pPr>
              <a:buClr>
                <a:srgbClr val="00203F"/>
              </a:buClr>
              <a:defRPr sz="2600"/>
            </a:lvl1pPr>
            <a:lvl2pPr>
              <a:buClr>
                <a:srgbClr val="00203F"/>
              </a:buClr>
              <a:defRPr/>
            </a:lvl2pPr>
            <a:lvl3pPr>
              <a:buClr>
                <a:srgbClr val="00203F"/>
              </a:buClr>
              <a:defRPr/>
            </a:lvl3pPr>
            <a:lvl4pPr>
              <a:buClr>
                <a:srgbClr val="00203F"/>
              </a:buClr>
              <a:defRPr/>
            </a:lvl4pPr>
            <a:lvl5pPr>
              <a:buClr>
                <a:srgbClr val="00203F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0002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34756-4B84-4702-A3E8-5A4E961A1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7BAB51-FD34-4703-85B6-1F0ABAD9EC8B}" type="datetimeFigureOut">
              <a:rPr lang="en-US"/>
              <a:pPr>
                <a:defRPr/>
              </a:pPr>
              <a:t>6/4/23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C103F-85B5-4833-9FD3-934A9FEC4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AA193-8E48-463E-AF92-F8E0A467C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67CC8E-40BA-4612-9914-471B3A4600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7976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BCD83B3-C41D-4E0F-AA5E-44FDA4FB9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2A45D6-EADE-42A2-8AEB-0F93F270652C}" type="datetimeFigureOut">
              <a:rPr lang="en-US"/>
              <a:pPr>
                <a:defRPr/>
              </a:pPr>
              <a:t>6/4/23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B262460-3C54-4DF5-B89A-B1ED50B3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6E735B4-530C-4489-9A19-AD63900E8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A08630-FACB-4806-91F5-75DC47C3AA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5262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EE17671-FAF8-450D-89BF-13CD5BCE8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351535-1482-4CB9-8D35-39E4A86938F0}" type="datetimeFigureOut">
              <a:rPr lang="en-US"/>
              <a:pPr>
                <a:defRPr/>
              </a:pPr>
              <a:t>6/4/23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4687BB1-292A-4A30-8771-EC4B6B28A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B0F80F2-1132-4BBC-85F1-3B84BE2B3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426A1-7FF7-4911-85E9-31A68EE2F3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9293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03CA85B-9EF2-4299-A8BA-597A2AF04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951921-BF56-47A5-98DA-20F29EFC46BE}" type="datetimeFigureOut">
              <a:rPr lang="en-US"/>
              <a:pPr>
                <a:defRPr/>
              </a:pPr>
              <a:t>6/4/23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7FCD16A-CFAE-4472-ADEE-0C2B12D6D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8B14557-C7CE-4304-9665-A9B7BB7E6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B729A1-E115-43C4-A512-40981B2EE0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0646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9695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20DAD200-963C-4F51-98F2-25F9CA520C1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4EF193B5-3AB4-468C-96F6-63502331542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87A70-B15B-4D6F-BE67-FE64BE6099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98B9A5E-372C-4588-921E-EB4695399FE0}" type="datetimeFigureOut">
              <a:rPr lang="en-US"/>
              <a:pPr>
                <a:defRPr/>
              </a:pPr>
              <a:t>6/4/23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B9AE5-8B2E-4AEF-AB19-494D604ACF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8A272-0363-4F68-94D1-8B83617D1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Bahnschrift" pitchFamily="34" charset="0"/>
              </a:defRPr>
            </a:lvl1pPr>
          </a:lstStyle>
          <a:p>
            <a:pPr>
              <a:defRPr/>
            </a:pPr>
            <a:fld id="{FEED2021-3641-4D6E-A503-DE0108E255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27" r:id="rId5"/>
    <p:sldLayoutId id="2147483728" r:id="rId6"/>
    <p:sldLayoutId id="2147483729" r:id="rId7"/>
    <p:sldLayoutId id="2147483730" r:id="rId8"/>
    <p:sldLayoutId id="2147483739" r:id="rId9"/>
    <p:sldLayoutId id="2147483740" r:id="rId10"/>
    <p:sldLayoutId id="2147483731" r:id="rId11"/>
    <p:sldLayoutId id="2147483732" r:id="rId12"/>
    <p:sldLayoutId id="2147483733" r:id="rId13"/>
    <p:sldLayoutId id="2147483734" r:id="rId14"/>
    <p:sldLayoutId id="2147483741" r:id="rId15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hnschrift SemiBold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hnschrift SemiBold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hnschrift SemiBold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hnschrift SemiBold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hnschrift SemiBold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hnschrift SemiBold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hnschrift SemiBold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hnschrift SemiBold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BB9E8B-EF6B-433A-A8C6-8EB359E8F5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59025" y="427038"/>
            <a:ext cx="6084888" cy="1292225"/>
          </a:xfrm>
        </p:spPr>
        <p:txBody>
          <a:bodyPr rtlCol="0"/>
          <a:lstStyle/>
          <a:p>
            <a:pPr eaLnBrk="1" fontAlgn="auto" hangingPunct="1">
              <a:spcAft>
                <a:spcPts val="600"/>
              </a:spcAft>
              <a:defRPr/>
            </a:pPr>
            <a:r>
              <a:rPr lang="en-IN" dirty="0"/>
              <a:t>Linux And Shell Scripting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F60A69-9FBF-BBC3-7143-F97ED0703849}"/>
              </a:ext>
            </a:extLst>
          </p:cNvPr>
          <p:cNvSpPr txBox="1"/>
          <p:nvPr/>
        </p:nvSpPr>
        <p:spPr>
          <a:xfrm>
            <a:off x="968829" y="1317563"/>
            <a:ext cx="1055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Unit-01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1BAB-ACA1-4298-94B0-73BA76B4D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IN" sz="3200" dirty="0"/>
              <a:t>Linux distribution</a:t>
            </a:r>
            <a:endParaRPr lang="en-US" sz="3200" dirty="0"/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54B1644A-408F-406D-8D96-157677811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IN" altLang="en-US" sz="2800"/>
              <a:t>A </a:t>
            </a:r>
            <a:r>
              <a:rPr lang="en-US" altLang="en-US" sz="2800"/>
              <a:t>Linux distribution comprises the Linux kernel, utilities, and application programs.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/>
              <a:t>Many distributions are available, including Ubuntu, Fedora, Red Hat, Mint, OpenSUSE, Mandriva, CentOS, and Debian.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8C8CF-8664-439C-B327-D4EF5609E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sz="3200" dirty="0"/>
              <a:t>The History of UNIX and GNU–Linux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27624389-E9C7-43EF-9601-75C1863EC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en-US" sz="2800" dirty="0"/>
              <a:t>The Heritage of Linux: UNIX</a:t>
            </a:r>
          </a:p>
          <a:p>
            <a:pPr marL="447675" indent="-265113" algn="just" eaLnBrk="1" hangingPunct="1">
              <a:lnSpc>
                <a:spcPct val="150000"/>
              </a:lnSpc>
              <a:buFont typeface="Bahnschrift" panose="020B0502040204020203" pitchFamily="34" charset="0"/>
              <a:buChar char="–"/>
              <a:defRPr/>
            </a:pPr>
            <a:r>
              <a:rPr lang="en-US" altLang="en-US" sz="2800" dirty="0"/>
              <a:t>The UNIX system was developed by researchers who needed a set of modern computing tools to help them with their projects.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D325-66A7-4DC5-85EB-775EFBB24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sz="3200" dirty="0"/>
              <a:t>The History of UNIX and GNU–Linux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E95AF243-B2E4-4BE2-9E8C-4A082661F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sz="2800"/>
              <a:t>When the UNIX OS became widely available in 1975, Bell Labs offered it to educational institutions at nominal cost.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/>
              <a:t>The schools, colleges, universities and industries accepted the OS and worked on it.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09835-24AD-4916-9FE5-0D9E43A90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sz="3200" dirty="0"/>
              <a:t>The History of UNIX and GNU–Linux-BSD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A5E2B6C7-8907-467F-B6D3-3A0466B65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800"/>
              <a:t>One version is called the Berkeley Software Distribution (BSD) of the UNIX system (or just Berkeley UNIX).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BE572-0C9B-4069-8D4F-18688C808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sz="3200" dirty="0"/>
              <a:t>The History of UNIX and GNU–Linux-Fade to 1983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491B5150-7812-4FC2-A782-E33C22049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sz="2800"/>
              <a:t>Richard Stallman announced the GNU Project for creating an operating system, both kernel and system programs.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800"/>
              <a:t>GNU, which stands for Gnu’s Not UNIX, is the name for the complete UNIX-compatible software system.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B0D6F-EEE1-4ECD-A512-70B03E1F2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sz="3200" dirty="0"/>
              <a:t>The History of UNIX and GNU–Linux-Next Scene, 1991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002A1E32-99DC-4C10-99A5-3839BBBB1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800"/>
              <a:t>The GNU Project has moved well along toward its goal. Much of the GNU operating system, except for the kernel, is complete.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AA69D-0464-4571-8C0F-032946FA7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sz="3200" dirty="0"/>
              <a:t>The History of UNIX and GNU–Linux-The Code is Free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9E900233-0492-4C65-AC72-529924338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sz="2800"/>
              <a:t>The tradition of free software dates back to the days when UNIX was released to universities at nominal cost, which contributed to its portability and success.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/>
              <a:t>This tradition eventually died as UNIX was commercialized.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/>
              <a:t>Another problem with the commercial versions of UNIX related to their complexity.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460BA-E9F9-4DF2-A022-4CFF31FF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IN" sz="3200" dirty="0"/>
              <a:t>What is so good about Linux</a:t>
            </a:r>
            <a:endParaRPr lang="en-US" sz="3200" dirty="0"/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2EBA82C0-292C-40F7-8E7B-74371EBD7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60000"/>
              </a:lnSpc>
            </a:pPr>
            <a:r>
              <a:rPr lang="en-IN" altLang="en-US"/>
              <a:t>Standards</a:t>
            </a:r>
          </a:p>
          <a:p>
            <a:pPr algn="just" eaLnBrk="1" hangingPunct="1">
              <a:lnSpc>
                <a:spcPct val="160000"/>
              </a:lnSpc>
            </a:pPr>
            <a:r>
              <a:rPr lang="en-IN" altLang="en-US"/>
              <a:t>Applications</a:t>
            </a:r>
          </a:p>
          <a:p>
            <a:pPr algn="just" eaLnBrk="1" hangingPunct="1">
              <a:lnSpc>
                <a:spcPct val="160000"/>
              </a:lnSpc>
            </a:pPr>
            <a:r>
              <a:rPr lang="en-IN" altLang="en-US"/>
              <a:t>Peripherals</a:t>
            </a:r>
          </a:p>
          <a:p>
            <a:pPr algn="just" eaLnBrk="1" hangingPunct="1">
              <a:lnSpc>
                <a:spcPct val="160000"/>
              </a:lnSpc>
            </a:pPr>
            <a:r>
              <a:rPr lang="en-IN" altLang="en-US"/>
              <a:t>Software</a:t>
            </a:r>
          </a:p>
          <a:p>
            <a:pPr algn="just" eaLnBrk="1" hangingPunct="1">
              <a:lnSpc>
                <a:spcPct val="160000"/>
              </a:lnSpc>
            </a:pPr>
            <a:r>
              <a:rPr lang="en-IN" altLang="en-US"/>
              <a:t>Platforms</a:t>
            </a:r>
          </a:p>
          <a:p>
            <a:pPr algn="just" eaLnBrk="1" hangingPunct="1">
              <a:lnSpc>
                <a:spcPct val="160000"/>
              </a:lnSpc>
            </a:pPr>
            <a:r>
              <a:rPr lang="en-IN" altLang="en-US"/>
              <a:t>Emulators</a:t>
            </a:r>
          </a:p>
          <a:p>
            <a:pPr algn="just" eaLnBrk="1" hangingPunct="1">
              <a:lnSpc>
                <a:spcPct val="160000"/>
              </a:lnSpc>
            </a:pPr>
            <a:r>
              <a:rPr lang="en-IN" altLang="en-US"/>
              <a:t>Virtual Machine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EE698-3798-4763-8C3F-D9C969F73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IN" sz="3200" dirty="0"/>
              <a:t>What is so good about Linux</a:t>
            </a:r>
            <a:endParaRPr lang="en-US" sz="3200" dirty="0"/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5D6A20C9-E4B4-439F-A293-C7641CC5C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IN" altLang="en-US"/>
              <a:t>Xen</a:t>
            </a:r>
          </a:p>
          <a:p>
            <a:pPr algn="just" eaLnBrk="1" hangingPunct="1">
              <a:lnSpc>
                <a:spcPct val="150000"/>
              </a:lnSpc>
            </a:pPr>
            <a:r>
              <a:rPr lang="en-IN" altLang="en-US"/>
              <a:t>VMWare</a:t>
            </a:r>
          </a:p>
          <a:p>
            <a:pPr algn="just" eaLnBrk="1" hangingPunct="1">
              <a:lnSpc>
                <a:spcPct val="150000"/>
              </a:lnSpc>
            </a:pPr>
            <a:r>
              <a:rPr lang="en-IN" altLang="en-US"/>
              <a:t>KVM</a:t>
            </a:r>
          </a:p>
          <a:p>
            <a:pPr algn="just" eaLnBrk="1" hangingPunct="1">
              <a:lnSpc>
                <a:spcPct val="150000"/>
              </a:lnSpc>
            </a:pPr>
            <a:r>
              <a:rPr lang="en-IN" altLang="en-US"/>
              <a:t>Qemu</a:t>
            </a:r>
          </a:p>
          <a:p>
            <a:pPr algn="just" eaLnBrk="1" hangingPunct="1">
              <a:lnSpc>
                <a:spcPct val="150000"/>
              </a:lnSpc>
            </a:pPr>
            <a:r>
              <a:rPr lang="en-IN" altLang="en-US"/>
              <a:t>Virtual Box</a:t>
            </a:r>
          </a:p>
          <a:p>
            <a:pPr algn="just" eaLnBrk="1" hangingPunct="1">
              <a:lnSpc>
                <a:spcPct val="15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8295-4E53-465B-BCC7-D35BCCC66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IN" sz="3200" dirty="0"/>
              <a:t>What is so good about Linux - Standards</a:t>
            </a:r>
            <a:endParaRPr lang="en-US" sz="3200" dirty="0"/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E0D334BE-8B59-4B01-B238-939A9D509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sz="2800"/>
              <a:t>In 1985, the POSIX standard was developed, which is based largely on the SVID and other earlier standardization efforts.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/>
              <a:t>These efforts were spurred by the U.S. government, which needed a standard computing environment to minimize its training and procurement costs. </a:t>
            </a:r>
          </a:p>
          <a:p>
            <a:pPr algn="just" eaLnBrk="1" hangingPunct="1">
              <a:lnSpc>
                <a:spcPct val="150000"/>
              </a:lnSpc>
            </a:pPr>
            <a:endParaRPr lang="en-US" alt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CD865-C8EE-4458-81E7-E5962EF93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defRPr/>
            </a:pPr>
            <a:r>
              <a:rPr lang="en-US" dirty="0"/>
              <a:t>Learning Outcomes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4104BF2D-172F-4F9B-8AC6-16751C1B6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150" y="2809875"/>
            <a:ext cx="7804150" cy="240665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IN" altLang="en-US" dirty="0"/>
              <a:t>understand the operating system</a:t>
            </a:r>
            <a:endParaRPr lang="en-US" altLang="en-US" dirty="0"/>
          </a:p>
          <a:p>
            <a:pPr eaLnBrk="1" hangingPunct="1">
              <a:lnSpc>
                <a:spcPct val="150000"/>
              </a:lnSpc>
            </a:pPr>
            <a:r>
              <a:rPr lang="en-IN" altLang="en-US" dirty="0"/>
              <a:t>know the history of Linux</a:t>
            </a:r>
          </a:p>
          <a:p>
            <a:pPr eaLnBrk="1" hangingPunct="1">
              <a:lnSpc>
                <a:spcPct val="150000"/>
              </a:lnSpc>
            </a:pPr>
            <a:r>
              <a:rPr lang="en-IN" altLang="en-US" dirty="0"/>
              <a:t>understand the features of Linux</a:t>
            </a:r>
            <a:endParaRPr lang="en-US" altLang="en-US" dirty="0"/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BF70F-3872-4860-84D2-619B6DDFF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IN" sz="3200" dirty="0"/>
              <a:t>What is so good about Linux-Applications</a:t>
            </a:r>
            <a:endParaRPr lang="en-US" sz="3200" dirty="0"/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D3211DA5-F167-4EED-9528-0A2F8EC52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800"/>
              <a:t>A rich selection of applications is available for Linux—both free and commercial—as well as a wide variety of tools: graphical, word processing, networking, security, administration, Web server, and many others.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45D94-4094-4BB3-9A09-513BE189D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IN" sz="3200" dirty="0"/>
              <a:t>What is so good about Linux - Peripherals</a:t>
            </a:r>
            <a:endParaRPr lang="en-US" sz="3200" dirty="0"/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7048F04C-DB55-44FB-A141-1F1F125DB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sz="2800"/>
              <a:t>Linux often supports a peripheral or interface card before any company does.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/>
              <a:t>Unfortunately some types of peripherals—particularly proprietary graphics cards—lag in their support.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5317A-F354-4F66-A0CA-D8D249E01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IN" sz="3200" dirty="0"/>
              <a:t>What is so good about Linux - Softwares</a:t>
            </a:r>
            <a:endParaRPr lang="en-US" sz="3200" dirty="0"/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505540B4-2C17-4112-ACDE-A14C85E7F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sz="2800"/>
              <a:t>Also important to users is the amount of software that is available—not just source code but also prebuilt binaries that are easy to install and ready to run.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/>
              <a:t>These programs include more than free software.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3ACA0-B8C6-45C1-BC53-DE12C1230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IN" sz="3200" dirty="0"/>
              <a:t>What is so good about Linux - Platforms</a:t>
            </a:r>
            <a:endParaRPr lang="en-US" sz="3200" dirty="0"/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58114C26-6E0D-4126-9980-25CCD7D42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sz="2800"/>
              <a:t>Linux is not just for Intel-based platforms: It has been ported to and runs on the PowerPC.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/>
              <a:t>Nor is Linux just for single-processor machines.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35AAB-4210-4CC9-83E7-B87785F5D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IN" sz="3200" dirty="0"/>
              <a:t>What is so good about Linux - Emulators</a:t>
            </a:r>
            <a:endParaRPr lang="en-US" sz="3200" dirty="0"/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7B3116DB-9D83-469B-8B0E-DE1FF75D5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800"/>
              <a:t>Linux supports programs, called emulators, that run code intended for other operating systems.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6436C-A01F-4BEB-927B-5D4DC3B67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IN" sz="3200" dirty="0"/>
              <a:t>What is so good about Linux – Virtual Machines</a:t>
            </a:r>
            <a:endParaRPr lang="en-US" sz="3200" dirty="0"/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649F065F-6E28-44D3-B3CE-7EC30763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sz="2800"/>
              <a:t>A virtual machine appears to the user and to the software running on it as a complete physical machine.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/>
              <a:t>The software that provides the virtualization is called a virtual machine monitor (VMM) or hypervisor.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/>
              <a:t>Each VM can run a different OS from the other VMs.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01F96-9A72-43CC-AE2D-31002A409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IN" sz="3200" dirty="0"/>
              <a:t>What is so good about Linux - </a:t>
            </a:r>
            <a:r>
              <a:rPr lang="en-IN" sz="3200" dirty="0" err="1"/>
              <a:t>Xen</a:t>
            </a:r>
            <a:endParaRPr lang="en-US" sz="3200" dirty="0"/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14B6CC73-795D-41FC-BF50-21F470FB3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sz="2800"/>
              <a:t>Xen, which was created at the University of Cambridge and is now being developed in the open-source community, is an open-source VMM.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/>
              <a:t>Xen introduces minimal performance overhead when compared with running each of the operating systems natively.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5B6AB-640E-4B91-807D-52CA967C2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IN" sz="3200" dirty="0"/>
              <a:t>What is so good about Linux - </a:t>
            </a:r>
            <a:r>
              <a:rPr lang="en-IN" sz="3200" dirty="0" err="1"/>
              <a:t>VMWare</a:t>
            </a:r>
            <a:endParaRPr lang="en-US" sz="3200" dirty="0"/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26120275-3E78-4966-B92B-D9C93634F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sz="2800"/>
              <a:t>VMware, Inc. offers VMware Server, a free, downloadable, proprietary product you can install and run as an application under Linux.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/>
              <a:t>VMware Server enables you to install several VMs, each running a different OS, including Windows and Linux.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D50B-4A11-4E52-AEFD-69F05FF6D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IN" sz="3200" dirty="0"/>
              <a:t>What is so good about Linux - KVM</a:t>
            </a:r>
            <a:endParaRPr lang="en-US" sz="3200" dirty="0"/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237292DD-73F5-4471-968F-7C6DF36CE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1322388"/>
            <a:ext cx="8582025" cy="5400675"/>
          </a:xfrm>
        </p:spPr>
        <p:txBody>
          <a:bodyPr/>
          <a:lstStyle/>
          <a:p>
            <a:pPr marL="0" indent="0" algn="just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800"/>
              <a:t>The Kernel-based Virtual Machine (KVM) is an open-source VM and runs as part of the Linux kernel.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16DB1-8E69-4C41-980D-EE9A5DABF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IN" sz="3200" dirty="0"/>
              <a:t>What is so good about Linux - </a:t>
            </a:r>
            <a:r>
              <a:rPr lang="en-IN" sz="3200" dirty="0" err="1"/>
              <a:t>Qemu</a:t>
            </a:r>
            <a:endParaRPr lang="en-US" sz="3200" dirty="0"/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9B263010-6DC4-442E-B84B-21EDDAC47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sz="2800"/>
              <a:t>Qemu, is an open-source VMM that runs as a user application with no CPU requirements.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/>
              <a:t>It can run code written for a different CPU than that of the host machine.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9661C-EDA6-47A5-9A2C-22CE3172E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IN" sz="3200" dirty="0"/>
              <a:t>What is an operating system</a:t>
            </a:r>
            <a:endParaRPr lang="en-US" sz="3200" dirty="0"/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5ACE4147-AFA8-4366-8FE6-1B65CC2F9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800"/>
              <a:t>An operating system is the low-level software that schedules tasks, allocates storage, and handles the interfaces to peripheral hardware, such as printers, disk drives, the screen, keyboard, and mouse.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1C51B-77DA-479C-BF9E-2DCC932DD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IN" sz="3200" dirty="0"/>
              <a:t>What is so good about Linux - </a:t>
            </a:r>
            <a:r>
              <a:rPr lang="en-IN" sz="3200" dirty="0" err="1"/>
              <a:t>VirtualBox</a:t>
            </a:r>
            <a:endParaRPr lang="en-US" sz="3200" dirty="0"/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E578FCD6-0FA6-4D43-A85A-341D9958D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800"/>
              <a:t>VirtualBox is an open-source VM developed by Sun Microsystems.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F4EDD-7452-46BF-B14E-628B48E6D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sz="3200" dirty="0"/>
              <a:t>Why Linux Is Popular with Hardware Companies and Developers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B5ED24D2-C7F3-4ED2-B597-22E91472C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800"/>
              <a:t>Two trends in the computer industry set the stage for the growing popularity of UNIX and Linux. </a:t>
            </a:r>
          </a:p>
          <a:p>
            <a:pPr marL="0" indent="0" algn="just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en-US" sz="2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D10DE-6F86-4563-987E-78337FA24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sz="3200" dirty="0"/>
              <a:t>Proprietary operating systems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5997FB7E-FEE6-4A03-B54A-ED1969ACD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sz="2800"/>
              <a:t>A proprietary OS is one that is written and owned by the manufacturer of the hardware (for example, DEC/Compaq owns VMS).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/>
              <a:t>Today’s manufacturers need a generic OS that they can easily adapt to their machines.</a:t>
            </a:r>
          </a:p>
          <a:p>
            <a:pPr algn="just" eaLnBrk="1" hangingPunct="1">
              <a:lnSpc>
                <a:spcPct val="150000"/>
              </a:lnSpc>
            </a:pPr>
            <a:endParaRPr lang="en-US" altLang="en-US" sz="2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2E3C4-1D3C-421A-9D72-748DD79D4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sz="3200" dirty="0"/>
              <a:t>Generic operating systems</a:t>
            </a: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8876C12E-97FB-4BB0-8CC8-B757A8475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sz="2800"/>
              <a:t>Generic OS is written outside of the company manufacturing the hardware and is sold (UNIX, OS X, Windows) or given (Linux) to the manufacturer.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/>
              <a:t>Linux is a generic OS.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AB1CA-A264-452F-A5A5-A769C2CF4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sz="3200" dirty="0"/>
              <a:t>Why Linux Is Popular with Hardware Companies and Developers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AA18726B-A7C5-418C-8478-396C69280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800"/>
              <a:t>Linux emerged to serve both needs: It is a generic OS that takes advantage of available hardware.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372B7-F15F-41EB-93FE-00ED317E8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sz="3200" dirty="0"/>
              <a:t>Linux Is Portable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2D0D652E-C639-45E3-A033-472187E53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sz="2800"/>
              <a:t>A portable OS is one that can run on many different machines.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/>
              <a:t>More than 95% of the Linux OS is written in the C programming language.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/>
              <a:t>Because Linux is portable, it can be adapted (ported) to different machines and can meet special requirements.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C218A-F35E-476A-9217-5ACE64804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IN" sz="3200" dirty="0"/>
              <a:t>The C Programming Language</a:t>
            </a:r>
            <a:endParaRPr lang="en-US" sz="3200" dirty="0"/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7B9E94C3-31D9-4173-967E-12A122E23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IN" altLang="en-US" sz="2800"/>
              <a:t>The UNIX OS was written in assembly language. </a:t>
            </a:r>
            <a:r>
              <a:rPr lang="en-US" altLang="en-US" sz="2800"/>
              <a:t>For this reason, the original UNIX OS was not portable.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/>
              <a:t>To make UNIX portable, Thompson developed the B programming language, a machine-independent language. Dennis Ritchie developed the C programming language by modifying B and, with Thompson, rewrote UNIX in C in 1973.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D0739-A117-481B-B644-F78986CF2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sz="3200" dirty="0"/>
              <a:t>Overview of Linux</a:t>
            </a:r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A4F546D6-8DBB-4C37-ABCE-55996075E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sz="2800"/>
              <a:t>Like UNIX, it is also a well-thought-out family of utility programs and a set of tools that allow users to connect and use these utilities to build systems and applications.</a:t>
            </a:r>
          </a:p>
          <a:p>
            <a:pPr algn="just" eaLnBrk="1" hangingPunct="1">
              <a:lnSpc>
                <a:spcPct val="150000"/>
              </a:lnSpc>
            </a:pPr>
            <a:endParaRPr lang="en-US" altLang="en-US" sz="2800"/>
          </a:p>
        </p:txBody>
      </p:sp>
      <p:pic>
        <p:nvPicPr>
          <p:cNvPr id="46084" name="Picture 3" descr="2.JPG">
            <a:extLst>
              <a:ext uri="{FF2B5EF4-FFF2-40B4-BE49-F238E27FC236}">
                <a16:creationId xmlns:a16="http://schemas.microsoft.com/office/drawing/2014/main" id="{953F6BF7-2603-421B-8C05-0BE0D99BF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3" y="4171950"/>
            <a:ext cx="8728075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B909-DC94-4278-8D17-7303B900F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sz="3200" dirty="0"/>
              <a:t>Overview of Linux – Kernel Programming Interface</a:t>
            </a:r>
          </a:p>
        </p:txBody>
      </p:sp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id="{B5ABAD41-B7EC-4124-9654-9A23E22E9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800"/>
              <a:t>The Linux kernel—the heart of the Linux OS—is responsible for allocating the computer’s resources and scheduling user jobs so each one gets its fair share of system resources.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9F631-72A7-4A41-B359-3FFC1D50A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sz="3200" dirty="0"/>
              <a:t>Overview of Linux –Kernel Programming Interface</a:t>
            </a:r>
          </a:p>
        </p:txBody>
      </p:sp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D556D44B-3567-4A03-B450-6677F3A25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sz="2800"/>
              <a:t>Programs interact with the kernel through system calls.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/>
              <a:t>A programmer can use a single system call to interact with many kinds of devices.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/>
              <a:t>For example, there is one write() system call, rather than many device-specific ones. </a:t>
            </a:r>
          </a:p>
          <a:p>
            <a:pPr algn="just" eaLnBrk="1" hangingPunct="1">
              <a:lnSpc>
                <a:spcPct val="150000"/>
              </a:lnSpc>
            </a:pPr>
            <a:endParaRPr lang="en-US" altLang="en-US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AA883-FCC0-4F7C-8A9A-EB874ABE8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IN" sz="3200" dirty="0"/>
              <a:t>Main parts of an operating system</a:t>
            </a:r>
            <a:endParaRPr lang="en-US" sz="3200" dirty="0"/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3DDD4D89-F28B-4A51-A442-CB3A49912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800"/>
              <a:t>An operating system has two main parts: </a:t>
            </a:r>
          </a:p>
          <a:p>
            <a:pPr marL="0" indent="0" algn="just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800"/>
              <a:t>the kernel and the system programs.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B262C-BC82-4EB8-B294-ED43FE8A3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sz="3200" dirty="0"/>
              <a:t>Overview of Linux –Kernel Programming Interface</a:t>
            </a:r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D06A550F-F110-4337-B312-1AB670F34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800"/>
              <a:t>It also makes it possible to move programs to new versions of the OS without rewriting them (provided the new version recognizes the same system calls).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C11A5-7A2F-4A7B-B7A2-4EA1B1FDA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sz="3200" dirty="0"/>
              <a:t>Overview of Linux - Supports Many Users</a:t>
            </a:r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BE3F355D-B560-4BEE-9681-EB96CFBA1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170000"/>
              </a:lnSpc>
              <a:buFont typeface="Arial" panose="020B0604020202020204" pitchFamily="34" charset="0"/>
              <a:buNone/>
            </a:pPr>
            <a:r>
              <a:rPr lang="en-US" altLang="en-US" sz="2800"/>
              <a:t>Depending on the hardware and the types of tasks the computer performs, a Linux system can support from 1 to more than 1,000 users, each concurrently running a different set of programs.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8EBF3-5AD4-4CB4-9193-CD0C277AE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sz="3200" dirty="0"/>
              <a:t>Overview of Linux - Runs Many Tasks</a:t>
            </a:r>
          </a:p>
        </p:txBody>
      </p:sp>
      <p:sp>
        <p:nvSpPr>
          <p:cNvPr id="51203" name="Content Placeholder 2">
            <a:extLst>
              <a:ext uri="{FF2B5EF4-FFF2-40B4-BE49-F238E27FC236}">
                <a16:creationId xmlns:a16="http://schemas.microsoft.com/office/drawing/2014/main" id="{432998CE-93BE-4A40-B169-C19B010E9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sz="2800"/>
              <a:t>Linux is a fully protected multitasking OS, allowing each user to run more than one job at a time.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/>
              <a:t>Processes can communicate with one another but remain fully protected from one another, just as the kernel remains protected from all processes.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525A2-7D04-48E1-8768-83CE90A27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sz="3200" dirty="0"/>
              <a:t>Overview of Linux - Secure Hierarchical </a:t>
            </a:r>
            <a:r>
              <a:rPr lang="en-US" sz="3200" dirty="0" err="1"/>
              <a:t>Filesystem</a:t>
            </a:r>
            <a:endParaRPr lang="en-US" sz="3200" dirty="0"/>
          </a:p>
        </p:txBody>
      </p:sp>
      <p:sp>
        <p:nvSpPr>
          <p:cNvPr id="52227" name="Content Placeholder 2">
            <a:extLst>
              <a:ext uri="{FF2B5EF4-FFF2-40B4-BE49-F238E27FC236}">
                <a16:creationId xmlns:a16="http://schemas.microsoft.com/office/drawing/2014/main" id="{AC0394F5-03A2-4DD2-8486-8338F1F1C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sz="2800"/>
              <a:t>The Linux filesystem provides a structure whereby files are arranged under directories, which are like folders or boxes.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/>
              <a:t>Each directory has a name and can hold other files and directories. Directories, in turn, are arranged under other directories, and so forth, in a treelike organization.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5821C-5319-47E9-ADDE-BE3CFB862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IN" sz="3200" dirty="0"/>
              <a:t>Linux File System Structure</a:t>
            </a:r>
            <a:endParaRPr lang="en-US" sz="3200" dirty="0"/>
          </a:p>
        </p:txBody>
      </p:sp>
      <p:pic>
        <p:nvPicPr>
          <p:cNvPr id="53251" name="Content Placeholder 3" descr="1.JPG">
            <a:extLst>
              <a:ext uri="{FF2B5EF4-FFF2-40B4-BE49-F238E27FC236}">
                <a16:creationId xmlns:a16="http://schemas.microsoft.com/office/drawing/2014/main" id="{6C85F8B1-29C6-465C-902B-888CBEAE44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1238" y="1493838"/>
            <a:ext cx="6719887" cy="4675187"/>
          </a:xfr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332D0-7726-4CC9-BCFF-B4B1B096C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sz="3200" dirty="0"/>
              <a:t>Overview of Linux - Secure Hierarchical </a:t>
            </a:r>
            <a:r>
              <a:rPr lang="en-US" sz="3200" dirty="0" err="1"/>
              <a:t>Filesystem</a:t>
            </a:r>
            <a:endParaRPr lang="en-US" sz="3200" dirty="0"/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B35FFF90-C5B6-40CE-B998-C2E8E7577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IN" altLang="en-US" sz="2800" dirty="0"/>
              <a:t>Standards:</a:t>
            </a:r>
          </a:p>
          <a:p>
            <a:pPr marL="625475" indent="-452438" algn="just" eaLnBrk="1" hangingPunct="1">
              <a:lnSpc>
                <a:spcPct val="150000"/>
              </a:lnSpc>
              <a:buFont typeface="Bahnschrift" panose="020B0502040204020203" pitchFamily="34" charset="0"/>
              <a:buChar char="–"/>
              <a:defRPr/>
            </a:pPr>
            <a:r>
              <a:rPr lang="en-US" altLang="en-US" sz="2800" dirty="0"/>
              <a:t>The Linux Filesystem Standard (FSSTND) was developed, which has since evolved into the Linux Filesystem Hierarchy Standard (FHS).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C409E-5A59-4F4E-9E6C-DDE180F92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sz="3200" dirty="0"/>
              <a:t>Overview of Linux - Secure Hierarchical </a:t>
            </a:r>
            <a:r>
              <a:rPr lang="en-US" sz="3200" dirty="0" err="1"/>
              <a:t>Filesystem</a:t>
            </a:r>
            <a:endParaRPr lang="en-US" sz="3200" dirty="0"/>
          </a:p>
        </p:txBody>
      </p:sp>
      <p:sp>
        <p:nvSpPr>
          <p:cNvPr id="55299" name="Content Placeholder 2">
            <a:extLst>
              <a:ext uri="{FF2B5EF4-FFF2-40B4-BE49-F238E27FC236}">
                <a16:creationId xmlns:a16="http://schemas.microsoft.com/office/drawing/2014/main" id="{97DF082E-0CA4-4348-B8AF-16B73301D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sz="2800"/>
              <a:t>Links: </a:t>
            </a:r>
          </a:p>
          <a:p>
            <a:pPr marL="890588" lvl="1" indent="-433388" algn="just" eaLnBrk="1" hangingPunct="1">
              <a:lnSpc>
                <a:spcPct val="150000"/>
              </a:lnSpc>
              <a:buFont typeface="Bahnschrift" panose="020B0502040204020203" pitchFamily="34" charset="0"/>
              <a:buChar char="–"/>
            </a:pPr>
            <a:r>
              <a:rPr lang="en-US" altLang="en-US" sz="2800"/>
              <a:t>A link allows a given file to be accessed by means of two or more names. The alternative names can be located in the same directory as the original file or in another directory.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A5F6F-D709-47A7-8576-FAA82CB65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sz="3200" dirty="0"/>
              <a:t>Overview of Linux - Secure Hierarchical </a:t>
            </a:r>
            <a:r>
              <a:rPr lang="en-US" sz="3200" dirty="0" err="1"/>
              <a:t>Filesystem</a:t>
            </a:r>
            <a:endParaRPr lang="en-US" sz="3200" dirty="0"/>
          </a:p>
        </p:txBody>
      </p:sp>
      <p:sp>
        <p:nvSpPr>
          <p:cNvPr id="55299" name="Content Placeholder 2">
            <a:extLst>
              <a:ext uri="{FF2B5EF4-FFF2-40B4-BE49-F238E27FC236}">
                <a16:creationId xmlns:a16="http://schemas.microsoft.com/office/drawing/2014/main" id="{37FA906C-76D2-4E4E-AFDF-CC44270AC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IN" altLang="en-US" sz="2800" dirty="0"/>
              <a:t>Security:</a:t>
            </a:r>
          </a:p>
          <a:p>
            <a:pPr marL="450850" indent="-277813" algn="just" eaLnBrk="1" hangingPunct="1">
              <a:lnSpc>
                <a:spcPct val="150000"/>
              </a:lnSpc>
              <a:buFont typeface="Bahnschrift" panose="020B0502040204020203" pitchFamily="34" charset="0"/>
              <a:buChar char="–"/>
              <a:defRPr/>
            </a:pPr>
            <a:r>
              <a:rPr lang="en-US" altLang="en-US" sz="2800" dirty="0"/>
              <a:t>Like most multiuser OSs, Linux allows users to protect their data from access by other users. </a:t>
            </a:r>
          </a:p>
          <a:p>
            <a:pPr marL="450850" indent="-277813" algn="just" eaLnBrk="1" hangingPunct="1">
              <a:lnSpc>
                <a:spcPct val="150000"/>
              </a:lnSpc>
              <a:buFont typeface="Bahnschrift" panose="020B0502040204020203" pitchFamily="34" charset="0"/>
              <a:buChar char="–"/>
              <a:defRPr/>
            </a:pPr>
            <a:r>
              <a:rPr lang="en-US" altLang="en-US" sz="2800" dirty="0"/>
              <a:t>It also allows users to share selected data and programs with certain other users by means of a simple but effective protection scheme. 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0625D-2FCC-45D9-B48A-A16AD7481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sz="3200" dirty="0"/>
              <a:t>Overview of Linux-The Shell</a:t>
            </a:r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8BBF6B01-3259-423D-BCF3-3C9825BE5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IN" altLang="en-US" sz="2800" dirty="0"/>
              <a:t>The shell as a command interpreter:</a:t>
            </a:r>
            <a:endParaRPr lang="en-US" altLang="en-US" sz="2800" dirty="0"/>
          </a:p>
          <a:p>
            <a:pPr marL="890588" indent="-439738" algn="just" eaLnBrk="1" hangingPunct="1">
              <a:lnSpc>
                <a:spcPct val="150000"/>
              </a:lnSpc>
              <a:buFont typeface="Bahnschrift" panose="020B0502040204020203" pitchFamily="34" charset="0"/>
              <a:buChar char="–"/>
              <a:defRPr/>
            </a:pPr>
            <a:r>
              <a:rPr lang="en-US" altLang="en-US" sz="2800" dirty="0"/>
              <a:t>In a textual environment, the shell—the command interpreter—acts as an interface between you and the OS. </a:t>
            </a:r>
          </a:p>
          <a:p>
            <a:pPr marL="890588" indent="-439738" algn="just" eaLnBrk="1" hangingPunct="1">
              <a:lnSpc>
                <a:spcPct val="150000"/>
              </a:lnSpc>
              <a:buFont typeface="Bahnschrift" panose="020B0502040204020203" pitchFamily="34" charset="0"/>
              <a:buChar char="–"/>
              <a:defRPr/>
            </a:pPr>
            <a:r>
              <a:rPr lang="en-US" altLang="en-US" sz="2800" dirty="0"/>
              <a:t>A number of shells are available for Linux.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C3A4D-0F56-4AB8-8D43-20B29B9ED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sz="3200" dirty="0"/>
              <a:t>Overview of Linux-The Shell</a:t>
            </a:r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87ADFE01-B967-45A2-AD4C-1CC481FF4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en-US" sz="2800" dirty="0"/>
              <a:t>The four most popular shells are:</a:t>
            </a:r>
          </a:p>
          <a:p>
            <a:pPr marL="809625" indent="-358775" algn="just" eaLnBrk="1" hangingPunct="1">
              <a:lnSpc>
                <a:spcPct val="150000"/>
              </a:lnSpc>
              <a:buFont typeface="Bahnschrift" panose="020B0502040204020203" pitchFamily="34" charset="0"/>
              <a:buChar char="–"/>
              <a:defRPr/>
            </a:pPr>
            <a:r>
              <a:rPr lang="en-US" altLang="en-US" sz="2800" dirty="0" err="1"/>
              <a:t>Bourne</a:t>
            </a:r>
            <a:r>
              <a:rPr lang="en-US" altLang="en-US" sz="2800" dirty="0"/>
              <a:t> Again Shell</a:t>
            </a:r>
          </a:p>
          <a:p>
            <a:pPr marL="809625" indent="-358775" algn="just" eaLnBrk="1" hangingPunct="1">
              <a:lnSpc>
                <a:spcPct val="150000"/>
              </a:lnSpc>
              <a:buFont typeface="Bahnschrift" panose="020B0502040204020203" pitchFamily="34" charset="0"/>
              <a:buChar char="–"/>
              <a:defRPr/>
            </a:pPr>
            <a:r>
              <a:rPr lang="en-US" altLang="en-US" sz="2800" dirty="0"/>
              <a:t>Debian </a:t>
            </a:r>
            <a:r>
              <a:rPr lang="en-US" altLang="en-US" sz="2800" dirty="0" err="1"/>
              <a:t>Almquist</a:t>
            </a:r>
            <a:r>
              <a:rPr lang="en-US" altLang="en-US" sz="2800" dirty="0"/>
              <a:t> Shell</a:t>
            </a:r>
          </a:p>
          <a:p>
            <a:pPr marL="809625" indent="-358775" algn="just" eaLnBrk="1" hangingPunct="1">
              <a:lnSpc>
                <a:spcPct val="150000"/>
              </a:lnSpc>
              <a:buFont typeface="Bahnschrift" panose="020B0502040204020203" pitchFamily="34" charset="0"/>
              <a:buChar char="–"/>
              <a:defRPr/>
            </a:pPr>
            <a:r>
              <a:rPr lang="en-US" altLang="en-US" sz="2800" dirty="0"/>
              <a:t>TC Shell</a:t>
            </a:r>
          </a:p>
          <a:p>
            <a:pPr marL="809625" indent="-358775" algn="just" eaLnBrk="1" hangingPunct="1">
              <a:lnSpc>
                <a:spcPct val="150000"/>
              </a:lnSpc>
              <a:buFont typeface="Bahnschrift" panose="020B0502040204020203" pitchFamily="34" charset="0"/>
              <a:buChar char="–"/>
              <a:defRPr/>
            </a:pPr>
            <a:r>
              <a:rPr lang="en-US" altLang="en-US" sz="2800" dirty="0"/>
              <a:t>Z Shell</a:t>
            </a:r>
          </a:p>
          <a:p>
            <a:pPr algn="just" eaLnBrk="1" hangingPunct="1">
              <a:lnSpc>
                <a:spcPct val="150000"/>
              </a:lnSpc>
              <a:defRPr/>
            </a:pPr>
            <a:endParaRPr lang="en-US" altLang="en-US" dirty="0"/>
          </a:p>
          <a:p>
            <a:pPr eaLnBrk="1" hangingPunct="1">
              <a:lnSpc>
                <a:spcPct val="150000"/>
              </a:lnSpc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22D8F-FDDF-4EBA-B65D-028E6898A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IN" sz="3200" dirty="0"/>
              <a:t>Main parts of an operating system - Kernel</a:t>
            </a:r>
            <a:endParaRPr lang="en-US" sz="3200" dirty="0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8BE2792E-CC3E-40D0-9D06-44D55EAD8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800"/>
              <a:t>The kernel allocates machine resources—including memory, disk space, and CPU cycles—to all other programs that run on the computer. </a:t>
            </a:r>
          </a:p>
          <a:p>
            <a:pPr marL="0" indent="0" algn="just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en-US" sz="28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96FC2-427E-4B5A-845D-BD5D6A57A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sz="3200" dirty="0"/>
              <a:t>Overview of Linux-The Shell: Command Interpreter and Programming Language</a:t>
            </a:r>
          </a:p>
        </p:txBody>
      </p:sp>
      <p:sp>
        <p:nvSpPr>
          <p:cNvPr id="58371" name="Content Placeholder 2">
            <a:extLst>
              <a:ext uri="{FF2B5EF4-FFF2-40B4-BE49-F238E27FC236}">
                <a16:creationId xmlns:a16="http://schemas.microsoft.com/office/drawing/2014/main" id="{2EE2A0ED-9042-4417-B557-3BFF140B0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IN" altLang="en-US" sz="2800" dirty="0"/>
              <a:t>The shell as a Programming Language:</a:t>
            </a:r>
          </a:p>
          <a:p>
            <a:pPr marL="531813" indent="-358775" algn="just" eaLnBrk="1" hangingPunct="1">
              <a:lnSpc>
                <a:spcPct val="150000"/>
              </a:lnSpc>
              <a:buFont typeface="Bahnschrift" panose="020B0502040204020203" pitchFamily="34" charset="0"/>
              <a:buChar char="–"/>
              <a:defRPr/>
            </a:pPr>
            <a:r>
              <a:rPr lang="en-US" altLang="en-US" sz="2800" dirty="0"/>
              <a:t>The shell is a high-level programming language. </a:t>
            </a:r>
          </a:p>
          <a:p>
            <a:pPr marL="531813" indent="-358775" algn="just" eaLnBrk="1" hangingPunct="1">
              <a:lnSpc>
                <a:spcPct val="150000"/>
              </a:lnSpc>
              <a:buFont typeface="Bahnschrift" panose="020B0502040204020203" pitchFamily="34" charset="0"/>
              <a:buChar char="–"/>
              <a:defRPr/>
            </a:pPr>
            <a:r>
              <a:rPr lang="en-US" altLang="en-US" sz="2800" dirty="0"/>
              <a:t>Shell commands can be arranged in a file for later execution which are known as shell scripts.</a:t>
            </a:r>
          </a:p>
          <a:p>
            <a:pPr marL="531813" indent="-358775" algn="just" eaLnBrk="1" hangingPunct="1">
              <a:lnSpc>
                <a:spcPct val="150000"/>
              </a:lnSpc>
              <a:buFont typeface="Bahnschrift" panose="020B0502040204020203" pitchFamily="34" charset="0"/>
              <a:buChar char="–"/>
              <a:defRPr/>
            </a:pPr>
            <a:r>
              <a:rPr lang="en-US" altLang="en-US" sz="2800" dirty="0"/>
              <a:t>This flexibility allows users to perform complex operations with relative ease.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910A5-7C50-436F-9FFB-3D4ED5A39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sz="3200" dirty="0"/>
              <a:t>Overview of Linux-Filename Generation</a:t>
            </a:r>
          </a:p>
        </p:txBody>
      </p:sp>
      <p:sp>
        <p:nvSpPr>
          <p:cNvPr id="60419" name="Content Placeholder 2">
            <a:extLst>
              <a:ext uri="{FF2B5EF4-FFF2-40B4-BE49-F238E27FC236}">
                <a16:creationId xmlns:a16="http://schemas.microsoft.com/office/drawing/2014/main" id="{F7630718-8E99-4096-B769-FFC94F3C9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sz="2800"/>
              <a:t>When you type commands to be processed by the shell, you can construct patterns using characters that have special meanings to the shell. These characters are called wildcard characters.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/>
              <a:t>The patterns, which are called ambiguous file references, are a kind of shorthand.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166D5-86EE-428C-91C5-EAC6E1D40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IN" sz="3200" dirty="0"/>
              <a:t>Overview of Linux - Completion</a:t>
            </a:r>
            <a:endParaRPr lang="en-US" sz="3200" dirty="0"/>
          </a:p>
        </p:txBody>
      </p:sp>
      <p:sp>
        <p:nvSpPr>
          <p:cNvPr id="61443" name="Content Placeholder 2">
            <a:extLst>
              <a:ext uri="{FF2B5EF4-FFF2-40B4-BE49-F238E27FC236}">
                <a16:creationId xmlns:a16="http://schemas.microsoft.com/office/drawing/2014/main" id="{DAEE4FA3-4D2C-47DF-91C0-05D8EF48D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800"/>
              <a:t>In conjunction with the Readline library, the shell performs command, filename, pathname, and variable completion.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11E4C-EC14-4719-A9F6-8E515AE9D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sz="3200" dirty="0"/>
              <a:t>Overview of Linux-Device-Independent Input and Output</a:t>
            </a:r>
          </a:p>
        </p:txBody>
      </p:sp>
      <p:sp>
        <p:nvSpPr>
          <p:cNvPr id="61443" name="Content Placeholder 2">
            <a:extLst>
              <a:ext uri="{FF2B5EF4-FFF2-40B4-BE49-F238E27FC236}">
                <a16:creationId xmlns:a16="http://schemas.microsoft.com/office/drawing/2014/main" id="{4FCEE2BC-5257-417E-BF61-3513C0561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en-US" sz="2800" dirty="0"/>
              <a:t>Redirection:</a:t>
            </a:r>
          </a:p>
          <a:p>
            <a:pPr marL="625475" indent="-358775" algn="just" eaLnBrk="1" hangingPunct="1">
              <a:lnSpc>
                <a:spcPct val="150000"/>
              </a:lnSpc>
              <a:buFont typeface="Bahnschrift" panose="020B0502040204020203" pitchFamily="34" charset="0"/>
              <a:buChar char="–"/>
              <a:defRPr/>
            </a:pPr>
            <a:r>
              <a:rPr lang="en-US" altLang="en-US" sz="2800" dirty="0"/>
              <a:t>When you give a command to the Linux OS, you can instruct it to send the output to any one of several devices or files. This diversion is called output redirection.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11C5E-B7C1-4265-9CAF-F1800B40D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sz="3200" dirty="0"/>
              <a:t>Overview of Linux-Device-Independent Input and Output</a:t>
            </a:r>
          </a:p>
        </p:txBody>
      </p:sp>
      <p:sp>
        <p:nvSpPr>
          <p:cNvPr id="62467" name="Content Placeholder 2">
            <a:extLst>
              <a:ext uri="{FF2B5EF4-FFF2-40B4-BE49-F238E27FC236}">
                <a16:creationId xmlns:a16="http://schemas.microsoft.com/office/drawing/2014/main" id="{65B99C4D-C0BE-48B5-9C13-B0FE3FDF3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en-US" sz="2800" dirty="0"/>
              <a:t>Device independence:</a:t>
            </a:r>
          </a:p>
          <a:p>
            <a:pPr marL="549275" indent="-282575" algn="just" eaLnBrk="1" hangingPunct="1">
              <a:lnSpc>
                <a:spcPct val="150000"/>
              </a:lnSpc>
              <a:buFont typeface="Bahnschrift" panose="020B0502040204020203" pitchFamily="34" charset="0"/>
              <a:buChar char="–"/>
              <a:defRPr/>
            </a:pPr>
            <a:r>
              <a:rPr lang="en-US" altLang="en-US" sz="2800" dirty="0"/>
              <a:t>In a similar manner, a program’s input, which normally comes from a keyboard, can be redirected so that it comes from a disk file instead. 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A5B16-11F6-4474-BB5C-52164EFE8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sz="3200" dirty="0"/>
              <a:t>Overview of Linux-Shell Functions</a:t>
            </a:r>
          </a:p>
        </p:txBody>
      </p:sp>
      <p:sp>
        <p:nvSpPr>
          <p:cNvPr id="64515" name="Content Placeholder 2">
            <a:extLst>
              <a:ext uri="{FF2B5EF4-FFF2-40B4-BE49-F238E27FC236}">
                <a16:creationId xmlns:a16="http://schemas.microsoft.com/office/drawing/2014/main" id="{17F9AB16-3DEF-4F96-B1C6-6A0B62084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800"/>
              <a:t>Many shells, including the BASH, support shell functions that the shell holds in memory so it does not have to read them from the disk each time you execute them. 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1E440-18BE-4F75-B54C-BE7473152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sz="3200" dirty="0"/>
              <a:t>Overview of Linux-Job Control</a:t>
            </a:r>
          </a:p>
        </p:txBody>
      </p:sp>
      <p:sp>
        <p:nvSpPr>
          <p:cNvPr id="65539" name="Content Placeholder 2">
            <a:extLst>
              <a:ext uri="{FF2B5EF4-FFF2-40B4-BE49-F238E27FC236}">
                <a16:creationId xmlns:a16="http://schemas.microsoft.com/office/drawing/2014/main" id="{C35A7593-5D62-4610-A610-4053B074A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lang="en-US" altLang="en-US" sz="2800"/>
              <a:t>Job control is a shell feature that allows users to work on several jobs at once, switching back and forth between them as desired. </a:t>
            </a:r>
          </a:p>
          <a:p>
            <a:pPr marL="0" indent="0" algn="just" eaLnBrk="1" hangingPunct="1"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lang="en-US" altLang="en-US" sz="2800"/>
              <a:t> 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02C8D-4449-460A-B293-1C3B526FF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sz="3200" dirty="0"/>
              <a:t>Overview of Linux - A Large Collection of Useful Utilities</a:t>
            </a:r>
          </a:p>
        </p:txBody>
      </p:sp>
      <p:sp>
        <p:nvSpPr>
          <p:cNvPr id="66563" name="Content Placeholder 2">
            <a:extLst>
              <a:ext uri="{FF2B5EF4-FFF2-40B4-BE49-F238E27FC236}">
                <a16:creationId xmlns:a16="http://schemas.microsoft.com/office/drawing/2014/main" id="{DF4D31D7-B3AF-4916-A1BD-E85D81E09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1309688"/>
            <a:ext cx="8582025" cy="5400675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sz="2800"/>
              <a:t>Linux includes a family of several hundred utility programs, often referred to as commands. These utilities perform functions that are universally required by users.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IN" altLang="en-US" sz="2800"/>
              <a:t>For example: Sort utility.</a:t>
            </a:r>
            <a:endParaRPr lang="en-US" altLang="en-US" sz="28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25F1D-C212-4874-A84A-F69085A18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sz="3200" dirty="0"/>
              <a:t>Overview of Linux - </a:t>
            </a:r>
            <a:r>
              <a:rPr lang="en-US" sz="3200" dirty="0" err="1"/>
              <a:t>Interprocess</a:t>
            </a:r>
            <a:r>
              <a:rPr lang="en-US" sz="3200" dirty="0"/>
              <a:t> Communication</a:t>
            </a:r>
          </a:p>
        </p:txBody>
      </p:sp>
      <p:sp>
        <p:nvSpPr>
          <p:cNvPr id="67587" name="Content Placeholder 2">
            <a:extLst>
              <a:ext uri="{FF2B5EF4-FFF2-40B4-BE49-F238E27FC236}">
                <a16:creationId xmlns:a16="http://schemas.microsoft.com/office/drawing/2014/main" id="{F787AAEB-6A13-4F71-9460-1953B6859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800"/>
              <a:t>Pipes and filters:</a:t>
            </a:r>
          </a:p>
          <a:p>
            <a:pPr lvl="1" algn="just" eaLnBrk="1" hangingPunct="1">
              <a:lnSpc>
                <a:spcPct val="150000"/>
              </a:lnSpc>
              <a:buFont typeface="Bahnschrift" panose="020B0502040204020203" pitchFamily="34" charset="0"/>
              <a:buChar char="–"/>
            </a:pPr>
            <a:r>
              <a:rPr lang="en-US" altLang="en-US" sz="2800"/>
              <a:t>Linux enables users to establish both pipes and filters on the command line. </a:t>
            </a:r>
          </a:p>
          <a:p>
            <a:pPr lvl="1" algn="just" eaLnBrk="1" hangingPunct="1">
              <a:lnSpc>
                <a:spcPct val="150000"/>
              </a:lnSpc>
              <a:buFont typeface="Bahnschrift" panose="020B0502040204020203" pitchFamily="34" charset="0"/>
              <a:buChar char="–"/>
            </a:pPr>
            <a:r>
              <a:rPr lang="en-US" altLang="en-US" sz="2800"/>
              <a:t>A pipe sends the output of one program to another program as input. </a:t>
            </a:r>
          </a:p>
          <a:p>
            <a:pPr lvl="1" algn="just" eaLnBrk="1" hangingPunct="1">
              <a:lnSpc>
                <a:spcPct val="150000"/>
              </a:lnSpc>
              <a:buFont typeface="Bahnschrift" panose="020B0502040204020203" pitchFamily="34" charset="0"/>
              <a:buChar char="–"/>
            </a:pPr>
            <a:r>
              <a:rPr lang="en-US" altLang="en-US" sz="2800"/>
              <a:t>A filter is a special kind of pipe that processes a stream of input data to yield a stream of output data.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5EE52-1CC9-4437-8931-1EED6A2D9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sz="3200" dirty="0"/>
              <a:t>Overview of Linux - System Administration</a:t>
            </a:r>
          </a:p>
        </p:txBody>
      </p:sp>
      <p:sp>
        <p:nvSpPr>
          <p:cNvPr id="68611" name="Content Placeholder 2">
            <a:extLst>
              <a:ext uri="{FF2B5EF4-FFF2-40B4-BE49-F238E27FC236}">
                <a16:creationId xmlns:a16="http://schemas.microsoft.com/office/drawing/2014/main" id="{D3DFA942-4AD1-4B44-BE26-7E9D18394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sz="2800"/>
              <a:t>On a Linux system the system administrator is frequently the owner and only user of the system.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/>
              <a:t>This person has many responsibilities. The first responsibility may be to set up the system, install the software, and possibly edit configuration files.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BBF73-4782-4AB1-9360-D3A60F587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IN" sz="3200" dirty="0"/>
              <a:t>Main parts of an operating system – System programs</a:t>
            </a:r>
            <a:endParaRPr lang="en-US" sz="3200" dirty="0"/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C0C767E0-C84F-48CD-9FA5-3F79AEDC2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800"/>
              <a:t>The system programs include device drivers, libraries, utility programs, shells (command interpreters), configuration scripts and files, application programs, servers, and documentation.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87FF5-F041-48C3-A181-1F226F991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sz="3200" dirty="0"/>
              <a:t>Additional Features of Linux</a:t>
            </a:r>
          </a:p>
        </p:txBody>
      </p:sp>
      <p:sp>
        <p:nvSpPr>
          <p:cNvPr id="69635" name="Content Placeholder 2">
            <a:extLst>
              <a:ext uri="{FF2B5EF4-FFF2-40B4-BE49-F238E27FC236}">
                <a16:creationId xmlns:a16="http://schemas.microsoft.com/office/drawing/2014/main" id="{C1057FE5-015C-4A3A-A645-535CAF15E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800"/>
              <a:t>The developers of Linux included features from BSD, System V, and Sun Microsystems’ Solaris, as well as new features, in their OS. 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394E6-8413-447D-8A7D-5386EFFBE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sz="3200" dirty="0"/>
              <a:t>Additional Features of Linux-GUIs: Graphical User Interfaces</a:t>
            </a:r>
          </a:p>
        </p:txBody>
      </p:sp>
      <p:sp>
        <p:nvSpPr>
          <p:cNvPr id="69635" name="Content Placeholder 2">
            <a:extLst>
              <a:ext uri="{FF2B5EF4-FFF2-40B4-BE49-F238E27FC236}">
                <a16:creationId xmlns:a16="http://schemas.microsoft.com/office/drawing/2014/main" id="{38563CF9-77D5-4D0E-803D-125647A31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en-US" dirty="0"/>
              <a:t>X11:</a:t>
            </a:r>
          </a:p>
          <a:p>
            <a:pPr marL="531813" algn="just" eaLnBrk="1" hangingPunct="1">
              <a:lnSpc>
                <a:spcPct val="150000"/>
              </a:lnSpc>
              <a:buFont typeface="Bahnschrift" panose="020B0502040204020203" pitchFamily="34" charset="0"/>
              <a:buChar char="–"/>
              <a:defRPr/>
            </a:pPr>
            <a:r>
              <a:rPr lang="en-US" altLang="en-US" dirty="0"/>
              <a:t>Given a terminal or workstation screen that supports X, a user can interact with the computer through multiple windows on the screen, display graphical information, or use special-purpose applications to draw pictures, monitor processes, or preview formatted output. 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3DE98-74DD-46D7-99C0-89F68A859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sz="3200" dirty="0"/>
              <a:t>Additional Features of Linux-GUIs: Graphical User Interfaces</a:t>
            </a:r>
          </a:p>
        </p:txBody>
      </p:sp>
      <p:sp>
        <p:nvSpPr>
          <p:cNvPr id="70659" name="Content Placeholder 2">
            <a:extLst>
              <a:ext uri="{FF2B5EF4-FFF2-40B4-BE49-F238E27FC236}">
                <a16:creationId xmlns:a16="http://schemas.microsoft.com/office/drawing/2014/main" id="{8557FF6C-AB41-476E-BA89-0B190AFE4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en-US" sz="2800" dirty="0"/>
              <a:t>Usually two layers run on top of X: a desktop manager and a window manager. </a:t>
            </a:r>
          </a:p>
          <a:p>
            <a:pPr marL="358775" indent="-266700" algn="just" eaLnBrk="1" hangingPunct="1">
              <a:lnSpc>
                <a:spcPct val="150000"/>
              </a:lnSpc>
              <a:buFont typeface="Bahnschrift" panose="020B0502040204020203" pitchFamily="34" charset="0"/>
              <a:buChar char="–"/>
              <a:defRPr/>
            </a:pPr>
            <a:r>
              <a:rPr lang="en-US" altLang="en-US" sz="2800" dirty="0"/>
              <a:t>A desktop manager is a picture-oriented user interface that enables you to interact with system programs by manipulating icons instead of typing the corresponding commands to a shell.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FFB84-9F1C-4B8C-BB7F-14226F0E4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sz="3200" dirty="0"/>
              <a:t>Additional Features of Linux-GUIs: Graphical User Interfaces</a:t>
            </a:r>
          </a:p>
        </p:txBody>
      </p:sp>
      <p:sp>
        <p:nvSpPr>
          <p:cNvPr id="72707" name="Content Placeholder 2">
            <a:extLst>
              <a:ext uri="{FF2B5EF4-FFF2-40B4-BE49-F238E27FC236}">
                <a16:creationId xmlns:a16="http://schemas.microsoft.com/office/drawing/2014/main" id="{DBBC9B16-DDAC-498F-8C7B-C155C35F4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800"/>
              <a:t>A window manager is a program that runs under the desktop manager and allows you to open and close windows, run programs, and set up a mouse so it has different effects depending on how and where you click. 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782D7-D123-4EF6-A54C-944349384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sz="3200" dirty="0"/>
              <a:t>Additional Features of Linux-(Inter)Networking Utilities</a:t>
            </a:r>
          </a:p>
        </p:txBody>
      </p:sp>
      <p:sp>
        <p:nvSpPr>
          <p:cNvPr id="73731" name="Content Placeholder 2">
            <a:extLst>
              <a:ext uri="{FF2B5EF4-FFF2-40B4-BE49-F238E27FC236}">
                <a16:creationId xmlns:a16="http://schemas.microsoft.com/office/drawing/2014/main" id="{F659799A-35CB-442C-B1CA-9FFA461A8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sz="2800"/>
              <a:t>Linux network support includes many utilities that enable you to access remote systems over a variety of networks.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/>
              <a:t>In addition to sending email to users on other systems, you can access files on disks mounted on other computers.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C05AE-E280-420C-BD2E-3E6B592F8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sz="3200" dirty="0"/>
              <a:t>Additional Features of Linux-Software Development</a:t>
            </a:r>
          </a:p>
        </p:txBody>
      </p:sp>
      <p:sp>
        <p:nvSpPr>
          <p:cNvPr id="74755" name="Content Placeholder 2">
            <a:extLst>
              <a:ext uri="{FF2B5EF4-FFF2-40B4-BE49-F238E27FC236}">
                <a16:creationId xmlns:a16="http://schemas.microsoft.com/office/drawing/2014/main" id="{F85A639B-7FDD-4337-9443-67DF0975F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sz="2800"/>
              <a:t>One of Linux’s most impressive strengths is its rich software development environment.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/>
              <a:t>Linux supports compilers and interpreters for many computer languages.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DC63C-5155-4FE5-B4BB-242DDB1A9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IN" sz="3200" dirty="0"/>
              <a:t>Linux kernel</a:t>
            </a:r>
            <a:endParaRPr lang="en-US" sz="3200" dirty="0"/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515547F8-5799-40CF-B80F-5CB722AC6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sz="2800"/>
              <a:t>The Linux kernel was developed by Linus Torvalds.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/>
              <a:t>Torvalds released Linux version 0.01 in September 1991.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/>
              <a:t>The name Linux is a combination of Linus and UNIX.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/>
              <a:t>The Linux OS, is a product of the Internet and is a free OS. </a:t>
            </a:r>
          </a:p>
          <a:p>
            <a:pPr algn="just" eaLnBrk="1" hangingPunct="1">
              <a:lnSpc>
                <a:spcPct val="150000"/>
              </a:lnSpc>
            </a:pPr>
            <a:endParaRPr lang="en-US" altLang="en-US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37631-9063-4F18-9F2B-4285FA085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IN" sz="3200" dirty="0"/>
              <a:t>Free Beer</a:t>
            </a:r>
            <a:endParaRPr lang="en-US" sz="3200" dirty="0"/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15FCE534-5A62-4AB4-BCAC-9957BD87E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800"/>
              <a:t>“Free software” is a matter of liberty, not price. To understand the concept, you should think of “free” as in “free speech,” not as in “free beer.”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5F9FA-D765-4C46-A925-A85D7FD1A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IN" sz="3200" dirty="0"/>
              <a:t>Ancestor of Linux</a:t>
            </a:r>
            <a:endParaRPr lang="en-US" sz="3200" dirty="0"/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B2077931-399A-4A18-BAD9-2BC5F968C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/>
              <a:t>The UNIX OS is the common ancestor of Linux.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Bahnschrift SemiBold"/>
        <a:ea typeface=""/>
        <a:cs typeface=""/>
      </a:majorFont>
      <a:minorFont>
        <a:latin typeface="Bahnschrif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453</TotalTime>
  <Words>2540</Words>
  <Application>Microsoft Macintosh PowerPoint</Application>
  <PresentationFormat>On-screen Show (4:3)</PresentationFormat>
  <Paragraphs>195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9" baseType="lpstr">
      <vt:lpstr>Arial</vt:lpstr>
      <vt:lpstr>Bahnschrift</vt:lpstr>
      <vt:lpstr>Bahnschrift SemiBold</vt:lpstr>
      <vt:lpstr>Office Theme</vt:lpstr>
      <vt:lpstr>PowerPoint Presentation</vt:lpstr>
      <vt:lpstr>Learning Outcomes</vt:lpstr>
      <vt:lpstr>What is an operating system</vt:lpstr>
      <vt:lpstr>Main parts of an operating system</vt:lpstr>
      <vt:lpstr>Main parts of an operating system - Kernel</vt:lpstr>
      <vt:lpstr>Main parts of an operating system – System programs</vt:lpstr>
      <vt:lpstr>Linux kernel</vt:lpstr>
      <vt:lpstr>Free Beer</vt:lpstr>
      <vt:lpstr>Ancestor of Linux</vt:lpstr>
      <vt:lpstr>Linux distribution</vt:lpstr>
      <vt:lpstr>The History of UNIX and GNU–Linux</vt:lpstr>
      <vt:lpstr>The History of UNIX and GNU–Linux</vt:lpstr>
      <vt:lpstr>The History of UNIX and GNU–Linux-BSD</vt:lpstr>
      <vt:lpstr>The History of UNIX and GNU–Linux-Fade to 1983</vt:lpstr>
      <vt:lpstr>The History of UNIX and GNU–Linux-Next Scene, 1991</vt:lpstr>
      <vt:lpstr>The History of UNIX and GNU–Linux-The Code is Free</vt:lpstr>
      <vt:lpstr>What is so good about Linux</vt:lpstr>
      <vt:lpstr>What is so good about Linux</vt:lpstr>
      <vt:lpstr>What is so good about Linux - Standards</vt:lpstr>
      <vt:lpstr>What is so good about Linux-Applications</vt:lpstr>
      <vt:lpstr>What is so good about Linux - Peripherals</vt:lpstr>
      <vt:lpstr>What is so good about Linux - Softwares</vt:lpstr>
      <vt:lpstr>What is so good about Linux - Platforms</vt:lpstr>
      <vt:lpstr>What is so good about Linux - Emulators</vt:lpstr>
      <vt:lpstr>What is so good about Linux – Virtual Machines</vt:lpstr>
      <vt:lpstr>What is so good about Linux - Xen</vt:lpstr>
      <vt:lpstr>What is so good about Linux - VMWare</vt:lpstr>
      <vt:lpstr>What is so good about Linux - KVM</vt:lpstr>
      <vt:lpstr>What is so good about Linux - Qemu</vt:lpstr>
      <vt:lpstr>What is so good about Linux - VirtualBox</vt:lpstr>
      <vt:lpstr>Why Linux Is Popular with Hardware Companies and Developers</vt:lpstr>
      <vt:lpstr>Proprietary operating systems</vt:lpstr>
      <vt:lpstr>Generic operating systems</vt:lpstr>
      <vt:lpstr>Why Linux Is Popular with Hardware Companies and Developers</vt:lpstr>
      <vt:lpstr>Linux Is Portable</vt:lpstr>
      <vt:lpstr>The C Programming Language</vt:lpstr>
      <vt:lpstr>Overview of Linux</vt:lpstr>
      <vt:lpstr>Overview of Linux – Kernel Programming Interface</vt:lpstr>
      <vt:lpstr>Overview of Linux –Kernel Programming Interface</vt:lpstr>
      <vt:lpstr>Overview of Linux –Kernel Programming Interface</vt:lpstr>
      <vt:lpstr>Overview of Linux - Supports Many Users</vt:lpstr>
      <vt:lpstr>Overview of Linux - Runs Many Tasks</vt:lpstr>
      <vt:lpstr>Overview of Linux - Secure Hierarchical Filesystem</vt:lpstr>
      <vt:lpstr>Linux File System Structure</vt:lpstr>
      <vt:lpstr>Overview of Linux - Secure Hierarchical Filesystem</vt:lpstr>
      <vt:lpstr>Overview of Linux - Secure Hierarchical Filesystem</vt:lpstr>
      <vt:lpstr>Overview of Linux - Secure Hierarchical Filesystem</vt:lpstr>
      <vt:lpstr>Overview of Linux-The Shell</vt:lpstr>
      <vt:lpstr>Overview of Linux-The Shell</vt:lpstr>
      <vt:lpstr>Overview of Linux-The Shell: Command Interpreter and Programming Language</vt:lpstr>
      <vt:lpstr>Overview of Linux-Filename Generation</vt:lpstr>
      <vt:lpstr>Overview of Linux - Completion</vt:lpstr>
      <vt:lpstr>Overview of Linux-Device-Independent Input and Output</vt:lpstr>
      <vt:lpstr>Overview of Linux-Device-Independent Input and Output</vt:lpstr>
      <vt:lpstr>Overview of Linux-Shell Functions</vt:lpstr>
      <vt:lpstr>Overview of Linux-Job Control</vt:lpstr>
      <vt:lpstr>Overview of Linux - A Large Collection of Useful Utilities</vt:lpstr>
      <vt:lpstr>Overview of Linux - Interprocess Communication</vt:lpstr>
      <vt:lpstr>Overview of Linux - System Administration</vt:lpstr>
      <vt:lpstr>Additional Features of Linux</vt:lpstr>
      <vt:lpstr>Additional Features of Linux-GUIs: Graphical User Interfaces</vt:lpstr>
      <vt:lpstr>Additional Features of Linux-GUIs: Graphical User Interfaces</vt:lpstr>
      <vt:lpstr>Additional Features of Linux-GUIs: Graphical User Interfaces</vt:lpstr>
      <vt:lpstr>Additional Features of Linux-(Inter)Networking Utilities</vt:lpstr>
      <vt:lpstr>Additional Features of Linux-Software Development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Sonu Singh Rajpoot</dc:creator>
  <cp:lastModifiedBy>Md. Tarique Anwer</cp:lastModifiedBy>
  <cp:revision>25</cp:revision>
  <cp:lastPrinted>2023-06-03T20:45:18Z</cp:lastPrinted>
  <dcterms:created xsi:type="dcterms:W3CDTF">2020-12-18T18:59:12Z</dcterms:created>
  <dcterms:modified xsi:type="dcterms:W3CDTF">2023-06-03T20:47:30Z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192432</vt:lpwstr>
  </property>
  <property fmtid="{D5CDD505-2E9C-101B-9397-08002B2CF9AE}" pid="3" name="NXPowerLiteSettings">
    <vt:lpwstr>C6200358026400</vt:lpwstr>
  </property>
  <property fmtid="{D5CDD505-2E9C-101B-9397-08002B2CF9AE}" pid="4" name="NXPowerLiteVersion">
    <vt:lpwstr>D8.0.4</vt:lpwstr>
  </property>
</Properties>
</file>