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5" r:id="rId5"/>
    <p:sldId id="280" r:id="rId6"/>
    <p:sldId id="281" r:id="rId7"/>
    <p:sldId id="266" r:id="rId8"/>
    <p:sldId id="282" r:id="rId9"/>
    <p:sldId id="283" r:id="rId10"/>
    <p:sldId id="267" r:id="rId11"/>
    <p:sldId id="284" r:id="rId12"/>
    <p:sldId id="285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305" r:id="rId24"/>
    <p:sldId id="278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306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62" r:id="rId4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56B9B65-9F9C-4C4E-B969-A7B514D02C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6411B6-854E-4C51-8437-1CC9F947AA0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9C345A9-4F17-4562-9DFE-7FB47F87B2A1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9300B70-A279-4D08-804F-E875FFBBAB31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0A3620F-0EED-4156-B4C8-855E47725E41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E0F1090-23EC-4580-B1EA-AC1D580B969A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7436EA5-5578-44BE-897B-36957E40A749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B7094-6E2D-4A8C-97D9-139E78D71F6A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BF91C-409A-4F6F-8BD7-78C61809F6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04F9B2A0-6794-4B76-9CFD-0CC54915225C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5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9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3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3A3BA9-83FA-4861-856E-F7E1A37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08E1-78A1-47A2-B8D0-3A2EB3BB507D}" type="datetimeFigureOut">
              <a:rPr lang="en-US"/>
              <a:pPr>
                <a:defRPr/>
              </a:pPr>
              <a:t>3/16/2021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D7E355-9D0A-498A-9F31-62281F9C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170DF2-5AFF-4495-A706-911CECF6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7F1E-F640-4740-82F0-C5FEBC54B3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4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3272E6-3B59-4E29-87AB-5E8418DB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77659-0F22-4F08-ABB8-56A52D4E04FD}" type="datetimeFigureOut">
              <a:rPr lang="en-US"/>
              <a:pPr>
                <a:defRPr/>
              </a:pPr>
              <a:t>3/16/2021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242BFB-40BC-4948-B786-57571B1C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4CB165-036D-4A07-84E0-7473C4EC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FACD3-7466-4FA2-BFD6-BEAA85BA69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02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3EAC-C7F1-4AF8-A333-8CB00445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FB5BE-19E1-404F-9A44-EBB8165733F0}" type="datetimeFigureOut">
              <a:rPr lang="en-US"/>
              <a:pPr>
                <a:defRPr/>
              </a:pPr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0D00-0B55-4114-93A2-2E2CC9D4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85B3-5D3F-4D17-9B4B-B4C216E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8A5A2-3C80-47C4-9BA8-3637FCAC5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76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5FE9-AF55-40A5-BE46-DBF07426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8EA9E-20E6-4EB9-8611-40EA3031E088}" type="datetimeFigureOut">
              <a:rPr lang="en-US"/>
              <a:pPr>
                <a:defRPr/>
              </a:pPr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599E-353C-431C-B3EB-8E1F6717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CFC6-181C-4CD0-B770-EA36B59B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9ECAD-6AFE-4A25-A5B1-D75AF7014D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19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A159354A-D365-4AE9-A953-09B84E7534FC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955F9D0D-5377-48F7-9386-AAE69641F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44608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7A393F-C699-4A3A-9D79-DD45A54D2CC4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C047CDE6-AF4D-4A73-9157-B7E04B2B0C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8F905212-2F3E-46D4-971C-939241FF9D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072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CC930C-C57B-4AD2-8F39-F75BCB3BD382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8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45D1CB-DA11-4B08-A183-144183A5CFB5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64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7D53-D7A9-4F75-994F-A1483884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CC8CE-E147-41F0-8F99-CAB34B1C9D9D}" type="datetimeFigureOut">
              <a:rPr lang="en-US"/>
              <a:pPr>
                <a:defRPr/>
              </a:pPr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69DC-C898-41E1-88DE-379F900B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F8C8-83F7-466C-9BF5-DBCA174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73C13-AF98-477C-AC04-232068118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78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2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0CEBD7-0D45-4EF6-8F3C-9042EB53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9C813-DA38-4623-AC1D-E6367ED8A5D7}" type="datetimeFigureOut">
              <a:rPr lang="en-US"/>
              <a:pPr>
                <a:defRPr/>
              </a:pPr>
              <a:t>3/16/2021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33771B-ED76-4D6D-8C01-4EAEC76B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715FAD-058D-4DDA-8C07-626E7D45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F9E54-3558-4D0D-B4E9-6E6A16C37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DE64AFF-B795-4F6C-85FF-65059500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9AFE-B2A1-4995-945D-D21E6ACEC50F}" type="datetimeFigureOut">
              <a:rPr lang="en-US"/>
              <a:pPr>
                <a:defRPr/>
              </a:pPr>
              <a:t>3/16/2021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1D6E86-DAD7-43F0-B6E5-2C180776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6832F-D6F7-4AB0-90C3-C555C8FA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B88DA-FFD3-46B6-BFD8-A1EB443163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4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C92A0A-2DA9-452D-9DF3-D209AAEE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6D949-C1AF-490F-991B-8AAF7CD1D72E}" type="datetimeFigureOut">
              <a:rPr lang="en-US"/>
              <a:pPr>
                <a:defRPr/>
              </a:pPr>
              <a:t>3/16/2021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20492F4-A89D-4091-AF92-1C539CA1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2ABF11-932D-442C-B1FB-A064D85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E9411-BFFC-4B18-83FF-731C965A79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6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09B183-E30C-4B2E-940B-537444C660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793FDEA-079F-4BB2-8FC7-70EBB24B38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4B92B-56A5-4C38-93C6-E1DA7EA4D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49BBF4-D362-46DB-ABD4-7CD599D162F1}" type="datetimeFigureOut">
              <a:rPr lang="en-US"/>
              <a:pPr>
                <a:defRPr/>
              </a:pPr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E0FF-6EBA-45B9-9900-9017494DD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17AD-F515-4A3C-8243-EC5DEAA4A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3A9B6D57-A511-430F-B18D-26ECDF6DC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09" r:id="rId5"/>
    <p:sldLayoutId id="2147483721" r:id="rId6"/>
    <p:sldLayoutId id="2147483710" r:id="rId7"/>
    <p:sldLayoutId id="2147483711" r:id="rId8"/>
    <p:sldLayoutId id="2147483712" r:id="rId9"/>
    <p:sldLayoutId id="2147483722" r:id="rId10"/>
    <p:sldLayoutId id="2147483723" r:id="rId11"/>
    <p:sldLayoutId id="2147483713" r:id="rId12"/>
    <p:sldLayoutId id="2147483714" r:id="rId13"/>
    <p:sldLayoutId id="2147483715" r:id="rId14"/>
    <p:sldLayoutId id="2147483716" r:id="rId15"/>
    <p:sldLayoutId id="2147483724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ED3E9B-60DC-47CC-B325-C362D8870A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1596-55F2-4B0E-A2D6-20EC2629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script: Records a Shell Session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28B7161-6DBB-4DF0-B40A-D21F8BBC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1"/>
            <a:ext cx="8582025" cy="4602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script utility records all or part of a login session, including your input and the system’s responses.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This utility is useful only from character-based devices</a:t>
            </a:r>
            <a:r>
              <a:rPr lang="pt-BR" altLang="en-US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By default script captures the session in a file named typescript. To specify a different filename, follow the script command with a SPACE and the filename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8F44-4C36-46DE-ACF8-3A0E5067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script: Records a Shell Session</a:t>
            </a:r>
          </a:p>
        </p:txBody>
      </p:sp>
      <p:pic>
        <p:nvPicPr>
          <p:cNvPr id="20483" name="Content Placeholder 3" descr="Utility32.JPG">
            <a:extLst>
              <a:ext uri="{FF2B5EF4-FFF2-40B4-BE49-F238E27FC236}">
                <a16:creationId xmlns:a16="http://schemas.microsoft.com/office/drawing/2014/main" id="{3881EA23-157D-42B0-B41A-9129A5AF7A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395413"/>
            <a:ext cx="7591425" cy="52006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C2D3-4CC1-4730-BD3C-45652D48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script: Records a Shell Session</a:t>
            </a:r>
          </a:p>
        </p:txBody>
      </p:sp>
      <p:pic>
        <p:nvPicPr>
          <p:cNvPr id="21507" name="Content Placeholder 3" descr="Utility33.JPG">
            <a:extLst>
              <a:ext uri="{FF2B5EF4-FFF2-40B4-BE49-F238E27FC236}">
                <a16:creationId xmlns:a16="http://schemas.microsoft.com/office/drawing/2014/main" id="{8D99BB9C-79AA-49DF-BF04-1DE24E74A3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488" y="1414463"/>
            <a:ext cx="7600950" cy="51625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12E3-B8AE-411C-B8C7-1AF22324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pt-BR" dirty="0"/>
              <a:t>todos/unix2dos: Converts Linux </a:t>
            </a:r>
            <a:r>
              <a:rPr lang="en-US" dirty="0"/>
              <a:t>Files to Windows Format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98A4FBC-4545-4E13-866F-4E319F64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If you want to share a text file you created on a Linux system with someone on a system running Windows, you need to convert the file before the person on the other system can read it easily.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todos</a:t>
            </a:r>
            <a:r>
              <a:rPr lang="en-US" altLang="en-US" dirty="0"/>
              <a:t> (to DOS; part of the </a:t>
            </a:r>
            <a:r>
              <a:rPr lang="en-US" altLang="en-US" dirty="0" err="1"/>
              <a:t>tofrodos</a:t>
            </a:r>
            <a:r>
              <a:rPr lang="en-US" altLang="en-US" dirty="0"/>
              <a:t> package) or unix2dos (UNIX to DOS; part of the unix2dos package) utility converts a Linux text file so it can be read on a Windows system.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D906-D49A-4375-843F-5D7C46B1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pt-BR" dirty="0"/>
              <a:t>todos/unix2dos: Converts Linux </a:t>
            </a:r>
            <a:r>
              <a:rPr lang="en-US" dirty="0"/>
              <a:t>Files to Windows Format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DD14021-61A4-4C2F-89B1-D35770B7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use the </a:t>
            </a:r>
            <a:r>
              <a:rPr lang="en-US" altLang="en-US" dirty="0" err="1"/>
              <a:t>fromdos</a:t>
            </a:r>
            <a:r>
              <a:rPr lang="en-US" altLang="en-US" dirty="0"/>
              <a:t> (from DOS; part of the </a:t>
            </a:r>
            <a:r>
              <a:rPr lang="en-US" altLang="en-US" dirty="0" err="1"/>
              <a:t>tofrodos</a:t>
            </a:r>
            <a:r>
              <a:rPr lang="en-US" altLang="en-US" dirty="0"/>
              <a:t> package) or dos2unix (DOS to UNIX; part of the dos2unix package) utility to convert Windows files so they can be read on a Linux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AC39-F993-4E6F-870D-C98947FB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Compressing and Archiving Files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18EB8E2-08E6-4C8C-956F-6885453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dirty="0"/>
              <a:t>Large files use a lot of disk space and take longer than smaller files to transfer from one system to another over a network. 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dirty="0"/>
              <a:t>If you do not need to look at the contents of a large file often, you may want to save it on a CD, DVD, or another medium and remove it from the hard disk.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809C-50F5-4295-9135-B9DCD027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Compressing and Archiving Files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6AACF2D-7C0D-4229-80C7-96C38E13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dirty="0"/>
              <a:t>If you have a continuing need for the file, retrieving a copy from another medium may be inconvenient. 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dirty="0"/>
              <a:t>To reduce the amount of disk space a file occupies without removing the file, you can compress the file without losing any of the information it holds.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2BB3-9B4D-4B51-B2FC-4E98AC26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Compressing and Archiving Files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A34680BA-B5C6-41CD-ABE7-53531497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Similarly a single archive of several files packed into a larger file is easier to manipulate, upload, download, and email than multiple files. You may download compressed, archived files from the Internet.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FE8C-F257-4490-AECE-A72AAF64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bzip2: Compresses a File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7713B42-70C8-4A69-BCE4-04BEB506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bzip2 utility compresses a file by analyzing it and recoding it more efficiently.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new version of the file looks completely different. In fact, because the new file contains many nonprinting characters, you cannot view it directly.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–v (verbose) option causes bzip2 to report how much it was able to reduce the size of the file.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D985-F866-47A7-94D2-F7F01A64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bzip2: Compresses a File</a:t>
            </a:r>
          </a:p>
        </p:txBody>
      </p:sp>
      <p:pic>
        <p:nvPicPr>
          <p:cNvPr id="28675" name="Content Placeholder 3" descr="Utility34.JPG">
            <a:extLst>
              <a:ext uri="{FF2B5EF4-FFF2-40B4-BE49-F238E27FC236}">
                <a16:creationId xmlns:a16="http://schemas.microsoft.com/office/drawing/2014/main" id="{58409677-9ED1-4F85-B21B-4D31BCDD5A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8675" y="1400175"/>
            <a:ext cx="7648575" cy="51911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50C1-41E5-4CCF-A05D-53C0D562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CB9627A-4237-4623-B3B0-ECF67EE6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632954" cy="38195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some more utilities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the compressing and archiving of files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the locating commands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4E10-0A1D-4733-8ABC-57A2FFCA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bzip2: Compresses a File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F563B01-25B7-4FDE-9749-BE57DD69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bzip2 utility also renamed the file, appending .bz2 to its name.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This naming convention reminds you that the file is compressed; you would not want to display or print it, for example, without first decompressing it.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A968-7EF7-4568-9AB8-8E0DAD3E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bunzip2 and </a:t>
            </a:r>
            <a:r>
              <a:rPr lang="en-US" dirty="0" err="1"/>
              <a:t>bzcat</a:t>
            </a:r>
            <a:r>
              <a:rPr lang="en-US" dirty="0"/>
              <a:t>: Decompress a File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E3A61BC-1173-4583-9E3E-B5539341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bzcat</a:t>
            </a:r>
            <a:r>
              <a:rPr lang="en-US" altLang="en-US" dirty="0"/>
              <a:t> utility displays a file that has been compressed with bzip2.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equivalent of cat for .bz2 files, </a:t>
            </a:r>
            <a:r>
              <a:rPr lang="en-US" altLang="en-US" dirty="0" err="1"/>
              <a:t>bzcat</a:t>
            </a:r>
            <a:r>
              <a:rPr lang="en-US" altLang="en-US" dirty="0"/>
              <a:t> decompresses the compressed data and displays the decompressed data.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Like cat, </a:t>
            </a:r>
            <a:r>
              <a:rPr lang="en-US" altLang="en-US" dirty="0" err="1"/>
              <a:t>bzcat</a:t>
            </a:r>
            <a:r>
              <a:rPr lang="en-US" altLang="en-US" dirty="0"/>
              <a:t> does not change the source file.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6EAD-3696-442C-AB89-68D0401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bunzip2 and </a:t>
            </a:r>
            <a:r>
              <a:rPr lang="en-US" dirty="0" err="1"/>
              <a:t>bzcat</a:t>
            </a:r>
            <a:r>
              <a:rPr lang="en-US" dirty="0"/>
              <a:t>: Decompress a File</a:t>
            </a:r>
          </a:p>
        </p:txBody>
      </p:sp>
      <p:pic>
        <p:nvPicPr>
          <p:cNvPr id="31747" name="Picture 2" descr="E:\ECAP\ECAP 448\Pictures\Utility36.JPG">
            <a:extLst>
              <a:ext uri="{FF2B5EF4-FFF2-40B4-BE49-F238E27FC236}">
                <a16:creationId xmlns:a16="http://schemas.microsoft.com/office/drawing/2014/main" id="{7130AA7C-637F-435D-B037-46D3D0481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488" y="1404938"/>
            <a:ext cx="7600950" cy="518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C259-4EB2-4F61-8869-437C1C15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bunzip2 and </a:t>
            </a:r>
            <a:r>
              <a:rPr lang="en-US" dirty="0" err="1"/>
              <a:t>bzcat</a:t>
            </a:r>
            <a:r>
              <a:rPr lang="en-US" dirty="0"/>
              <a:t>: Decompress a File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473206E-6E82-49E4-9B53-EB0BDC4C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use the bunzip2 utility to restore a file that has been compressed with bzip2.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566F-9A69-4085-8D15-147AA60A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bunzip2 and </a:t>
            </a:r>
            <a:r>
              <a:rPr lang="en-US" dirty="0" err="1"/>
              <a:t>bzcat</a:t>
            </a:r>
            <a:r>
              <a:rPr lang="en-US" dirty="0"/>
              <a:t>: Decompress a File</a:t>
            </a:r>
          </a:p>
        </p:txBody>
      </p:sp>
      <p:pic>
        <p:nvPicPr>
          <p:cNvPr id="33795" name="Content Placeholder 3" descr="Utility35.JPG">
            <a:extLst>
              <a:ext uri="{FF2B5EF4-FFF2-40B4-BE49-F238E27FC236}">
                <a16:creationId xmlns:a16="http://schemas.microsoft.com/office/drawing/2014/main" id="{6C1962AB-4F5F-4906-9F40-88D69E7C1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43050"/>
            <a:ext cx="7629525" cy="49053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E3A2-B3E9-4939-9B5A-A63D0B95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gzip</a:t>
            </a:r>
            <a:r>
              <a:rPr lang="en-US" dirty="0"/>
              <a:t>: Compresses a File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14772C6-CC57-4428-9767-01D527FD6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gzip</a:t>
            </a:r>
            <a:r>
              <a:rPr lang="en-US" altLang="en-US" dirty="0"/>
              <a:t> (GNU zip) utility is older and less efficient than bzip2.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Its flags and operation are very similar to those of bzip2.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 file compressed by </a:t>
            </a:r>
            <a:r>
              <a:rPr lang="en-US" altLang="en-US" dirty="0" err="1"/>
              <a:t>gzip</a:t>
            </a:r>
            <a:r>
              <a:rPr lang="en-US" altLang="en-US" dirty="0"/>
              <a:t> is marked by a .</a:t>
            </a:r>
            <a:r>
              <a:rPr lang="en-US" altLang="en-US" dirty="0" err="1"/>
              <a:t>gz</a:t>
            </a:r>
            <a:r>
              <a:rPr lang="en-US" altLang="en-US" dirty="0"/>
              <a:t> filename extension.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F8C1-3CA4-4233-AC59-E4E94BCC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gzip</a:t>
            </a:r>
            <a:r>
              <a:rPr lang="en-US" dirty="0"/>
              <a:t>: Compresses a File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878FEEA-660A-42AE-89CB-CB4604EE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Linux stores manual pages in </a:t>
            </a:r>
            <a:r>
              <a:rPr lang="en-US" altLang="en-US" dirty="0" err="1"/>
              <a:t>gzip</a:t>
            </a:r>
            <a:r>
              <a:rPr lang="en-US" altLang="en-US" dirty="0"/>
              <a:t> format to save disk space; likewise, files you download from the Internet are frequently in </a:t>
            </a:r>
            <a:r>
              <a:rPr lang="en-US" altLang="en-US" dirty="0" err="1"/>
              <a:t>gzip</a:t>
            </a:r>
            <a:r>
              <a:rPr lang="en-US" altLang="en-US" dirty="0"/>
              <a:t> format.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The </a:t>
            </a:r>
            <a:r>
              <a:rPr lang="en-IN" altLang="en-US" dirty="0" err="1"/>
              <a:t>gunzip</a:t>
            </a:r>
            <a:r>
              <a:rPr lang="en-IN" altLang="en-US" dirty="0"/>
              <a:t> utility </a:t>
            </a:r>
            <a:r>
              <a:rPr lang="en-US" altLang="en-US" dirty="0"/>
              <a:t>to restore a file that has been compressed with</a:t>
            </a:r>
            <a:r>
              <a:rPr lang="en-IN" altLang="en-US" dirty="0"/>
              <a:t>  </a:t>
            </a:r>
            <a:r>
              <a:rPr lang="en-IN" altLang="en-US" dirty="0" err="1"/>
              <a:t>gzip</a:t>
            </a:r>
            <a:r>
              <a:rPr lang="en-IN" altLang="en-US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 err="1"/>
              <a:t>zcat</a:t>
            </a:r>
            <a:r>
              <a:rPr lang="en-IN" altLang="en-US" dirty="0"/>
              <a:t> </a:t>
            </a:r>
            <a:r>
              <a:rPr lang="en-US" altLang="en-US" dirty="0"/>
              <a:t>decompresses the compressed data and displays the decompressed data.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24C6-7979-4612-A768-79E321F2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gzip</a:t>
            </a:r>
            <a:r>
              <a:rPr lang="en-US" dirty="0"/>
              <a:t>: Compresses a File</a:t>
            </a:r>
          </a:p>
        </p:txBody>
      </p:sp>
      <p:pic>
        <p:nvPicPr>
          <p:cNvPr id="36867" name="Content Placeholder 3" descr="Utility37.JPG">
            <a:extLst>
              <a:ext uri="{FF2B5EF4-FFF2-40B4-BE49-F238E27FC236}">
                <a16:creationId xmlns:a16="http://schemas.microsoft.com/office/drawing/2014/main" id="{8D3DE4C9-5F8E-4F26-86F8-EC5542101D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390650"/>
            <a:ext cx="7591425" cy="52101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AB8-907C-4C42-B28B-58285590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gzip</a:t>
            </a:r>
            <a:r>
              <a:rPr lang="en-US" dirty="0"/>
              <a:t>: Compresses a File</a:t>
            </a:r>
          </a:p>
        </p:txBody>
      </p:sp>
      <p:pic>
        <p:nvPicPr>
          <p:cNvPr id="37891" name="Content Placeholder 3" descr="Utility38.JPG">
            <a:extLst>
              <a:ext uri="{FF2B5EF4-FFF2-40B4-BE49-F238E27FC236}">
                <a16:creationId xmlns:a16="http://schemas.microsoft.com/office/drawing/2014/main" id="{443027DB-7D12-4781-9D5B-21307BF0C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5825" y="1504950"/>
            <a:ext cx="7534275" cy="49815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7930-F17D-4278-8A12-7114A39A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gzip</a:t>
            </a:r>
            <a:r>
              <a:rPr lang="en-US" dirty="0"/>
              <a:t>: Compresses a File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0F2C166-3CC8-4296-AB6E-6CE2ADDA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Do not confuse </a:t>
            </a:r>
            <a:r>
              <a:rPr lang="en-US" altLang="en-US" dirty="0" err="1"/>
              <a:t>gzip</a:t>
            </a:r>
            <a:r>
              <a:rPr lang="en-US" altLang="en-US" dirty="0"/>
              <a:t> and </a:t>
            </a:r>
            <a:r>
              <a:rPr lang="en-US" altLang="en-US" dirty="0" err="1"/>
              <a:t>gunzip</a:t>
            </a:r>
            <a:r>
              <a:rPr lang="en-US" altLang="en-US" dirty="0"/>
              <a:t> with the zip and unzip utilities.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These last two are used to pack and unpack zip archives containing several files compressed into a single file that has been imported from or is being exported to a system running Windows.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647B-39B2-45E9-B09A-5E387956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IN" dirty="0"/>
              <a:t>Four More Utilities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4E6B23B-53D0-4FB1-BA7E-AA6F7BBA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/>
              <a:t>echo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date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script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unix2dos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0752-43B1-4951-8830-DA287786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Packs and Unpacks Archives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C090B2F-1EFE-4828-8181-C9B70D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tar utility performs many functions. Its name is short for tape archive, as its original function was to create and read archive and backup tapes.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Today it is used to create a single file (called a tar file, archive, or </a:t>
            </a:r>
            <a:r>
              <a:rPr lang="en-US" altLang="en-US" dirty="0" err="1"/>
              <a:t>tarball</a:t>
            </a:r>
            <a:r>
              <a:rPr lang="en-US" altLang="en-US" dirty="0"/>
              <a:t>) from multiple files or directory hierarchies and to extract files from a tar file.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D4CC-FB05-4F0D-B32B-1A7F6661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Packs and Unpacks Archives</a:t>
            </a:r>
          </a:p>
        </p:txBody>
      </p:sp>
      <p:pic>
        <p:nvPicPr>
          <p:cNvPr id="40963" name="Content Placeholder 3" descr="Utility39.JPG">
            <a:extLst>
              <a:ext uri="{FF2B5EF4-FFF2-40B4-BE49-F238E27FC236}">
                <a16:creationId xmlns:a16="http://schemas.microsoft.com/office/drawing/2014/main" id="{1B20CE3B-9DFB-410A-8493-9B0CD05549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388" y="1409700"/>
            <a:ext cx="7677150" cy="51720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458F-5F5C-4AEB-8F03-753C903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Packs and Unpacks Archives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BFB4394C-E68A-4CF3-B5C7-D39F828A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Tar uses the –c (create), –v (verbose), and –f (write to or read from a file) options to create an archive named all.tar from these files.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Each line of output displays the name of the file tar is appending to the archive it is creating. The tar utility adds overhead when it creates an archive.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final command uses the –t option to display a table of contents for the archive.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172A-99C6-4F60-8B65-456E09E5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Packs and Unpacks Archives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B3404240-BCC5-49F8-B72B-888E9090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use bzip2, compress, or </a:t>
            </a:r>
            <a:r>
              <a:rPr lang="en-US" altLang="en-US" dirty="0" err="1"/>
              <a:t>gzip</a:t>
            </a:r>
            <a:r>
              <a:rPr lang="en-US" altLang="en-US" dirty="0"/>
              <a:t> to compress tar files, making them easier to store and handle.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Many files you download from the Internet will already be in one of these formats.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C87F-8F6F-4E96-A3AD-ED2AA1A4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Packs and Unpacks Archives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CC300A1F-DBCC-44DE-9189-58B7F4D258E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Files that have been processed by tar and compressed by bzip2 frequently have a filename extension of .tar.bz2 or .</a:t>
            </a:r>
            <a:r>
              <a:rPr lang="en-US" altLang="en-US" dirty="0" err="1"/>
              <a:t>tbz</a:t>
            </a:r>
            <a:r>
              <a:rPr lang="en-US" altLang="en-US" dirty="0"/>
              <a:t>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Those processed by tar and </a:t>
            </a:r>
            <a:r>
              <a:rPr lang="en-US" altLang="en-US" dirty="0" err="1"/>
              <a:t>gzip</a:t>
            </a:r>
            <a:r>
              <a:rPr lang="en-US" altLang="en-US" dirty="0"/>
              <a:t> have an extension of .tar.gz, .</a:t>
            </a:r>
            <a:r>
              <a:rPr lang="en-US" altLang="en-US" dirty="0" err="1"/>
              <a:t>tgz</a:t>
            </a:r>
            <a:r>
              <a:rPr lang="en-US" altLang="en-US" dirty="0"/>
              <a:t>, or .</a:t>
            </a:r>
            <a:r>
              <a:rPr lang="en-US" altLang="en-US" dirty="0" err="1"/>
              <a:t>gz</a:t>
            </a:r>
            <a:r>
              <a:rPr lang="en-US" altLang="en-US" dirty="0"/>
              <a:t>, whereas files processed by tar and compress use .</a:t>
            </a:r>
            <a:r>
              <a:rPr lang="en-US" altLang="en-US" dirty="0" err="1"/>
              <a:t>tar.Z</a:t>
            </a:r>
            <a:r>
              <a:rPr lang="en-US" altLang="en-US" dirty="0"/>
              <a:t> as the extension.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6BB-E99E-4F68-B09B-D3772E7E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Locating Commands</a:t>
            </a:r>
            <a:endParaRPr lang="en-US" dirty="0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3C1569F7-C715-4711-B738-C6500EEBDCB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whereis</a:t>
            </a:r>
            <a:r>
              <a:rPr lang="en-US" altLang="en-US" dirty="0"/>
              <a:t> and </a:t>
            </a:r>
            <a:r>
              <a:rPr lang="en-US" altLang="en-US" dirty="0" err="1"/>
              <a:t>slocate</a:t>
            </a:r>
            <a:r>
              <a:rPr lang="en-US" altLang="en-US" dirty="0"/>
              <a:t> utilities can help you find a command whose name you have forgotten or whose location you do not know.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 multiple copies of a utility or program are present, which tells you which copy you will run.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slocate</a:t>
            </a:r>
            <a:r>
              <a:rPr lang="en-US" altLang="en-US" dirty="0"/>
              <a:t> utility searches for files on the local system.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90B8-185B-4E1D-9827-E3575C4E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11FADB8-824D-4727-A8ED-9D611D47CE9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 you give Linux a command, the shell searches a list of directories for a program with that name and runs the first one it finds. This list of directories is called a search path.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If you do not change the search path, the shell searches only a standard set of directories and then stops searching. However, other directories on the system may also contain useful utilities.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E80D-B800-449E-AA1A-C92F0DD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8815-3BB1-4EDE-BD77-6C8C2A6888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400" dirty="0"/>
              <a:t>The which utility locates utilities by displaying the full pathname of the file for the utility.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/>
              <a:t>The local system may include several utilities that have the same name.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/>
              <a:t>When you type the name of a utility, the shell searches for the utility in your search path and runs the first one it finds.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/>
              <a:t>You can find out which copy of the utility the shell will run by using which.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278B-4456-4E3C-AE49-3BCFCDC1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pic>
        <p:nvPicPr>
          <p:cNvPr id="48131" name="Content Placeholder 3" descr="Utility40.JPG">
            <a:extLst>
              <a:ext uri="{FF2B5EF4-FFF2-40B4-BE49-F238E27FC236}">
                <a16:creationId xmlns:a16="http://schemas.microsoft.com/office/drawing/2014/main" id="{9D46F42C-8D5F-4D23-A124-D67FDD47D1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404938"/>
            <a:ext cx="7591425" cy="518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C6B4-DE7A-40CA-ABD8-D7A8FF99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CCFB8F01-F62E-4D5B-8A9C-2F4DBEAD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whereis</a:t>
            </a:r>
            <a:r>
              <a:rPr lang="en-US" altLang="en-US" dirty="0"/>
              <a:t> utility searches for files related to a utility by looking in standard locations instead of using your search path.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421F-0471-4355-8094-38F2451E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echo: Displays Text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6623056-7FA5-4588-9A22-8AA284AA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echo utility copies the characters you type on the command line after echo to the screen.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also send messages from shell scripts to the screen.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477-7225-4A15-80FB-C040E21D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pic>
        <p:nvPicPr>
          <p:cNvPr id="50179" name="Content Placeholder 3" descr="Utility41.JPG">
            <a:extLst>
              <a:ext uri="{FF2B5EF4-FFF2-40B4-BE49-F238E27FC236}">
                <a16:creationId xmlns:a16="http://schemas.microsoft.com/office/drawing/2014/main" id="{94665BC9-C276-4FF6-BCAF-40C89C165E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488" y="1533525"/>
            <a:ext cx="7600950" cy="49244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CAF-54A9-4DDA-8DC2-06C3F065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D1B0BCEB-B04F-49AA-BA3D-26D2CF82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whereis finds three references to sort: the sort utility file, a sort header file, and the sort man page.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45F3-C6FE-425D-96AE-B9D5401C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slocate</a:t>
            </a:r>
            <a:r>
              <a:rPr lang="en-US" dirty="0"/>
              <a:t>/locate: Searches for a File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1589D4DF-9235-42CB-A1F1-44FACCE8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slocate (secure locate) or locate utility searches for files on the local system.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1E3F-7B1F-4065-ABF9-548FFA5E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slocate</a:t>
            </a:r>
            <a:r>
              <a:rPr lang="en-US" dirty="0"/>
              <a:t>/locate: Searches for a File</a:t>
            </a:r>
          </a:p>
        </p:txBody>
      </p:sp>
      <p:pic>
        <p:nvPicPr>
          <p:cNvPr id="53251" name="Content Placeholder 3" descr="Utility42.JPG">
            <a:extLst>
              <a:ext uri="{FF2B5EF4-FFF2-40B4-BE49-F238E27FC236}">
                <a16:creationId xmlns:a16="http://schemas.microsoft.com/office/drawing/2014/main" id="{EC9F0AF7-15D6-48DE-98CC-459DEDD51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25" y="1395413"/>
            <a:ext cx="7610475" cy="52006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F374-E760-41EF-80EB-72EB5C62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echo: Displays Text</a:t>
            </a:r>
          </a:p>
        </p:txBody>
      </p:sp>
      <p:pic>
        <p:nvPicPr>
          <p:cNvPr id="14339" name="Content Placeholder 3" descr="Utility28.JPG">
            <a:extLst>
              <a:ext uri="{FF2B5EF4-FFF2-40B4-BE49-F238E27FC236}">
                <a16:creationId xmlns:a16="http://schemas.microsoft.com/office/drawing/2014/main" id="{85A00A58-D16E-4381-B1B0-84CCFE234E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1538" y="1514475"/>
            <a:ext cx="7562850" cy="49625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65BC-1ABE-4E53-BD15-8DE51A16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echo: Displays Text</a:t>
            </a:r>
          </a:p>
        </p:txBody>
      </p:sp>
      <p:pic>
        <p:nvPicPr>
          <p:cNvPr id="15363" name="Content Placeholder 3" descr="Utility29.JPG">
            <a:extLst>
              <a:ext uri="{FF2B5EF4-FFF2-40B4-BE49-F238E27FC236}">
                <a16:creationId xmlns:a16="http://schemas.microsoft.com/office/drawing/2014/main" id="{C92648C1-692A-4755-82CC-D05035DF1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25" y="1547813"/>
            <a:ext cx="7610475" cy="48958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6BD2-8785-4121-A717-5C167D9F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date: Displays the Time and Date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11D854A-E55F-4082-843C-05E0AB94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date utility displays the current date and time.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You can choose the format and select the contents of the output of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CB99-A549-4606-9151-1211ACC8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date: Displays the Time and Date</a:t>
            </a:r>
          </a:p>
        </p:txBody>
      </p:sp>
      <p:pic>
        <p:nvPicPr>
          <p:cNvPr id="17411" name="Content Placeholder 3" descr="Utility30.JPG">
            <a:extLst>
              <a:ext uri="{FF2B5EF4-FFF2-40B4-BE49-F238E27FC236}">
                <a16:creationId xmlns:a16="http://schemas.microsoft.com/office/drawing/2014/main" id="{50C5593B-7691-40B2-9F96-54EFD5462B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50" y="1395413"/>
            <a:ext cx="7667625" cy="52006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4AC3-805A-4068-8710-38D90201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date: Displays the Time and Date</a:t>
            </a:r>
          </a:p>
        </p:txBody>
      </p:sp>
      <p:pic>
        <p:nvPicPr>
          <p:cNvPr id="18435" name="Content Placeholder 3" descr="Utility31.JPG">
            <a:extLst>
              <a:ext uri="{FF2B5EF4-FFF2-40B4-BE49-F238E27FC236}">
                <a16:creationId xmlns:a16="http://schemas.microsoft.com/office/drawing/2014/main" id="{D1CFC6CD-B2B3-4C1F-9902-8E854884C2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25" y="1414463"/>
            <a:ext cx="7610475" cy="51625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1484</Words>
  <Application>Microsoft Office PowerPoint</Application>
  <PresentationFormat>On-screen Show (4:3)</PresentationFormat>
  <Paragraphs>103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Four More Utilities</vt:lpstr>
      <vt:lpstr>echo: Displays Text</vt:lpstr>
      <vt:lpstr>echo: Displays Text</vt:lpstr>
      <vt:lpstr>echo: Displays Text</vt:lpstr>
      <vt:lpstr>date: Displays the Time and Date</vt:lpstr>
      <vt:lpstr>date: Displays the Time and Date</vt:lpstr>
      <vt:lpstr>date: Displays the Time and Date</vt:lpstr>
      <vt:lpstr>script: Records a Shell Session</vt:lpstr>
      <vt:lpstr>script: Records a Shell Session</vt:lpstr>
      <vt:lpstr>script: Records a Shell Session</vt:lpstr>
      <vt:lpstr>todos/unix2dos: Converts Linux Files to Windows Format</vt:lpstr>
      <vt:lpstr>todos/unix2dos: Converts Linux Files to Windows Format</vt:lpstr>
      <vt:lpstr>Compressing and Archiving Files</vt:lpstr>
      <vt:lpstr>Compressing and Archiving Files</vt:lpstr>
      <vt:lpstr>Compressing and Archiving Files</vt:lpstr>
      <vt:lpstr>bzip2: Compresses a File</vt:lpstr>
      <vt:lpstr>bzip2: Compresses a File</vt:lpstr>
      <vt:lpstr>bzip2: Compresses a File</vt:lpstr>
      <vt:lpstr>bunzip2 and bzcat: Decompress a File</vt:lpstr>
      <vt:lpstr>bunzip2 and bzcat: Decompress a File</vt:lpstr>
      <vt:lpstr>bunzip2 and bzcat: Decompress a File</vt:lpstr>
      <vt:lpstr>bunzip2 and bzcat: Decompress a File</vt:lpstr>
      <vt:lpstr>gzip: Compresses a File</vt:lpstr>
      <vt:lpstr>gzip: Compresses a File</vt:lpstr>
      <vt:lpstr>gzip: Compresses a File</vt:lpstr>
      <vt:lpstr>gzip: Compresses a File</vt:lpstr>
      <vt:lpstr>gzip: Compresses a File</vt:lpstr>
      <vt:lpstr>tar: Packs and Unpacks Archives</vt:lpstr>
      <vt:lpstr>tar: Packs and Unpacks Archives</vt:lpstr>
      <vt:lpstr>tar: Packs and Unpacks Archives</vt:lpstr>
      <vt:lpstr>tar: Packs and Unpacks Archives</vt:lpstr>
      <vt:lpstr>tar: Packs and Unpacks Archives</vt:lpstr>
      <vt:lpstr>Locating Commands</vt:lpstr>
      <vt:lpstr>which and whereis: Locate a Utility</vt:lpstr>
      <vt:lpstr>which and whereis: Locate a Utility</vt:lpstr>
      <vt:lpstr>which and whereis: Locate a Utility</vt:lpstr>
      <vt:lpstr>which and whereis: Locate a Utility</vt:lpstr>
      <vt:lpstr>which and whereis: Locate a Utility</vt:lpstr>
      <vt:lpstr>which and whereis: Locate a Utility</vt:lpstr>
      <vt:lpstr>slocate/locate: Searches for a File</vt:lpstr>
      <vt:lpstr>slocate/locate: Searches for a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24</cp:revision>
  <dcterms:created xsi:type="dcterms:W3CDTF">2020-12-18T18:59:12Z</dcterms:created>
  <dcterms:modified xsi:type="dcterms:W3CDTF">2021-03-16T07:06:49Z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569170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