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65" r:id="rId5"/>
    <p:sldId id="266" r:id="rId6"/>
    <p:sldId id="28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91" r:id="rId17"/>
    <p:sldId id="292" r:id="rId18"/>
    <p:sldId id="293" r:id="rId19"/>
    <p:sldId id="294" r:id="rId20"/>
    <p:sldId id="285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90" r:id="rId29"/>
    <p:sldId id="287" r:id="rId30"/>
    <p:sldId id="295" r:id="rId31"/>
    <p:sldId id="288" r:id="rId32"/>
    <p:sldId id="289" r:id="rId33"/>
    <p:sldId id="262" r:id="rId3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3F"/>
    <a:srgbClr val="ABF1C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A41AD20E-7E6F-4429-B394-ED0C8A4BB8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b="10741"/>
          <a:stretch>
            <a:fillRect/>
          </a:stretch>
        </p:blipFill>
        <p:spPr bwMode="auto">
          <a:xfrm>
            <a:off x="0" y="736600"/>
            <a:ext cx="83200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044B54-CA22-47EC-88D6-1A2233D35DB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DD557A7-408D-4FAA-A5E1-9DBFE7FF1549}"/>
              </a:ext>
            </a:extLst>
          </p:cNvPr>
          <p:cNvSpPr/>
          <p:nvPr userDrawn="1"/>
        </p:nvSpPr>
        <p:spPr>
          <a:xfrm>
            <a:off x="4078288" y="5299075"/>
            <a:ext cx="4864100" cy="822325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0CD6648-A95E-4C05-BBA0-60B7CC30FC33}"/>
              </a:ext>
            </a:extLst>
          </p:cNvPr>
          <p:cNvSpPr/>
          <p:nvPr userDrawn="1"/>
        </p:nvSpPr>
        <p:spPr>
          <a:xfrm>
            <a:off x="5692775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884BF29-BAF1-45B6-9354-6DE379F7DFB4}"/>
              </a:ext>
            </a:extLst>
          </p:cNvPr>
          <p:cNvSpPr/>
          <p:nvPr userDrawn="1"/>
        </p:nvSpPr>
        <p:spPr>
          <a:xfrm>
            <a:off x="5480050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356FE2C-5059-403A-BAB9-36A936EE89D6}"/>
              </a:ext>
            </a:extLst>
          </p:cNvPr>
          <p:cNvSpPr/>
          <p:nvPr userDrawn="1"/>
        </p:nvSpPr>
        <p:spPr>
          <a:xfrm>
            <a:off x="5275263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496AE73-877F-4A88-91CD-18054388FFBC}"/>
              </a:ext>
            </a:extLst>
          </p:cNvPr>
          <p:cNvSpPr/>
          <p:nvPr userDrawn="1"/>
        </p:nvSpPr>
        <p:spPr>
          <a:xfrm>
            <a:off x="5888038" y="5929313"/>
            <a:ext cx="2790825" cy="501650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2E491-3512-4462-A44E-54342F590192}"/>
              </a:ext>
            </a:extLst>
          </p:cNvPr>
          <p:cNvSpPr txBox="1"/>
          <p:nvPr userDrawn="1"/>
        </p:nvSpPr>
        <p:spPr>
          <a:xfrm>
            <a:off x="4535488" y="5308600"/>
            <a:ext cx="2703512" cy="620713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Dr. </a:t>
            </a:r>
            <a:r>
              <a:rPr lang="en-US" sz="32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Divya</a:t>
            </a:r>
            <a:endParaRPr lang="en-US" sz="32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F3F37-354C-4766-B436-4AF7D7E682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863" y="5929313"/>
            <a:ext cx="2667000" cy="501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rgbClr val="00203F"/>
                </a:solidFill>
                <a:latin typeface="Bahnschrift" panose="020B0502040204020203" pitchFamily="34" charset="0"/>
              </a:rPr>
              <a:t>Assistant Professor</a:t>
            </a:r>
          </a:p>
        </p:txBody>
      </p:sp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A02000E3-D240-4FBF-8D82-47F9CADBE036}"/>
              </a:ext>
            </a:extLst>
          </p:cNvPr>
          <p:cNvSpPr/>
          <p:nvPr userDrawn="1"/>
        </p:nvSpPr>
        <p:spPr>
          <a:xfrm>
            <a:off x="382588" y="411163"/>
            <a:ext cx="2662237" cy="1322387"/>
          </a:xfrm>
          <a:prstGeom prst="homePlate">
            <a:avLst/>
          </a:prstGeom>
          <a:solidFill>
            <a:srgbClr val="ABF1CF"/>
          </a:solidFill>
          <a:ln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3F"/>
                </a:solidFill>
              </a:rPr>
              <a:t>ECAP448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359044" y="426286"/>
            <a:ext cx="6084514" cy="1292661"/>
          </a:xfrm>
          <a:custGeom>
            <a:avLst/>
            <a:gdLst>
              <a:gd name="connsiteX0" fmla="*/ 0 w 6084514"/>
              <a:gd name="connsiteY0" fmla="*/ 0 h 1292661"/>
              <a:gd name="connsiteX1" fmla="*/ 5915641 w 6084514"/>
              <a:gd name="connsiteY1" fmla="*/ 0 h 1292661"/>
              <a:gd name="connsiteX2" fmla="*/ 6084514 w 6084514"/>
              <a:gd name="connsiteY2" fmla="*/ 168873 h 1292661"/>
              <a:gd name="connsiteX3" fmla="*/ 6084514 w 6084514"/>
              <a:gd name="connsiteY3" fmla="*/ 1292661 h 1292661"/>
              <a:gd name="connsiteX4" fmla="*/ 9051 w 6084514"/>
              <a:gd name="connsiteY4" fmla="*/ 1292661 h 1292661"/>
              <a:gd name="connsiteX5" fmla="*/ 650856 w 6084514"/>
              <a:gd name="connsiteY5" fmla="*/ 650856 h 129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14" h="1292661">
                <a:moveTo>
                  <a:pt x="0" y="0"/>
                </a:moveTo>
                <a:lnTo>
                  <a:pt x="5915641" y="0"/>
                </a:lnTo>
                <a:cubicBezTo>
                  <a:pt x="6008907" y="0"/>
                  <a:pt x="6084514" y="75607"/>
                  <a:pt x="6084514" y="168873"/>
                </a:cubicBezTo>
                <a:lnTo>
                  <a:pt x="6084514" y="1292661"/>
                </a:lnTo>
                <a:lnTo>
                  <a:pt x="9051" y="1292661"/>
                </a:lnTo>
                <a:lnTo>
                  <a:pt x="650856" y="650856"/>
                </a:lnTo>
                <a:close/>
              </a:path>
            </a:pathLst>
          </a:custGeom>
          <a:solidFill>
            <a:srgbClr val="00203F"/>
          </a:solidFill>
          <a:ln>
            <a:solidFill>
              <a:srgbClr val="ABF1C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800100" indent="0" algn="l">
              <a:buNone/>
              <a:defRPr sz="3400" cap="small" baseline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44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88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1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799C32-45E2-4C96-B5E8-841ADAAC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53517-DBF6-468A-A254-A3BD7C9E7DDD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FD19C7-CF45-4BD7-9EE1-FE3EA2AD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2ABE9E-5620-4CC1-833F-0C8BE7D5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196C4-C82C-4D0F-A540-DB5EE38E7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719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BBA638-0B2E-49CC-87A5-27B45DBF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FE06-A593-4C7C-9ADB-FC67BE81AA5A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41F40C-8629-4FC3-BB02-5AD7CBEB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919189-84DB-48CB-9E53-C6A7A937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31B5A-442A-4135-94B2-7D308D183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47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B9B7-CF1A-43EB-97A5-7EE9B9CA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35F9C-C9CE-4B9A-AB0E-06BE15CF0F95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C9F4-BE20-4DAE-9CAE-6CD98302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28D6-C62F-430B-A3DD-9271E89D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DC769-445F-4339-B3AB-DF3C0090C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98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6E0B-54E4-479F-8652-92DFD3FF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968FC-A376-43F1-B6AC-E52C2FE93621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8E10-7132-414A-BA69-A578C96F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16EC7-8082-4FC8-BFAA-2547B934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51444-B4CA-4A5F-89D4-6C52D66315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065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F3D759FC-F06F-4C7C-9F1B-C81B18480792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FC7BF17B-7852-4039-AE0F-17F122AE9E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7888" y="3044825"/>
            <a:ext cx="4848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00203F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38155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EB6A5-2D10-4C1A-9AF5-DE257BD794CE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B029CA9D-8F95-4D5E-B1E5-06B03246B4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1AC060BB-1B79-45E9-B3F0-44BEA389E7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8650" y="2243138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203F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6751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4B138C-A311-4553-9613-77D69CCAD5F7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8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8CC19-0D0B-4232-9707-F18BEF9AC5E9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606E-53C7-48C3-A7F6-5702B54C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C57C2-9001-4848-AE42-4C43F2A62649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9914-75A9-45F0-9FE9-A3B9C84B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C9F2C-B01F-4FD4-B756-FED6E0AF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E2D77-1187-4915-A59A-9D9271B18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57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0725FB-D2E0-4C12-966A-866A2B1B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C454-E026-4324-AC3E-145E57EE295A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4CEDD0-2602-4020-9AF7-41890A30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96BCBC-0653-4B89-BD4B-0ADD3E65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DF5DB-8824-44CC-84BD-49C9629107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95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16B3F79-B0A0-46FD-8DB2-DE1D0425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D4FA0-8828-4649-8DC0-9DD366F36BA1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137D83-CB52-477B-90A7-79C60DCB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9B6A41A-D1C9-4F80-B0BF-58F0501B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38E4-498F-4871-8F5D-C56622C34A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82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AD016A1-5ED8-4A94-BD7F-9BBF860E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DDBBE-154C-4D6C-9649-E88109AD9311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8525B04-36F5-4655-BC18-887A49DF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EE8CF1-5575-4F8D-BB0F-2D70A338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BADD7-C206-4A32-A5C4-46F7D0076E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73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4AED1A7-3B83-4FA2-B7FB-39DAEC4205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D7FE33A-8424-45B9-A444-0761C8752D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55162-4EE6-4C8A-BFCE-D4F0547A7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6A91C5-34A9-4F23-BB71-C0020775B817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DECD-7BF4-45B9-832A-E48C0467E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969C-CAF6-4967-9A5D-5026599FD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Bahnschrift" pitchFamily="34" charset="0"/>
              </a:defRPr>
            </a:lvl1pPr>
          </a:lstStyle>
          <a:p>
            <a:pPr>
              <a:defRPr/>
            </a:pPr>
            <a:fld id="{6D30537A-2688-4510-8F33-8C5451C73F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09" r:id="rId5"/>
    <p:sldLayoutId id="2147483721" r:id="rId6"/>
    <p:sldLayoutId id="2147483710" r:id="rId7"/>
    <p:sldLayoutId id="2147483711" r:id="rId8"/>
    <p:sldLayoutId id="2147483712" r:id="rId9"/>
    <p:sldLayoutId id="2147483722" r:id="rId10"/>
    <p:sldLayoutId id="2147483723" r:id="rId11"/>
    <p:sldLayoutId id="2147483713" r:id="rId12"/>
    <p:sldLayoutId id="2147483714" r:id="rId13"/>
    <p:sldLayoutId id="2147483715" r:id="rId14"/>
    <p:sldLayoutId id="2147483716" r:id="rId15"/>
    <p:sldLayoutId id="2147483724" r:id="rId1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A052FC-7FEA-4801-AB41-D33E7750DB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9025" y="427038"/>
            <a:ext cx="6084888" cy="12922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Linux and 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8E69-E6CA-4508-A548-27684D70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Working with Access Rules</a:t>
            </a:r>
            <a:endParaRPr lang="en-US" dirty="0"/>
          </a:p>
        </p:txBody>
      </p:sp>
      <p:pic>
        <p:nvPicPr>
          <p:cNvPr id="19459" name="Content Placeholder 3" descr="File21.JPG">
            <a:extLst>
              <a:ext uri="{FF2B5EF4-FFF2-40B4-BE49-F238E27FC236}">
                <a16:creationId xmlns:a16="http://schemas.microsoft.com/office/drawing/2014/main" id="{B979F018-6AB3-45DC-BE38-7FCE6443F5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0067" y="1487219"/>
            <a:ext cx="6743866" cy="5138664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6FDB-E816-4F85-8286-2C0E6206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Working with Access Rules</a:t>
            </a:r>
            <a:endParaRPr lang="en-US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9B7E8F5-88D0-44DC-AC65-A20EC9AB1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800" dirty="0"/>
              <a:t>The first three lines of the </a:t>
            </a:r>
            <a:r>
              <a:rPr lang="en-US" altLang="en-US" sz="2800" dirty="0" err="1"/>
              <a:t>getfacl</a:t>
            </a:r>
            <a:r>
              <a:rPr lang="en-US" altLang="en-US" sz="2800" dirty="0"/>
              <a:t> output comprise the header; they specify the name of the file, the owner of the file, and the group the file is associated with.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D2CB-45FE-4C91-9478-B49179F4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Working with Access Rules</a:t>
            </a:r>
            <a:endParaRPr 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3F315FE-3B5D-48AD-A773-53ED6A20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In the line that starts with user, the two colons (::) with no name between them indicate that the line specifies the permissions for the owner of the file.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Similarly, the two colons in the group line indicate that the line specifies permissions for the group the file is associated with.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two colons following other are there for consistency: No name can be associated with other.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6B0E-EDC0-4F3C-B69F-6368794A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Working with Access Rules</a:t>
            </a:r>
            <a:endParaRPr lang="en-US" dirty="0"/>
          </a:p>
        </p:txBody>
      </p:sp>
      <p:pic>
        <p:nvPicPr>
          <p:cNvPr id="22531" name="Content Placeholder 3" descr="File22.JPG">
            <a:extLst>
              <a:ext uri="{FF2B5EF4-FFF2-40B4-BE49-F238E27FC236}">
                <a16:creationId xmlns:a16="http://schemas.microsoft.com/office/drawing/2014/main" id="{AFEAAA37-0A0E-4990-B7F5-548317CBF3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1125" y="1590456"/>
            <a:ext cx="6381750" cy="483870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AEF0-8487-4334-930D-0FA01456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Working with Access Rules</a:t>
            </a:r>
            <a:endParaRPr lang="en-US" dirty="0"/>
          </a:p>
        </p:txBody>
      </p:sp>
      <p:pic>
        <p:nvPicPr>
          <p:cNvPr id="23555" name="Content Placeholder 3" descr="File23.JPG">
            <a:extLst>
              <a:ext uri="{FF2B5EF4-FFF2-40B4-BE49-F238E27FC236}">
                <a16:creationId xmlns:a16="http://schemas.microsoft.com/office/drawing/2014/main" id="{5B0D0033-C9FB-47FB-B4E5-6C41EDD028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7423" y="1587232"/>
            <a:ext cx="6409153" cy="464820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9F86-709F-487A-B63F-682E4654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b="1" dirty="0"/>
              <a:t>Setting up ACL :</a:t>
            </a:r>
            <a:endParaRPr lang="en-US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6322E10-0DE5-42FC-B1AC-4800EC07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/>
              <a:t>1) To add permission for user 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b="1" dirty="0"/>
              <a:t>	</a:t>
            </a:r>
            <a:r>
              <a:rPr lang="en-US" altLang="en-US" sz="2800" b="1" dirty="0" err="1"/>
              <a:t>setfacl</a:t>
            </a:r>
            <a:r>
              <a:rPr lang="en-US" altLang="en-US" sz="2800" b="1" dirty="0"/>
              <a:t> -m "u:user:permissions" /path/to/file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/>
              <a:t>2) To add permissions for a group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b="1" dirty="0"/>
              <a:t>	</a:t>
            </a:r>
            <a:r>
              <a:rPr lang="en-US" altLang="en-US" sz="2800" b="1" dirty="0" err="1"/>
              <a:t>setfacl</a:t>
            </a:r>
            <a:r>
              <a:rPr lang="en-US" altLang="en-US" sz="2800" b="1" dirty="0"/>
              <a:t> -m "g:group:permissions" /path/to/file 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6FEA-8642-4054-A2EF-8B07C853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b="1" dirty="0"/>
              <a:t>Setting up ACL :</a:t>
            </a:r>
            <a:endParaRPr lang="en-US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DC259BD-A7A9-44F6-B7C8-6720FA6A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3) To allow all files or directories to inherit ACL entries from the directory it is within 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setfacl</a:t>
            </a:r>
            <a:r>
              <a:rPr lang="en-US" altLang="en-US" b="1" dirty="0"/>
              <a:t> -dm "entry" /path/to/</a:t>
            </a:r>
            <a:r>
              <a:rPr lang="en-US" altLang="en-US" b="1" dirty="0" err="1"/>
              <a:t>dir</a:t>
            </a:r>
            <a:endParaRPr lang="en-US" altLang="en-US" b="1" dirty="0"/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4) To remove a specific entry 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setfacl</a:t>
            </a:r>
            <a:r>
              <a:rPr lang="en-US" altLang="en-US" b="1" dirty="0"/>
              <a:t> -x "entry" /path/to/file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5) To remove all entries 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setfacl</a:t>
            </a:r>
            <a:r>
              <a:rPr lang="en-US" altLang="en-US" b="1" dirty="0"/>
              <a:t> -b path/to/file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C3CF-FC8B-4FD7-A3F1-A9E08C2D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b="1" dirty="0"/>
              <a:t>Modifying ACL using </a:t>
            </a:r>
            <a:r>
              <a:rPr lang="en-US" b="1" dirty="0" err="1"/>
              <a:t>setfacl</a:t>
            </a:r>
            <a:r>
              <a:rPr lang="en-US" b="1" dirty="0"/>
              <a:t> :</a:t>
            </a:r>
            <a:endParaRPr lang="en-US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8CD2B99-69DD-47C3-A285-A4C99515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0"/>
            <a:ext cx="8782050" cy="54006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500" dirty="0"/>
              <a:t>To add permissions for a user (user is either the user name or ID): </a:t>
            </a:r>
            <a:r>
              <a:rPr lang="en-US" altLang="en-US" sz="2500" b="1" dirty="0"/>
              <a:t># </a:t>
            </a:r>
            <a:r>
              <a:rPr lang="en-US" altLang="en-US" sz="2500" b="1" dirty="0" err="1"/>
              <a:t>setfacl</a:t>
            </a:r>
            <a:r>
              <a:rPr lang="en-US" altLang="en-US" sz="2500" b="1" dirty="0"/>
              <a:t> -m "u:user:permissions"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500" dirty="0"/>
              <a:t>To add permissions for a group (group is either the group name or ID):  </a:t>
            </a:r>
            <a:r>
              <a:rPr lang="en-US" altLang="en-US" sz="2500" b="1" dirty="0"/>
              <a:t># </a:t>
            </a:r>
            <a:r>
              <a:rPr lang="en-US" altLang="en-US" sz="2500" b="1" dirty="0" err="1"/>
              <a:t>setfacl</a:t>
            </a:r>
            <a:r>
              <a:rPr lang="en-US" altLang="en-US" sz="2500" b="1" dirty="0"/>
              <a:t> –m "g:group:permissions"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500" dirty="0"/>
              <a:t>To allow all files or directories to inherit ACL entries from the directory it is within: </a:t>
            </a:r>
            <a:r>
              <a:rPr lang="en-US" altLang="en-US" sz="2500" b="1" dirty="0"/>
              <a:t># </a:t>
            </a:r>
            <a:r>
              <a:rPr lang="en-US" altLang="en-US" sz="2500" b="1" dirty="0" err="1"/>
              <a:t>setfacl</a:t>
            </a:r>
            <a:r>
              <a:rPr lang="en-US" altLang="en-US" sz="2500" b="1" dirty="0"/>
              <a:t> -dm "entry"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514D-8C71-404B-AAFC-44BE11D4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b="1" dirty="0"/>
              <a:t>View ACL :</a:t>
            </a:r>
            <a:endParaRPr lang="en-US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C67442DD-3576-476F-AA18-CF7A54CE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To show permissions : 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b="1" dirty="0"/>
              <a:t> 				# </a:t>
            </a:r>
            <a:r>
              <a:rPr lang="en-US" altLang="en-US" sz="2800" b="1" dirty="0" err="1"/>
              <a:t>getfacl</a:t>
            </a:r>
            <a:r>
              <a:rPr lang="en-US" altLang="en-US" sz="2800" b="1" dirty="0"/>
              <a:t> filename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2D3C-A996-4D94-B64B-5F86C869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b="1" dirty="0"/>
              <a:t>Remove ACL :</a:t>
            </a:r>
            <a:endParaRPr lang="en-US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5BB8339-E6ED-4B9F-8F39-3ECB89FA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If you want to remove the set ACL permissions, use </a:t>
            </a:r>
            <a:r>
              <a:rPr lang="en-US" altLang="en-US" sz="2800" dirty="0" err="1"/>
              <a:t>setfacl</a:t>
            </a:r>
            <a:r>
              <a:rPr lang="en-US" altLang="en-US" sz="2800" dirty="0"/>
              <a:t> command with </a:t>
            </a:r>
            <a:r>
              <a:rPr lang="en-US" altLang="en-US" sz="2800" b="1" dirty="0"/>
              <a:t>-b</a:t>
            </a:r>
            <a:r>
              <a:rPr lang="en-US" altLang="en-US" sz="2800" dirty="0"/>
              <a:t> option.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96EA-0B86-45EA-AE39-CB77D34B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B400AFF-2D30-417C-A66A-02EBB7DC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809875"/>
            <a:ext cx="7315200" cy="38195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understand the Access Control Lists.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understand the Links.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668E-131B-4661-A85C-020D6C14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Setting Default Rules for a Directory</a:t>
            </a:r>
            <a:endParaRPr 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31C36FA3-31E5-48C1-B2A7-1C15CFEF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 err="1"/>
              <a:t>setfacl</a:t>
            </a:r>
            <a:r>
              <a:rPr lang="en-US" altLang="en-US" sz="2800" dirty="0"/>
              <a:t> command uses the </a:t>
            </a:r>
            <a:r>
              <a:rPr lang="en-US" altLang="en-US" sz="2800" b="1" dirty="0"/>
              <a:t>–d</a:t>
            </a:r>
            <a:r>
              <a:rPr lang="en-US" altLang="en-US" sz="2800" dirty="0"/>
              <a:t> (default) option to add two default rules to the ACL for dir.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These rules apply to all files in the </a:t>
            </a:r>
            <a:r>
              <a:rPr lang="en-US" altLang="en-US" sz="2800" dirty="0" err="1"/>
              <a:t>dir</a:t>
            </a:r>
            <a:r>
              <a:rPr lang="en-US" altLang="en-US" sz="2800" dirty="0"/>
              <a:t> directory that do not have explicit ACLs.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DE56-F68F-4079-8C67-3D43880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Setting Default Rules for a Directory</a:t>
            </a:r>
            <a:endParaRPr lang="en-US" dirty="0"/>
          </a:p>
        </p:txBody>
      </p:sp>
      <p:pic>
        <p:nvPicPr>
          <p:cNvPr id="30723" name="Content Placeholder 3" descr="File24.JPG">
            <a:extLst>
              <a:ext uri="{FF2B5EF4-FFF2-40B4-BE49-F238E27FC236}">
                <a16:creationId xmlns:a16="http://schemas.microsoft.com/office/drawing/2014/main" id="{E87552CD-7A0C-40FA-BADC-9A5644D4AF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6850" y="1576388"/>
            <a:ext cx="6372225" cy="483870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6092-0B7C-403F-9C80-859E2DAA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Links</a:t>
            </a:r>
            <a:endParaRPr lang="en-US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B23A18B-D8D3-4717-92A1-41B37A3D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 link is a pointer to a file.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Every time you create a file by using vim, touch, cp, or any other means, you are putting a pointer in a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This pointer associates a filename with a place on the disk. When you specify a filename in a command, you are indirectly pointing to the place on the disk that holds the information you want.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C968-0132-4D80-881C-BDECCE8B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Using links to cross-classify files</a:t>
            </a:r>
          </a:p>
        </p:txBody>
      </p:sp>
      <p:pic>
        <p:nvPicPr>
          <p:cNvPr id="32771" name="Content Placeholder 3" descr="Links1.JPG">
            <a:extLst>
              <a:ext uri="{FF2B5EF4-FFF2-40B4-BE49-F238E27FC236}">
                <a16:creationId xmlns:a16="http://schemas.microsoft.com/office/drawing/2014/main" id="{D26280A7-5F97-4B4C-8965-15F597109D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5350" y="2043088"/>
            <a:ext cx="7353300" cy="36322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9EB7-AE44-40FC-A426-6F0E4A91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Using links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C2CE3857-B44F-46F1-B7EF-3E7D1A0C0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Sharing files can be useful when two or more people are working on the same project and need to share some information.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You can make it easy for other users to access one of your files by creating additional links to the file.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95D3-C26D-4E8B-9D18-AF627E48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Using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7F28-DC07-4CEA-9E50-C7ED0876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To share a file with another user, first give the user permission to read from and write to the file.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You may also have to change the access permissions of the parent directory of the file to give the user read, write, or execute permission.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Once the permissions are appropriately set, the user can create a link to the file so that each of you can access the file from your separate directory hierarchies.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083-5602-4E98-B08B-2BD87099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Using links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19369AA3-E90A-43BD-9E3B-91369188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 link can also be useful to a single user with a large directory hierarchy.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You can create links to cross-classify files in your directory hierarchy, using different classifications for different tasks.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8D28-48A4-435C-8D82-A01DCB41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Hard Links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DCB8DF1-F471-4977-A46B-EF743E6A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 hard link to a file appears as another file.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If the file appears in the same directory as the linked-to file, the links must have different filenames because two files in the same directory cannot have the same name.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7BC3-CAE8-4DAC-A6EC-14747F46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Hard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413D-F493-4A9F-B905-6A7CD7AF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You can create a hard link to a file only from within the </a:t>
            </a:r>
            <a:r>
              <a:rPr lang="en-US" dirty="0" err="1"/>
              <a:t>filesystem</a:t>
            </a:r>
            <a:r>
              <a:rPr lang="en-US" dirty="0"/>
              <a:t> that holds the file.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A hard link is a direct link to the data on disk. This means data can be accessed directly via an original filename or a hard link.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Both the original file and the hard link are direct links to the data on disk. The use of a hard link allows multiple filenames to be associated with the same data on disk.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C160-0A8F-44D3-8BCF-0DF0EC4E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Soft Links</a:t>
            </a:r>
            <a:endParaRPr 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A04C4E4-96C1-4E3F-9231-4FF6F58D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These are also known as symbolic links or symlink.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It refers to a symbolic path indicating the abstract location of another file.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/>
          </a:p>
          <a:p>
            <a:pPr algn="just" eaLnBrk="1" hangingPunct="1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3D2A-F6AC-4DD2-995F-EEC66B55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Access Control Lists</a:t>
            </a:r>
            <a:endParaRPr 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8605697-0D75-494F-8719-B0C8A8FB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ACLs provide finer-grained control over which users can access specific directories and files than do traditional Linux permissions.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Using ACLs you can specify the ways in which each of several users can access a directory or file.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F85F-1828-41D0-BDB6-4B886E5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Soft Links</a:t>
            </a:r>
            <a:endParaRPr lang="en-US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4612835-AE87-44D6-8CF9-C46F2EE4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 symbolic link (also sometimes known as a soft link) does not link directly to the data on disk but to another link to the data on disk.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On most operating systems folders may only be linked using a symlink.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Symbolic links can link across file systems to link a folder on an external hard drive.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/>
          </a:p>
          <a:p>
            <a:pPr algn="just" eaLnBrk="1" hangingPunct="1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B34D-4429-47CD-B2B4-E4B214F9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defRPr/>
            </a:pPr>
            <a:br>
              <a:rPr lang="en-US" b="1" dirty="0"/>
            </a:br>
            <a:r>
              <a:rPr lang="en-US" b="1" dirty="0"/>
              <a:t>Hard link vs. Soft link in Linux </a:t>
            </a:r>
            <a:br>
              <a:rPr lang="en-US" dirty="0"/>
            </a:br>
            <a:endParaRPr 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18F2D15-ADEC-4DCE-8B72-59F9BC94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Hard links cannot link directories and cross file system boundaries.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Soft or symbolic links are just like hard links. It allows to associate multiple filenames with a single file. However, symbolic links allows: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To create links between directories and can cross file system boundaries.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C79A-966F-4317-99A2-BE58C1BD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b="1" dirty="0"/>
              <a:t>Hard link vs. Soft link in Linux</a:t>
            </a:r>
            <a:endParaRPr lang="en-US" dirty="0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8298CF3A-53BC-424A-AEDF-4139FFAE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These links behave differently when the source of the link is moved or removed.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Symbolic links are not updated.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Hard links always refer to the source, even if moved or removed.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7994-EE67-4EDF-A441-854840E6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IN" dirty="0"/>
              <a:t>Access Control Lists-Reduced Performance</a:t>
            </a:r>
            <a:endParaRPr 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DE0A75A-2E39-4F92-A21D-A62806AF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Because ACLs can reduce performance, do not enable them on filesystems that hold system files, where the traditional Linux permissions are sufficient.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Also be careful when moving, copying, or archiving files: Not all utilities preserve ACLs.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In addition, you cannot copy ACLs to filesystems that do not support ACLs.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4960-AD89-4DD1-9006-ECAA37B0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Access Control Lists-Rules</a:t>
            </a:r>
            <a:endParaRPr 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DAE3B87-E312-428F-98D4-72F9D2B3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An ACL comprises a set of rules.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b="1" dirty="0"/>
              <a:t>Rule:</a:t>
            </a:r>
            <a:r>
              <a:rPr lang="en-US" altLang="en-US" sz="2800" dirty="0"/>
              <a:t> It specifies how a specific user or group can access the file that the ACL is associated with.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There are two kinds of rules: </a:t>
            </a:r>
            <a:r>
              <a:rPr lang="en-US" altLang="en-US" sz="2800" b="1" dirty="0"/>
              <a:t>access rules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default rules.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6B01-119E-4B2D-ACD5-8ECF2AD1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Access Control Lists-Rules</a:t>
            </a:r>
            <a:endParaRPr 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6374910-CB9A-4410-AEEC-454F6466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b="1" dirty="0"/>
              <a:t>Access rule:</a:t>
            </a:r>
            <a:r>
              <a:rPr lang="en-US" altLang="en-US" sz="2800" dirty="0"/>
              <a:t> It specifies access information for a single file or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b="1" dirty="0"/>
              <a:t>Default ACL: </a:t>
            </a:r>
            <a:r>
              <a:rPr lang="en-US" altLang="en-US" sz="2800" dirty="0"/>
              <a:t>It pertains to a directory only; it specifies default access information (an ACL) for any file in the directory that is not given an explicit ACL.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691E-1F30-4F56-8B09-87A12A8C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b="1" dirty="0"/>
              <a:t>Most utilities do not preserve ACLs</a:t>
            </a:r>
            <a:endParaRPr lang="en-US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647CFD8-C9C3-411B-8195-015B5A7E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b="1" dirty="0"/>
              <a:t>cp utility:</a:t>
            </a:r>
            <a:r>
              <a:rPr lang="en-US" altLang="en-US" sz="2800" dirty="0"/>
              <a:t> When used with the –p (preserve) or –a (archive) option, cp preserves ACLs when it copies files.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b="1" dirty="0"/>
              <a:t>mv utility: </a:t>
            </a:r>
            <a:r>
              <a:rPr lang="en-US" altLang="en-US" sz="2800" dirty="0"/>
              <a:t>It also preserves ACLs.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Other utilities, such as tar, </a:t>
            </a:r>
            <a:r>
              <a:rPr lang="en-US" altLang="en-US" sz="2800" dirty="0" err="1"/>
              <a:t>cpio</a:t>
            </a:r>
            <a:r>
              <a:rPr lang="en-US" altLang="en-US" sz="2800" dirty="0"/>
              <a:t>, and dump, do not support ACLs.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8329-26A9-4311-A4EF-516A2C5D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Enabling ACLs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C48D8DD-51C4-4CBE-889D-D8F77772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Before you can use ACLs you must install the </a:t>
            </a:r>
            <a:r>
              <a:rPr lang="en-US" altLang="en-US" sz="2800" dirty="0" err="1"/>
              <a:t>acl</a:t>
            </a:r>
            <a:r>
              <a:rPr lang="en-US" altLang="en-US" sz="2800" dirty="0"/>
              <a:t> software package.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Linux officially supports ACLs on ext2, ext3, and ext4 filesystems only, although informal support for ACLs is available on other filesystems.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To use ACLs on an </a:t>
            </a:r>
            <a:r>
              <a:rPr lang="en-US" altLang="en-US" sz="2800" dirty="0" err="1"/>
              <a:t>ext</a:t>
            </a:r>
            <a:r>
              <a:rPr lang="en-US" altLang="en-US" sz="2800" dirty="0"/>
              <a:t> filesystem, you must mount the device with the ACL option.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DB0794-27F3-443C-AEE7-42636CD206A8}"/>
              </a:ext>
            </a:extLst>
          </p:cNvPr>
          <p:cNvSpPr/>
          <p:nvPr/>
        </p:nvSpPr>
        <p:spPr>
          <a:xfrm>
            <a:off x="478302" y="3924886"/>
            <a:ext cx="6963507" cy="128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1911F-7869-4600-8973-491C96B9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Enabling ACLs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81308B4-58BC-4D31-85CE-7F3617DE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/>
              <a:t>For example, if you want to mount the device represented by /home so you can use ACLs on files in /home, you can add </a:t>
            </a:r>
            <a:r>
              <a:rPr lang="en-US" altLang="en-US" sz="2800" dirty="0" err="1"/>
              <a:t>acl</a:t>
            </a:r>
            <a:r>
              <a:rPr lang="en-US" altLang="en-US" sz="2800" dirty="0"/>
              <a:t> to its options list in /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/</a:t>
            </a:r>
            <a:r>
              <a:rPr lang="en-US" altLang="en-US" sz="2800" dirty="0" err="1"/>
              <a:t>fstab</a:t>
            </a:r>
            <a:r>
              <a:rPr lang="en-US" altLang="en-US" sz="2800" dirty="0"/>
              <a:t>: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800" dirty="0"/>
              <a:t>	$ grep home /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/</a:t>
            </a:r>
            <a:r>
              <a:rPr lang="en-US" altLang="en-US" sz="2800" dirty="0" err="1"/>
              <a:t>fstab</a:t>
            </a:r>
            <a:endParaRPr lang="en-US" altLang="en-US" sz="2800" dirty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800" dirty="0"/>
              <a:t>	LABEL=/home /home ext3 </a:t>
            </a:r>
            <a:r>
              <a:rPr lang="en-US" altLang="en-US" sz="2800" dirty="0" err="1"/>
              <a:t>defaults,acl</a:t>
            </a:r>
            <a:r>
              <a:rPr lang="en-US" altLang="en-US" sz="2800" dirty="0"/>
              <a:t> 1 2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/>
              <a:t>After changing </a:t>
            </a:r>
            <a:r>
              <a:rPr lang="en-US" altLang="en-US" sz="2800" dirty="0" err="1"/>
              <a:t>fstab</a:t>
            </a:r>
            <a:r>
              <a:rPr lang="en-US" altLang="en-US" sz="2800" dirty="0"/>
              <a:t>, you need to remount /home before you can use ACLs.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1402</Words>
  <Application>Microsoft Office PowerPoint</Application>
  <PresentationFormat>On-screen Show (4:3)</PresentationFormat>
  <Paragraphs>102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Bahnschrift SemiBold</vt:lpstr>
      <vt:lpstr>Bahnschrift</vt:lpstr>
      <vt:lpstr>Calibri</vt:lpstr>
      <vt:lpstr>Office Theme</vt:lpstr>
      <vt:lpstr>PowerPoint Presentation</vt:lpstr>
      <vt:lpstr>Learning Outcomes</vt:lpstr>
      <vt:lpstr>Access Control Lists</vt:lpstr>
      <vt:lpstr>Access Control Lists-Reduced Performance</vt:lpstr>
      <vt:lpstr>Access Control Lists-Rules</vt:lpstr>
      <vt:lpstr>Access Control Lists-Rules</vt:lpstr>
      <vt:lpstr>Most utilities do not preserve ACLs</vt:lpstr>
      <vt:lpstr>Enabling ACLs</vt:lpstr>
      <vt:lpstr>Enabling ACLs</vt:lpstr>
      <vt:lpstr>Working with Access Rules</vt:lpstr>
      <vt:lpstr>Working with Access Rules</vt:lpstr>
      <vt:lpstr>Working with Access Rules</vt:lpstr>
      <vt:lpstr>Working with Access Rules</vt:lpstr>
      <vt:lpstr>Working with Access Rules</vt:lpstr>
      <vt:lpstr>Setting up ACL :</vt:lpstr>
      <vt:lpstr>Setting up ACL :</vt:lpstr>
      <vt:lpstr>Modifying ACL using setfacl :</vt:lpstr>
      <vt:lpstr>View ACL :</vt:lpstr>
      <vt:lpstr>Remove ACL :</vt:lpstr>
      <vt:lpstr>Setting Default Rules for a Directory</vt:lpstr>
      <vt:lpstr>Setting Default Rules for a Directory</vt:lpstr>
      <vt:lpstr>Links</vt:lpstr>
      <vt:lpstr>Using links to cross-classify files</vt:lpstr>
      <vt:lpstr>Using links</vt:lpstr>
      <vt:lpstr>Using links</vt:lpstr>
      <vt:lpstr>Using links</vt:lpstr>
      <vt:lpstr>Hard Links</vt:lpstr>
      <vt:lpstr>Hard Links</vt:lpstr>
      <vt:lpstr>Soft Links</vt:lpstr>
      <vt:lpstr>Soft Links</vt:lpstr>
      <vt:lpstr> Hard link vs. Soft link in Linux  </vt:lpstr>
      <vt:lpstr>Hard link vs. Soft link in Linux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Arpit Thakur</cp:lastModifiedBy>
  <cp:revision>25</cp:revision>
  <dcterms:created xsi:type="dcterms:W3CDTF">2020-12-18T18:59:12Z</dcterms:created>
  <dcterms:modified xsi:type="dcterms:W3CDTF">2021-05-08T04:31:44Z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270649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