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65" r:id="rId5"/>
    <p:sldId id="289" r:id="rId6"/>
    <p:sldId id="280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90" r:id="rId18"/>
    <p:sldId id="277" r:id="rId19"/>
    <p:sldId id="278" r:id="rId20"/>
    <p:sldId id="279" r:id="rId21"/>
    <p:sldId id="281" r:id="rId22"/>
    <p:sldId id="291" r:id="rId23"/>
    <p:sldId id="283" r:id="rId24"/>
    <p:sldId id="282" r:id="rId25"/>
    <p:sldId id="292" r:id="rId26"/>
    <p:sldId id="284" r:id="rId27"/>
    <p:sldId id="285" r:id="rId28"/>
    <p:sldId id="293" r:id="rId29"/>
    <p:sldId id="287" r:id="rId30"/>
    <p:sldId id="262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3F"/>
    <a:srgbClr val="ABF1CF"/>
    <a:srgbClr val="A82B2B"/>
    <a:srgbClr val="2A2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6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F3CCF677-2816-403A-945D-0EF6D4653B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9" b="10741"/>
          <a:stretch>
            <a:fillRect/>
          </a:stretch>
        </p:blipFill>
        <p:spPr bwMode="auto">
          <a:xfrm>
            <a:off x="0" y="736600"/>
            <a:ext cx="8320088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A0D4F9-7751-4E08-B8E0-2284A9D7FED6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75000">
                <a:srgbClr val="727375">
                  <a:alpha val="82000"/>
                  <a:lumMod val="50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D05A3D7B-07D6-4682-BB36-B2246432DF75}"/>
              </a:ext>
            </a:extLst>
          </p:cNvPr>
          <p:cNvSpPr/>
          <p:nvPr userDrawn="1"/>
        </p:nvSpPr>
        <p:spPr>
          <a:xfrm>
            <a:off x="4078288" y="5299075"/>
            <a:ext cx="4864100" cy="822325"/>
          </a:xfrm>
          <a:prstGeom prst="parallelogram">
            <a:avLst/>
          </a:prstGeom>
          <a:solidFill>
            <a:srgbClr val="01141A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FAE7720A-D130-444C-9147-BA8721B3010C}"/>
              </a:ext>
            </a:extLst>
          </p:cNvPr>
          <p:cNvSpPr/>
          <p:nvPr userDrawn="1"/>
        </p:nvSpPr>
        <p:spPr>
          <a:xfrm>
            <a:off x="5692775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C12FDEA-4767-4788-8931-4A5D1FBBEE10}"/>
              </a:ext>
            </a:extLst>
          </p:cNvPr>
          <p:cNvSpPr/>
          <p:nvPr userDrawn="1"/>
        </p:nvSpPr>
        <p:spPr>
          <a:xfrm>
            <a:off x="5480050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6E6EDA00-52C4-4E0A-AD45-F4FA543852E9}"/>
              </a:ext>
            </a:extLst>
          </p:cNvPr>
          <p:cNvSpPr/>
          <p:nvPr userDrawn="1"/>
        </p:nvSpPr>
        <p:spPr>
          <a:xfrm>
            <a:off x="5275263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1C9C7AA5-EC31-4C43-B06C-76B9BC2E74DE}"/>
              </a:ext>
            </a:extLst>
          </p:cNvPr>
          <p:cNvSpPr/>
          <p:nvPr userDrawn="1"/>
        </p:nvSpPr>
        <p:spPr>
          <a:xfrm>
            <a:off x="5888038" y="5929313"/>
            <a:ext cx="2790825" cy="501650"/>
          </a:xfrm>
          <a:prstGeom prst="parallelogram">
            <a:avLst/>
          </a:prstGeom>
          <a:solidFill>
            <a:srgbClr val="00D4A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D135D8-EAC8-48C3-9D44-4E017E7AF497}"/>
              </a:ext>
            </a:extLst>
          </p:cNvPr>
          <p:cNvSpPr txBox="1"/>
          <p:nvPr userDrawn="1"/>
        </p:nvSpPr>
        <p:spPr>
          <a:xfrm>
            <a:off x="4535488" y="5308600"/>
            <a:ext cx="2703512" cy="620713"/>
          </a:xfrm>
          <a:prstGeom prst="rect">
            <a:avLst/>
          </a:prstGeom>
          <a:noFill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D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+mn-cs"/>
              </a:rPr>
              <a:t>Dr. </a:t>
            </a:r>
            <a:r>
              <a:rPr lang="en-US" sz="3200" b="1" dirty="0" err="1">
                <a:solidFill>
                  <a:srgbClr val="00D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+mn-cs"/>
              </a:rPr>
              <a:t>Divya</a:t>
            </a:r>
            <a:endParaRPr lang="en-US" sz="3200" b="1" dirty="0">
              <a:solidFill>
                <a:srgbClr val="00D4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84BA58-310D-440D-A989-7B74B5FB26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11863" y="5929313"/>
            <a:ext cx="2667000" cy="50165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>
                <a:solidFill>
                  <a:srgbClr val="00203F"/>
                </a:solidFill>
                <a:latin typeface="Bahnschrift" panose="020B0502040204020203" pitchFamily="34" charset="0"/>
              </a:rPr>
              <a:t>Assistant Professor</a:t>
            </a:r>
          </a:p>
        </p:txBody>
      </p:sp>
      <p:sp>
        <p:nvSpPr>
          <p:cNvPr id="12" name="Arrow: Pentagon 5">
            <a:extLst>
              <a:ext uri="{FF2B5EF4-FFF2-40B4-BE49-F238E27FC236}">
                <a16:creationId xmlns:a16="http://schemas.microsoft.com/office/drawing/2014/main" id="{5E8B9D99-E762-40CD-950F-1F26D45F489E}"/>
              </a:ext>
            </a:extLst>
          </p:cNvPr>
          <p:cNvSpPr/>
          <p:nvPr userDrawn="1"/>
        </p:nvSpPr>
        <p:spPr>
          <a:xfrm>
            <a:off x="382588" y="411163"/>
            <a:ext cx="2662237" cy="1322387"/>
          </a:xfrm>
          <a:prstGeom prst="homePlate">
            <a:avLst/>
          </a:prstGeom>
          <a:solidFill>
            <a:srgbClr val="ABF1CF"/>
          </a:solidFill>
          <a:ln>
            <a:solidFill>
              <a:srgbClr val="00203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00203F"/>
                </a:solidFill>
              </a:rPr>
              <a:t>ECAP448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2359044" y="426286"/>
            <a:ext cx="6084514" cy="1292661"/>
          </a:xfrm>
          <a:custGeom>
            <a:avLst/>
            <a:gdLst>
              <a:gd name="connsiteX0" fmla="*/ 0 w 6084514"/>
              <a:gd name="connsiteY0" fmla="*/ 0 h 1292661"/>
              <a:gd name="connsiteX1" fmla="*/ 5915641 w 6084514"/>
              <a:gd name="connsiteY1" fmla="*/ 0 h 1292661"/>
              <a:gd name="connsiteX2" fmla="*/ 6084514 w 6084514"/>
              <a:gd name="connsiteY2" fmla="*/ 168873 h 1292661"/>
              <a:gd name="connsiteX3" fmla="*/ 6084514 w 6084514"/>
              <a:gd name="connsiteY3" fmla="*/ 1292661 h 1292661"/>
              <a:gd name="connsiteX4" fmla="*/ 9051 w 6084514"/>
              <a:gd name="connsiteY4" fmla="*/ 1292661 h 1292661"/>
              <a:gd name="connsiteX5" fmla="*/ 650856 w 6084514"/>
              <a:gd name="connsiteY5" fmla="*/ 650856 h 129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84514" h="1292661">
                <a:moveTo>
                  <a:pt x="0" y="0"/>
                </a:moveTo>
                <a:lnTo>
                  <a:pt x="5915641" y="0"/>
                </a:lnTo>
                <a:cubicBezTo>
                  <a:pt x="6008907" y="0"/>
                  <a:pt x="6084514" y="75607"/>
                  <a:pt x="6084514" y="168873"/>
                </a:cubicBezTo>
                <a:lnTo>
                  <a:pt x="6084514" y="1292661"/>
                </a:lnTo>
                <a:lnTo>
                  <a:pt x="9051" y="1292661"/>
                </a:lnTo>
                <a:lnTo>
                  <a:pt x="650856" y="650856"/>
                </a:lnTo>
                <a:close/>
              </a:path>
            </a:pathLst>
          </a:custGeom>
          <a:solidFill>
            <a:srgbClr val="00203F"/>
          </a:solidFill>
          <a:ln>
            <a:solidFill>
              <a:srgbClr val="ABF1C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800100" indent="0" algn="l">
              <a:buNone/>
              <a:defRPr sz="3400" cap="small" baseline="0">
                <a:ln>
                  <a:noFill/>
                </a:ln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327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503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073E89-0178-4FAC-8416-A04EFB36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7D365-62A6-407B-9D34-3A9993CCB191}" type="datetimeFigureOut">
              <a:rPr lang="en-US"/>
              <a:pPr>
                <a:defRPr/>
              </a:pPr>
              <a:t>3/24/2021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275172E-52B5-4C71-8709-0D6E6E21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CF31F8-ABFC-4C05-B345-EFA2D507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6A4F42-E112-44F9-92D2-506F7310BA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065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BDEC7A-E022-4399-8294-01F291E1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8EC37-31AE-4875-B301-0A2D1A3F4A5E}" type="datetimeFigureOut">
              <a:rPr lang="en-US"/>
              <a:pPr>
                <a:defRPr/>
              </a:pPr>
              <a:t>3/24/2021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8AE460D-F1AD-4BE0-9757-097E576D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9C90C9-6E29-427B-BF99-3A8A12DC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5ACAD-573A-4602-B4C5-9487610DD4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575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90CED-8F04-4548-80B3-B5F3222C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90129-5A94-4BBF-A896-B4AD68292059}" type="datetimeFigureOut">
              <a:rPr lang="en-US"/>
              <a:pPr>
                <a:defRPr/>
              </a:pPr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680A-A8D4-4F1E-A3FD-A5C44567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B60D6-65AC-488B-80F4-ECB684CB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09055-6555-40D6-989D-AE279DE797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855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9D13F-882A-4F1F-82EC-57C1318E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7D1E6-563B-40CB-BE17-B35680B2F294}" type="datetimeFigureOut">
              <a:rPr lang="en-US"/>
              <a:pPr>
                <a:defRPr/>
              </a:pPr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EE237-6876-473B-B2E8-9C84296F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2D15-DB84-4505-87CC-670BA333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EA70F6-9F29-41C4-B819-5CFF510BA6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674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DB7E0FA3-F4C0-4291-94D5-320164F1441E}"/>
              </a:ext>
            </a:extLst>
          </p:cNvPr>
          <p:cNvSpPr/>
          <p:nvPr userDrawn="1"/>
        </p:nvSpPr>
        <p:spPr>
          <a:xfrm>
            <a:off x="1608138" y="2662238"/>
            <a:ext cx="5927725" cy="1574800"/>
          </a:xfrm>
          <a:prstGeom prst="roundRect">
            <a:avLst>
              <a:gd name="adj" fmla="val 10858"/>
            </a:avLst>
          </a:prstGeom>
          <a:solidFill>
            <a:srgbClr val="ABF1CF"/>
          </a:solidFill>
          <a:ln>
            <a:solidFill>
              <a:schemeClr val="bg1"/>
            </a:solidFill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5EBDEA-0673-48F2-82D2-6F44686176C5}"/>
              </a:ext>
            </a:extLst>
          </p:cNvPr>
          <p:cNvSpPr txBox="1"/>
          <p:nvPr userDrawn="1"/>
        </p:nvSpPr>
        <p:spPr>
          <a:xfrm>
            <a:off x="2147888" y="3044825"/>
            <a:ext cx="4848225" cy="768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rgbClr val="00203F"/>
                </a:solidFill>
                <a:latin typeface="+mj-lt"/>
                <a:cs typeface="+mn-cs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106667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91A72B-F42C-4614-B574-980854CA3E71}"/>
              </a:ext>
            </a:extLst>
          </p:cNvPr>
          <p:cNvSpPr/>
          <p:nvPr userDrawn="1"/>
        </p:nvSpPr>
        <p:spPr>
          <a:xfrm>
            <a:off x="0" y="0"/>
            <a:ext cx="9144000" cy="2171700"/>
          </a:xfrm>
          <a:prstGeom prst="rect">
            <a:avLst/>
          </a:prstGeom>
          <a:gradFill flip="none" rotWithShape="1">
            <a:gsLst>
              <a:gs pos="0">
                <a:srgbClr val="ABF1CF"/>
              </a:gs>
              <a:gs pos="46000">
                <a:srgbClr val="00203F">
                  <a:alpha val="95000"/>
                </a:srgbClr>
              </a:gs>
              <a:gs pos="100000">
                <a:srgbClr val="00203F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Graphic 12" descr="Bullseye outline">
            <a:extLst>
              <a:ext uri="{FF2B5EF4-FFF2-40B4-BE49-F238E27FC236}">
                <a16:creationId xmlns:a16="http://schemas.microsoft.com/office/drawing/2014/main" id="{D20E8CC6-9114-4ACA-965A-FF997A6835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6650" y="333375"/>
            <a:ext cx="1504950" cy="1504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09C7D3-E452-4162-A927-D5E1F0162590}"/>
              </a:ext>
            </a:extLst>
          </p:cNvPr>
          <p:cNvSpPr txBox="1"/>
          <p:nvPr userDrawn="1"/>
        </p:nvSpPr>
        <p:spPr>
          <a:xfrm>
            <a:off x="628650" y="2243138"/>
            <a:ext cx="7315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00203F"/>
                </a:solidFill>
                <a:latin typeface="+mn-lt"/>
                <a:cs typeface="+mn-cs"/>
              </a:rPr>
              <a:t>After this lecture, you will be able 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3600450" cy="2171700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148" y="2809874"/>
            <a:ext cx="7315201" cy="3819525"/>
          </a:xfrm>
        </p:spPr>
        <p:txBody>
          <a:bodyPr/>
          <a:lstStyle>
            <a:lvl1pPr>
              <a:buClr>
                <a:srgbClr val="00203F"/>
              </a:buClr>
              <a:defRPr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9316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A5D6D0-D6E9-4479-8670-326B8074B3D4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020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574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Wh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4BC60E-F665-4B84-A4F7-1ED77416F930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020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271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178C3-DAD5-4E54-AE41-FE53E00E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868A8-0365-4D2E-9FA7-A5FEF54A4660}" type="datetimeFigureOut">
              <a:rPr lang="en-US"/>
              <a:pPr>
                <a:defRPr/>
              </a:pPr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A00C6-5CD4-43EB-A134-ACA82CD6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EF3E9-F938-4119-B449-60753780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0B1865-A367-407C-B42B-6329D8843B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40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55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B7ABBDF-2B8D-4EFF-846C-CF905F6C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A78E3-A625-4F4C-A8C5-3FECC9102CAB}" type="datetimeFigureOut">
              <a:rPr lang="en-US"/>
              <a:pPr>
                <a:defRPr/>
              </a:pPr>
              <a:t>3/24/2021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5B21122-C0F5-4D42-9C95-369870C9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738C5B1-4429-417C-B253-22405320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44858B-2F9E-494D-8260-5423BDC024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58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8FE7002-5A4F-4188-9B85-0203AD9E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A32DA-ED7B-44AA-A0A9-C16BA89934D2}" type="datetimeFigureOut">
              <a:rPr lang="en-US"/>
              <a:pPr>
                <a:defRPr/>
              </a:pPr>
              <a:t>3/24/2021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A111A23-8326-40A4-A1FD-FA73CE12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250852A-3BB8-40CE-ACD3-AFD7DD0C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69F0F-3C74-4A80-B5E6-D7E3CDB3C6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45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1ABC86C-B60C-4591-B977-2EE4ABFF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07B05-497C-4162-97F6-B328F49A1E03}" type="datetimeFigureOut">
              <a:rPr lang="en-US"/>
              <a:pPr>
                <a:defRPr/>
              </a:pPr>
              <a:t>3/24/2021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93FEF6F-0E42-4AFE-A98A-C5C08193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B0E23FD-E26F-477E-B8FA-95384692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D6F3B-44AA-4393-8884-631F1D1FA1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6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>
            <a:alphaModFix amt="1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BED5B70-0BB8-4081-B2DF-DAF4BEDFC09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90DEC8F-E0FB-4C35-832D-A94C5C3BAC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CE9FB-A967-4C39-B881-3B0635B60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FDCA56-D76C-4770-AFD4-DDB4815390CD}" type="datetimeFigureOut">
              <a:rPr lang="en-US"/>
              <a:pPr>
                <a:defRPr/>
              </a:pPr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2EDC1-396D-489F-ABC9-AA8C88873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459F4-7453-4DDD-A089-995CA3D78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Bahnschrift" panose="020B0502040204020203" pitchFamily="34" charset="0"/>
              </a:defRPr>
            </a:lvl1pPr>
          </a:lstStyle>
          <a:p>
            <a:fld id="{391064B0-0485-47AE-8606-849C2F5C80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85" r:id="rId5"/>
    <p:sldLayoutId id="2147483697" r:id="rId6"/>
    <p:sldLayoutId id="2147483686" r:id="rId7"/>
    <p:sldLayoutId id="2147483687" r:id="rId8"/>
    <p:sldLayoutId id="2147483688" r:id="rId9"/>
    <p:sldLayoutId id="2147483698" r:id="rId10"/>
    <p:sldLayoutId id="2147483699" r:id="rId11"/>
    <p:sldLayoutId id="2147483689" r:id="rId12"/>
    <p:sldLayoutId id="2147483690" r:id="rId13"/>
    <p:sldLayoutId id="2147483691" r:id="rId14"/>
    <p:sldLayoutId id="2147483692" r:id="rId15"/>
    <p:sldLayoutId id="2147483700" r:id="rId16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anose="020B0502040204020203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anose="020B0502040204020203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anose="020B0502040204020203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anose="020B0502040204020203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anose="020B0502040204020203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anose="020B0502040204020203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anose="020B0502040204020203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anose="020B0502040204020203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DDD3FE-7703-4544-8EB8-3119785C9F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59025" y="427038"/>
            <a:ext cx="6084888" cy="129222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IN" dirty="0"/>
              <a:t>Linux and Shell Scripting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F321C-659E-4BF0-8225-E4FF04F8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IN" dirty="0"/>
              <a:t>Rules for commands</a:t>
            </a:r>
            <a:endParaRPr lang="en-US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42B0424E-74D6-4FD0-ADDA-4BD50FE1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One or more SPACEs must separate elements on the command line.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The command is the name of the command, arg1 through </a:t>
            </a:r>
            <a:r>
              <a:rPr lang="en-US" altLang="en-US" dirty="0" err="1"/>
              <a:t>argn</a:t>
            </a:r>
            <a:r>
              <a:rPr lang="en-US" altLang="en-US" dirty="0"/>
              <a:t> are arguments, and RETURN is the keystroke that terminates all command lines.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The brackets in the command-line syntax indicate that the arguments they enclose are optional.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Not all commands require arguments.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AAF4-A466-4238-9BFB-E9D07452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Command Name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C7F510CE-E64A-4A29-80C3-DDAE51202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Some useful Linux command lines consist of only the name of the command without any arguments.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Commands that require arguments typically give a short error message, called a usage message.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08A2-6648-4A06-B9E3-2315E003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IN" dirty="0"/>
              <a:t>Arguments</a:t>
            </a:r>
            <a:endParaRPr lang="en-US" dirty="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B4DD6AA5-3C7B-415B-A95F-65D582289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On the command line each sequence of nonblank characters is called a token or word.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An argument is a token, such as a filename, string of text, number, or other object that a command acts on.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For example, the argument to a vim or emacs command is the name of the file you want to edit.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670B-AA17-4650-BDF2-EB1E0D9F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IN" dirty="0"/>
              <a:t>Arguments</a:t>
            </a:r>
            <a:endParaRPr lang="en-US" dirty="0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6801C079-2382-4DFE-AAD1-B749C9F41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The following command line shows cp copying the file named temp to </a:t>
            </a:r>
            <a:r>
              <a:rPr lang="en-US" altLang="en-US" dirty="0" err="1"/>
              <a:t>tempcopy</a:t>
            </a:r>
            <a:r>
              <a:rPr lang="en-US" altLang="en-US" dirty="0"/>
              <a:t>:         $ cp temp </a:t>
            </a:r>
            <a:r>
              <a:rPr lang="en-US" altLang="en-US" dirty="0" err="1"/>
              <a:t>tempcopy</a:t>
            </a:r>
            <a:endParaRPr lang="en-US" altLang="en-US" dirty="0"/>
          </a:p>
          <a:p>
            <a:pPr algn="just">
              <a:lnSpc>
                <a:spcPct val="150000"/>
              </a:lnSpc>
            </a:pPr>
            <a:r>
              <a:rPr lang="en-US" altLang="en-US" dirty="0"/>
              <a:t>Arguments are numbered starting with the command itself, which is argument zero. </a:t>
            </a:r>
          </a:p>
          <a:p>
            <a:pPr algn="just">
              <a:lnSpc>
                <a:spcPct val="150000"/>
              </a:lnSpc>
            </a:pPr>
            <a:r>
              <a:rPr lang="en-IN" altLang="en-US" dirty="0"/>
              <a:t>cp arument-0, temp argument-1 and </a:t>
            </a:r>
            <a:r>
              <a:rPr lang="en-IN" altLang="en-US" dirty="0" err="1"/>
              <a:t>tempcoopy</a:t>
            </a:r>
            <a:r>
              <a:rPr lang="en-IN" altLang="en-US" dirty="0"/>
              <a:t> argument-2.</a:t>
            </a:r>
            <a:endParaRPr lang="en-US" altLang="en-US" dirty="0"/>
          </a:p>
          <a:p>
            <a:pPr algn="just">
              <a:lnSpc>
                <a:spcPct val="150000"/>
              </a:lnSpc>
            </a:pPr>
            <a:r>
              <a:rPr lang="en-US" altLang="en-US" dirty="0"/>
              <a:t>The cp utility requires at least two arguments on the command line.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B512-2E20-4A61-96C8-6635D126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IN" dirty="0"/>
              <a:t>Options</a:t>
            </a:r>
            <a:endParaRPr lang="en-US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45D889B8-0CFA-46AB-8FA7-DEC216621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An option is an argument that modifies the effects of a command.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You can frequently specify more than one option, modifying the command in several different ways.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E01E-7758-4B41-90C5-9D2F1A2C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IN" dirty="0"/>
              <a:t>Options</a:t>
            </a:r>
            <a:endParaRPr lang="en-US" dirty="0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EF1EDA62-0E75-475A-A2AC-210B1DBC6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Most utilities require you to prefix options with a single hyphen. However, this requirement is specific to the utility and not the shell.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GNU program options are frequently preceded by two hyphens in a row. For example, ––help generates a (sometimes extensive) usage message.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E074-257C-43DA-9BA6-0B04294A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IN" dirty="0"/>
              <a:t>Options</a:t>
            </a:r>
            <a:endParaRPr lang="en-US" dirty="0"/>
          </a:p>
        </p:txBody>
      </p:sp>
      <p:pic>
        <p:nvPicPr>
          <p:cNvPr id="25603" name="Content Placeholder 3" descr="U7-2.JPG">
            <a:extLst>
              <a:ext uri="{FF2B5EF4-FFF2-40B4-BE49-F238E27FC236}">
                <a16:creationId xmlns:a16="http://schemas.microsoft.com/office/drawing/2014/main" id="{142EF640-547F-4002-B8EC-F969E2D3E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2563" y="1571625"/>
            <a:ext cx="6400800" cy="484822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3ACA-464D-4DD6-98EB-EA67D190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IN" dirty="0"/>
              <a:t>Options</a:t>
            </a:r>
            <a:endParaRPr lang="en-US" dirty="0"/>
          </a:p>
        </p:txBody>
      </p:sp>
      <p:pic>
        <p:nvPicPr>
          <p:cNvPr id="26627" name="Content Placeholder 3" descr="U7-4.JPG">
            <a:extLst>
              <a:ext uri="{FF2B5EF4-FFF2-40B4-BE49-F238E27FC236}">
                <a16:creationId xmlns:a16="http://schemas.microsoft.com/office/drawing/2014/main" id="{2E1100CB-DEAA-467B-A1B6-272511705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6850" y="1557338"/>
            <a:ext cx="6372225" cy="4876800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2EC0-1F10-49CC-86D8-39E6B1AF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Combining options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E05DE368-88DC-4E52-8EA2-5A654EB5A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When you need to use several options, you can usually group multiple single-letter options into one argument that starts with a single hyphen; do not put SPACEs between the options.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You cannot combine options that are preceded by two hyphens in this way.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Specific rules for combining options depend on the program you are running.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2346-D57E-4D2F-9BD3-1FB3144D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Option arguments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E49C49F9-5BD5-47E9-B734-2B2E0E576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Some utilities have options that themselves require arguments.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For example, the </a:t>
            </a:r>
            <a:r>
              <a:rPr lang="en-US" altLang="en-US" dirty="0" err="1"/>
              <a:t>gcc</a:t>
            </a:r>
            <a:r>
              <a:rPr lang="en-US" altLang="en-US" dirty="0"/>
              <a:t> utility has a –o option that must be followed by the name you want to give the executable file that </a:t>
            </a:r>
            <a:r>
              <a:rPr lang="en-US" altLang="en-US" dirty="0" err="1"/>
              <a:t>gcc</a:t>
            </a:r>
            <a:r>
              <a:rPr lang="en-US" altLang="en-US" dirty="0"/>
              <a:t> generates.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Typically an argument to an option is separated from its option letter by a SPACE.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7209-D06E-4DEF-BFB9-C07CD1F4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defRPr/>
            </a:pPr>
            <a:r>
              <a:rPr lang="en-US" dirty="0"/>
              <a:t>Learning Outcomes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81D76338-FF4E-4A8D-9F17-094E9E255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024" y="2776538"/>
            <a:ext cx="7560674" cy="3819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/>
              <a:t>Understand the Command 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2A74-682B-4039-BD79-A144319A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Arguments that start with a hyphen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A23F2916-36E6-46DE-9CFE-5085A09D1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Another convention allows utilities to work with arguments, such as filenames, that start with a hyphen. If a file’s name is –l, the following command is ambiguous: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	$ ls -l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This command could mean you want ls to display a long listing of all files in the working directory or a listing of the file named –l.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759E-DF24-4635-B206-79F893F7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Processing the Command Line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CBD654E0-588A-4ECB-B37B-93B00DB1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/>
              <a:t>As you enter a command line, the Linux </a:t>
            </a:r>
            <a:r>
              <a:rPr lang="en-US" altLang="en-US" dirty="0" err="1"/>
              <a:t>tty</a:t>
            </a:r>
            <a:r>
              <a:rPr lang="en-US" altLang="en-US" dirty="0"/>
              <a:t> device driver (part of the Linux kernel) examines each character to see whether it must take immediate action. 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CONTROL-H : to erase a character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CONTROL-U : to kill a line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CONTROL-W : to erase a word.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7455-7DC8-447C-B506-8D8429D1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Processing the Command Line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B982ED30-06AD-4D0C-90D9-57394BA8D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When the character you entered does not require immediate action, the device driver stores the character in a buffer and waits for additional characters.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When you press RETURN, the device driver passes the command line to the shell for processing.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487F-C7AC-46F2-98EE-9BA73A18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IN" dirty="0"/>
              <a:t>Processing the Command Line</a:t>
            </a:r>
            <a:endParaRPr lang="en-US" dirty="0"/>
          </a:p>
        </p:txBody>
      </p:sp>
      <p:pic>
        <p:nvPicPr>
          <p:cNvPr id="32771" name="Content Placeholder 3" descr="U7-3.JPG">
            <a:extLst>
              <a:ext uri="{FF2B5EF4-FFF2-40B4-BE49-F238E27FC236}">
                <a16:creationId xmlns:a16="http://schemas.microsoft.com/office/drawing/2014/main" id="{C3605C91-6720-40A3-AD87-CD838A89C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6028" y="1640750"/>
            <a:ext cx="5495925" cy="4657725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1C95-8454-4F03-BFAD-4B06D0BB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Parsing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6C69-CFDD-49D6-A521-31F72689D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When the shell processes a command line, it looks at the line as a whole and parses (breaks) it into its component parts.</a:t>
            </a:r>
          </a:p>
          <a:p>
            <a:pPr algn="just" fontAlgn="auto">
              <a:lnSpc>
                <a:spcPct val="160000"/>
              </a:lnSpc>
              <a:spcAft>
                <a:spcPts val="0"/>
              </a:spcAft>
              <a:defRPr/>
            </a:pPr>
            <a:r>
              <a:rPr lang="en-US" dirty="0"/>
              <a:t>Next, the shell looks for the name of the command. Usually the name of the command is the first item on the command line after the prompt (argument zero). 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The shell typically takes the first characters on the command line up to the first blank (TAB or SPACE) and then looks for a command with that name. 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5D5C-D868-4C94-B32F-966EFE09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Parsing the command line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F047C832-C7F9-40E2-A38F-DA91FD0AD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800" dirty="0"/>
              <a:t>The command name (the first token) can be specified on the command line either as a simple filename or as a pathname. </a:t>
            </a:r>
          </a:p>
          <a:p>
            <a:pPr algn="just">
              <a:lnSpc>
                <a:spcPct val="150000"/>
              </a:lnSpc>
            </a:pPr>
            <a:r>
              <a:rPr lang="en-US" altLang="en-US" sz="2800" dirty="0"/>
              <a:t>For example, you can call the ls command in either of the following ways: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 dirty="0"/>
              <a:t>	$ ls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 dirty="0"/>
              <a:t>	$ /bin/ls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1CD9-81F2-4717-8C24-B6F8A0E4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Pathnames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8A643CE9-F5B0-4C8D-98E6-0DEC5B8F2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altLang="en-US" sz="2800" dirty="0"/>
              <a:t>There are two ways to give the pathnames:</a:t>
            </a:r>
          </a:p>
          <a:p>
            <a:pPr marL="809625" lvl="1" indent="-352425" algn="just">
              <a:lnSpc>
                <a:spcPct val="150000"/>
              </a:lnSpc>
              <a:buFont typeface="Bahnschrift" panose="020B0502040204020203" pitchFamily="34" charset="0"/>
              <a:buChar char="–"/>
            </a:pPr>
            <a:r>
              <a:rPr lang="en-IN" altLang="en-US" sz="2800" dirty="0"/>
              <a:t>Absolute Pathnames</a:t>
            </a:r>
          </a:p>
          <a:p>
            <a:pPr marL="809625" lvl="1" indent="-352425" algn="just">
              <a:lnSpc>
                <a:spcPct val="150000"/>
              </a:lnSpc>
              <a:buFont typeface="Bahnschrift" panose="020B0502040204020203" pitchFamily="34" charset="0"/>
              <a:buChar char="–"/>
            </a:pPr>
            <a:r>
              <a:rPr lang="en-IN" altLang="en-US" sz="2800" dirty="0"/>
              <a:t>Relative Pathnames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E197-28A7-4532-9CE9-0E9AD3DE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Executing the Command Line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DF95294E-729A-414A-9768-3DC592817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If it finds an executable file with the same name as the command, the shell starts a new process.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A process is the execution of a command by Linux.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The shell makes each command-line argument, including options and the name of the command, available to the called program.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DC1A-42D1-4912-BE6B-56E96E6D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Executing the Command Line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8985FDE2-829E-41C3-8AF1-E96F49BF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While the command is executing, the shell waits for the process to finish. At this point the shell is in an inactive state called sleep.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When the program finishes execution, it passes its exit status to the shell. The shell then returns to an active state (wakes up), issues a prompt, and waits for another command.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DC69-EDAD-47AE-9A0A-AF78AFBF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Editing the Command Line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42FB3A26-27EE-41D0-9418-A2980D181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253637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/>
              <a:t>You can repeat and edit previous commands and edit the current command line.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7178-0F5C-44FF-89AA-63534A6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IN" dirty="0"/>
              <a:t>Operating System</a:t>
            </a:r>
            <a:endParaRPr lang="en-US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467E0DFB-BA9F-4755-9584-8D9295A8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/>
              <a:t>An Operating is made of many components, but its two prime components are :-</a:t>
            </a:r>
          </a:p>
          <a:p>
            <a:pPr lvl="1" algn="just">
              <a:lnSpc>
                <a:spcPct val="150000"/>
              </a:lnSpc>
              <a:buFont typeface="Bahnschrift" panose="020B0502040204020203" pitchFamily="34" charset="0"/>
              <a:buChar char="–"/>
            </a:pPr>
            <a:r>
              <a:rPr lang="en-US" altLang="en-US" sz="2800" dirty="0"/>
              <a:t>Kernel</a:t>
            </a:r>
          </a:p>
          <a:p>
            <a:pPr lvl="1" algn="just">
              <a:lnSpc>
                <a:spcPct val="150000"/>
              </a:lnSpc>
              <a:buFont typeface="Bahnschrift" panose="020B0502040204020203" pitchFamily="34" charset="0"/>
              <a:buChar char="–"/>
            </a:pPr>
            <a:r>
              <a:rPr lang="en-US" altLang="en-US" sz="2800" dirty="0"/>
              <a:t>Shell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B0D0-90A0-4AB3-8E85-7A29A021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IN" dirty="0"/>
              <a:t>Operating System</a:t>
            </a:r>
            <a:endParaRPr 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C26B16C6-4694-4B50-A768-C1E1C8AE7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A Kernel is at the nucleus of a computer. It makes the communication between the hardware and software possible.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While the Kernel is the innermost part of an operating system, a shell is the outermost one. </a:t>
            </a:r>
          </a:p>
          <a:p>
            <a:pPr algn="just">
              <a:lnSpc>
                <a:spcPct val="15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1034-AE14-4E41-A922-20F3BD42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IN" dirty="0"/>
              <a:t>Operating System</a:t>
            </a:r>
            <a:endParaRPr lang="en-US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799D81D8-AC80-4F8B-B094-07519024B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A shell in a Linux operating system takes input from you in the form of commands, processes it, and then gives an output. 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It is the interface through which a user works on the programs, commands, and scripts. 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A shell is accessed by a terminal which runs it.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23E6-FA3C-40AD-BDEF-57B38E3B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IN" dirty="0"/>
              <a:t>Shell</a:t>
            </a:r>
            <a:endParaRPr lang="en-US" dirty="0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C635C27-989D-4F8D-9AB7-8F90584ED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When you run the terminal, the Shell issues a command prompt (usually $), where you can type your input, which is then executed when you hit the Enter key. The output or the result is thereafter displayed on the terminal.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The Shell wraps around the delicate interior of an OS protecting it from accidental damage. Hence the name Shell.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E26C-39D6-42C8-B9A7-F7770866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IN" dirty="0"/>
              <a:t>Shell</a:t>
            </a:r>
            <a:endParaRPr lang="en-US" dirty="0"/>
          </a:p>
        </p:txBody>
      </p:sp>
      <p:pic>
        <p:nvPicPr>
          <p:cNvPr id="16387" name="Content Placeholder 3" descr="U8-1.JPG">
            <a:extLst>
              <a:ext uri="{FF2B5EF4-FFF2-40B4-BE49-F238E27FC236}">
                <a16:creationId xmlns:a16="http://schemas.microsoft.com/office/drawing/2014/main" id="{DFA7DAB6-E0A6-41CB-B905-6EF4BEA86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1557338"/>
            <a:ext cx="6353175" cy="4876800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B058-5681-4F4C-B782-7002466B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The Command Line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41EDD8B7-1801-4D13-B930-A3E8FBD18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You can cause the shell to execute various types of programs—such as shell scripts, application programs, and programs you have written—in the same way.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The line that contains the command, including any arguments, is called the command line.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495B-6570-4184-9185-B0500DF9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IN" dirty="0"/>
              <a:t>The Command Line</a:t>
            </a:r>
            <a:endParaRPr lang="en-US" dirty="0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74337FCD-1624-41ED-B701-E3BABB30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/>
              <a:t>The syntax for a basic command line is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	command [arg1] [arg2] ... [argn] RETURN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1180</Words>
  <Application>Microsoft Office PowerPoint</Application>
  <PresentationFormat>On-screen Show (4:3)</PresentationFormat>
  <Paragraphs>92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Bahnschrift</vt:lpstr>
      <vt:lpstr>Arial</vt:lpstr>
      <vt:lpstr>Bahnschrift SemiBold</vt:lpstr>
      <vt:lpstr>Calibri</vt:lpstr>
      <vt:lpstr>Office Theme</vt:lpstr>
      <vt:lpstr>PowerPoint Presentation</vt:lpstr>
      <vt:lpstr>Learning Outcomes</vt:lpstr>
      <vt:lpstr>Operating System</vt:lpstr>
      <vt:lpstr>Operating System</vt:lpstr>
      <vt:lpstr>Operating System</vt:lpstr>
      <vt:lpstr>Shell</vt:lpstr>
      <vt:lpstr>Shell</vt:lpstr>
      <vt:lpstr>The Command Line</vt:lpstr>
      <vt:lpstr>The Command Line</vt:lpstr>
      <vt:lpstr>Rules for commands</vt:lpstr>
      <vt:lpstr>Command Name</vt:lpstr>
      <vt:lpstr>Arguments</vt:lpstr>
      <vt:lpstr>Arguments</vt:lpstr>
      <vt:lpstr>Options</vt:lpstr>
      <vt:lpstr>Options</vt:lpstr>
      <vt:lpstr>Options</vt:lpstr>
      <vt:lpstr>Options</vt:lpstr>
      <vt:lpstr>Combining options</vt:lpstr>
      <vt:lpstr>Option arguments</vt:lpstr>
      <vt:lpstr>Arguments that start with a hyphen</vt:lpstr>
      <vt:lpstr>Processing the Command Line</vt:lpstr>
      <vt:lpstr>Processing the Command Line</vt:lpstr>
      <vt:lpstr>Processing the Command Line</vt:lpstr>
      <vt:lpstr>Parsing the command line</vt:lpstr>
      <vt:lpstr>Parsing the command line</vt:lpstr>
      <vt:lpstr>Pathnames</vt:lpstr>
      <vt:lpstr>Executing the Command Line</vt:lpstr>
      <vt:lpstr>Executing the Command Line</vt:lpstr>
      <vt:lpstr>Editing the Command 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 1</cp:lastModifiedBy>
  <cp:revision>21</cp:revision>
  <dcterms:created xsi:type="dcterms:W3CDTF">2020-12-18T18:59:12Z</dcterms:created>
  <dcterms:modified xsi:type="dcterms:W3CDTF">2021-03-24T06:02:36Z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258517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