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304" r:id="rId8"/>
    <p:sldId id="268" r:id="rId9"/>
    <p:sldId id="269" r:id="rId10"/>
    <p:sldId id="306" r:id="rId11"/>
    <p:sldId id="270" r:id="rId12"/>
    <p:sldId id="271" r:id="rId13"/>
    <p:sldId id="272" r:id="rId14"/>
    <p:sldId id="273" r:id="rId15"/>
    <p:sldId id="274" r:id="rId16"/>
    <p:sldId id="291" r:id="rId17"/>
    <p:sldId id="278" r:id="rId18"/>
    <p:sldId id="279" r:id="rId19"/>
    <p:sldId id="280" r:id="rId20"/>
    <p:sldId id="282" r:id="rId21"/>
    <p:sldId id="292" r:id="rId22"/>
    <p:sldId id="286" r:id="rId23"/>
    <p:sldId id="287" r:id="rId24"/>
    <p:sldId id="288" r:id="rId25"/>
    <p:sldId id="289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5" r:id="rId37"/>
    <p:sldId id="302" r:id="rId38"/>
    <p:sldId id="303" r:id="rId39"/>
    <p:sldId id="262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86" y="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4759A4A3-A1E4-4C11-8735-6EF83788A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F6AE44-01D2-4A4E-92EA-AA3A2048C01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5033FFE-BD80-479E-BDCC-2FC68F5CE51B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8D6ED6D-56B3-4900-B595-C20322A96A9C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0037D14-4B65-4A80-95BC-C42E770FC4F7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E4C67BD-2A81-4249-883B-61156015B69D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7F4EFA6-D49A-4B59-AD6E-EC838D775002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8ED0C-E413-4258-93FF-AA3DCD9EE12C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2C089-0EEE-4FB4-BAC6-7BA4839508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13058FF3-4BAF-416A-A4BB-F806DAA08BA3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2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11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56DB8C-4239-4760-A574-58B8B996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E177-0468-4230-8CDB-0B6E2A5438BC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68AD4-E18F-417F-A50B-C2AE00D0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90EC90-E69D-4FDA-BE7A-9EEED3A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43D61-A7CF-460F-A366-CD0D08603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23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1837CA-D0BF-4780-B45F-689607C6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7DA4-8A45-4424-98C6-FDB39A765A7B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FF6970-5C4B-457A-8C2A-D40FDEC3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B2C728-90A5-4A30-A3BB-64FA15CB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81D7E-6DCD-48CC-B79D-CA9ECF2C9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84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1F5F-B956-4577-8AD7-DD6A4491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60B4-0395-4BE7-8871-FB4E4329815E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9C1D-C983-45C1-84B6-A4ED5043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0D22-513F-4038-AE47-A8D1B359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2E09F-9F48-4C1F-977D-0530DC503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5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6C8B-EDDD-49C4-9EBA-F3DA1EB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038D-5101-419A-AF55-ED3B9DED8624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995A-3AF6-4138-B7CA-14A882EE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1AA7-6730-423B-A1B6-AC2B9D27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625BE-CB59-4183-97E8-6F14364F9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45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DB524025-8591-4062-AD72-7233DEB273EC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E7D4B-C755-49B4-ABF6-0401DA7581A2}"/>
              </a:ext>
            </a:extLst>
          </p:cNvPr>
          <p:cNvSpPr txBox="1"/>
          <p:nvPr userDrawn="1"/>
        </p:nvSpPr>
        <p:spPr>
          <a:xfrm>
            <a:off x="2147888" y="3044825"/>
            <a:ext cx="484822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rgbClr val="00203F"/>
                </a:solidFill>
                <a:latin typeface="+mj-lt"/>
                <a:cs typeface="+mn-cs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1563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F9D468-AFF8-41AA-A3FF-48A014619490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0EBE44CC-0F9D-461B-A7D6-8C92E3C42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9417F-9E4E-43A4-BAF7-3F8F278FC41F}"/>
              </a:ext>
            </a:extLst>
          </p:cNvPr>
          <p:cNvSpPr txBox="1"/>
          <p:nvPr userDrawn="1"/>
        </p:nvSpPr>
        <p:spPr>
          <a:xfrm>
            <a:off x="628650" y="2243138"/>
            <a:ext cx="7315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203F"/>
                </a:solidFill>
                <a:latin typeface="+mn-lt"/>
                <a:cs typeface="+mn-cs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653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1C695-1AEC-4C64-B77A-51AFB20EEB95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971945-6382-47F3-8A15-E3BD107F39CC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0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A48F-E2BE-4885-8A89-0076BCF9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C2447-1D55-40CA-985C-7A7BA6A6FF3D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0425-672A-4623-8D64-D32B988C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4933-12E1-4C26-B452-14611C1F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C3503-7221-45D1-A869-27448570B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98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1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91BCF1-A2A6-455B-91CA-D47F1D5B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9F07C-8B18-4B74-87C6-5FF124F1D6AE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208BC5-61A4-43D6-A432-43C3362B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F13D5-5DF3-45FF-8FC1-83E70FB2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6460C-9D02-47C2-9372-32B5B5E6E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BD61C8-346F-44C4-B3B9-51A58DF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644E-9AFA-4D75-B2E7-AC72F8AA9654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8550D3-6EFC-4232-A4D2-806A9ADE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6A176C-35C3-4EA1-9ABB-C2E50040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365E3-7B6F-48A1-AC52-A56EBD519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62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F7A12C-1B2D-418C-8F81-5EA45EFE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B80B8-CE95-44A0-9C07-68B95B370F59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FD5421-5782-4B9F-8704-57E6CCA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9056CA-7954-40EC-B949-28FAC84B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78FAC-A9D4-4794-BE97-50621F6BB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1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E70BE35-A7EE-4D6A-B783-9D9E31B8A0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BC948E6-0A4D-4A99-A075-339AE3A30F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FA58-1611-4B96-8410-BE12413DD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59201C-EE20-4E7F-B4E1-761A21E3CE7C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6141-59D8-4E9F-A067-271EB3D17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A6BB-AB2B-4447-92E0-46E65191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Bahnschrift" panose="020B0502040204020203" pitchFamily="34" charset="0"/>
              </a:defRPr>
            </a:lvl1pPr>
          </a:lstStyle>
          <a:p>
            <a:fld id="{84D9AB05-2CFA-4D54-8AAB-50B20E5F9D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5" r:id="rId5"/>
    <p:sldLayoutId id="2147483697" r:id="rId6"/>
    <p:sldLayoutId id="2147483686" r:id="rId7"/>
    <p:sldLayoutId id="2147483687" r:id="rId8"/>
    <p:sldLayoutId id="2147483688" r:id="rId9"/>
    <p:sldLayoutId id="2147483698" r:id="rId10"/>
    <p:sldLayoutId id="2147483699" r:id="rId11"/>
    <p:sldLayoutId id="2147483689" r:id="rId12"/>
    <p:sldLayoutId id="2147483690" r:id="rId13"/>
    <p:sldLayoutId id="2147483691" r:id="rId14"/>
    <p:sldLayoutId id="2147483692" r:id="rId15"/>
    <p:sldLayoutId id="2147483700" r:id="rId16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FC2E0-5A2D-4D8D-B908-869B64EDE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20AA-8B68-466E-8B2B-B36888CF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Moving the Cursor to a Specific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1ACE-C260-4300-A7E3-26E2D17A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800" dirty="0"/>
              <a:t>You can move the cursor to the next occurrence of a specified character on the current line by using the Find command. </a:t>
            </a:r>
          </a:p>
          <a:p>
            <a:pPr algn="just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800" dirty="0"/>
              <a:t>For example, the following command moves the cursor from its current position to the next occurrence of the character a, if one appears on the same line: fa</a:t>
            </a:r>
          </a:p>
        </p:txBody>
      </p:sp>
    </p:spTree>
    <p:extLst>
      <p:ext uri="{BB962C8B-B14F-4D97-AF65-F5344CB8AC3E}">
        <p14:creationId xmlns:p14="http://schemas.microsoft.com/office/powerpoint/2010/main" val="44473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20AA-8B68-466E-8B2B-B36888CF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Moving the Cursor to a Specific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1ACE-C260-4300-A7E3-26E2D17A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800" dirty="0"/>
              <a:t>You can also find the previous occurrence by using a capital F. The following command moves the cursor to the position of the closest previous a in the current line: </a:t>
            </a:r>
            <a:r>
              <a:rPr lang="en-US" sz="2800" dirty="0" err="1"/>
              <a:t>Fa</a:t>
            </a:r>
            <a:endParaRPr lang="en-US" sz="2800" dirty="0"/>
          </a:p>
          <a:p>
            <a:pPr algn="just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800" dirty="0"/>
              <a:t>A semicolon (;) repeats the last Find command.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CB20-519E-4E7F-BAA2-72917A3F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by Words</a:t>
            </a:r>
          </a:p>
        </p:txBody>
      </p:sp>
      <p:pic>
        <p:nvPicPr>
          <p:cNvPr id="20483" name="Content Placeholder 3" descr="v6.JPG">
            <a:extLst>
              <a:ext uri="{FF2B5EF4-FFF2-40B4-BE49-F238E27FC236}">
                <a16:creationId xmlns:a16="http://schemas.microsoft.com/office/drawing/2014/main" id="{0B1A747B-2CDE-4A79-AA27-5D172304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6413" y="1749758"/>
            <a:ext cx="5348697" cy="1679242"/>
          </a:xfrm>
        </p:spPr>
      </p:pic>
      <p:sp>
        <p:nvSpPr>
          <p:cNvPr id="20484" name="TextBox 4">
            <a:extLst>
              <a:ext uri="{FF2B5EF4-FFF2-40B4-BE49-F238E27FC236}">
                <a16:creationId xmlns:a16="http://schemas.microsoft.com/office/drawing/2014/main" id="{F2C045D8-8C33-4108-9567-33B4B6FAB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740" y="3807689"/>
            <a:ext cx="7562146" cy="167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 sz="2400" dirty="0"/>
              <a:t>W and w: Moves the cursor forward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B and b: Moves the cursor backwards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E and e: Moves the cursor to the end of the next word.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9711-738D-45D1-9375-3C8CF812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by Words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09E7436-1314-4BD5-94A1-2C0B88D1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Groups of punctuation count as words.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command 15w moves the cursor to the first character of the fifteenth subsequent word.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W key is similar to the w key but moves the cursor by blank-delimited words, including punctuation, as it skips forward.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C8D9-808E-452F-B935-264A5F49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by Words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AF62EC5-E213-409C-9B59-66FFE5E7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B key moves the cursor backward by blank-delimited words.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E moves it to the end of the next blank-delimited word.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1814-F6F9-48F2-8F48-0EF50044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by Lines</a:t>
            </a:r>
          </a:p>
        </p:txBody>
      </p:sp>
      <p:pic>
        <p:nvPicPr>
          <p:cNvPr id="23555" name="Content Placeholder 3" descr="v7.JPG">
            <a:extLst>
              <a:ext uri="{FF2B5EF4-FFF2-40B4-BE49-F238E27FC236}">
                <a16:creationId xmlns:a16="http://schemas.microsoft.com/office/drawing/2014/main" id="{7279B755-BB2E-4C14-810E-7169C9A4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r="20937"/>
          <a:stretch/>
        </p:blipFill>
        <p:spPr>
          <a:xfrm>
            <a:off x="6597568" y="1432969"/>
            <a:ext cx="2546432" cy="2181225"/>
          </a:xfrm>
        </p:spPr>
      </p:pic>
      <p:sp>
        <p:nvSpPr>
          <p:cNvPr id="23556" name="TextBox 4">
            <a:extLst>
              <a:ext uri="{FF2B5EF4-FFF2-40B4-BE49-F238E27FC236}">
                <a16:creationId xmlns:a16="http://schemas.microsoft.com/office/drawing/2014/main" id="{4EBCE2D8-3E7E-4A6D-81A7-9C75FB11C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67" y="1564389"/>
            <a:ext cx="8657865" cy="46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en-US" sz="2000" dirty="0"/>
              <a:t>RETURN:                   To the beginning of next line.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j/ DOWN Arrow:        Down one line to the character just 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				         below the current character.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k and UP Arrow:       Up one line to the character just 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				       above the current character.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-:                                To the end of the next line.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):                                Forward to the beginning of the next sentence.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}:                                Forward to the beginning of the next paragraph.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(:                                Backward to the beginning of current sentence.</a:t>
            </a:r>
          </a:p>
          <a:p>
            <a:pPr>
              <a:lnSpc>
                <a:spcPct val="150000"/>
              </a:lnSpc>
            </a:pPr>
            <a:r>
              <a:rPr lang="en-IN" altLang="en-US" sz="2000" dirty="0"/>
              <a:t>{:                                Backward to the beginning of current paragraph.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9163-A840-43CE-9D5C-6E3C35CE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Within the Screen</a:t>
            </a:r>
          </a:p>
        </p:txBody>
      </p:sp>
      <p:pic>
        <p:nvPicPr>
          <p:cNvPr id="24579" name="Content Placeholder 3" descr="v8.JPG">
            <a:extLst>
              <a:ext uri="{FF2B5EF4-FFF2-40B4-BE49-F238E27FC236}">
                <a16:creationId xmlns:a16="http://schemas.microsoft.com/office/drawing/2014/main" id="{462E3C75-D436-42F3-B97B-5248F549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087" y="1403516"/>
            <a:ext cx="7743825" cy="3543300"/>
          </a:xfrm>
        </p:spPr>
      </p:pic>
      <p:sp>
        <p:nvSpPr>
          <p:cNvPr id="24580" name="TextBox 4">
            <a:extLst>
              <a:ext uri="{FF2B5EF4-FFF2-40B4-BE49-F238E27FC236}">
                <a16:creationId xmlns:a16="http://schemas.microsoft.com/office/drawing/2014/main" id="{ED06D906-0D86-4228-9CF4-037DF9EED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009563"/>
            <a:ext cx="7731125" cy="167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en-US" sz="2400" dirty="0"/>
              <a:t>H:	To the left end of the top line of the screen</a:t>
            </a:r>
          </a:p>
          <a:p>
            <a:pPr>
              <a:lnSpc>
                <a:spcPct val="150000"/>
              </a:lnSpc>
            </a:pPr>
            <a:r>
              <a:rPr lang="en-IN" altLang="en-US" sz="2400" dirty="0"/>
              <a:t>M:	To the middle line</a:t>
            </a:r>
          </a:p>
          <a:p>
            <a:pPr>
              <a:lnSpc>
                <a:spcPct val="150000"/>
              </a:lnSpc>
            </a:pPr>
            <a:r>
              <a:rPr lang="en-IN" altLang="en-US" sz="2400" dirty="0"/>
              <a:t>L:	To the bottom line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FD58-5E32-45D2-83C2-B9D395FD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Viewing Different Parts of the Work Buffer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5383067-CF66-4FC7-AC01-A8B2D770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/>
              <a:t>The screen displays a portion of the text that is in the Work buffer. 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You can display the text preceding or following the text on the screen by scrolling the display. 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You can also display a portion of the Work buffer based on a line number.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7282-C9F3-418C-95A3-CA0EE434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Viewing Different Parts of the Work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5366-0ECD-43F5-861A-FDC718B3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Press CONTROL-D to scroll the screen down (forward) through the file so that vim displays half a screen of new text.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Use CONTROL-U to scroll the screen up (backward) by the same amount.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If you precede either of these commands with a number, vim scrolls that number of lines each time you press CONTROL-D or CONTROL-U for the rest of the session (unless you again change the number of lines to scroll).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A352-950F-40E8-8494-1AEC0B6E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Viewing Different Parts of the Work Buffer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2061461-51B7-4E46-91EF-2FC9CC00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CONTROL-F (forward) and CONTROL-B (backward) keys display almost a whole screen of new text, leaving a couple of lines from the previous screen for continuity.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On many keyboards you can use the PAGE DOWN and PAGE UP keys in place of CONTROL-F and CONTROL-B, respectively.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33DA-4E41-48D9-99A7-1C4DB8AD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8087C6-4FC0-4F65-8D8F-C8CB54CA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altLang="en-US"/>
              <a:t>Understand the command mode and input mode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9A4B-5B9A-49B0-B38B-74FC5B92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Input Mode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AA9620F-6D96-4B72-AE04-FB7DD412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Insert, Append, Open, Change, and Replace commands put vim in Input mode.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While vim is in this mode, you can put new text into the Work buffer.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To return vim to Command mode when you finish entering text, press the ESCAPE key.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C888-7233-4814-83FD-D6820EC3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Inserting Text</a:t>
            </a:r>
          </a:p>
        </p:txBody>
      </p:sp>
      <p:pic>
        <p:nvPicPr>
          <p:cNvPr id="29699" name="Content Placeholder 3" descr="v9.JPG">
            <a:extLst>
              <a:ext uri="{FF2B5EF4-FFF2-40B4-BE49-F238E27FC236}">
                <a16:creationId xmlns:a16="http://schemas.microsoft.com/office/drawing/2014/main" id="{D2AB7FFB-EF0A-4F03-A236-E80E16AB9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6788" y="1345367"/>
            <a:ext cx="4333875" cy="1257300"/>
          </a:xfrm>
        </p:spPr>
      </p:pic>
      <p:sp>
        <p:nvSpPr>
          <p:cNvPr id="29700" name="TextBox 4">
            <a:extLst>
              <a:ext uri="{FF2B5EF4-FFF2-40B4-BE49-F238E27FC236}">
                <a16:creationId xmlns:a16="http://schemas.microsoft.com/office/drawing/2014/main" id="{72D1A4ED-B91B-4769-A9F5-98C64D85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776459"/>
            <a:ext cx="8534400" cy="389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 sz="2400" dirty="0"/>
              <a:t>i:	Put vim in the insert mode and places the text before the current character.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I:	Places the text at the beginning of the current line.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a:	Places the text after the current character.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A:	Places the text after the current line.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o:	Opens a new line below the current line.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/>
              <a:t>O:	Opens a new line above the current line.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849F-B223-4E32-B07B-FE84215A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Replacing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93C1-2397-440C-AEE3-6C6E0665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r and R (Replace) commands cause the new text you enter to overwrite (replace) existing text. The single character you enter following an r command overwrites the current character. After you enter that character, vim returns to Command mode—you do not need to press the ESCAPE key.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R command causes all subsequent characters to overwrite existing text until you press ESCAPE to return vim to Command mode.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B8FC-742E-42CB-B5FA-01714468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Quoting Special Characters in Input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E784-1DF6-4A7B-B0F0-E0823E24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While you are in Input mode, you can use the Quote command, CONTROL-V, to enter any character into the text, including characters that normally have special meaning to vim.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Among these characters are CONTROL-L (or CONTROL-R), which redraws the screen; CONTROL-W, which backs the cursor up a word to the left; CONTROL-M, which enters a NEWLINE; and ESCAPE, which ends Input mode.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D1D-5947-481D-A9D0-1821CD56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Quoting Special Characters in Input Mode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21B7968-3677-4467-883E-8FC395C7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To insert one of these characters into the text, type CONTROL-V followed by the character. CONTROL-V quotes the single character that follows it.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For example, to insert the sequence ESCAPE[2J into a file you are creating in vim, you would type the character sequence CONTROL-V ESCAPE[2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72BC-0BDD-4894-BA67-2BA133C5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Command Mode: Deleting and Changing Text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89FEF9C-E5BC-4025-AC6E-16C0DA87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altLang="en-US"/>
              <a:t>Undoing changes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Deleting characters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Deleting text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Changing text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Replacing text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Changing case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045-BA4F-4F67-974F-8459D520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9C78-F773-4751-AD3F-56755405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u command (Undo) restores text that you just deleted or changed by mistake.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A single Undo command restores only the most recently deleted text.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With the compatible parameter set, vim can undo only the most recent change.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U command restores the last line you changed to the way it was before you started changing it, even after several changes.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D4EF-D1EB-4311-B898-3D492D1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Deleting Characters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2F36B7F-BE11-4FA8-AC51-0D74FB61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x command deletes the current character.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You can precede the x command by a Repeat Factor to delete several characters on the current line, starting with the current character.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X command deletes the character to the left of the cursor.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67F3-D00C-4AD9-88E5-7AA0EA9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Deleting Text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AA56BFAE-0011-4027-92E0-4DB53515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d (Delete) command removes text from the Work buffer.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amount of text that d removes depends on the Repeat Factor and the Unit of Measure.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After the text is deleted, vim is still in Command mode.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42CC-D50C-4B6F-9B22-DA81C4F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Deleting Text</a:t>
            </a:r>
          </a:p>
        </p:txBody>
      </p:sp>
      <p:pic>
        <p:nvPicPr>
          <p:cNvPr id="37891" name="Content Placeholder 3" descr="v10.JPG">
            <a:extLst>
              <a:ext uri="{FF2B5EF4-FFF2-40B4-BE49-F238E27FC236}">
                <a16:creationId xmlns:a16="http://schemas.microsoft.com/office/drawing/2014/main" id="{743ED674-1AA7-4E06-A174-75FEBC840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293" y="1601869"/>
            <a:ext cx="6135366" cy="4184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FDAC-A6F9-4ABB-8A12-FC034F8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Command Mode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268F412-7222-4DE5-8A7B-54D164B8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While vim is in Command mode, you can position the cursor over any character on the screen.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62D-1B7E-4751-971F-330DC006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Deleting Text</a:t>
            </a:r>
          </a:p>
        </p:txBody>
      </p:sp>
      <p:pic>
        <p:nvPicPr>
          <p:cNvPr id="38915" name="Content Placeholder 3" descr="v11.JPG">
            <a:extLst>
              <a:ext uri="{FF2B5EF4-FFF2-40B4-BE49-F238E27FC236}">
                <a16:creationId xmlns:a16="http://schemas.microsoft.com/office/drawing/2014/main" id="{B070CC84-D39F-4EEB-8DEF-DDEE5F8DD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187" y="1349978"/>
            <a:ext cx="7775575" cy="5154613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5995-DEFD-415C-BB87-FF7A3E5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Deleting Text</a:t>
            </a:r>
          </a:p>
        </p:txBody>
      </p:sp>
      <p:pic>
        <p:nvPicPr>
          <p:cNvPr id="39939" name="Content Placeholder 3" descr="v12.JPG">
            <a:extLst>
              <a:ext uri="{FF2B5EF4-FFF2-40B4-BE49-F238E27FC236}">
                <a16:creationId xmlns:a16="http://schemas.microsoft.com/office/drawing/2014/main" id="{B656385B-8406-4536-A6E7-7FB403193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119" y="1843450"/>
            <a:ext cx="7605712" cy="387985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BC0C-A6B1-46C0-8207-D7D9E3C1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Changing Text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6AA0D4F-B1F2-48BB-9F0B-C8ADCADD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c (Change) command replaces existing text with new text.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new text does not have to occupy the same space as the existing text.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You can change a word to several words, a line to several lines, or a paragraph to a single character.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C command replaces the text from the cursor position to the end of the line.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89D1-E1E6-4967-9D04-693DC83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Changing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6453-0F92-4DE1-AF82-49CCA98A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c command deletes the amount of text specified by the Repeat Factor and the Unit of Measure and puts vim in Input mode.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When you finish entering the new text and press ESCAPE, the old word, line, sentence, or paragraph is changed to the new one.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Pressing ESCAPE without entering new text deletes the specified text (that is, it replaces the specified text with nothing).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B1E3-DBB5-4A8D-9D8C-E7CDA72D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Changing Text</a:t>
            </a:r>
          </a:p>
        </p:txBody>
      </p:sp>
      <p:pic>
        <p:nvPicPr>
          <p:cNvPr id="43011" name="Content Placeholder 3" descr="v13.JPG">
            <a:extLst>
              <a:ext uri="{FF2B5EF4-FFF2-40B4-BE49-F238E27FC236}">
                <a16:creationId xmlns:a16="http://schemas.microsoft.com/office/drawing/2014/main" id="{232DEFC1-BC97-4CD5-B985-B5122F71A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740" y="1445872"/>
            <a:ext cx="7737676" cy="4961096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09CA-0CE6-4229-860A-0A3C09E3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Replacing Text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F025C1D-683D-45AC-9244-97148BFD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s and S (Substitute) commands also replace existing text with new text.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s command deletes the current character and puts vim into Input mode.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It has the effect of replacing the current character with whatever you type until you press ESCAPE.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AAAB-BCEC-4E70-A0F7-DF6E0345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Replacing Text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FA11137-AB02-4735-A2AD-22D6423D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/>
              <a:t>The S command does the same thing as the cc command: It changes the current line. 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The s command replaces characters only on the current line. 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If you specify a Repeat Factor before an s command and this action would replace more characters than are present on the current line, s changes characters only to the end of the line (same as C).</a:t>
            </a:r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D6F5-7B95-42DB-8EA2-2A4EDA9D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Replacing Text</a:t>
            </a:r>
          </a:p>
        </p:txBody>
      </p:sp>
      <p:pic>
        <p:nvPicPr>
          <p:cNvPr id="46083" name="Content Placeholder 3" descr="v14.JPG">
            <a:extLst>
              <a:ext uri="{FF2B5EF4-FFF2-40B4-BE49-F238E27FC236}">
                <a16:creationId xmlns:a16="http://schemas.microsoft.com/office/drawing/2014/main" id="{48BDB475-5B2A-4478-8CAA-293B408C9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9283" y="2055080"/>
            <a:ext cx="7507384" cy="316453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A54C-D0ED-4AFF-810C-612955EC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Changing Case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526D28CE-48C3-4427-B69B-A42DF595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tilde (~) character changes the case of the current character from uppercase to lowercase, or vice versa.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You can precede the tilde with a number to specify the number of characters you want the command to affect.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For example, the command 5~ transposes the next five characters starting with the character under the cursor, but will not transpose characters past the end of the current line.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5AD6-02D2-47BB-8A14-4E90ACC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IN" dirty="0"/>
              <a:t>Forward and Backward</a:t>
            </a:r>
            <a:endParaRPr lang="en-US" dirty="0"/>
          </a:p>
        </p:txBody>
      </p:sp>
      <p:pic>
        <p:nvPicPr>
          <p:cNvPr id="13315" name="Content Placeholder 3" descr="v4.JPG">
            <a:extLst>
              <a:ext uri="{FF2B5EF4-FFF2-40B4-BE49-F238E27FC236}">
                <a16:creationId xmlns:a16="http://schemas.microsoft.com/office/drawing/2014/main" id="{261F243A-35BC-426B-97C6-1F90FE4E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8870" y="1421606"/>
            <a:ext cx="3228975" cy="2457450"/>
          </a:xfrm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FB3E8AA2-13B9-4649-A541-0D302D481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9" y="4129088"/>
            <a:ext cx="80486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Forward means toward the right and bottom of the screen and the end of the file.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Backward means toward the left and top of the screen and the beginning of the file. </a:t>
            </a:r>
          </a:p>
          <a:p>
            <a:pPr algn="just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BFA8-4DB1-4943-B960-776C9DC9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C4ED9F0-BE59-4799-B419-BBA94038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When you use a command that moves the cursor forward past the end (right) of a line, the cursor generally moves to the beginning (left) of the next line.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When you move it backward past the beginning of a line, the cursor generally moves to the end of the previous 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6026-D044-4BE3-AD8E-B71EDC27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BE5455C-B69D-44B0-AE0C-49E6D3D1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Sometimes a line in the Work buffer may be too long to appear as a single line on the screen.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In such a case vim wraps the current line onto the next 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F5F8-E691-400F-BB64-C7981C53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B386351-7D27-4392-8031-3BAF602C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You can move the cursor through the text by any Unit of Measure (that is, character, word, line, sentence, paragraph, or screen).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If you precede a cursor-movement command with a number, called a Repeat Factor, the cursor moves that number of units through the text.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32A3-DE68-4F26-BD37-5E23BA2D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by Characters</a:t>
            </a:r>
          </a:p>
        </p:txBody>
      </p:sp>
      <p:pic>
        <p:nvPicPr>
          <p:cNvPr id="17411" name="Content Placeholder 3" descr="v5.JPG">
            <a:extLst>
              <a:ext uri="{FF2B5EF4-FFF2-40B4-BE49-F238E27FC236}">
                <a16:creationId xmlns:a16="http://schemas.microsoft.com/office/drawing/2014/main" id="{2D1BFFD7-8074-48F0-BEB0-7FAAF8D0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884" y="1968429"/>
            <a:ext cx="5074226" cy="1460571"/>
          </a:xfrm>
        </p:spPr>
      </p:pic>
      <p:sp>
        <p:nvSpPr>
          <p:cNvPr id="17412" name="TextBox 4">
            <a:extLst>
              <a:ext uri="{FF2B5EF4-FFF2-40B4-BE49-F238E27FC236}">
                <a16:creationId xmlns:a16="http://schemas.microsoft.com/office/drawing/2014/main" id="{E4C6EA66-FB6D-46FE-8FD5-1D309C1B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035" y="3889376"/>
            <a:ext cx="6165128" cy="11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en-US" sz="2400" dirty="0"/>
              <a:t>Forward: Space bar, l and Right Arrow Key</a:t>
            </a:r>
          </a:p>
          <a:p>
            <a:pPr>
              <a:lnSpc>
                <a:spcPct val="150000"/>
              </a:lnSpc>
            </a:pPr>
            <a:r>
              <a:rPr lang="en-IN" altLang="en-US" sz="2400" dirty="0"/>
              <a:t>Backward:  h and Left Arrow Key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B4FF-63B9-4CF0-9FAF-5C077260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defRPr/>
            </a:pPr>
            <a:r>
              <a:rPr lang="en-US" dirty="0"/>
              <a:t>Moving the Cursor by Characters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09C645A-AF76-4E5A-BDB6-B2D9438F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For example, the command 7 SPACE or 7l moves the cursor seven characters to the right.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1744</Words>
  <Application>Microsoft Office PowerPoint</Application>
  <PresentationFormat>On-screen Show (4:3)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Bahnschrift</vt:lpstr>
      <vt:lpstr>Arial</vt:lpstr>
      <vt:lpstr>Bahnschrift SemiBold</vt:lpstr>
      <vt:lpstr>Calibri</vt:lpstr>
      <vt:lpstr>Office Theme</vt:lpstr>
      <vt:lpstr>PowerPoint Presentation</vt:lpstr>
      <vt:lpstr>Learning Outcomes</vt:lpstr>
      <vt:lpstr>Command Mode</vt:lpstr>
      <vt:lpstr>Forward and Backward</vt:lpstr>
      <vt:lpstr>Moving the Cursor</vt:lpstr>
      <vt:lpstr>Moving the Cursor</vt:lpstr>
      <vt:lpstr>Moving the Cursor</vt:lpstr>
      <vt:lpstr>Moving the Cursor by Characters</vt:lpstr>
      <vt:lpstr>Moving the Cursor by Characters</vt:lpstr>
      <vt:lpstr>Moving the Cursor to a Specific Character</vt:lpstr>
      <vt:lpstr>Moving the Cursor to a Specific Character</vt:lpstr>
      <vt:lpstr>Moving the Cursor by Words</vt:lpstr>
      <vt:lpstr>Moving the Cursor by Words</vt:lpstr>
      <vt:lpstr>Moving the Cursor by Words</vt:lpstr>
      <vt:lpstr>Moving the Cursor by Lines</vt:lpstr>
      <vt:lpstr>Moving the Cursor Within the Screen</vt:lpstr>
      <vt:lpstr>Viewing Different Parts of the Work Buffer</vt:lpstr>
      <vt:lpstr>Viewing Different Parts of the Work Buffer</vt:lpstr>
      <vt:lpstr>Viewing Different Parts of the Work Buffer</vt:lpstr>
      <vt:lpstr>Input Mode</vt:lpstr>
      <vt:lpstr>Inserting Text</vt:lpstr>
      <vt:lpstr>Replacing Text</vt:lpstr>
      <vt:lpstr>Quoting Special Characters in Input Mode</vt:lpstr>
      <vt:lpstr>Quoting Special Characters in Input Mode</vt:lpstr>
      <vt:lpstr>Command Mode: Deleting and Changing Text</vt:lpstr>
      <vt:lpstr>Undoing Changes</vt:lpstr>
      <vt:lpstr>Deleting Characters</vt:lpstr>
      <vt:lpstr>Deleting Text</vt:lpstr>
      <vt:lpstr>Deleting Text</vt:lpstr>
      <vt:lpstr>Deleting Text</vt:lpstr>
      <vt:lpstr>Deleting Text</vt:lpstr>
      <vt:lpstr>Changing Text</vt:lpstr>
      <vt:lpstr>Changing Text</vt:lpstr>
      <vt:lpstr>Changing Text</vt:lpstr>
      <vt:lpstr>Replacing Text</vt:lpstr>
      <vt:lpstr>Replacing Text</vt:lpstr>
      <vt:lpstr>Replacing Text</vt:lpstr>
      <vt:lpstr>Changing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26</cp:revision>
  <dcterms:created xsi:type="dcterms:W3CDTF">2020-12-18T18:59:12Z</dcterms:created>
  <dcterms:modified xsi:type="dcterms:W3CDTF">2021-04-02T05:31:07Z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373495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