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2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F1CF"/>
    <a:srgbClr val="00203F"/>
    <a:srgbClr val="A82B2B"/>
    <a:srgbClr val="2A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12335019-09B9-4105-8462-B7B4A043EF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b="10741"/>
          <a:stretch>
            <a:fillRect/>
          </a:stretch>
        </p:blipFill>
        <p:spPr bwMode="auto">
          <a:xfrm>
            <a:off x="0" y="736600"/>
            <a:ext cx="832008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2F5747-B96D-493E-884A-524D71FE727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3BF1234-7977-4573-9436-56BC65AC265D}"/>
              </a:ext>
            </a:extLst>
          </p:cNvPr>
          <p:cNvSpPr/>
          <p:nvPr userDrawn="1"/>
        </p:nvSpPr>
        <p:spPr>
          <a:xfrm>
            <a:off x="4078288" y="5299075"/>
            <a:ext cx="4864100" cy="822325"/>
          </a:xfrm>
          <a:prstGeom prst="parallelogram">
            <a:avLst/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6167E00-D74C-4BC6-A6AE-2F2A71C29445}"/>
              </a:ext>
            </a:extLst>
          </p:cNvPr>
          <p:cNvSpPr/>
          <p:nvPr userDrawn="1"/>
        </p:nvSpPr>
        <p:spPr>
          <a:xfrm>
            <a:off x="5692775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D8D76E6B-1C66-448A-8FF6-D668CDE6D1D2}"/>
              </a:ext>
            </a:extLst>
          </p:cNvPr>
          <p:cNvSpPr/>
          <p:nvPr userDrawn="1"/>
        </p:nvSpPr>
        <p:spPr>
          <a:xfrm>
            <a:off x="5480050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7294F1D-B006-4EE3-AA53-F76CA423A904}"/>
              </a:ext>
            </a:extLst>
          </p:cNvPr>
          <p:cNvSpPr/>
          <p:nvPr userDrawn="1"/>
        </p:nvSpPr>
        <p:spPr>
          <a:xfrm>
            <a:off x="5275263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D39E5F6-E0A1-4ACD-BE70-D30E3F9FAEDB}"/>
              </a:ext>
            </a:extLst>
          </p:cNvPr>
          <p:cNvSpPr/>
          <p:nvPr userDrawn="1"/>
        </p:nvSpPr>
        <p:spPr>
          <a:xfrm>
            <a:off x="5888038" y="5929313"/>
            <a:ext cx="2790825" cy="501650"/>
          </a:xfrm>
          <a:prstGeom prst="parallelogram">
            <a:avLst/>
          </a:prstGeom>
          <a:solidFill>
            <a:srgbClr val="00D4A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FFAE4-919D-4CE2-90E4-1EF894557685}"/>
              </a:ext>
            </a:extLst>
          </p:cNvPr>
          <p:cNvSpPr txBox="1"/>
          <p:nvPr userDrawn="1"/>
        </p:nvSpPr>
        <p:spPr>
          <a:xfrm>
            <a:off x="4535488" y="5308600"/>
            <a:ext cx="2703512" cy="620713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Dr. </a:t>
            </a:r>
            <a:r>
              <a:rPr lang="en-US" sz="3200" b="1" dirty="0" err="1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Divya</a:t>
            </a:r>
            <a:endParaRPr lang="en-US" sz="3200" b="1" dirty="0">
              <a:solidFill>
                <a:srgbClr val="00D4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AA007-9662-491F-892C-8C35F6B2C9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1863" y="5929313"/>
            <a:ext cx="2667000" cy="501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>
                <a:solidFill>
                  <a:srgbClr val="00203F"/>
                </a:solidFill>
                <a:latin typeface="Bahnschrift" panose="020B0502040204020203" pitchFamily="34" charset="0"/>
              </a:rPr>
              <a:t>Assistant Professor</a:t>
            </a:r>
          </a:p>
        </p:txBody>
      </p:sp>
      <p:sp>
        <p:nvSpPr>
          <p:cNvPr id="12" name="Arrow: Pentagon 5">
            <a:extLst>
              <a:ext uri="{FF2B5EF4-FFF2-40B4-BE49-F238E27FC236}">
                <a16:creationId xmlns:a16="http://schemas.microsoft.com/office/drawing/2014/main" id="{23832977-35B3-441B-A096-55F0EB157DBB}"/>
              </a:ext>
            </a:extLst>
          </p:cNvPr>
          <p:cNvSpPr/>
          <p:nvPr userDrawn="1"/>
        </p:nvSpPr>
        <p:spPr>
          <a:xfrm>
            <a:off x="382588" y="411163"/>
            <a:ext cx="2662237" cy="1322387"/>
          </a:xfrm>
          <a:prstGeom prst="homePlate">
            <a:avLst/>
          </a:prstGeom>
          <a:solidFill>
            <a:srgbClr val="ABF1CF"/>
          </a:solidFill>
          <a:ln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3F"/>
                </a:solidFill>
              </a:rPr>
              <a:t>ECAP448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359044" y="426286"/>
            <a:ext cx="6084514" cy="1292661"/>
          </a:xfrm>
          <a:custGeom>
            <a:avLst/>
            <a:gdLst>
              <a:gd name="connsiteX0" fmla="*/ 0 w 6084514"/>
              <a:gd name="connsiteY0" fmla="*/ 0 h 1292661"/>
              <a:gd name="connsiteX1" fmla="*/ 5915641 w 6084514"/>
              <a:gd name="connsiteY1" fmla="*/ 0 h 1292661"/>
              <a:gd name="connsiteX2" fmla="*/ 6084514 w 6084514"/>
              <a:gd name="connsiteY2" fmla="*/ 168873 h 1292661"/>
              <a:gd name="connsiteX3" fmla="*/ 6084514 w 6084514"/>
              <a:gd name="connsiteY3" fmla="*/ 1292661 h 1292661"/>
              <a:gd name="connsiteX4" fmla="*/ 9051 w 6084514"/>
              <a:gd name="connsiteY4" fmla="*/ 1292661 h 1292661"/>
              <a:gd name="connsiteX5" fmla="*/ 650856 w 6084514"/>
              <a:gd name="connsiteY5" fmla="*/ 650856 h 129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514" h="1292661">
                <a:moveTo>
                  <a:pt x="0" y="0"/>
                </a:moveTo>
                <a:lnTo>
                  <a:pt x="5915641" y="0"/>
                </a:lnTo>
                <a:cubicBezTo>
                  <a:pt x="6008907" y="0"/>
                  <a:pt x="6084514" y="75607"/>
                  <a:pt x="6084514" y="168873"/>
                </a:cubicBezTo>
                <a:lnTo>
                  <a:pt x="6084514" y="1292661"/>
                </a:lnTo>
                <a:lnTo>
                  <a:pt x="9051" y="1292661"/>
                </a:lnTo>
                <a:lnTo>
                  <a:pt x="650856" y="650856"/>
                </a:lnTo>
                <a:close/>
              </a:path>
            </a:pathLst>
          </a:custGeom>
          <a:solidFill>
            <a:srgbClr val="00203F"/>
          </a:solidFill>
          <a:ln>
            <a:solidFill>
              <a:srgbClr val="ABF1C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800100" indent="0" algn="l">
              <a:buNone/>
              <a:defRPr sz="3400" cap="small" baseline="0">
                <a:ln>
                  <a:noFill/>
                </a:ln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94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323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7C65AD-7117-428A-8FBE-C9352BD9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E22BD-B9C7-4537-B078-EBD13948EC30}" type="datetimeFigureOut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F6316D-7DB6-4C15-9288-920383F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619596-EE87-4D3B-BE3A-89CCA011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48565-0A20-4362-B6AD-B9FA77176C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649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BB75AD-787F-4121-9E35-457F2073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8BC9A-5E15-4455-B3C1-1BC2ACFB3A39}" type="datetimeFigureOut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CC8975-A976-4169-B1AC-FF67AD00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61090-EA02-47A7-AD36-9483A9E2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FE03-D799-4D0F-9628-EB00DA3AF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732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C9059-51FD-48AC-917C-9BBBBABD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8593A-4949-4BCD-9427-46E42C013713}" type="datetimeFigureOut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93F-FBC1-401D-847B-B64B69FF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5335A-C4A0-4E5E-B006-ECD6C9BB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74A29-4DCB-4F71-9F7B-BA4185AC2B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605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503B-2D32-45E7-9C94-761D304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D129E-BE84-42BA-9DE7-2AC539C9B639}" type="datetimeFigureOut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68994-D50E-4E64-B2AC-41484C4D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AC534-2E4C-480F-A987-8105992C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21162-883F-4F15-A2AC-6F0861C5F9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250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A07D216E-1868-4EED-B86A-AE2EF36DE506}"/>
              </a:ext>
            </a:extLst>
          </p:cNvPr>
          <p:cNvSpPr/>
          <p:nvPr userDrawn="1"/>
        </p:nvSpPr>
        <p:spPr>
          <a:xfrm>
            <a:off x="1608138" y="2662238"/>
            <a:ext cx="5927725" cy="1574800"/>
          </a:xfrm>
          <a:prstGeom prst="roundRect">
            <a:avLst>
              <a:gd name="adj" fmla="val 10858"/>
            </a:avLst>
          </a:prstGeom>
          <a:solidFill>
            <a:srgbClr val="ABF1CF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FC8D2A53-D29F-472C-AA8B-32E7E11C60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7888" y="3044825"/>
            <a:ext cx="4848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00203F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96063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65651E-2E97-48CF-A3F9-D4F7536A239C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rgbClr val="ABF1CF"/>
              </a:gs>
              <a:gs pos="46000">
                <a:srgbClr val="00203F">
                  <a:alpha val="95000"/>
                </a:srgbClr>
              </a:gs>
              <a:gs pos="100000">
                <a:srgbClr val="00203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12" descr="Bullseye outline">
            <a:extLst>
              <a:ext uri="{FF2B5EF4-FFF2-40B4-BE49-F238E27FC236}">
                <a16:creationId xmlns:a16="http://schemas.microsoft.com/office/drawing/2014/main" id="{8F163EFC-1B13-4892-8FA5-799576DE45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0" y="333375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42A06F46-975C-4ED9-94A0-9AD95205A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8650" y="2243138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203F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2171700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48" y="2809874"/>
            <a:ext cx="7315201" cy="3819525"/>
          </a:xfrm>
        </p:spPr>
        <p:txBody>
          <a:bodyPr/>
          <a:lstStyle>
            <a:lvl1pPr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0024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40EC07-396A-4EE8-9230-505186027E47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553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F974F9-C638-413C-95E4-D532010A1F0F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92AD-6A23-4124-B9DE-9541E12D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8CD83-B22C-4C81-BE4E-140BFA2DCC24}" type="datetimeFigureOut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BEF0-9A91-4E92-8040-9C8149F3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E76D-B7E0-4B9B-B383-892EEE9C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26D07-1FE0-4CDA-85B9-881596087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77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6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33CB0F-55AB-408C-B25C-6BF5943A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C51A3-68D5-4F7E-8F5B-8CB52A2D7865}" type="datetimeFigureOut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7C8862-1299-4562-8520-41134878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0DAE9E-4BA7-4F71-BAB4-862AECBC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73AD2-A508-4E81-86FF-137C553F6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33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3890CFF-5FDB-4B9A-B8E8-CD5A985C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38FC1-C91C-48FA-8A94-0747C11CECEF}" type="datetimeFigureOut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9932C3-33CA-4128-ADFC-BB437435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ECBE13F-53A0-41C9-8B94-3A78B7A3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3F7C0-9F95-475D-B8B4-4771F652C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03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6FBC07B-0C0B-4C7D-B157-C342CBCE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E35D0-A728-452C-AA1A-5F3DA6A0934F}" type="datetimeFigureOut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B41122-67E3-474C-AE8E-D7FE2C62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315B89-3E56-4EA4-BE82-CC6CFBA7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D3673-D734-47EA-B7B0-2C0E44A816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7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BF71503-CB50-40C5-8544-D366C96FCE7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9298B7F-A779-407D-952A-4BC8DF6759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702C-8CFF-4A39-A7CA-DEAF0B675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1F3B6D-0A9D-4A0E-9679-CC1F554C4456}" type="datetimeFigureOut">
              <a:rPr lang="en-US"/>
              <a:pPr>
                <a:defRPr/>
              </a:pPr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F88BC-D395-4AF1-BD23-7390EFB49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A760-5941-4F98-8EAA-252296836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Bahnschrift" pitchFamily="34" charset="0"/>
              </a:defRPr>
            </a:lvl1pPr>
          </a:lstStyle>
          <a:p>
            <a:pPr>
              <a:defRPr/>
            </a:pPr>
            <a:fld id="{72D7E751-1D5C-4EA3-BB31-43683A705C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09" r:id="rId5"/>
    <p:sldLayoutId id="2147483721" r:id="rId6"/>
    <p:sldLayoutId id="2147483710" r:id="rId7"/>
    <p:sldLayoutId id="2147483711" r:id="rId8"/>
    <p:sldLayoutId id="2147483712" r:id="rId9"/>
    <p:sldLayoutId id="2147483722" r:id="rId10"/>
    <p:sldLayoutId id="2147483723" r:id="rId11"/>
    <p:sldLayoutId id="2147483713" r:id="rId12"/>
    <p:sldLayoutId id="2147483714" r:id="rId13"/>
    <p:sldLayoutId id="2147483715" r:id="rId14"/>
    <p:sldLayoutId id="2147483716" r:id="rId15"/>
    <p:sldLayoutId id="2147483724" r:id="rId1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6DB3CA-F6AB-4428-9D9F-99C9E8C13F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9025" y="427038"/>
            <a:ext cx="6084888" cy="12922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Linux and Shell Scripting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FEB1-587E-44BA-ADB5-54588F30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 err="1"/>
              <a:t>shopt</a:t>
            </a:r>
            <a:r>
              <a:rPr lang="en-US" dirty="0"/>
              <a:t>: Turns Shell Features On and Off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6DE54F5-6653-445C-8660-F3160E7E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can turn this feature off (the default) by giving the following command (the </a:t>
            </a:r>
            <a:r>
              <a:rPr lang="en-US" altLang="en-US" b="1" dirty="0"/>
              <a:t>–u </a:t>
            </a:r>
            <a:r>
              <a:rPr lang="en-US" altLang="en-US" dirty="0"/>
              <a:t>stands for unset):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	$ </a:t>
            </a:r>
            <a:r>
              <a:rPr lang="en-US" altLang="en-US" b="1" dirty="0" err="1"/>
              <a:t>shopt</a:t>
            </a:r>
            <a:r>
              <a:rPr lang="en-US" altLang="en-US" b="1" dirty="0"/>
              <a:t> -u </a:t>
            </a:r>
            <a:r>
              <a:rPr lang="en-US" altLang="en-US" b="1" dirty="0" err="1"/>
              <a:t>dotglob</a:t>
            </a:r>
            <a:endParaRPr lang="en-US" altLang="en-US" b="1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shell displays how a feature is set if you give the name of the feature as the only argument to </a:t>
            </a:r>
            <a:r>
              <a:rPr lang="en-US" altLang="en-US" dirty="0" err="1"/>
              <a:t>shopt</a:t>
            </a:r>
            <a:r>
              <a:rPr lang="en-US" altLang="en-US" dirty="0"/>
              <a:t>: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	$ </a:t>
            </a:r>
            <a:r>
              <a:rPr lang="en-US" altLang="en-US" b="1" dirty="0" err="1"/>
              <a:t>shopt</a:t>
            </a:r>
            <a:r>
              <a:rPr lang="en-US" altLang="en-US" b="1" dirty="0"/>
              <a:t> </a:t>
            </a:r>
            <a:r>
              <a:rPr lang="en-US" altLang="en-US" b="1" dirty="0" err="1"/>
              <a:t>dotglob</a:t>
            </a:r>
            <a:endParaRPr lang="en-US" altLang="en-US" b="1" dirty="0"/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dotglob</a:t>
            </a:r>
            <a:r>
              <a:rPr lang="en-US" altLang="en-US" dirty="0"/>
              <a:t> off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24C-5DF9-42FE-80A7-6709C351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 err="1"/>
              <a:t>shopt</a:t>
            </a:r>
            <a:r>
              <a:rPr lang="en-US" dirty="0"/>
              <a:t>: Turns Shell Features On and Off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AE0AB58-5A59-46DE-BD0F-8F401B0E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command </a:t>
            </a:r>
            <a:r>
              <a:rPr lang="en-US" altLang="en-US" dirty="0" err="1"/>
              <a:t>shopt</a:t>
            </a:r>
            <a:r>
              <a:rPr lang="en-US" altLang="en-US" dirty="0"/>
              <a:t> without any options or arguments lists the features controlled by </a:t>
            </a:r>
            <a:r>
              <a:rPr lang="en-US" altLang="en-US" dirty="0" err="1"/>
              <a:t>shopt</a:t>
            </a:r>
            <a:r>
              <a:rPr lang="en-US" altLang="en-US" dirty="0"/>
              <a:t> and their state.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command </a:t>
            </a:r>
            <a:r>
              <a:rPr lang="en-US" altLang="en-US" dirty="0" err="1"/>
              <a:t>shopt</a:t>
            </a:r>
            <a:r>
              <a:rPr lang="en-US" altLang="en-US" dirty="0"/>
              <a:t> –s without an argument lists the features controlled by </a:t>
            </a:r>
            <a:r>
              <a:rPr lang="en-US" altLang="en-US" dirty="0" err="1"/>
              <a:t>shopt</a:t>
            </a:r>
            <a:r>
              <a:rPr lang="en-US" altLang="en-US" dirty="0"/>
              <a:t> that are set or on.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command </a:t>
            </a:r>
            <a:r>
              <a:rPr lang="en-US" altLang="en-US" dirty="0" err="1"/>
              <a:t>shopt</a:t>
            </a:r>
            <a:r>
              <a:rPr lang="en-US" altLang="en-US" dirty="0"/>
              <a:t> –u lists the features that are unset or off.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4BDA-8E14-4913-8E54-D69B00E4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bash features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ADE19D-3F37-4208-99B0-0CDEF449D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51058"/>
              </p:ext>
            </p:extLst>
          </p:nvPr>
        </p:nvGraphicFramePr>
        <p:xfrm>
          <a:off x="361950" y="1355725"/>
          <a:ext cx="8582024" cy="5121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9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5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ABF1CF"/>
                          </a:solidFill>
                        </a:rPr>
                        <a:t>Feature</a:t>
                      </a:r>
                      <a:endParaRPr lang="en-US" sz="1800" dirty="0">
                        <a:solidFill>
                          <a:srgbClr val="ABF1CF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ABF1CF"/>
                          </a:solidFill>
                        </a:rPr>
                        <a:t>Description</a:t>
                      </a:r>
                      <a:endParaRPr lang="en-US" sz="1800" dirty="0">
                        <a:solidFill>
                          <a:srgbClr val="ABF1CF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ABF1CF"/>
                          </a:solidFill>
                        </a:rPr>
                        <a:t>Syntax</a:t>
                      </a:r>
                      <a:endParaRPr lang="en-US" sz="1800" dirty="0">
                        <a:solidFill>
                          <a:srgbClr val="ABF1CF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ABF1CF"/>
                          </a:solidFill>
                        </a:rPr>
                        <a:t>Alternate Syntax</a:t>
                      </a:r>
                      <a:endParaRPr lang="en-US" sz="1800" dirty="0">
                        <a:solidFill>
                          <a:srgbClr val="ABF1CF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2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allexport</a:t>
                      </a:r>
                      <a:endParaRPr lang="en-US" sz="180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Automatically exports all variables and</a:t>
                      </a:r>
                    </a:p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functions you create or modify after giving</a:t>
                      </a:r>
                    </a:p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command.</a:t>
                      </a:r>
                      <a:endParaRPr lang="en-US" sz="180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allexport</a:t>
                      </a:r>
                      <a:endParaRPr lang="en-US" sz="180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–a</a:t>
                      </a:r>
                      <a:endParaRPr lang="en-US" sz="180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5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braceexpand</a:t>
                      </a:r>
                      <a:endParaRPr lang="en-US" sz="180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bash to perform brace expansion</a:t>
                      </a:r>
                      <a:endParaRPr lang="en-US" sz="180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braceexpand</a:t>
                      </a:r>
                      <a:endParaRPr lang="en-US" sz="180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–B</a:t>
                      </a:r>
                      <a:endParaRPr lang="en-US" sz="180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51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cdspell</a:t>
                      </a:r>
                      <a:endParaRPr lang="en-US" sz="180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Corrects minor spelling errors in directory</a:t>
                      </a:r>
                    </a:p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names used as arguments to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shopt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–s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cdspell</a:t>
                      </a:r>
                      <a:endParaRPr lang="en-US" sz="180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2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cmdhist</a:t>
                      </a:r>
                      <a:endParaRPr lang="en-US" sz="180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Saves all lines of a multiline command in</a:t>
                      </a:r>
                    </a:p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same history entry, adding semicolons</a:t>
                      </a:r>
                    </a:p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needed.</a:t>
                      </a:r>
                      <a:endParaRPr lang="en-US" sz="180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shopt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–s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cmdhist</a:t>
                      </a:r>
                      <a:endParaRPr lang="en-US" sz="180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DB0E-9A67-4F12-A5DA-A202971D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bash features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31A558-A7A7-4886-B06E-F40846159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402434"/>
              </p:ext>
            </p:extLst>
          </p:nvPr>
        </p:nvGraphicFramePr>
        <p:xfrm>
          <a:off x="361950" y="1720272"/>
          <a:ext cx="8582024" cy="43894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2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6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484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dotglob</a:t>
                      </a:r>
                      <a:endParaRPr lang="en-US" sz="1800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shell special characters (wildcards) in an ambiguous file reference</a:t>
                      </a:r>
                    </a:p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match a leading period in a filename. By default special characters do not match a</a:t>
                      </a:r>
                    </a:p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leading period. You must always specify the filenames . and .. explicitly because no</a:t>
                      </a:r>
                    </a:p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ever matches them.</a:t>
                      </a:r>
                      <a:endParaRPr lang="en-US" sz="1800" b="0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shopt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–s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dotglob</a:t>
                      </a:r>
                      <a:endParaRPr lang="en-US" sz="1800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2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emacs</a:t>
                      </a:r>
                      <a:endParaRPr lang="en-US" sz="1800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emacs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editing mode for command-line editing</a:t>
                      </a:r>
                      <a:endParaRPr lang="en-US" sz="1800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emacs</a:t>
                      </a:r>
                      <a:endParaRPr lang="en-US" sz="1800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6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errexit</a:t>
                      </a:r>
                      <a:endParaRPr lang="en-US" sz="1800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bash to exit when a simple command (not a control structure) fails.</a:t>
                      </a:r>
                      <a:endParaRPr lang="en-US" sz="1800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errexit</a:t>
                      </a:r>
                      <a:endParaRPr lang="en-US" sz="1800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–e</a:t>
                      </a:r>
                      <a:endParaRPr lang="en-US" sz="1800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95EF-23CE-4D31-93B7-3DAAE00F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bash features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C982C3-CFA0-47CC-8019-1B1891424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777898"/>
              </p:ext>
            </p:extLst>
          </p:nvPr>
        </p:nvGraphicFramePr>
        <p:xfrm>
          <a:off x="361950" y="1295400"/>
          <a:ext cx="8582024" cy="53165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1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0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6599"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execfail</a:t>
                      </a:r>
                      <a:endParaRPr lang="en-US" sz="1700" dirty="0"/>
                    </a:p>
                  </a:txBody>
                  <a:tcPr marT="43643" marB="43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a shell script to continue running when it cannot find the file that is given as an argument to exec. By default a script terminates when exec cannot find the file that is given as its argument.</a:t>
                      </a:r>
                      <a:endParaRPr lang="en-US" sz="1700" dirty="0"/>
                    </a:p>
                  </a:txBody>
                  <a:tcPr marT="43643" marB="43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shopt</a:t>
                      </a:r>
                      <a:r>
                        <a:rPr lang="en-US" sz="17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–s </a:t>
                      </a:r>
                      <a:r>
                        <a:rPr lang="en-US" sz="17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execfail</a:t>
                      </a:r>
                      <a:endParaRPr lang="en-US" sz="1700" dirty="0"/>
                    </a:p>
                  </a:txBody>
                  <a:tcPr marT="43643" marB="43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T="43643" marB="43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608"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expand_</a:t>
                      </a:r>
                    </a:p>
                    <a:p>
                      <a:pPr algn="ctr"/>
                      <a:r>
                        <a:rPr lang="en-US" sz="17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aliases</a:t>
                      </a:r>
                      <a:endParaRPr lang="en-US" sz="1700" dirty="0"/>
                    </a:p>
                  </a:txBody>
                  <a:tcPr marT="43643" marB="43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aliases to be expanded</a:t>
                      </a:r>
                    </a:p>
                    <a:p>
                      <a:pPr algn="ctr"/>
                      <a:r>
                        <a:rPr lang="en-US" sz="17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(by default it is on for interactive shells and off for </a:t>
                      </a:r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noninteractive</a:t>
                      </a:r>
                      <a:r>
                        <a:rPr lang="en-US" sz="17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shells).</a:t>
                      </a:r>
                      <a:endParaRPr lang="en-US" sz="1700" dirty="0"/>
                    </a:p>
                  </a:txBody>
                  <a:tcPr marT="43643" marB="43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shopt</a:t>
                      </a:r>
                      <a:r>
                        <a:rPr lang="en-US" sz="17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–s </a:t>
                      </a:r>
                      <a:r>
                        <a:rPr lang="en-US" sz="17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expand_alias</a:t>
                      </a:r>
                      <a:endParaRPr lang="en-US" sz="1700" dirty="0"/>
                    </a:p>
                  </a:txBody>
                  <a:tcPr marT="43643" marB="43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T="43643" marB="43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608"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hashall</a:t>
                      </a:r>
                      <a:endParaRPr lang="en-US" sz="1700" dirty="0"/>
                    </a:p>
                  </a:txBody>
                  <a:tcPr marT="43643" marB="43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bash to remember where commands it has found using </a:t>
                      </a:r>
                      <a:r>
                        <a:rPr lang="en-US" sz="17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 </a:t>
                      </a:r>
                    </a:p>
                    <a:p>
                      <a:pPr algn="ctr"/>
                      <a:r>
                        <a:rPr lang="en-US" sz="17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are located (default).</a:t>
                      </a:r>
                      <a:endParaRPr lang="en-US" sz="1700" dirty="0"/>
                    </a:p>
                  </a:txBody>
                  <a:tcPr marT="43643" marB="43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</a:t>
                      </a:r>
                      <a:r>
                        <a:rPr lang="en-US" sz="17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hashall</a:t>
                      </a:r>
                      <a:endParaRPr lang="en-US" sz="1700" dirty="0"/>
                    </a:p>
                  </a:txBody>
                  <a:tcPr marT="43643" marB="43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–h</a:t>
                      </a:r>
                      <a:endParaRPr lang="en-US" sz="1700" dirty="0"/>
                    </a:p>
                  </a:txBody>
                  <a:tcPr marT="43643" marB="43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4723"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histappend</a:t>
                      </a:r>
                      <a:endParaRPr lang="en-US" sz="1700" dirty="0"/>
                    </a:p>
                  </a:txBody>
                  <a:tcPr marT="43643" marB="43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bash to append the history list to the file named by </a:t>
                      </a:r>
                      <a:r>
                        <a:rPr lang="en-US" sz="17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HISTFILE </a:t>
                      </a:r>
                      <a:r>
                        <a:rPr lang="en-US" sz="17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the shell exits. By default bash overwrites this file.</a:t>
                      </a:r>
                      <a:endParaRPr lang="en-US" sz="1700" dirty="0"/>
                    </a:p>
                  </a:txBody>
                  <a:tcPr marT="43643" marB="43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shopt</a:t>
                      </a:r>
                      <a:r>
                        <a:rPr lang="en-US" sz="17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–s </a:t>
                      </a:r>
                      <a:r>
                        <a:rPr lang="en-US" sz="17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histappend</a:t>
                      </a:r>
                      <a:endParaRPr lang="en-US" sz="1700" dirty="0"/>
                    </a:p>
                  </a:txBody>
                  <a:tcPr marT="43643" marB="43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3643" marB="43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0268-20B0-488F-981C-A6BE1A7F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bash features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B03094-9999-4E25-9B73-2F0353D15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322047"/>
              </p:ext>
            </p:extLst>
          </p:nvPr>
        </p:nvGraphicFramePr>
        <p:xfrm>
          <a:off x="280988" y="2246745"/>
          <a:ext cx="8582024" cy="33881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852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histexpand</a:t>
                      </a:r>
                      <a:endParaRPr lang="en-US" sz="1800" dirty="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on the history mechanism (which uses exclamation points by default. Turn this feature off to turn off history expansion.</a:t>
                      </a:r>
                      <a:endParaRPr lang="en-US" sz="1800" dirty="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histexpand</a:t>
                      </a:r>
                      <a:endParaRPr lang="en-US" sz="1800" dirty="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–H</a:t>
                      </a:r>
                      <a:endParaRPr lang="en-US" sz="1800" dirty="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endParaRPr lang="en-US" sz="1800" dirty="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Enables command history</a:t>
                      </a:r>
                      <a:endParaRPr lang="en-US" sz="1800" dirty="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history</a:t>
                      </a:r>
                      <a:endParaRPr lang="en-US" sz="1800" dirty="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24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huponexit</a:t>
                      </a:r>
                      <a:endParaRPr lang="en-US" sz="1800" dirty="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that bash send a SIGHUP signal to all jobs when an  interactive login shell exits.</a:t>
                      </a:r>
                      <a:endParaRPr lang="en-US" sz="1800" dirty="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shopt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–s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huponexit</a:t>
                      </a:r>
                      <a:endParaRPr lang="en-US" sz="1800" dirty="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24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ignoreeof</a:t>
                      </a:r>
                      <a:endParaRPr lang="en-US" sz="1800" dirty="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that bash must receive ten EOF characters before it exits. Useful on noisy dial-up lines.</a:t>
                      </a:r>
                      <a:endParaRPr lang="en-US" sz="1800" dirty="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ignoreeof</a:t>
                      </a:r>
                      <a:endParaRPr lang="en-US" sz="1800" dirty="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41B3-D4B2-4615-8175-1512F44C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bash features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538D95-93CB-4A9B-B45A-E90E22D74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531463"/>
              </p:ext>
            </p:extLst>
          </p:nvPr>
        </p:nvGraphicFramePr>
        <p:xfrm>
          <a:off x="361950" y="2228272"/>
          <a:ext cx="8582024" cy="375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3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monitor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Enables job control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monitor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nocaseglob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ambiguous file references to match filenames without</a:t>
                      </a:r>
                    </a:p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regard to case (off by default).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shopt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–s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nocaseglob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noclobber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prevent overwriting files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noclobber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noglob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Disables pathname expansion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noglob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job control enabled, reports the termination status of background</a:t>
                      </a:r>
                    </a:p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jobs immediately. The default behavior is to display the status just before the next prompt.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notify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D82D-10CA-4243-A24E-51398859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bash features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76C2A0-8163-4540-B523-F1D2C7B04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912102"/>
              </p:ext>
            </p:extLst>
          </p:nvPr>
        </p:nvGraphicFramePr>
        <p:xfrm>
          <a:off x="361950" y="2006600"/>
          <a:ext cx="8582025" cy="4029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4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890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nounset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an error and exits from a shell script when you use an unset variable in an interactive shell. The default is to display a null value for an unset variable.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nounset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–u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90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nullglob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bash to expand ambiguous file</a:t>
                      </a:r>
                    </a:p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References that do not match a filename to a null string. By default bash passes these file references without expanding them.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shopt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–s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nullglob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posix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Runs bash in POSIX mode.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posix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8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verbose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command lines as bash reads</a:t>
                      </a:r>
                    </a:p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them.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verbose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–v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8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vi editing mode for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commandline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editing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vi</a:t>
                      </a:r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CE00-481A-4A59-B656-D051654F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bash features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4D8596-E45A-494C-8771-195F30ECF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863175"/>
              </p:ext>
            </p:extLst>
          </p:nvPr>
        </p:nvGraphicFramePr>
        <p:xfrm>
          <a:off x="361950" y="3013363"/>
          <a:ext cx="8582024" cy="12858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8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852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xpg_echo</a:t>
                      </a:r>
                      <a:endParaRPr lang="en-US" sz="1800" dirty="0"/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the echo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builtin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expand backslash escape sequences without the need for the 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–e option</a:t>
                      </a:r>
                      <a:endParaRPr lang="en-US" sz="1800" b="0" dirty="0"/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shopt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–s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xpg_echo</a:t>
                      </a:r>
                      <a:endParaRPr lang="en-US" sz="1800" dirty="0"/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3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xtrace</a:t>
                      </a:r>
                      <a:endParaRPr lang="en-US" sz="1800" dirty="0"/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Turns on shell debugging</a:t>
                      </a:r>
                      <a:endParaRPr lang="en-US" sz="1800" dirty="0"/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–o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xtrace</a:t>
                      </a:r>
                      <a:endParaRPr lang="en-US" sz="1800" dirty="0"/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–x</a:t>
                      </a:r>
                      <a:endParaRPr lang="en-US" sz="1800" dirty="0"/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6170-9A20-4276-A041-ADC824CE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10B7BEE-3B1D-41AF-9D38-AE5D80B0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809875"/>
            <a:ext cx="7315200" cy="38195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Know how to control bash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B93C-6CD9-4594-836D-F1D734DB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Command Line Options</a:t>
            </a:r>
            <a:endParaRPr 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4A51870-9F9A-48C2-AD31-0D61BAC4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Two kinds of command-line options are available: short and long.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Short options consist of a hyphen followed by a letter.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Long options have two hyphens followed by multiple characters. Long options must appear before short options on a command line that calls bash.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6237-57F1-4E24-B0B3-4CB59DBF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Command Line Options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99ADF7-5119-4184-A1C1-99BFA6E83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874845"/>
              </p:ext>
            </p:extLst>
          </p:nvPr>
        </p:nvGraphicFramePr>
        <p:xfrm>
          <a:off x="265113" y="1517650"/>
          <a:ext cx="8582025" cy="50085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9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08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ABF1CF"/>
                          </a:solidFill>
                        </a:rPr>
                        <a:t>Option</a:t>
                      </a:r>
                      <a:endParaRPr lang="en-US" sz="1800" b="1" dirty="0">
                        <a:solidFill>
                          <a:srgbClr val="ABF1CF"/>
                        </a:solidFill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ABF1CF"/>
                          </a:solidFill>
                        </a:rPr>
                        <a:t>Explanation</a:t>
                      </a:r>
                      <a:endParaRPr lang="en-US" sz="1800" b="1" dirty="0">
                        <a:solidFill>
                          <a:srgbClr val="ABF1CF"/>
                        </a:solidFill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ABF1CF"/>
                          </a:solidFill>
                        </a:rPr>
                        <a:t>Syntax</a:t>
                      </a:r>
                      <a:endParaRPr lang="en-US" sz="1800" b="1" dirty="0">
                        <a:solidFill>
                          <a:srgbClr val="ABF1CF"/>
                        </a:solidFill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8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Help</a:t>
                      </a:r>
                      <a:endParaRPr lang="en-US" sz="18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usage message.</a:t>
                      </a:r>
                      <a:endParaRPr lang="en-US" sz="18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--help</a:t>
                      </a:r>
                      <a:endParaRPr lang="en-US" sz="18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829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No edit</a:t>
                      </a:r>
                      <a:endParaRPr lang="en-US" sz="18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Prevents users from using the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Readline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Library to edit command lines in an interactive shell.</a:t>
                      </a:r>
                      <a:endParaRPr lang="en-US" sz="18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--</a:t>
                      </a:r>
                      <a:r>
                        <a:rPr lang="en-IN" sz="1800" dirty="0" err="1"/>
                        <a:t>noediting</a:t>
                      </a:r>
                      <a:endParaRPr lang="en-US" sz="18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829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No profile</a:t>
                      </a:r>
                      <a:endParaRPr lang="en-US" sz="18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Prevents reading these startup files:</a:t>
                      </a:r>
                    </a:p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/etc/profile, ~/.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bash_profile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 ~/.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bash_login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~/.profile.</a:t>
                      </a:r>
                      <a:endParaRPr lang="en-US" sz="18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--</a:t>
                      </a:r>
                      <a:r>
                        <a:rPr lang="en-IN" sz="1800" dirty="0" err="1"/>
                        <a:t>noprofile</a:t>
                      </a:r>
                      <a:endParaRPr lang="en-US" sz="18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378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No </a:t>
                      </a:r>
                      <a:r>
                        <a:rPr lang="en-IN" sz="1800" dirty="0" err="1"/>
                        <a:t>rc</a:t>
                      </a:r>
                      <a:endParaRPr lang="en-US" sz="18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Prevents reading the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~/.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bashrc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startup file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This option is on by default if the shell is</a:t>
                      </a:r>
                    </a:p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called as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sh.</a:t>
                      </a:r>
                      <a:endParaRPr lang="en-US" sz="18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--</a:t>
                      </a:r>
                      <a:r>
                        <a:rPr lang="en-IN" sz="1800" dirty="0" err="1"/>
                        <a:t>norc</a:t>
                      </a:r>
                      <a:endParaRPr lang="en-US" sz="18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FF30-FBCF-479B-B7D4-47FE73E8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Command Line Options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681F5F-A5FB-4ECE-87ED-6488741AD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534951"/>
              </p:ext>
            </p:extLst>
          </p:nvPr>
        </p:nvGraphicFramePr>
        <p:xfrm>
          <a:off x="361950" y="1295400"/>
          <a:ext cx="8582025" cy="51879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40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2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POSIX</a:t>
                      </a:r>
                      <a:endParaRPr lang="en-US" sz="1800" dirty="0"/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Runs bash in POSIX mode.</a:t>
                      </a:r>
                      <a:endParaRPr lang="en-US" sz="1800" dirty="0"/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--</a:t>
                      </a:r>
                      <a:r>
                        <a:rPr lang="en-IN" sz="1800" dirty="0" err="1"/>
                        <a:t>posix</a:t>
                      </a:r>
                      <a:endParaRPr lang="en-US" sz="1800" dirty="0"/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54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Version</a:t>
                      </a:r>
                      <a:endParaRPr lang="en-US" sz="1800" dirty="0"/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bash version information and exits.</a:t>
                      </a:r>
                      <a:endParaRPr lang="en-US" sz="1800" dirty="0"/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--version</a:t>
                      </a:r>
                      <a:endParaRPr lang="en-US" sz="1800" dirty="0"/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54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Login</a:t>
                      </a:r>
                      <a:endParaRPr lang="en-US" sz="1800" dirty="0"/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bash to run as though it were a login shell.</a:t>
                      </a:r>
                      <a:endParaRPr lang="en-US" sz="1800" dirty="0"/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-l (lowercase “l”)</a:t>
                      </a:r>
                      <a:endParaRPr lang="en-US" sz="1800" dirty="0"/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64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Shopt</a:t>
                      </a:r>
                      <a:endParaRPr lang="en-US" sz="1800" dirty="0"/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Runs a shell with the opt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shopt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option . A –O (uppercase “O”) sets the option; +O unsets it.</a:t>
                      </a:r>
                      <a:endParaRPr lang="en-US" sz="1800" b="0" i="0" dirty="0"/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[±] 0 [opt]</a:t>
                      </a:r>
                      <a:endParaRPr lang="en-US" sz="1800" dirty="0"/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2734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End of options</a:t>
                      </a:r>
                      <a:endParaRPr lang="en-US" sz="1800" dirty="0"/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command line, signals the end of options. Subsequent tokens are treated as arguments even if they begin with a hyphen (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–).</a:t>
                      </a:r>
                      <a:endParaRPr lang="en-US" sz="1800" dirty="0"/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--</a:t>
                      </a:r>
                      <a:endParaRPr lang="en-US" sz="1800" dirty="0"/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62A6-3DEE-413A-A760-5FC09ED0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Shell Features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86CECCB-69C6-4632-9251-67FCEC3C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can control the behavior of the </a:t>
            </a:r>
            <a:r>
              <a:rPr lang="en-US" altLang="en-US" dirty="0" err="1"/>
              <a:t>Bourne</a:t>
            </a:r>
            <a:r>
              <a:rPr lang="en-US" altLang="en-US" dirty="0"/>
              <a:t> Again Shell by turning features on and off.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Different features use different methods to turn features on and off.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set </a:t>
            </a:r>
            <a:r>
              <a:rPr lang="en-US" altLang="en-US" dirty="0" err="1"/>
              <a:t>builtin</a:t>
            </a:r>
            <a:r>
              <a:rPr lang="en-US" altLang="en-US" dirty="0"/>
              <a:t> controls one group of features, while the </a:t>
            </a:r>
            <a:r>
              <a:rPr lang="en-US" altLang="en-US" dirty="0" err="1"/>
              <a:t>shopt</a:t>
            </a:r>
            <a:r>
              <a:rPr lang="en-US" altLang="en-US" dirty="0"/>
              <a:t> </a:t>
            </a:r>
            <a:r>
              <a:rPr lang="en-US" altLang="en-US" dirty="0" err="1"/>
              <a:t>builtin</a:t>
            </a:r>
            <a:r>
              <a:rPr lang="en-US" altLang="en-US" dirty="0"/>
              <a:t> controls another group.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can also control many features from the command line you use to call bash.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5EE2-5299-4F4D-97D4-F480F8E8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set </a:t>
            </a:r>
            <a:r>
              <a:rPr lang="en-US" b="1" dirty="0"/>
              <a:t>±o: Turns Shell Features On and Off</a:t>
            </a:r>
            <a:endParaRPr lang="en-US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AA40874-1341-475D-84F2-72ECC682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bash set </a:t>
            </a:r>
            <a:r>
              <a:rPr lang="en-US" altLang="en-US" dirty="0" err="1"/>
              <a:t>builtin</a:t>
            </a:r>
            <a:r>
              <a:rPr lang="en-US" altLang="en-US" dirty="0"/>
              <a:t> (there is a set </a:t>
            </a:r>
            <a:r>
              <a:rPr lang="en-US" altLang="en-US" dirty="0" err="1"/>
              <a:t>builtin</a:t>
            </a:r>
            <a:r>
              <a:rPr lang="en-US" altLang="en-US" dirty="0"/>
              <a:t> in </a:t>
            </a:r>
            <a:r>
              <a:rPr lang="en-US" altLang="en-US" dirty="0" err="1"/>
              <a:t>tcsh</a:t>
            </a:r>
            <a:r>
              <a:rPr lang="en-US" altLang="en-US" dirty="0"/>
              <a:t>, but it works differently), when used with the –o or +o option, enables, disables, and lists certain bash features.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For example, the following command turns on the </a:t>
            </a:r>
            <a:r>
              <a:rPr lang="en-US" altLang="en-US" dirty="0" err="1"/>
              <a:t>noclobber</a:t>
            </a:r>
            <a:r>
              <a:rPr lang="en-US" altLang="en-US" dirty="0"/>
              <a:t> feature: 		$ set -o </a:t>
            </a:r>
            <a:r>
              <a:rPr lang="en-US" altLang="en-US" dirty="0" err="1"/>
              <a:t>noclobber</a:t>
            </a:r>
            <a:endParaRPr lang="en-US" altLang="en-US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can turn this feature off (the default) by giving the command: 			$ set +o </a:t>
            </a:r>
            <a:r>
              <a:rPr lang="en-US" altLang="en-US" dirty="0" err="1"/>
              <a:t>noclobber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F684-5C34-4300-ADD2-FCD47F22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set </a:t>
            </a:r>
            <a:r>
              <a:rPr lang="en-US" b="1" dirty="0"/>
              <a:t>±o: Turns Shell Features On and Off</a:t>
            </a:r>
            <a:endParaRPr 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A90FE3D-BAB6-4509-AE36-FA442765A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command set –o without an option lists each of the features controlled by set, followed by its state (on or off).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command set +o without an option lists the same features in a form you can use as input to the shell.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F4FB-C484-4791-AAC3-33374322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 err="1"/>
              <a:t>shopt</a:t>
            </a:r>
            <a:r>
              <a:rPr lang="en-US" dirty="0"/>
              <a:t>: Turns Shell Features On and Off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5352DB1-7B88-4F83-8A8B-7A72F39C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shopt</a:t>
            </a:r>
            <a:r>
              <a:rPr lang="en-US" altLang="en-US" dirty="0"/>
              <a:t> (shell option) </a:t>
            </a:r>
            <a:r>
              <a:rPr lang="en-US" altLang="en-US" dirty="0" err="1"/>
              <a:t>builtin</a:t>
            </a:r>
            <a:r>
              <a:rPr lang="en-US" altLang="en-US" dirty="0"/>
              <a:t> (not available in </a:t>
            </a:r>
            <a:r>
              <a:rPr lang="en-US" altLang="en-US" dirty="0" err="1"/>
              <a:t>tcsh</a:t>
            </a:r>
            <a:r>
              <a:rPr lang="en-US" altLang="en-US" dirty="0"/>
              <a:t>) enables, disables, and lists certain bash features that control the behavior of the shell.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For example, the following command causes bash to include filenames that begin with a period (.) when it expands ambiguous file references (the –s stands for set): 	$ </a:t>
            </a:r>
            <a:r>
              <a:rPr lang="en-US" altLang="en-US" dirty="0" err="1"/>
              <a:t>shopt</a:t>
            </a:r>
            <a:r>
              <a:rPr lang="en-US" altLang="en-US" dirty="0"/>
              <a:t> -s </a:t>
            </a:r>
            <a:r>
              <a:rPr lang="en-US" altLang="en-US" dirty="0" err="1"/>
              <a:t>dotglob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1313</Words>
  <Application>Microsoft Office PowerPoint</Application>
  <PresentationFormat>On-screen Show (4:3)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Bahnschrift SemiBold</vt:lpstr>
      <vt:lpstr>Bahnschrift</vt:lpstr>
      <vt:lpstr>Calibri</vt:lpstr>
      <vt:lpstr>Office Theme</vt:lpstr>
      <vt:lpstr>PowerPoint Presentation</vt:lpstr>
      <vt:lpstr>Learning Outcomes</vt:lpstr>
      <vt:lpstr>Command Line Options</vt:lpstr>
      <vt:lpstr>Command Line Options</vt:lpstr>
      <vt:lpstr>Command Line Options</vt:lpstr>
      <vt:lpstr>Shell Features</vt:lpstr>
      <vt:lpstr>set ±o: Turns Shell Features On and Off</vt:lpstr>
      <vt:lpstr>set ±o: Turns Shell Features On and Off</vt:lpstr>
      <vt:lpstr>shopt: Turns Shell Features On and Off</vt:lpstr>
      <vt:lpstr>shopt: Turns Shell Features On and Off</vt:lpstr>
      <vt:lpstr>shopt: Turns Shell Features On and Off</vt:lpstr>
      <vt:lpstr>bash features</vt:lpstr>
      <vt:lpstr>bash features</vt:lpstr>
      <vt:lpstr>bash features</vt:lpstr>
      <vt:lpstr>bash features</vt:lpstr>
      <vt:lpstr>bash features</vt:lpstr>
      <vt:lpstr>bash features</vt:lpstr>
      <vt:lpstr>bash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21</cp:revision>
  <dcterms:created xsi:type="dcterms:W3CDTF">2020-12-18T18:59:12Z</dcterms:created>
  <dcterms:modified xsi:type="dcterms:W3CDTF">2021-04-09T05:49:41Z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184151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