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4" roundtripDataSignature="AMtx7miUm3rtFiInDg2v3Zc8Aee2YxEE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520ACC-69FC-4D49-8F81-B2B53F267ECF}">
  <a:tblStyle styleId="{2C520ACC-69FC-4D49-8F81-B2B53F267ECF}" styleName="Table_0">
    <a:wholeTbl>
      <a:tcTxStyle b="off" i="off">
        <a:font>
          <a:latin typeface="Bahnschrift"/>
          <a:ea typeface="Bahnschrift"/>
          <a:cs typeface="Bahnschrif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Bahnschrift"/>
          <a:ea typeface="Bahnschrift"/>
          <a:cs typeface="Bahnschrift"/>
        </a:font>
        <a:schemeClr val="lt1"/>
      </a:tcTxStyle>
      <a:tcStyle>
        <a:fill>
          <a:solidFill>
            <a:schemeClr val="accent1"/>
          </a:solidFill>
        </a:fill>
      </a:tcStyle>
    </a:lastCol>
    <a:firstCol>
      <a:tcTxStyle b="on" i="off">
        <a:font>
          <a:latin typeface="Bahnschrift"/>
          <a:ea typeface="Bahnschrift"/>
          <a:cs typeface="Bahnschrift"/>
        </a:font>
        <a:schemeClr val="lt1"/>
      </a:tcTxStyle>
      <a:tcStyle>
        <a:fill>
          <a:solidFill>
            <a:schemeClr val="accent1"/>
          </a:solidFill>
        </a:fill>
      </a:tcStyle>
    </a:firstCol>
    <a:lastRow>
      <a:tcTxStyle b="on" i="off">
        <a:font>
          <a:latin typeface="Bahnschrift"/>
          <a:ea typeface="Bahnschrift"/>
          <a:cs typeface="Bahnschrif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Bahnschrift"/>
          <a:ea typeface="Bahnschrift"/>
          <a:cs typeface="Bahnschrif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1" name="Shape 11"/>
        <p:cNvGrpSpPr/>
        <p:nvPr/>
      </p:nvGrpSpPr>
      <p:grpSpPr>
        <a:xfrm>
          <a:off x="0" y="0"/>
          <a:ext cx="0" cy="0"/>
          <a:chOff x="0" y="0"/>
          <a:chExt cx="0" cy="0"/>
        </a:xfrm>
      </p:grpSpPr>
      <p:pic>
        <p:nvPicPr>
          <p:cNvPr id="12" name="Google Shape;12;p39"/>
          <p:cNvPicPr preferRelativeResize="0"/>
          <p:nvPr/>
        </p:nvPicPr>
        <p:blipFill rotWithShape="1">
          <a:blip r:embed="rId2">
            <a:alphaModFix/>
          </a:blip>
          <a:srcRect b="10741" l="32639" r="0" t="0"/>
          <a:stretch/>
        </p:blipFill>
        <p:spPr>
          <a:xfrm>
            <a:off x="0" y="736600"/>
            <a:ext cx="8320088" cy="6121400"/>
          </a:xfrm>
          <a:prstGeom prst="rect">
            <a:avLst/>
          </a:prstGeom>
          <a:noFill/>
          <a:ln>
            <a:noFill/>
          </a:ln>
        </p:spPr>
      </p:pic>
      <p:sp>
        <p:nvSpPr>
          <p:cNvPr id="13" name="Google Shape;13;p39"/>
          <p:cNvSpPr/>
          <p:nvPr/>
        </p:nvSpPr>
        <p:spPr>
          <a:xfrm>
            <a:off x="0" y="0"/>
            <a:ext cx="9144000" cy="6858000"/>
          </a:xfrm>
          <a:prstGeom prst="rect">
            <a:avLst/>
          </a:prstGeom>
          <a:gradFill>
            <a:gsLst>
              <a:gs pos="0">
                <a:srgbClr val="000000">
                  <a:alpha val="0"/>
                </a:srgbClr>
              </a:gs>
              <a:gs pos="75000">
                <a:srgbClr val="39393A">
                  <a:alpha val="81960"/>
                </a:srgbClr>
              </a:gs>
              <a:gs pos="100000">
                <a:schemeClr val="dk1"/>
              </a:gs>
            </a:gsLst>
            <a:path path="circle">
              <a:fillToRect b="50%" l="50%" r="50%" t="50%"/>
            </a:path>
            <a:tileRect/>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39"/>
          <p:cNvSpPr/>
          <p:nvPr/>
        </p:nvSpPr>
        <p:spPr>
          <a:xfrm>
            <a:off x="4078288" y="5299075"/>
            <a:ext cx="4864100" cy="822325"/>
          </a:xfrm>
          <a:prstGeom prst="parallelogram">
            <a:avLst>
              <a:gd fmla="val 25000" name="adj"/>
            </a:avLst>
          </a:prstGeom>
          <a:solidFill>
            <a:srgbClr val="01141A"/>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39"/>
          <p:cNvSpPr/>
          <p:nvPr/>
        </p:nvSpPr>
        <p:spPr>
          <a:xfrm>
            <a:off x="5692775" y="5929313"/>
            <a:ext cx="212725" cy="501650"/>
          </a:xfrm>
          <a:prstGeom prst="parallelogram">
            <a:avLst>
              <a:gd fmla="val 55247" name="adj"/>
            </a:avLst>
          </a:prstGeom>
          <a:solidFill>
            <a:srgbClr val="00D4A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39"/>
          <p:cNvSpPr/>
          <p:nvPr/>
        </p:nvSpPr>
        <p:spPr>
          <a:xfrm>
            <a:off x="5480050" y="5929313"/>
            <a:ext cx="212725" cy="501650"/>
          </a:xfrm>
          <a:prstGeom prst="parallelogram">
            <a:avLst>
              <a:gd fmla="val 55247" name="adj"/>
            </a:avLst>
          </a:prstGeom>
          <a:solidFill>
            <a:srgbClr val="00D4A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39"/>
          <p:cNvSpPr/>
          <p:nvPr/>
        </p:nvSpPr>
        <p:spPr>
          <a:xfrm>
            <a:off x="5275263" y="5929313"/>
            <a:ext cx="212725" cy="501650"/>
          </a:xfrm>
          <a:prstGeom prst="parallelogram">
            <a:avLst>
              <a:gd fmla="val 55247" name="adj"/>
            </a:avLst>
          </a:prstGeom>
          <a:solidFill>
            <a:srgbClr val="00D4A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39"/>
          <p:cNvSpPr/>
          <p:nvPr/>
        </p:nvSpPr>
        <p:spPr>
          <a:xfrm>
            <a:off x="5888038" y="5929313"/>
            <a:ext cx="2790825" cy="501650"/>
          </a:xfrm>
          <a:prstGeom prst="parallelogram">
            <a:avLst>
              <a:gd fmla="val 25000" name="adj"/>
            </a:avLst>
          </a:prstGeom>
          <a:solidFill>
            <a:srgbClr val="00D4A2"/>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39"/>
          <p:cNvSpPr txBox="1"/>
          <p:nvPr/>
        </p:nvSpPr>
        <p:spPr>
          <a:xfrm>
            <a:off x="4535488" y="5308600"/>
            <a:ext cx="2703512" cy="620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200" u="none" cap="none" strike="noStrike">
                <a:solidFill>
                  <a:srgbClr val="00D4A2"/>
                </a:solidFill>
                <a:latin typeface="Arial"/>
                <a:ea typeface="Arial"/>
                <a:cs typeface="Arial"/>
                <a:sym typeface="Arial"/>
              </a:rPr>
              <a:t>Dr. Divya</a:t>
            </a:r>
            <a:endParaRPr b="1" i="0" sz="3200" u="none" cap="none" strike="noStrike">
              <a:solidFill>
                <a:srgbClr val="00D4A2"/>
              </a:solidFill>
              <a:latin typeface="Arial"/>
              <a:ea typeface="Arial"/>
              <a:cs typeface="Arial"/>
              <a:sym typeface="Arial"/>
            </a:endParaRPr>
          </a:p>
        </p:txBody>
      </p:sp>
      <p:sp>
        <p:nvSpPr>
          <p:cNvPr id="20" name="Google Shape;20;p39"/>
          <p:cNvSpPr txBox="1"/>
          <p:nvPr/>
        </p:nvSpPr>
        <p:spPr>
          <a:xfrm>
            <a:off x="6011863" y="5929313"/>
            <a:ext cx="2667000" cy="5016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rgbClr val="00203F"/>
                </a:solidFill>
                <a:latin typeface="Arial"/>
                <a:ea typeface="Arial"/>
                <a:cs typeface="Arial"/>
                <a:sym typeface="Arial"/>
              </a:rPr>
              <a:t>Assistant Professor</a:t>
            </a:r>
            <a:endParaRPr/>
          </a:p>
        </p:txBody>
      </p:sp>
      <p:sp>
        <p:nvSpPr>
          <p:cNvPr id="21" name="Google Shape;21;p39"/>
          <p:cNvSpPr/>
          <p:nvPr/>
        </p:nvSpPr>
        <p:spPr>
          <a:xfrm>
            <a:off x="382588" y="411163"/>
            <a:ext cx="2662237" cy="1322387"/>
          </a:xfrm>
          <a:prstGeom prst="homePlate">
            <a:avLst>
              <a:gd fmla="val 50000" name="adj"/>
            </a:avLst>
          </a:prstGeom>
          <a:solidFill>
            <a:srgbClr val="ABF1CF"/>
          </a:solidFill>
          <a:ln cap="flat" cmpd="sng" w="12700">
            <a:solidFill>
              <a:srgbClr val="00203F"/>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0">
            <a:noAutofit/>
          </a:bodyPr>
          <a:lstStyle/>
          <a:p>
            <a:pPr indent="0" lvl="0" marL="0" marR="0" rtl="0" algn="ctr">
              <a:spcBef>
                <a:spcPts val="0"/>
              </a:spcBef>
              <a:spcAft>
                <a:spcPts val="0"/>
              </a:spcAft>
              <a:buNone/>
            </a:pPr>
            <a:r>
              <a:rPr b="1" i="0" lang="en-US" sz="4000" u="none" cap="none" strike="noStrike">
                <a:solidFill>
                  <a:srgbClr val="00203F"/>
                </a:solidFill>
                <a:latin typeface="Arial"/>
                <a:ea typeface="Arial"/>
                <a:cs typeface="Arial"/>
                <a:sym typeface="Arial"/>
              </a:rPr>
              <a:t>ECAP448</a:t>
            </a:r>
            <a:endParaRPr/>
          </a:p>
        </p:txBody>
      </p:sp>
      <p:sp>
        <p:nvSpPr>
          <p:cNvPr id="22" name="Google Shape;22;p39"/>
          <p:cNvSpPr txBox="1"/>
          <p:nvPr>
            <p:ph idx="1" type="body"/>
          </p:nvPr>
        </p:nvSpPr>
        <p:spPr>
          <a:xfrm>
            <a:off x="2359044" y="426286"/>
            <a:ext cx="6084514" cy="1292661"/>
          </a:xfrm>
          <a:prstGeom prst="rect">
            <a:avLst/>
          </a:prstGeom>
          <a:solidFill>
            <a:srgbClr val="00203F"/>
          </a:solidFill>
          <a:ln cap="flat" cmpd="sng" w="9525">
            <a:solidFill>
              <a:srgbClr val="ABF1CF"/>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ABF1CF"/>
              </a:buClr>
              <a:buSzPts val="3400"/>
              <a:buNone/>
              <a:defRPr sz="3400" cap="small">
                <a:solidFill>
                  <a:srgbClr val="ABF1C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48"/>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5" name="Google Shape;65;p4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69" name="Shape 6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5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51"/>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51"/>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5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5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9" name="Google Shape;79;p52"/>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0" name="Google Shape;80;p52"/>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5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5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6" name="Google Shape;86;p53"/>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5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5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54"/>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2" name="Google Shape;92;p54"/>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5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5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type="obj">
  <p:cSld name="OBJECT">
    <p:spTree>
      <p:nvGrpSpPr>
        <p:cNvPr id="23" name="Shape 23"/>
        <p:cNvGrpSpPr/>
        <p:nvPr/>
      </p:nvGrpSpPr>
      <p:grpSpPr>
        <a:xfrm>
          <a:off x="0" y="0"/>
          <a:ext cx="0" cy="0"/>
          <a:chOff x="0" y="0"/>
          <a:chExt cx="0" cy="0"/>
        </a:xfrm>
      </p:grpSpPr>
      <p:sp>
        <p:nvSpPr>
          <p:cNvPr id="24" name="Google Shape;24;p40"/>
          <p:cNvSpPr/>
          <p:nvPr/>
        </p:nvSpPr>
        <p:spPr>
          <a:xfrm>
            <a:off x="0" y="0"/>
            <a:ext cx="9144000" cy="2171700"/>
          </a:xfrm>
          <a:prstGeom prst="rect">
            <a:avLst/>
          </a:prstGeom>
          <a:gradFill>
            <a:gsLst>
              <a:gs pos="0">
                <a:srgbClr val="ABF1CF"/>
              </a:gs>
              <a:gs pos="46000">
                <a:srgbClr val="00203F">
                  <a:alpha val="94901"/>
                </a:srgbClr>
              </a:gs>
              <a:gs pos="100000">
                <a:srgbClr val="00203F"/>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Bullseye outline" id="25" name="Google Shape;25;p40"/>
          <p:cNvPicPr preferRelativeResize="0"/>
          <p:nvPr/>
        </p:nvPicPr>
        <p:blipFill rotWithShape="1">
          <a:blip r:embed="rId2">
            <a:alphaModFix/>
          </a:blip>
          <a:srcRect b="0" l="0" r="0" t="0"/>
          <a:stretch/>
        </p:blipFill>
        <p:spPr>
          <a:xfrm>
            <a:off x="7486650" y="333375"/>
            <a:ext cx="1504950" cy="1504950"/>
          </a:xfrm>
          <a:prstGeom prst="rect">
            <a:avLst/>
          </a:prstGeom>
          <a:noFill/>
          <a:ln>
            <a:noFill/>
          </a:ln>
          <a:effectLst>
            <a:outerShdw blurRad="50800" rotWithShape="0" algn="tl" dir="2700000" dist="38100">
              <a:srgbClr val="000000">
                <a:alpha val="40000"/>
              </a:srgbClr>
            </a:outerShdw>
          </a:effectLst>
        </p:spPr>
      </p:pic>
      <p:sp>
        <p:nvSpPr>
          <p:cNvPr id="26" name="Google Shape;26;p40"/>
          <p:cNvSpPr txBox="1"/>
          <p:nvPr/>
        </p:nvSpPr>
        <p:spPr>
          <a:xfrm>
            <a:off x="628650" y="2243138"/>
            <a:ext cx="7315200"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00203F"/>
                </a:solidFill>
                <a:latin typeface="Arial"/>
                <a:ea typeface="Arial"/>
                <a:cs typeface="Arial"/>
                <a:sym typeface="Arial"/>
              </a:rPr>
              <a:t>After this lecture, you will be able to</a:t>
            </a:r>
            <a:endParaRPr/>
          </a:p>
        </p:txBody>
      </p:sp>
      <p:sp>
        <p:nvSpPr>
          <p:cNvPr id="27" name="Google Shape;27;p40"/>
          <p:cNvSpPr txBox="1"/>
          <p:nvPr>
            <p:ph type="title"/>
          </p:nvPr>
        </p:nvSpPr>
        <p:spPr>
          <a:xfrm>
            <a:off x="628650" y="0"/>
            <a:ext cx="3600450" cy="2171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ABF1CF"/>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8" name="Google Shape;28;p40"/>
          <p:cNvSpPr txBox="1"/>
          <p:nvPr>
            <p:ph idx="1" type="body"/>
          </p:nvPr>
        </p:nvSpPr>
        <p:spPr>
          <a:xfrm>
            <a:off x="1200148" y="2809874"/>
            <a:ext cx="7315201" cy="3819525"/>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3F"/>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9" name="Shape 29"/>
        <p:cNvGrpSpPr/>
        <p:nvPr/>
      </p:nvGrpSpPr>
      <p:grpSpPr>
        <a:xfrm>
          <a:off x="0" y="0"/>
          <a:ext cx="0" cy="0"/>
          <a:chOff x="0" y="0"/>
          <a:chExt cx="0" cy="0"/>
        </a:xfrm>
      </p:grpSpPr>
      <p:sp>
        <p:nvSpPr>
          <p:cNvPr id="30" name="Google Shape;30;p41"/>
          <p:cNvSpPr/>
          <p:nvPr/>
        </p:nvSpPr>
        <p:spPr>
          <a:xfrm>
            <a:off x="0" y="0"/>
            <a:ext cx="9144000" cy="1171575"/>
          </a:xfrm>
          <a:prstGeom prst="rect">
            <a:avLst/>
          </a:prstGeom>
          <a:solidFill>
            <a:srgbClr val="00203F"/>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 name="Google Shape;31;p4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sz="4000">
                <a:solidFill>
                  <a:srgbClr val="ABF1CF"/>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2" name="Google Shape;32;p4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lvl1pPr indent="-393700" lvl="0" marL="457200" algn="l">
              <a:lnSpc>
                <a:spcPct val="90000"/>
              </a:lnSpc>
              <a:spcBef>
                <a:spcPts val="1000"/>
              </a:spcBef>
              <a:spcAft>
                <a:spcPts val="0"/>
              </a:spcAft>
              <a:buClr>
                <a:srgbClr val="00203F"/>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spTree>
      <p:nvGrpSpPr>
        <p:cNvPr id="33" name="Shape 33"/>
        <p:cNvGrpSpPr/>
        <p:nvPr/>
      </p:nvGrpSpPr>
      <p:grpSpPr>
        <a:xfrm>
          <a:off x="0" y="0"/>
          <a:ext cx="0" cy="0"/>
          <a:chOff x="0" y="0"/>
          <a:chExt cx="0" cy="0"/>
        </a:xfrm>
      </p:grpSpPr>
      <p:sp>
        <p:nvSpPr>
          <p:cNvPr id="34" name="Google Shape;34;p42"/>
          <p:cNvSpPr/>
          <p:nvPr/>
        </p:nvSpPr>
        <p:spPr>
          <a:xfrm>
            <a:off x="1608138" y="2662238"/>
            <a:ext cx="5927725" cy="1574800"/>
          </a:xfrm>
          <a:prstGeom prst="roundRect">
            <a:avLst>
              <a:gd fmla="val 10858" name="adj"/>
            </a:avLst>
          </a:prstGeom>
          <a:solidFill>
            <a:srgbClr val="ABF1CF"/>
          </a:solidFill>
          <a:ln cap="flat" cmpd="sng" w="12700">
            <a:solidFill>
              <a:schemeClr val="lt1"/>
            </a:solidFill>
            <a:prstDash val="solid"/>
            <a:miter lim="800000"/>
            <a:headEnd len="sm" w="sm" type="none"/>
            <a:tailEnd len="sm" w="sm" type="none"/>
          </a:ln>
          <a:effectLst>
            <a:outerShdw blurRad="63500" sx="104000" rotWithShape="0" algn="ctr" sy="104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42"/>
          <p:cNvSpPr txBox="1"/>
          <p:nvPr/>
        </p:nvSpPr>
        <p:spPr>
          <a:xfrm>
            <a:off x="2147888" y="3044825"/>
            <a:ext cx="4848225" cy="768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rgbClr val="00203F"/>
                </a:solidFill>
                <a:latin typeface="Arial"/>
                <a:ea typeface="Arial"/>
                <a:cs typeface="Arial"/>
                <a:sym typeface="Arial"/>
              </a:rPr>
              <a:t>That’s all for now…</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36" name="Shape 36"/>
        <p:cNvGrpSpPr/>
        <p:nvPr/>
      </p:nvGrpSpPr>
      <p:grpSpPr>
        <a:xfrm>
          <a:off x="0" y="0"/>
          <a:ext cx="0" cy="0"/>
          <a:chOff x="0" y="0"/>
          <a:chExt cx="0" cy="0"/>
        </a:xfrm>
      </p:grpSpPr>
      <p:sp>
        <p:nvSpPr>
          <p:cNvPr id="37" name="Google Shape;37;p43"/>
          <p:cNvSpPr/>
          <p:nvPr/>
        </p:nvSpPr>
        <p:spPr>
          <a:xfrm>
            <a:off x="0" y="0"/>
            <a:ext cx="9144000" cy="1171575"/>
          </a:xfrm>
          <a:prstGeom prst="rect">
            <a:avLst/>
          </a:prstGeom>
          <a:solidFill>
            <a:srgbClr val="00203F"/>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4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sz="4000">
                <a:solidFill>
                  <a:srgbClr val="ABF1CF"/>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4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lvl1pPr indent="-393700" lvl="0" marL="457200" algn="l">
              <a:lnSpc>
                <a:spcPct val="90000"/>
              </a:lnSpc>
              <a:spcBef>
                <a:spcPts val="1000"/>
              </a:spcBef>
              <a:spcAft>
                <a:spcPts val="0"/>
              </a:spcAft>
              <a:buClr>
                <a:srgbClr val="00203F"/>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4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4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4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6" name="Shape 4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46"/>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9" name="Google Shape;49;p4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4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4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4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6" name="Google Shape;56;p4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4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4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4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4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10000"/>
          </a:blip>
          <a:stretch>
            <a:fillRect/>
          </a:stretch>
        </a:blipFill>
      </p:bgPr>
    </p:bg>
    <p:spTree>
      <p:nvGrpSpPr>
        <p:cNvPr id="5" name="Shape 5"/>
        <p:cNvGrpSpPr/>
        <p:nvPr/>
      </p:nvGrpSpPr>
      <p:grpSpPr>
        <a:xfrm>
          <a:off x="0" y="0"/>
          <a:ext cx="0" cy="0"/>
          <a:chOff x="0" y="0"/>
          <a:chExt cx="0" cy="0"/>
        </a:xfrm>
      </p:grpSpPr>
      <p:sp>
        <p:nvSpPr>
          <p:cNvPr id="6" name="Google Shape;6;p38"/>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7" name="Google Shape;7;p3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3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3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3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idx="1" type="body"/>
          </p:nvPr>
        </p:nvSpPr>
        <p:spPr>
          <a:xfrm>
            <a:off x="2359025" y="427038"/>
            <a:ext cx="6084888" cy="1292225"/>
          </a:xfrm>
          <a:prstGeom prst="rect">
            <a:avLst/>
          </a:prstGeom>
          <a:solidFill>
            <a:srgbClr val="00203F"/>
          </a:solidFill>
          <a:ln cap="flat" cmpd="sng" w="9525">
            <a:solidFill>
              <a:srgbClr val="ABF1CF"/>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800100" rtl="0" algn="l">
              <a:lnSpc>
                <a:spcPct val="90000"/>
              </a:lnSpc>
              <a:spcBef>
                <a:spcPts val="0"/>
              </a:spcBef>
              <a:spcAft>
                <a:spcPts val="0"/>
              </a:spcAft>
              <a:buClr>
                <a:srgbClr val="ABF1CF"/>
              </a:buClr>
              <a:buSzPts val="3400"/>
              <a:buNone/>
            </a:pPr>
            <a:r>
              <a:rPr lang="en-US"/>
              <a:t>Linux and Shell Scripting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Leaving the tc shell</a:t>
            </a:r>
            <a:endParaRPr/>
          </a:p>
        </p:txBody>
      </p:sp>
      <p:sp>
        <p:nvSpPr>
          <p:cNvPr id="154" name="Google Shape;154;p1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You can leave tcsh in several ways. The approach you choose depends on two factors:</a:t>
            </a:r>
            <a:endParaRPr/>
          </a:p>
          <a:p>
            <a:pPr indent="-228600" lvl="0" marL="228600" rtl="0" algn="just">
              <a:lnSpc>
                <a:spcPct val="150000"/>
              </a:lnSpc>
              <a:spcBef>
                <a:spcPts val="1000"/>
              </a:spcBef>
              <a:spcAft>
                <a:spcPts val="0"/>
              </a:spcAft>
              <a:buSzPts val="2600"/>
              <a:buChar char="•"/>
            </a:pPr>
            <a:r>
              <a:rPr lang="en-US"/>
              <a:t>whether the shell variable ignoreeof is set and whether you are using the shell that you logged in on (your login shell) or another shell that you created after you logged 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Leaving the tc shell</a:t>
            </a:r>
            <a:endParaRPr/>
          </a:p>
        </p:txBody>
      </p:sp>
      <p:sp>
        <p:nvSpPr>
          <p:cNvPr id="160" name="Google Shape;160;p1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Char char="•"/>
            </a:pPr>
            <a:r>
              <a:rPr lang="en-US"/>
              <a:t>If you are not sure how to exit from tcsh, press CONTROL-D on a line by itself with no leading SPACEs, just as you would to terminate standard input to a program. You will either exit or receive instructions on how to exit.</a:t>
            </a:r>
            <a:endParaRPr/>
          </a:p>
          <a:p>
            <a:pPr indent="-228600" lvl="0" marL="228600" rtl="0" algn="just">
              <a:lnSpc>
                <a:spcPct val="150000"/>
              </a:lnSpc>
              <a:spcBef>
                <a:spcPts val="1000"/>
              </a:spcBef>
              <a:spcAft>
                <a:spcPts val="0"/>
              </a:spcAft>
              <a:buSzPts val="2600"/>
              <a:buChar char="•"/>
            </a:pPr>
            <a:r>
              <a:rPr lang="en-US"/>
              <a:t>If you have not set ignoreeof and it has not been set for you in a startup file, you can exit from any shell by using CONTROL-D (the same procedure you use to exit from the Bourne Again Shell).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Leaving the tc shell</a:t>
            </a:r>
            <a:endParaRPr/>
          </a:p>
        </p:txBody>
      </p:sp>
      <p:sp>
        <p:nvSpPr>
          <p:cNvPr id="166" name="Google Shape;166;p1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When ignoreeof is set, CONTROL-D does not work. The ignoreeof variable causes the shell to display a message telling you how to exit. </a:t>
            </a:r>
            <a:endParaRPr/>
          </a:p>
          <a:p>
            <a:pPr indent="-228600" lvl="0" marL="228600" rtl="0" algn="just">
              <a:lnSpc>
                <a:spcPct val="150000"/>
              </a:lnSpc>
              <a:spcBef>
                <a:spcPts val="1000"/>
              </a:spcBef>
              <a:spcAft>
                <a:spcPts val="0"/>
              </a:spcAft>
              <a:buSzPts val="2600"/>
              <a:buChar char="•"/>
            </a:pPr>
            <a:r>
              <a:rPr lang="en-US"/>
              <a:t>You can always exit from tcsh by giving an exit command. A logout command allows you to exit from your login shell only.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Startup Files</a:t>
            </a:r>
            <a:endParaRPr/>
          </a:p>
        </p:txBody>
      </p:sp>
      <p:sp>
        <p:nvSpPr>
          <p:cNvPr id="172" name="Google Shape;172;p1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When you log in on the TC Shell, it automatically executes various startup files. You must have read access to a startup file to execute the commands in 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Startup Files</a:t>
            </a:r>
            <a:endParaRPr/>
          </a:p>
        </p:txBody>
      </p:sp>
      <p:sp>
        <p:nvSpPr>
          <p:cNvPr id="178" name="Google Shape;178;p1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lnSpcReduction="10000"/>
          </a:bodyPr>
          <a:lstStyle/>
          <a:p>
            <a:pPr indent="-514350" lvl="0" marL="514350" rtl="0" algn="just">
              <a:lnSpc>
                <a:spcPct val="150000"/>
              </a:lnSpc>
              <a:spcBef>
                <a:spcPts val="0"/>
              </a:spcBef>
              <a:spcAft>
                <a:spcPts val="0"/>
              </a:spcAft>
              <a:buSzPct val="100000"/>
              <a:buFont typeface="Arial"/>
              <a:buAutoNum type="arabicParenR"/>
            </a:pPr>
            <a:r>
              <a:rPr lang="en-US" sz="2800">
                <a:solidFill>
                  <a:srgbClr val="C00000"/>
                </a:solidFill>
              </a:rPr>
              <a:t>etc/csh.cshrc and /etc/csh.login: </a:t>
            </a:r>
            <a:endParaRPr/>
          </a:p>
          <a:p>
            <a:pPr indent="-514350" lvl="0" marL="514350" rtl="0" algn="just">
              <a:lnSpc>
                <a:spcPct val="150000"/>
              </a:lnSpc>
              <a:spcBef>
                <a:spcPts val="1000"/>
              </a:spcBef>
              <a:spcAft>
                <a:spcPts val="0"/>
              </a:spcAft>
              <a:buSzPct val="100000"/>
              <a:buChar char="•"/>
            </a:pPr>
            <a:r>
              <a:rPr lang="en-US"/>
              <a:t>The shell first executes the commands in /etc/csh.cshrc and /etc/csh.login. </a:t>
            </a:r>
            <a:endParaRPr/>
          </a:p>
          <a:p>
            <a:pPr indent="-514350" lvl="0" marL="514350" rtl="0" algn="just">
              <a:lnSpc>
                <a:spcPct val="150000"/>
              </a:lnSpc>
              <a:spcBef>
                <a:spcPts val="1000"/>
              </a:spcBef>
              <a:spcAft>
                <a:spcPts val="0"/>
              </a:spcAft>
              <a:buSzPct val="100000"/>
              <a:buChar char="•"/>
            </a:pPr>
            <a:r>
              <a:rPr lang="en-US"/>
              <a:t>A user working with root privileges can set up these files to establish systemwide default characteristics for tcsh users. </a:t>
            </a:r>
            <a:endParaRPr/>
          </a:p>
          <a:p>
            <a:pPr indent="-514350" lvl="0" marL="514350" rtl="0" algn="just">
              <a:lnSpc>
                <a:spcPct val="150000"/>
              </a:lnSpc>
              <a:spcBef>
                <a:spcPts val="1000"/>
              </a:spcBef>
              <a:spcAft>
                <a:spcPts val="0"/>
              </a:spcAft>
              <a:buSzPct val="100000"/>
              <a:buChar char="•"/>
            </a:pPr>
            <a:r>
              <a:rPr lang="en-US"/>
              <a:t>They contain systemwide configuration information, such as the default path, the location to check for mail, and so on.</a:t>
            </a:r>
            <a:endParaRPr/>
          </a:p>
          <a:p>
            <a:pPr indent="-228600" lvl="0" marL="228600" rtl="0" algn="just">
              <a:lnSpc>
                <a:spcPct val="150000"/>
              </a:lnSpc>
              <a:spcBef>
                <a:spcPts val="1000"/>
              </a:spcBef>
              <a:spcAft>
                <a:spcPts val="0"/>
              </a:spcAft>
              <a:buSzPct val="100000"/>
              <a:buFont typeface="Arial"/>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Startup Files</a:t>
            </a:r>
            <a:endParaRPr/>
          </a:p>
        </p:txBody>
      </p:sp>
      <p:sp>
        <p:nvSpPr>
          <p:cNvPr id="184" name="Google Shape;184;p1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2) </a:t>
            </a:r>
            <a:r>
              <a:rPr lang="en-US">
                <a:solidFill>
                  <a:srgbClr val="C00000"/>
                </a:solidFill>
              </a:rPr>
              <a:t>.tcshrc and .cshrc:</a:t>
            </a:r>
            <a:endParaRPr/>
          </a:p>
          <a:p>
            <a:pPr indent="-228600" lvl="0" marL="228600" rtl="0" algn="just">
              <a:lnSpc>
                <a:spcPct val="150000"/>
              </a:lnSpc>
              <a:spcBef>
                <a:spcPts val="1000"/>
              </a:spcBef>
              <a:spcAft>
                <a:spcPts val="0"/>
              </a:spcAft>
              <a:buSzPts val="2600"/>
              <a:buChar char="•"/>
            </a:pPr>
            <a:r>
              <a:rPr lang="en-US"/>
              <a:t>Next the shell looks for ~/.tcshrc or, if it does not exist, ~/.cshrc.</a:t>
            </a:r>
            <a:endParaRPr/>
          </a:p>
          <a:p>
            <a:pPr indent="-228600" lvl="0" marL="228600" rtl="0" algn="just">
              <a:lnSpc>
                <a:spcPct val="150000"/>
              </a:lnSpc>
              <a:spcBef>
                <a:spcPts val="1000"/>
              </a:spcBef>
              <a:spcAft>
                <a:spcPts val="0"/>
              </a:spcAft>
              <a:buSzPts val="2600"/>
              <a:buChar char="•"/>
            </a:pPr>
            <a:r>
              <a:rPr lang="en-US"/>
              <a:t>You can use these files to establish variables and parameters that are local to your shell. </a:t>
            </a:r>
            <a:endParaRPr/>
          </a:p>
          <a:p>
            <a:pPr indent="-228600" lvl="0" marL="228600" rtl="0" algn="just">
              <a:lnSpc>
                <a:spcPct val="150000"/>
              </a:lnSpc>
              <a:spcBef>
                <a:spcPts val="1000"/>
              </a:spcBef>
              <a:spcAft>
                <a:spcPts val="0"/>
              </a:spcAft>
              <a:buSzPts val="2600"/>
              <a:buChar char="•"/>
            </a:pPr>
            <a:r>
              <a:rPr lang="en-US"/>
              <a:t>Each time you create a new shell, tcsh reinitializes these variables for the new shell.</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Startup Files</a:t>
            </a:r>
            <a:endParaRPr/>
          </a:p>
        </p:txBody>
      </p:sp>
      <p:sp>
        <p:nvSpPr>
          <p:cNvPr id="190" name="Google Shape;190;p1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3) </a:t>
            </a:r>
            <a:r>
              <a:rPr lang="en-US">
                <a:solidFill>
                  <a:srgbClr val="C00000"/>
                </a:solidFill>
              </a:rPr>
              <a:t>.history</a:t>
            </a:r>
            <a:endParaRPr/>
          </a:p>
          <a:p>
            <a:pPr indent="-228600" lvl="0" marL="228600" rtl="0" algn="just">
              <a:lnSpc>
                <a:spcPct val="150000"/>
              </a:lnSpc>
              <a:spcBef>
                <a:spcPts val="1000"/>
              </a:spcBef>
              <a:spcAft>
                <a:spcPts val="0"/>
              </a:spcAft>
              <a:buSzPts val="2600"/>
              <a:buChar char="•"/>
            </a:pPr>
            <a:r>
              <a:rPr lang="en-US"/>
              <a:t>Login shells rebuild the history list from the contents of ~/.history. </a:t>
            </a:r>
            <a:endParaRPr/>
          </a:p>
          <a:p>
            <a:pPr indent="-228600" lvl="0" marL="228600" rtl="0" algn="just">
              <a:lnSpc>
                <a:spcPct val="150000"/>
              </a:lnSpc>
              <a:spcBef>
                <a:spcPts val="1000"/>
              </a:spcBef>
              <a:spcAft>
                <a:spcPts val="0"/>
              </a:spcAft>
              <a:buSzPts val="2600"/>
              <a:buChar char="•"/>
            </a:pPr>
            <a:r>
              <a:rPr lang="en-US"/>
              <a:t>If the histfile variable exists, tcsh uses the file that histfile points to in place of .history.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Startup Files</a:t>
            </a:r>
            <a:endParaRPr/>
          </a:p>
        </p:txBody>
      </p:sp>
      <p:sp>
        <p:nvSpPr>
          <p:cNvPr id="196" name="Google Shape;196;p1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4)</a:t>
            </a:r>
            <a:r>
              <a:rPr lang="en-US">
                <a:solidFill>
                  <a:srgbClr val="C00000"/>
                </a:solidFill>
              </a:rPr>
              <a:t> .login</a:t>
            </a:r>
            <a:endParaRPr/>
          </a:p>
          <a:p>
            <a:pPr indent="-228600" lvl="0" marL="228600" rtl="0" algn="just">
              <a:lnSpc>
                <a:spcPct val="150000"/>
              </a:lnSpc>
              <a:spcBef>
                <a:spcPts val="1000"/>
              </a:spcBef>
              <a:spcAft>
                <a:spcPts val="0"/>
              </a:spcAft>
              <a:buSzPts val="2600"/>
              <a:buChar char="•"/>
            </a:pPr>
            <a:r>
              <a:rPr lang="en-US"/>
              <a:t>Login shells read and execute the commands in ~/.login. </a:t>
            </a:r>
            <a:endParaRPr/>
          </a:p>
          <a:p>
            <a:pPr indent="-228600" lvl="0" marL="228600" rtl="0" algn="just">
              <a:lnSpc>
                <a:spcPct val="150000"/>
              </a:lnSpc>
              <a:spcBef>
                <a:spcPts val="1000"/>
              </a:spcBef>
              <a:spcAft>
                <a:spcPts val="0"/>
              </a:spcAft>
              <a:buSzPts val="2600"/>
              <a:buChar char="•"/>
            </a:pPr>
            <a:r>
              <a:rPr lang="en-US"/>
              <a:t>This file contains commands that you want to execute once, at the beginning of each session.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Startup Files</a:t>
            </a:r>
            <a:endParaRPr/>
          </a:p>
        </p:txBody>
      </p:sp>
      <p:sp>
        <p:nvSpPr>
          <p:cNvPr id="202" name="Google Shape;202;p1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5) </a:t>
            </a:r>
            <a:r>
              <a:rPr lang="en-US">
                <a:solidFill>
                  <a:srgbClr val="C00000"/>
                </a:solidFill>
              </a:rPr>
              <a:t>/etc/csh.logout and .logout</a:t>
            </a:r>
            <a:endParaRPr/>
          </a:p>
          <a:p>
            <a:pPr indent="-228600" lvl="0" marL="228600" rtl="0" algn="just">
              <a:lnSpc>
                <a:spcPct val="150000"/>
              </a:lnSpc>
              <a:spcBef>
                <a:spcPts val="1000"/>
              </a:spcBef>
              <a:spcAft>
                <a:spcPts val="0"/>
              </a:spcAft>
              <a:buSzPts val="2600"/>
              <a:buChar char="•"/>
            </a:pPr>
            <a:r>
              <a:rPr lang="en-US"/>
              <a:t>The TC Shell runs the /etc/csh.logout and ~/.logout files, in that order, when you exit from a login shell.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Features Common to the Bourne Again and TC Shells</a:t>
            </a:r>
            <a:endParaRPr/>
          </a:p>
        </p:txBody>
      </p:sp>
      <p:sp>
        <p:nvSpPr>
          <p:cNvPr id="208" name="Google Shape;208;p1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50000"/>
              </a:lnSpc>
              <a:spcBef>
                <a:spcPts val="0"/>
              </a:spcBef>
              <a:spcAft>
                <a:spcPts val="0"/>
              </a:spcAft>
              <a:buSzPts val="2600"/>
              <a:buFont typeface="Arial"/>
              <a:buNone/>
            </a:pPr>
            <a:r>
              <a:rPr lang="en-US"/>
              <a:t>Most of the features common to both bash and tcsh are derived from the original C Shell:</a:t>
            </a:r>
            <a:endParaRPr/>
          </a:p>
          <a:p>
            <a:pPr indent="-228600" lvl="1" marL="365125" rtl="0" algn="just">
              <a:lnSpc>
                <a:spcPct val="150000"/>
              </a:lnSpc>
              <a:spcBef>
                <a:spcPts val="500"/>
              </a:spcBef>
              <a:spcAft>
                <a:spcPts val="0"/>
              </a:spcAft>
              <a:buSzPts val="2400"/>
              <a:buChar char="•"/>
            </a:pPr>
            <a:r>
              <a:rPr lang="en-US"/>
              <a:t>Command-line expansion (also called substitution)</a:t>
            </a:r>
            <a:endParaRPr/>
          </a:p>
          <a:p>
            <a:pPr indent="-228600" lvl="1" marL="365125" rtl="0" algn="just">
              <a:lnSpc>
                <a:spcPct val="150000"/>
              </a:lnSpc>
              <a:spcBef>
                <a:spcPts val="500"/>
              </a:spcBef>
              <a:spcAft>
                <a:spcPts val="0"/>
              </a:spcAft>
              <a:buSzPts val="2400"/>
              <a:buChar char="•"/>
            </a:pPr>
            <a:r>
              <a:rPr lang="en-US"/>
              <a:t>History</a:t>
            </a:r>
            <a:endParaRPr/>
          </a:p>
          <a:p>
            <a:pPr indent="-228600" lvl="1" marL="365125" rtl="0" algn="just">
              <a:lnSpc>
                <a:spcPct val="150000"/>
              </a:lnSpc>
              <a:spcBef>
                <a:spcPts val="500"/>
              </a:spcBef>
              <a:spcAft>
                <a:spcPts val="0"/>
              </a:spcAft>
              <a:buSzPts val="2400"/>
              <a:buChar char="•"/>
            </a:pPr>
            <a:r>
              <a:rPr lang="en-US"/>
              <a:t>Aliases</a:t>
            </a:r>
            <a:endParaRPr/>
          </a:p>
          <a:p>
            <a:pPr indent="-228600" lvl="1" marL="365125" rtl="0" algn="just">
              <a:lnSpc>
                <a:spcPct val="150000"/>
              </a:lnSpc>
              <a:spcBef>
                <a:spcPts val="500"/>
              </a:spcBef>
              <a:spcAft>
                <a:spcPts val="0"/>
              </a:spcAft>
              <a:buSzPts val="2400"/>
              <a:buChar char="•"/>
            </a:pPr>
            <a:r>
              <a:rPr lang="en-US"/>
              <a:t>Job control</a:t>
            </a:r>
            <a:endParaRPr/>
          </a:p>
          <a:p>
            <a:pPr indent="-228600" lvl="1" marL="365125" rtl="0" algn="just">
              <a:lnSpc>
                <a:spcPct val="150000"/>
              </a:lnSpc>
              <a:spcBef>
                <a:spcPts val="500"/>
              </a:spcBef>
              <a:spcAft>
                <a:spcPts val="0"/>
              </a:spcAft>
              <a:buSzPts val="2400"/>
              <a:buChar char="•"/>
            </a:pPr>
            <a:r>
              <a:rPr lang="en-US"/>
              <a:t>Filename substitution</a:t>
            </a:r>
            <a:endParaRPr/>
          </a:p>
          <a:p>
            <a:pPr indent="-228600" lvl="1" marL="365125" rtl="0" algn="just">
              <a:lnSpc>
                <a:spcPct val="150000"/>
              </a:lnSpc>
              <a:spcBef>
                <a:spcPts val="500"/>
              </a:spcBef>
              <a:spcAft>
                <a:spcPts val="0"/>
              </a:spcAft>
              <a:buSzPts val="2400"/>
              <a:buChar char="•"/>
            </a:pPr>
            <a:r>
              <a:rPr lang="en-US"/>
              <a:t>Directory stack manipulation</a:t>
            </a:r>
            <a:endParaRPr/>
          </a:p>
          <a:p>
            <a:pPr indent="-228600" lvl="1" marL="365125" rtl="0" algn="just">
              <a:lnSpc>
                <a:spcPct val="150000"/>
              </a:lnSpc>
              <a:spcBef>
                <a:spcPts val="500"/>
              </a:spcBef>
              <a:spcAft>
                <a:spcPts val="0"/>
              </a:spcAft>
              <a:buSzPts val="2400"/>
              <a:buChar char="•"/>
            </a:pPr>
            <a:r>
              <a:rPr lang="en-US"/>
              <a:t>Command substitution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628650" y="0"/>
            <a:ext cx="3600450" cy="2171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Learning Outcomes</a:t>
            </a:r>
            <a:endParaRPr/>
          </a:p>
        </p:txBody>
      </p:sp>
      <p:sp>
        <p:nvSpPr>
          <p:cNvPr id="106" name="Google Shape;106;p2"/>
          <p:cNvSpPr txBox="1"/>
          <p:nvPr>
            <p:ph idx="1" type="body"/>
          </p:nvPr>
        </p:nvSpPr>
        <p:spPr>
          <a:xfrm>
            <a:off x="1200150" y="2809875"/>
            <a:ext cx="7315200" cy="381952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800"/>
              <a:buChar char="•"/>
            </a:pPr>
            <a:r>
              <a:rPr lang="en-US"/>
              <a:t>know how to enter and leave the TC shell,</a:t>
            </a:r>
            <a:endParaRPr/>
          </a:p>
          <a:p>
            <a:pPr indent="-228600" lvl="0" marL="228600" rtl="0" algn="just">
              <a:lnSpc>
                <a:spcPct val="150000"/>
              </a:lnSpc>
              <a:spcBef>
                <a:spcPts val="1000"/>
              </a:spcBef>
              <a:spcAft>
                <a:spcPts val="0"/>
              </a:spcAft>
              <a:buSzPts val="2800"/>
              <a:buChar char="•"/>
            </a:pPr>
            <a:r>
              <a:rPr lang="en-US"/>
              <a:t>understand the features common to Bourne Again and TC Shells.</a:t>
            </a:r>
            <a:endParaRPr/>
          </a:p>
          <a:p>
            <a:pPr indent="-228600" lvl="0" marL="228600" rtl="0" algn="just">
              <a:lnSpc>
                <a:spcPct val="150000"/>
              </a:lnSpc>
              <a:spcBef>
                <a:spcPts val="1000"/>
              </a:spcBef>
              <a:spcAft>
                <a:spcPts val="0"/>
              </a:spcAft>
              <a:buSzPts val="28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Command-Line Expansion (Substitution)</a:t>
            </a:r>
            <a:endParaRPr/>
          </a:p>
        </p:txBody>
      </p:sp>
      <p:sp>
        <p:nvSpPr>
          <p:cNvPr id="214" name="Google Shape;214;p2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tcsh man page uses the term substitution instead of expansion; the latter is used by bash.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Command-Line Expansion (Substitution)</a:t>
            </a:r>
            <a:endParaRPr/>
          </a:p>
        </p:txBody>
      </p:sp>
      <p:sp>
        <p:nvSpPr>
          <p:cNvPr id="220" name="Google Shape;220;p2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600"/>
              <a:buNone/>
            </a:pPr>
            <a:r>
              <a:rPr lang="en-US"/>
              <a:t>The TC Shell scans each token for possible expansion in the following order:</a:t>
            </a:r>
            <a:endParaRPr/>
          </a:p>
          <a:p>
            <a:pPr indent="-228600" lvl="1" marL="450850" rtl="0" algn="just">
              <a:lnSpc>
                <a:spcPct val="150000"/>
              </a:lnSpc>
              <a:spcBef>
                <a:spcPts val="500"/>
              </a:spcBef>
              <a:spcAft>
                <a:spcPts val="0"/>
              </a:spcAft>
              <a:buSzPts val="2400"/>
              <a:buNone/>
            </a:pPr>
            <a:r>
              <a:rPr lang="en-US"/>
              <a:t>1. History substitution</a:t>
            </a:r>
            <a:endParaRPr/>
          </a:p>
          <a:p>
            <a:pPr indent="-228600" lvl="1" marL="450850" rtl="0" algn="just">
              <a:lnSpc>
                <a:spcPct val="150000"/>
              </a:lnSpc>
              <a:spcBef>
                <a:spcPts val="500"/>
              </a:spcBef>
              <a:spcAft>
                <a:spcPts val="0"/>
              </a:spcAft>
              <a:buSzPts val="2400"/>
              <a:buNone/>
            </a:pPr>
            <a:r>
              <a:rPr lang="en-US"/>
              <a:t>2. Alias substitution</a:t>
            </a:r>
            <a:endParaRPr/>
          </a:p>
          <a:p>
            <a:pPr indent="-228600" lvl="1" marL="450850" rtl="0" algn="just">
              <a:lnSpc>
                <a:spcPct val="150000"/>
              </a:lnSpc>
              <a:spcBef>
                <a:spcPts val="500"/>
              </a:spcBef>
              <a:spcAft>
                <a:spcPts val="0"/>
              </a:spcAft>
              <a:buSzPts val="2400"/>
              <a:buNone/>
            </a:pPr>
            <a:r>
              <a:rPr lang="en-US"/>
              <a:t>3. Variable substitution</a:t>
            </a:r>
            <a:endParaRPr/>
          </a:p>
          <a:p>
            <a:pPr indent="-228600" lvl="1" marL="450850" rtl="0" algn="just">
              <a:lnSpc>
                <a:spcPct val="150000"/>
              </a:lnSpc>
              <a:spcBef>
                <a:spcPts val="500"/>
              </a:spcBef>
              <a:spcAft>
                <a:spcPts val="0"/>
              </a:spcAft>
              <a:buSzPts val="2400"/>
              <a:buNone/>
            </a:pPr>
            <a:r>
              <a:rPr lang="en-US"/>
              <a:t>4. Command substitution</a:t>
            </a:r>
            <a:endParaRPr/>
          </a:p>
          <a:p>
            <a:pPr indent="-228600" lvl="1" marL="450850" rtl="0" algn="just">
              <a:lnSpc>
                <a:spcPct val="150000"/>
              </a:lnSpc>
              <a:spcBef>
                <a:spcPts val="500"/>
              </a:spcBef>
              <a:spcAft>
                <a:spcPts val="0"/>
              </a:spcAft>
              <a:buSzPts val="2400"/>
              <a:buNone/>
            </a:pPr>
            <a:r>
              <a:rPr lang="en-US"/>
              <a:t>5. Filename substitution</a:t>
            </a:r>
            <a:endParaRPr/>
          </a:p>
          <a:p>
            <a:pPr indent="-228600" lvl="1" marL="450850" rtl="0" algn="just">
              <a:lnSpc>
                <a:spcPct val="150000"/>
              </a:lnSpc>
              <a:spcBef>
                <a:spcPts val="500"/>
              </a:spcBef>
              <a:spcAft>
                <a:spcPts val="0"/>
              </a:spcAft>
              <a:buSzPts val="2400"/>
              <a:buNone/>
            </a:pPr>
            <a:r>
              <a:rPr lang="en-US"/>
              <a:t>6. Directory stack substitution </a:t>
            </a:r>
            <a:endParaRPr/>
          </a:p>
          <a:p>
            <a:pPr indent="-63500" lvl="0" marL="228600" rtl="0" algn="l">
              <a:lnSpc>
                <a:spcPct val="90000"/>
              </a:lnSpc>
              <a:spcBef>
                <a:spcPts val="1000"/>
              </a:spcBef>
              <a:spcAft>
                <a:spcPts val="0"/>
              </a:spcAft>
              <a:buSzPts val="26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Command-Line Expansion (Substitution)</a:t>
            </a:r>
            <a:endParaRPr/>
          </a:p>
        </p:txBody>
      </p:sp>
      <p:sp>
        <p:nvSpPr>
          <p:cNvPr id="226" name="Google Shape;226;p2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1) History substitution:</a:t>
            </a:r>
            <a:endParaRPr/>
          </a:p>
          <a:p>
            <a:pPr indent="-228600" lvl="1" marL="685800" rtl="0" algn="just">
              <a:lnSpc>
                <a:spcPct val="150000"/>
              </a:lnSpc>
              <a:spcBef>
                <a:spcPts val="500"/>
              </a:spcBef>
              <a:spcAft>
                <a:spcPts val="0"/>
              </a:spcAft>
              <a:buSzPts val="2600"/>
              <a:buChar char="•"/>
            </a:pPr>
            <a:r>
              <a:rPr lang="en-US" sz="2600"/>
              <a:t>The TC Shell assigns a sequential event number to each command line. You can display this event number as part of the tcsh prompt.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Command-Line Expansion (Substitution)</a:t>
            </a:r>
            <a:endParaRPr/>
          </a:p>
        </p:txBody>
      </p:sp>
      <p:sp>
        <p:nvSpPr>
          <p:cNvPr id="232" name="Google Shape;232;p23"/>
          <p:cNvSpPr txBox="1"/>
          <p:nvPr>
            <p:ph idx="1" type="body"/>
          </p:nvPr>
        </p:nvSpPr>
        <p:spPr>
          <a:xfrm>
            <a:off x="361951" y="1295400"/>
            <a:ext cx="8416290"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The history Builtin</a:t>
            </a:r>
            <a:endParaRPr/>
          </a:p>
          <a:p>
            <a:pPr indent="-228600" lvl="1" marL="685800" rtl="0" algn="just">
              <a:lnSpc>
                <a:spcPct val="150000"/>
              </a:lnSpc>
              <a:spcBef>
                <a:spcPts val="500"/>
              </a:spcBef>
              <a:spcAft>
                <a:spcPts val="0"/>
              </a:spcAft>
              <a:buSzPts val="2600"/>
              <a:buChar char="•"/>
            </a:pPr>
            <a:r>
              <a:rPr lang="en-US" sz="2600"/>
              <a:t>As in bash, the tcsh history builtin displays the events in your history list. </a:t>
            </a:r>
            <a:endParaRPr/>
          </a:p>
          <a:p>
            <a:pPr indent="-228600" lvl="1" marL="685800" rtl="0" algn="just">
              <a:lnSpc>
                <a:spcPct val="150000"/>
              </a:lnSpc>
              <a:spcBef>
                <a:spcPts val="500"/>
              </a:spcBef>
              <a:spcAft>
                <a:spcPts val="0"/>
              </a:spcAft>
              <a:buSzPts val="2600"/>
              <a:buChar char="•"/>
            </a:pPr>
            <a:r>
              <a:rPr lang="en-US" sz="2600"/>
              <a:t>The list of events is ordered with the oldest events at the top. </a:t>
            </a:r>
            <a:endParaRPr/>
          </a:p>
          <a:p>
            <a:pPr indent="-228600" lvl="1" marL="685800" rtl="0" algn="just">
              <a:lnSpc>
                <a:spcPct val="150000"/>
              </a:lnSpc>
              <a:spcBef>
                <a:spcPts val="500"/>
              </a:spcBef>
              <a:spcAft>
                <a:spcPts val="0"/>
              </a:spcAft>
              <a:buSzPts val="2600"/>
              <a:buChar char="•"/>
            </a:pPr>
            <a:r>
              <a:rPr lang="en-US" sz="2600"/>
              <a:t>The last event in the history list isthe history command that displayed the list.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Command-Line Expansion (Substitution)</a:t>
            </a:r>
            <a:endParaRPr/>
          </a:p>
        </p:txBody>
      </p:sp>
      <p:sp>
        <p:nvSpPr>
          <p:cNvPr id="238" name="Google Shape;238;p2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62500" lnSpcReduction="20000"/>
          </a:bodyPr>
          <a:lstStyle/>
          <a:p>
            <a:pPr indent="0" lvl="0" marL="0" rtl="0" algn="just">
              <a:lnSpc>
                <a:spcPct val="170000"/>
              </a:lnSpc>
              <a:spcBef>
                <a:spcPts val="0"/>
              </a:spcBef>
              <a:spcAft>
                <a:spcPts val="0"/>
              </a:spcAft>
              <a:buSzPct val="100000"/>
              <a:buNone/>
            </a:pPr>
            <a:r>
              <a:rPr lang="en-US"/>
              <a:t>In the following history list, which is limited to ten lines by the argument of 10 to the history command, command 23 modifies the tcsh prompt to display the history event number. The time each command was executed appears to the right of the event number.</a:t>
            </a:r>
            <a:endParaRPr/>
          </a:p>
          <a:p>
            <a:pPr indent="-228600" lvl="0" marL="228600" rtl="0" algn="just">
              <a:lnSpc>
                <a:spcPct val="120000"/>
              </a:lnSpc>
              <a:spcBef>
                <a:spcPts val="1000"/>
              </a:spcBef>
              <a:spcAft>
                <a:spcPts val="0"/>
              </a:spcAft>
              <a:buSzPct val="100000"/>
              <a:buFont typeface="Arial"/>
              <a:buNone/>
            </a:pPr>
            <a:r>
              <a:rPr lang="en-US"/>
              <a:t>32 $ </a:t>
            </a:r>
            <a:r>
              <a:rPr b="1" lang="en-US"/>
              <a:t>history 10</a:t>
            </a:r>
            <a:endParaRPr/>
          </a:p>
          <a:p>
            <a:pPr indent="-228600" lvl="0" marL="228600" rtl="0" algn="just">
              <a:lnSpc>
                <a:spcPct val="120000"/>
              </a:lnSpc>
              <a:spcBef>
                <a:spcPts val="1000"/>
              </a:spcBef>
              <a:spcAft>
                <a:spcPts val="0"/>
              </a:spcAft>
              <a:buSzPct val="100000"/>
              <a:buFont typeface="Arial"/>
              <a:buNone/>
            </a:pPr>
            <a:r>
              <a:rPr lang="en-US"/>
              <a:t>23 23:59 set prompt = "! $ "</a:t>
            </a:r>
            <a:endParaRPr/>
          </a:p>
          <a:p>
            <a:pPr indent="-228600" lvl="0" marL="228600" rtl="0" algn="just">
              <a:lnSpc>
                <a:spcPct val="120000"/>
              </a:lnSpc>
              <a:spcBef>
                <a:spcPts val="1000"/>
              </a:spcBef>
              <a:spcAft>
                <a:spcPts val="0"/>
              </a:spcAft>
              <a:buSzPct val="100000"/>
              <a:buFont typeface="Arial"/>
              <a:buNone/>
            </a:pPr>
            <a:r>
              <a:rPr lang="en-US"/>
              <a:t>24 23:59 ls -l</a:t>
            </a:r>
            <a:endParaRPr/>
          </a:p>
          <a:p>
            <a:pPr indent="-228600" lvl="0" marL="228600" rtl="0" algn="just">
              <a:lnSpc>
                <a:spcPct val="120000"/>
              </a:lnSpc>
              <a:spcBef>
                <a:spcPts val="1000"/>
              </a:spcBef>
              <a:spcAft>
                <a:spcPts val="0"/>
              </a:spcAft>
              <a:buSzPct val="100000"/>
              <a:buFont typeface="Arial"/>
              <a:buNone/>
            </a:pPr>
            <a:r>
              <a:rPr lang="en-US"/>
              <a:t>25 23:59 cat temp</a:t>
            </a:r>
            <a:endParaRPr/>
          </a:p>
          <a:p>
            <a:pPr indent="-228600" lvl="0" marL="228600" rtl="0" algn="just">
              <a:lnSpc>
                <a:spcPct val="120000"/>
              </a:lnSpc>
              <a:spcBef>
                <a:spcPts val="1000"/>
              </a:spcBef>
              <a:spcAft>
                <a:spcPts val="0"/>
              </a:spcAft>
              <a:buSzPct val="100000"/>
              <a:buFont typeface="Arial"/>
              <a:buNone/>
            </a:pPr>
            <a:r>
              <a:rPr lang="en-US"/>
              <a:t>26 0:00 rm temp</a:t>
            </a:r>
            <a:endParaRPr/>
          </a:p>
          <a:p>
            <a:pPr indent="-228600" lvl="0" marL="228600" rtl="0" algn="just">
              <a:lnSpc>
                <a:spcPct val="120000"/>
              </a:lnSpc>
              <a:spcBef>
                <a:spcPts val="1000"/>
              </a:spcBef>
              <a:spcAft>
                <a:spcPts val="0"/>
              </a:spcAft>
              <a:buSzPct val="100000"/>
              <a:buFont typeface="Arial"/>
              <a:buNone/>
            </a:pPr>
            <a:r>
              <a:rPr lang="en-US"/>
              <a:t>27 0:00 vim memo</a:t>
            </a:r>
            <a:endParaRPr/>
          </a:p>
          <a:p>
            <a:pPr indent="-228600" lvl="0" marL="228600" rtl="0" algn="just">
              <a:lnSpc>
                <a:spcPct val="120000"/>
              </a:lnSpc>
              <a:spcBef>
                <a:spcPts val="1000"/>
              </a:spcBef>
              <a:spcAft>
                <a:spcPts val="0"/>
              </a:spcAft>
              <a:buSzPct val="100000"/>
              <a:buFont typeface="Arial"/>
              <a:buNone/>
            </a:pPr>
            <a:r>
              <a:rPr lang="en-US"/>
              <a:t>28 0:00 lpr memo</a:t>
            </a:r>
            <a:endParaRPr/>
          </a:p>
          <a:p>
            <a:pPr indent="-228600" lvl="0" marL="228600" rtl="0" algn="just">
              <a:lnSpc>
                <a:spcPct val="120000"/>
              </a:lnSpc>
              <a:spcBef>
                <a:spcPts val="1000"/>
              </a:spcBef>
              <a:spcAft>
                <a:spcPts val="0"/>
              </a:spcAft>
              <a:buSzPct val="100000"/>
              <a:buFont typeface="Arial"/>
              <a:buNone/>
            </a:pPr>
            <a:r>
              <a:rPr lang="en-US"/>
              <a:t>29 0:00 vim memo</a:t>
            </a:r>
            <a:endParaRPr/>
          </a:p>
          <a:p>
            <a:pPr indent="-228600" lvl="0" marL="228600" rtl="0" algn="just">
              <a:lnSpc>
                <a:spcPct val="120000"/>
              </a:lnSpc>
              <a:spcBef>
                <a:spcPts val="1000"/>
              </a:spcBef>
              <a:spcAft>
                <a:spcPts val="0"/>
              </a:spcAft>
              <a:buSzPct val="100000"/>
              <a:buFont typeface="Arial"/>
              <a:buNone/>
            </a:pPr>
            <a:r>
              <a:rPr lang="en-US"/>
              <a:t>30 0:00 lpr memo</a:t>
            </a:r>
            <a:endParaRPr/>
          </a:p>
          <a:p>
            <a:pPr indent="-228600" lvl="0" marL="228600" rtl="0" algn="just">
              <a:lnSpc>
                <a:spcPct val="120000"/>
              </a:lnSpc>
              <a:spcBef>
                <a:spcPts val="1000"/>
              </a:spcBef>
              <a:spcAft>
                <a:spcPts val="0"/>
              </a:spcAft>
              <a:buSzPct val="100000"/>
              <a:buFont typeface="Arial"/>
              <a:buNone/>
            </a:pPr>
            <a:r>
              <a:rPr lang="en-US"/>
              <a:t>31 0:00 rm memo</a:t>
            </a:r>
            <a:endParaRPr/>
          </a:p>
          <a:p>
            <a:pPr indent="-228600" lvl="0" marL="228600" rtl="0" algn="just">
              <a:lnSpc>
                <a:spcPct val="120000"/>
              </a:lnSpc>
              <a:spcBef>
                <a:spcPts val="1000"/>
              </a:spcBef>
              <a:spcAft>
                <a:spcPts val="0"/>
              </a:spcAft>
              <a:buSzPct val="100000"/>
              <a:buFont typeface="Arial"/>
              <a:buNone/>
            </a:pPr>
            <a:r>
              <a:rPr lang="en-US"/>
              <a:t>32 0:00 history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Command-Line Expansion (Substitution)</a:t>
            </a:r>
            <a:endParaRPr/>
          </a:p>
        </p:txBody>
      </p:sp>
      <p:sp>
        <p:nvSpPr>
          <p:cNvPr id="244" name="Google Shape;244;p2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History expansion</a:t>
            </a:r>
            <a:endParaRPr/>
          </a:p>
          <a:p>
            <a:pPr indent="-228600" lvl="1" marL="450850" rtl="0" algn="just">
              <a:lnSpc>
                <a:spcPct val="150000"/>
              </a:lnSpc>
              <a:spcBef>
                <a:spcPts val="500"/>
              </a:spcBef>
              <a:spcAft>
                <a:spcPts val="0"/>
              </a:spcAft>
              <a:buSzPts val="2400"/>
              <a:buChar char="•"/>
            </a:pPr>
            <a:r>
              <a:rPr lang="en-US"/>
              <a:t>The same event and word designators work in both shells. </a:t>
            </a:r>
            <a:endParaRPr/>
          </a:p>
          <a:p>
            <a:pPr indent="-228600" lvl="1" marL="450850" rtl="0" algn="just">
              <a:lnSpc>
                <a:spcPct val="150000"/>
              </a:lnSpc>
              <a:spcBef>
                <a:spcPts val="500"/>
              </a:spcBef>
              <a:spcAft>
                <a:spcPts val="0"/>
              </a:spcAft>
              <a:buSzPts val="2400"/>
              <a:buChar char="•"/>
            </a:pPr>
            <a:r>
              <a:rPr lang="en-US"/>
              <a:t>For example, !! refers to the previous event in tcsh, just as it does in bash. The command !328 executes event number 328; !?txt? executes the most recent event containing the string txt.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Command-Line Expansion (Substitution)</a:t>
            </a:r>
            <a:endParaRPr/>
          </a:p>
        </p:txBody>
      </p:sp>
      <p:sp>
        <p:nvSpPr>
          <p:cNvPr id="250" name="Google Shape;250;p26"/>
          <p:cNvSpPr txBox="1"/>
          <p:nvPr>
            <p:ph idx="1" type="body"/>
          </p:nvPr>
        </p:nvSpPr>
        <p:spPr>
          <a:xfrm>
            <a:off x="361950" y="1463040"/>
            <a:ext cx="8582025" cy="500795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2800"/>
              <a:buNone/>
            </a:pPr>
            <a:r>
              <a:rPr lang="en-US" sz="2800"/>
              <a:t>Few tcsh word modifiers not found in bash.</a:t>
            </a:r>
            <a:endParaRPr/>
          </a:p>
        </p:txBody>
      </p:sp>
      <p:graphicFrame>
        <p:nvGraphicFramePr>
          <p:cNvPr id="251" name="Google Shape;251;p26"/>
          <p:cNvGraphicFramePr/>
          <p:nvPr/>
        </p:nvGraphicFramePr>
        <p:xfrm>
          <a:off x="651669" y="2232660"/>
          <a:ext cx="3000000" cy="3000000"/>
        </p:xfrm>
        <a:graphic>
          <a:graphicData uri="http://schemas.openxmlformats.org/drawingml/2006/table">
            <a:tbl>
              <a:tblPr bandRow="1" firstRow="1">
                <a:noFill/>
                <a:tableStyleId>{2C520ACC-69FC-4D49-8F81-B2B53F267ECF}</a:tableStyleId>
              </a:tblPr>
              <a:tblGrid>
                <a:gridCol w="1606925"/>
                <a:gridCol w="6233750"/>
              </a:tblGrid>
              <a:tr h="790575">
                <a:tc>
                  <a:txBody>
                    <a:bodyPr/>
                    <a:lstStyle/>
                    <a:p>
                      <a:pPr indent="0" lvl="0" marL="0" marR="0" rtl="0" algn="ctr">
                        <a:spcBef>
                          <a:spcPts val="0"/>
                        </a:spcBef>
                        <a:spcAft>
                          <a:spcPts val="0"/>
                        </a:spcAft>
                        <a:buNone/>
                      </a:pPr>
                      <a:r>
                        <a:rPr b="0" lang="en-US" sz="2800" u="none" cap="none" strike="noStrike"/>
                        <a:t>Modifier</a:t>
                      </a:r>
                      <a:endParaRPr b="0" sz="2800" u="none" cap="none" strike="noStrike"/>
                    </a:p>
                  </a:txBody>
                  <a:tcPr marT="45725" marB="45725"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203F"/>
                    </a:solidFill>
                  </a:tcPr>
                </a:tc>
                <a:tc>
                  <a:txBody>
                    <a:bodyPr/>
                    <a:lstStyle/>
                    <a:p>
                      <a:pPr indent="0" lvl="0" marL="0" marR="0" rtl="0" algn="ctr">
                        <a:spcBef>
                          <a:spcPts val="0"/>
                        </a:spcBef>
                        <a:spcAft>
                          <a:spcPts val="0"/>
                        </a:spcAft>
                        <a:buNone/>
                      </a:pPr>
                      <a:r>
                        <a:rPr b="0" lang="en-US" sz="2800" u="none" cap="none" strike="noStrike"/>
                        <a:t>Function</a:t>
                      </a:r>
                      <a:endParaRPr b="0" sz="2800" u="none" cap="none" strike="noStrike"/>
                    </a:p>
                  </a:txBody>
                  <a:tcPr marT="45725" marB="45725"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203F"/>
                    </a:solidFill>
                  </a:tcPr>
                </a:tc>
              </a:tr>
              <a:tr h="790575">
                <a:tc>
                  <a:txBody>
                    <a:bodyPr/>
                    <a:lstStyle/>
                    <a:p>
                      <a:pPr indent="0" lvl="0" marL="0" marR="0" rtl="0" algn="ctr">
                        <a:spcBef>
                          <a:spcPts val="0"/>
                        </a:spcBef>
                        <a:spcAft>
                          <a:spcPts val="0"/>
                        </a:spcAft>
                        <a:buNone/>
                      </a:pPr>
                      <a:r>
                        <a:rPr lang="en-US" sz="2000" u="none" cap="none" strike="noStrike"/>
                        <a:t>u</a:t>
                      </a:r>
                      <a:endParaRPr sz="2000" u="none" cap="none" strike="noStrike"/>
                    </a:p>
                  </a:txBody>
                  <a:tcPr marT="45725" marB="45725"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2000" u="none" cap="none" strike="noStrike">
                          <a:solidFill>
                            <a:schemeClr val="dk1"/>
                          </a:solidFill>
                          <a:latin typeface="Arial"/>
                          <a:ea typeface="Arial"/>
                          <a:cs typeface="Arial"/>
                          <a:sym typeface="Arial"/>
                        </a:rPr>
                        <a:t>Converts the first lowercase letter into uppercase</a:t>
                      </a:r>
                      <a:endParaRPr sz="2000"/>
                    </a:p>
                  </a:txBody>
                  <a:tcPr marT="45725" marB="45725"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790575">
                <a:tc>
                  <a:txBody>
                    <a:bodyPr/>
                    <a:lstStyle/>
                    <a:p>
                      <a:pPr indent="0" lvl="0" marL="0" marR="0" rtl="0" algn="ctr">
                        <a:spcBef>
                          <a:spcPts val="0"/>
                        </a:spcBef>
                        <a:spcAft>
                          <a:spcPts val="0"/>
                        </a:spcAft>
                        <a:buNone/>
                      </a:pPr>
                      <a:r>
                        <a:rPr lang="en-US" sz="2000"/>
                        <a:t>l</a:t>
                      </a:r>
                      <a:endParaRPr sz="2000"/>
                    </a:p>
                  </a:txBody>
                  <a:tcPr marT="45725" marB="45725"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Converts the first uppercase letter into lowercase</a:t>
                      </a:r>
                      <a:endParaRPr sz="2000"/>
                    </a:p>
                  </a:txBody>
                  <a:tcPr marT="45725" marB="45725"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790575">
                <a:tc>
                  <a:txBody>
                    <a:bodyPr/>
                    <a:lstStyle/>
                    <a:p>
                      <a:pPr indent="0" lvl="0" marL="0" marR="0" rtl="0" algn="ctr">
                        <a:spcBef>
                          <a:spcPts val="0"/>
                        </a:spcBef>
                        <a:spcAft>
                          <a:spcPts val="0"/>
                        </a:spcAft>
                        <a:buNone/>
                      </a:pPr>
                      <a:r>
                        <a:rPr lang="en-US" sz="2000"/>
                        <a:t>a</a:t>
                      </a:r>
                      <a:endParaRPr sz="2000"/>
                    </a:p>
                  </a:txBody>
                  <a:tcPr marT="45725" marB="45725"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Applies the next modifier globally within a single word</a:t>
                      </a:r>
                      <a:endParaRPr sz="2000"/>
                    </a:p>
                  </a:txBody>
                  <a:tcPr marT="45725" marB="45725"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Command-Line Expansion (Substitution)</a:t>
            </a:r>
            <a:endParaRPr/>
          </a:p>
        </p:txBody>
      </p:sp>
      <p:sp>
        <p:nvSpPr>
          <p:cNvPr id="257" name="Google Shape;257;p27"/>
          <p:cNvSpPr txBox="1"/>
          <p:nvPr>
            <p:ph idx="1" type="body"/>
          </p:nvPr>
        </p:nvSpPr>
        <p:spPr>
          <a:xfrm>
            <a:off x="361950" y="1295401"/>
            <a:ext cx="8582025" cy="61780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2600"/>
              <a:buNone/>
            </a:pPr>
            <a:r>
              <a:rPr lang="en-US"/>
              <a:t>Variables to control history</a:t>
            </a:r>
            <a:endParaRPr/>
          </a:p>
        </p:txBody>
      </p:sp>
      <p:graphicFrame>
        <p:nvGraphicFramePr>
          <p:cNvPr id="258" name="Google Shape;258;p27"/>
          <p:cNvGraphicFramePr/>
          <p:nvPr/>
        </p:nvGraphicFramePr>
        <p:xfrm>
          <a:off x="422275" y="2180493"/>
          <a:ext cx="3000000" cy="3000000"/>
        </p:xfrm>
        <a:graphic>
          <a:graphicData uri="http://schemas.openxmlformats.org/drawingml/2006/table">
            <a:tbl>
              <a:tblPr bandRow="1" firstRow="1">
                <a:noFill/>
                <a:tableStyleId>{2C520ACC-69FC-4D49-8F81-B2B53F267ECF}</a:tableStyleId>
              </a:tblPr>
              <a:tblGrid>
                <a:gridCol w="1584450"/>
                <a:gridCol w="1505325"/>
                <a:gridCol w="5209675"/>
              </a:tblGrid>
              <a:tr h="599700">
                <a:tc>
                  <a:txBody>
                    <a:bodyPr/>
                    <a:lstStyle/>
                    <a:p>
                      <a:pPr indent="0" lvl="0" marL="0" marR="0" rtl="0" algn="ctr">
                        <a:spcBef>
                          <a:spcPts val="0"/>
                        </a:spcBef>
                        <a:spcAft>
                          <a:spcPts val="0"/>
                        </a:spcAft>
                        <a:buNone/>
                      </a:pPr>
                      <a:r>
                        <a:rPr b="0" lang="en-US" sz="2400"/>
                        <a:t>Variable</a:t>
                      </a:r>
                      <a:endParaRPr b="0" sz="2400"/>
                    </a:p>
                  </a:txBody>
                  <a:tcPr marT="45725" marB="45725" marR="91450" marL="91450" anchor="ctr">
                    <a:lnB cap="flat" cmpd="sng" w="12700">
                      <a:solidFill>
                        <a:schemeClr val="dk1"/>
                      </a:solidFill>
                      <a:prstDash val="solid"/>
                      <a:round/>
                      <a:headEnd len="sm" w="sm" type="none"/>
                      <a:tailEnd len="sm" w="sm" type="none"/>
                    </a:lnB>
                    <a:solidFill>
                      <a:srgbClr val="00203F"/>
                    </a:solidFill>
                  </a:tcPr>
                </a:tc>
                <a:tc>
                  <a:txBody>
                    <a:bodyPr/>
                    <a:lstStyle/>
                    <a:p>
                      <a:pPr indent="0" lvl="0" marL="0" marR="0" rtl="0" algn="ctr">
                        <a:spcBef>
                          <a:spcPts val="0"/>
                        </a:spcBef>
                        <a:spcAft>
                          <a:spcPts val="0"/>
                        </a:spcAft>
                        <a:buNone/>
                      </a:pPr>
                      <a:r>
                        <a:rPr b="0" lang="en-US" sz="2400"/>
                        <a:t>Default</a:t>
                      </a:r>
                      <a:endParaRPr b="0" sz="2400"/>
                    </a:p>
                  </a:txBody>
                  <a:tcPr marT="45725" marB="45725" marR="91450" marL="91450" anchor="ctr">
                    <a:lnB cap="flat" cmpd="sng" w="12700">
                      <a:solidFill>
                        <a:schemeClr val="dk1"/>
                      </a:solidFill>
                      <a:prstDash val="solid"/>
                      <a:round/>
                      <a:headEnd len="sm" w="sm" type="none"/>
                      <a:tailEnd len="sm" w="sm" type="none"/>
                    </a:lnB>
                    <a:solidFill>
                      <a:srgbClr val="00203F"/>
                    </a:solidFill>
                  </a:tcPr>
                </a:tc>
                <a:tc>
                  <a:txBody>
                    <a:bodyPr/>
                    <a:lstStyle/>
                    <a:p>
                      <a:pPr indent="0" lvl="0" marL="0" marR="0" rtl="0" algn="ctr">
                        <a:spcBef>
                          <a:spcPts val="0"/>
                        </a:spcBef>
                        <a:spcAft>
                          <a:spcPts val="0"/>
                        </a:spcAft>
                        <a:buNone/>
                      </a:pPr>
                      <a:r>
                        <a:rPr b="0" lang="en-US" sz="2400"/>
                        <a:t>Function</a:t>
                      </a:r>
                      <a:endParaRPr b="0" sz="2400"/>
                    </a:p>
                  </a:txBody>
                  <a:tcPr marT="45725" marB="45725" marR="91450" marL="91450" anchor="ctr">
                    <a:lnB cap="flat" cmpd="sng" w="12700">
                      <a:solidFill>
                        <a:schemeClr val="dk1"/>
                      </a:solidFill>
                      <a:prstDash val="solid"/>
                      <a:round/>
                      <a:headEnd len="sm" w="sm" type="none"/>
                      <a:tailEnd len="sm" w="sm" type="none"/>
                    </a:lnB>
                    <a:solidFill>
                      <a:srgbClr val="00203F"/>
                    </a:solidFill>
                  </a:tcPr>
                </a:tc>
              </a:tr>
              <a:tr h="1035100">
                <a:tc>
                  <a:txBody>
                    <a:bodyPr/>
                    <a:lstStyle/>
                    <a:p>
                      <a:pPr indent="0" lvl="0" marL="0" marR="0" rtl="0" algn="ctr">
                        <a:spcBef>
                          <a:spcPts val="0"/>
                        </a:spcBef>
                        <a:spcAft>
                          <a:spcPts val="0"/>
                        </a:spcAft>
                        <a:buNone/>
                      </a:pPr>
                      <a:r>
                        <a:rPr lang="en-US" sz="2000"/>
                        <a:t>history</a:t>
                      </a:r>
                      <a:endParaRPr sz="20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2000"/>
                        <a:t>100 words</a:t>
                      </a:r>
                      <a:endParaRPr sz="20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Maximum number of events saved during a session</a:t>
                      </a:r>
                      <a:endParaRPr sz="20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99700">
                <a:tc>
                  <a:txBody>
                    <a:bodyPr/>
                    <a:lstStyle/>
                    <a:p>
                      <a:pPr indent="0" lvl="0" marL="0" marR="0" rtl="0" algn="ctr">
                        <a:spcBef>
                          <a:spcPts val="0"/>
                        </a:spcBef>
                        <a:spcAft>
                          <a:spcPts val="0"/>
                        </a:spcAft>
                        <a:buNone/>
                      </a:pPr>
                      <a:r>
                        <a:rPr lang="en-US" sz="2000"/>
                        <a:t>histfile</a:t>
                      </a:r>
                      <a:endParaRPr sz="20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~/.history</a:t>
                      </a:r>
                      <a:endParaRPr sz="20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Location of the history file</a:t>
                      </a:r>
                      <a:endParaRPr sz="20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1035100">
                <a:tc>
                  <a:txBody>
                    <a:bodyPr/>
                    <a:lstStyle/>
                    <a:p>
                      <a:pPr indent="0" lvl="0" marL="0" marR="0" rtl="0" algn="ctr">
                        <a:spcBef>
                          <a:spcPts val="0"/>
                        </a:spcBef>
                        <a:spcAft>
                          <a:spcPts val="0"/>
                        </a:spcAft>
                        <a:buNone/>
                      </a:pPr>
                      <a:r>
                        <a:rPr lang="en-US" sz="2000"/>
                        <a:t>savehist</a:t>
                      </a:r>
                      <a:endParaRPr sz="20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2000"/>
                        <a:t>not set</a:t>
                      </a:r>
                      <a:endParaRPr sz="20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Maximum number of events saved between sessions</a:t>
                      </a:r>
                      <a:endParaRPr sz="20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Command-Line Expansion (Substitution)</a:t>
            </a:r>
            <a:endParaRPr/>
          </a:p>
        </p:txBody>
      </p:sp>
      <p:sp>
        <p:nvSpPr>
          <p:cNvPr id="264" name="Google Shape;264;p2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2) Aliases Substitution</a:t>
            </a:r>
            <a:endParaRPr/>
          </a:p>
          <a:p>
            <a:pPr indent="-228600" lvl="1" marL="685800" rtl="0" algn="just">
              <a:lnSpc>
                <a:spcPct val="150000"/>
              </a:lnSpc>
              <a:spcBef>
                <a:spcPts val="500"/>
              </a:spcBef>
              <a:spcAft>
                <a:spcPts val="0"/>
              </a:spcAft>
              <a:buSzPts val="2800"/>
              <a:buChar char="•"/>
            </a:pPr>
            <a:r>
              <a:rPr lang="en-US" sz="2800"/>
              <a:t>The alias builtin has a slightly different syntax: </a:t>
            </a:r>
            <a:endParaRPr/>
          </a:p>
          <a:p>
            <a:pPr indent="-228600" lvl="1" marL="685800" rtl="0" algn="just">
              <a:lnSpc>
                <a:spcPct val="150000"/>
              </a:lnSpc>
              <a:spcBef>
                <a:spcPts val="500"/>
              </a:spcBef>
              <a:spcAft>
                <a:spcPts val="0"/>
              </a:spcAft>
              <a:buSzPts val="2800"/>
              <a:buNone/>
            </a:pPr>
            <a:r>
              <a:rPr lang="en-US" sz="2800"/>
              <a:t>	alias name value</a:t>
            </a:r>
            <a:endParaRPr/>
          </a:p>
          <a:p>
            <a:pPr indent="-228600" lvl="1" marL="685800" rtl="0" algn="just">
              <a:lnSpc>
                <a:spcPct val="150000"/>
              </a:lnSpc>
              <a:spcBef>
                <a:spcPts val="500"/>
              </a:spcBef>
              <a:spcAft>
                <a:spcPts val="0"/>
              </a:spcAft>
              <a:buSzPts val="2800"/>
              <a:buChar char="•"/>
            </a:pPr>
            <a:r>
              <a:rPr lang="en-US" sz="2800"/>
              <a:t>The following command creates an alias for ls:  </a:t>
            </a:r>
            <a:endParaRPr/>
          </a:p>
          <a:p>
            <a:pPr indent="-228600" lvl="1" marL="685800" rtl="0" algn="just">
              <a:lnSpc>
                <a:spcPct val="150000"/>
              </a:lnSpc>
              <a:spcBef>
                <a:spcPts val="500"/>
              </a:spcBef>
              <a:spcAft>
                <a:spcPts val="0"/>
              </a:spcAft>
              <a:buSzPts val="2800"/>
              <a:buNone/>
            </a:pPr>
            <a:r>
              <a:rPr lang="en-US" sz="2800"/>
              <a:t>	tcsh $ alias ls "ls -lF"</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p:nvPr/>
        </p:nvSpPr>
        <p:spPr>
          <a:xfrm>
            <a:off x="361950" y="2335237"/>
            <a:ext cx="5757496" cy="1093763"/>
          </a:xfrm>
          <a:prstGeom prst="rect">
            <a:avLst/>
          </a:prstGeom>
          <a:solidFill>
            <a:srgbClr val="C7C7C7"/>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0" name="Google Shape;270;p2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Command-Line Expansion (Substitution)</a:t>
            </a:r>
            <a:endParaRPr/>
          </a:p>
        </p:txBody>
      </p:sp>
      <p:sp>
        <p:nvSpPr>
          <p:cNvPr id="271" name="Google Shape;271;p29"/>
          <p:cNvSpPr/>
          <p:nvPr/>
        </p:nvSpPr>
        <p:spPr>
          <a:xfrm>
            <a:off x="361950" y="4937760"/>
            <a:ext cx="3886493" cy="604911"/>
          </a:xfrm>
          <a:prstGeom prst="rect">
            <a:avLst/>
          </a:prstGeom>
          <a:solidFill>
            <a:srgbClr val="C7C7C7"/>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2" name="Google Shape;272;p29"/>
          <p:cNvSpPr/>
          <p:nvPr/>
        </p:nvSpPr>
        <p:spPr>
          <a:xfrm>
            <a:off x="361950" y="6091311"/>
            <a:ext cx="2690739" cy="492369"/>
          </a:xfrm>
          <a:prstGeom prst="rect">
            <a:avLst/>
          </a:prstGeom>
          <a:solidFill>
            <a:srgbClr val="C7C7C7"/>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3" name="Google Shape;273;p2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lnSpc>
                <a:spcPct val="150000"/>
              </a:lnSpc>
              <a:spcBef>
                <a:spcPts val="0"/>
              </a:spcBef>
              <a:spcAft>
                <a:spcPts val="0"/>
              </a:spcAft>
              <a:buSzPct val="100000"/>
              <a:buNone/>
            </a:pPr>
            <a:r>
              <a:rPr lang="en-US"/>
              <a:t>The tcsh alias allows you to substitute command-line arguments, whereas bash does not:</a:t>
            </a:r>
            <a:endParaRPr/>
          </a:p>
          <a:p>
            <a:pPr indent="-228600" lvl="0" marL="228600" rtl="0" algn="just">
              <a:lnSpc>
                <a:spcPct val="150000"/>
              </a:lnSpc>
              <a:spcBef>
                <a:spcPts val="1000"/>
              </a:spcBef>
              <a:spcAft>
                <a:spcPts val="0"/>
              </a:spcAft>
              <a:buSzPct val="100000"/>
              <a:buFont typeface="Arial"/>
              <a:buNone/>
            </a:pPr>
            <a:r>
              <a:rPr lang="en-US"/>
              <a:t>$ alias nam "echo Hello, \!^ is my name"</a:t>
            </a:r>
            <a:endParaRPr/>
          </a:p>
          <a:p>
            <a:pPr indent="-228600" lvl="0" marL="228600" rtl="0" algn="just">
              <a:lnSpc>
                <a:spcPct val="150000"/>
              </a:lnSpc>
              <a:spcBef>
                <a:spcPts val="1000"/>
              </a:spcBef>
              <a:spcAft>
                <a:spcPts val="0"/>
              </a:spcAft>
              <a:buSzPct val="100000"/>
              <a:buFont typeface="Arial"/>
              <a:buNone/>
            </a:pPr>
            <a:r>
              <a:rPr lang="en-US"/>
              <a:t>$ nam Sam</a:t>
            </a:r>
            <a:endParaRPr/>
          </a:p>
          <a:p>
            <a:pPr indent="-228600" lvl="0" marL="228600" rtl="0" algn="just">
              <a:lnSpc>
                <a:spcPct val="150000"/>
              </a:lnSpc>
              <a:spcBef>
                <a:spcPts val="1000"/>
              </a:spcBef>
              <a:spcAft>
                <a:spcPts val="0"/>
              </a:spcAft>
              <a:buSzPct val="100000"/>
              <a:buFont typeface="Arial"/>
              <a:buNone/>
            </a:pPr>
            <a:r>
              <a:rPr lang="en-US"/>
              <a:t>Hello, Sam is my name</a:t>
            </a:r>
            <a:endParaRPr/>
          </a:p>
          <a:p>
            <a:pPr indent="0" lvl="0" marL="0" rtl="0" algn="ctr">
              <a:lnSpc>
                <a:spcPct val="150000"/>
              </a:lnSpc>
              <a:spcBef>
                <a:spcPts val="1000"/>
              </a:spcBef>
              <a:spcAft>
                <a:spcPts val="0"/>
              </a:spcAft>
              <a:buSzPct val="100000"/>
              <a:buNone/>
            </a:pPr>
            <a:r>
              <a:rPr lang="en-US"/>
              <a:t>The string \!* within an alias expands to all command-line arguments:</a:t>
            </a:r>
            <a:endParaRPr/>
          </a:p>
          <a:p>
            <a:pPr indent="-228600" lvl="0" marL="228600" rtl="0" algn="just">
              <a:lnSpc>
                <a:spcPct val="150000"/>
              </a:lnSpc>
              <a:spcBef>
                <a:spcPts val="1000"/>
              </a:spcBef>
              <a:spcAft>
                <a:spcPts val="0"/>
              </a:spcAft>
              <a:buSzPct val="100000"/>
              <a:buFont typeface="Arial"/>
              <a:buNone/>
            </a:pPr>
            <a:r>
              <a:rPr lang="en-US"/>
              <a:t>$ alias sortprint "sort \!* | lpr"</a:t>
            </a:r>
            <a:endParaRPr/>
          </a:p>
          <a:p>
            <a:pPr indent="0" lvl="0" marL="0" rtl="0" algn="ctr">
              <a:lnSpc>
                <a:spcPct val="150000"/>
              </a:lnSpc>
              <a:spcBef>
                <a:spcPts val="1000"/>
              </a:spcBef>
              <a:spcAft>
                <a:spcPts val="0"/>
              </a:spcAft>
              <a:buSzPct val="100000"/>
              <a:buNone/>
            </a:pPr>
            <a:r>
              <a:rPr lang="en-US"/>
              <a:t>The next alias displays its second argument:</a:t>
            </a:r>
            <a:endParaRPr/>
          </a:p>
          <a:p>
            <a:pPr indent="-228600" lvl="0" marL="228600" rtl="0" algn="just">
              <a:lnSpc>
                <a:spcPct val="150000"/>
              </a:lnSpc>
              <a:spcBef>
                <a:spcPts val="1000"/>
              </a:spcBef>
              <a:spcAft>
                <a:spcPts val="0"/>
              </a:spcAft>
              <a:buSzPct val="100000"/>
              <a:buFont typeface="Arial"/>
              <a:buNone/>
            </a:pPr>
            <a:r>
              <a:rPr lang="en-US"/>
              <a:t>$ alias n2 "echo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The TC Shell</a:t>
            </a:r>
            <a:endParaRPr/>
          </a:p>
        </p:txBody>
      </p:sp>
      <p:sp>
        <p:nvSpPr>
          <p:cNvPr id="112" name="Google Shape;112;p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TC Shell (tcsh) provides an interface between you and the Linux operating system. </a:t>
            </a:r>
            <a:endParaRPr/>
          </a:p>
          <a:p>
            <a:pPr indent="-228600" lvl="0" marL="228600" rtl="0" algn="just">
              <a:lnSpc>
                <a:spcPct val="150000"/>
              </a:lnSpc>
              <a:spcBef>
                <a:spcPts val="1000"/>
              </a:spcBef>
              <a:spcAft>
                <a:spcPts val="0"/>
              </a:spcAft>
              <a:buSzPts val="2600"/>
              <a:buChar char="•"/>
            </a:pPr>
            <a:r>
              <a:rPr lang="en-US"/>
              <a:t>The TC Shell is an interactive command interpreter as well as a high-level programming language. </a:t>
            </a:r>
            <a:endParaRPr/>
          </a:p>
          <a:p>
            <a:pPr indent="-228600" lvl="0" marL="228600" rtl="0" algn="just">
              <a:lnSpc>
                <a:spcPct val="150000"/>
              </a:lnSpc>
              <a:spcBef>
                <a:spcPts val="1000"/>
              </a:spcBef>
              <a:spcAft>
                <a:spcPts val="0"/>
              </a:spcAft>
              <a:buSzPts val="2600"/>
              <a:buChar char="•"/>
            </a:pPr>
            <a:r>
              <a:rPr lang="en-US"/>
              <a:t>You use only one shell at any given time.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Command-Line Expansion (Substitution)</a:t>
            </a:r>
            <a:endParaRPr/>
          </a:p>
        </p:txBody>
      </p:sp>
      <p:sp>
        <p:nvSpPr>
          <p:cNvPr id="279" name="Google Shape;279;p3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3) Job Control</a:t>
            </a:r>
            <a:endParaRPr/>
          </a:p>
          <a:p>
            <a:pPr indent="-228600" lvl="1" marL="685800" rtl="0" algn="just">
              <a:lnSpc>
                <a:spcPct val="150000"/>
              </a:lnSpc>
              <a:spcBef>
                <a:spcPts val="500"/>
              </a:spcBef>
              <a:spcAft>
                <a:spcPts val="0"/>
              </a:spcAft>
              <a:buSzPts val="2800"/>
              <a:buChar char="•"/>
            </a:pPr>
            <a:r>
              <a:rPr lang="en-US" sz="2800"/>
              <a:t>Job control is similar in both bash and tcsh. </a:t>
            </a:r>
            <a:endParaRPr/>
          </a:p>
          <a:p>
            <a:pPr indent="-228600" lvl="1" marL="685800" rtl="0" algn="just">
              <a:lnSpc>
                <a:spcPct val="150000"/>
              </a:lnSpc>
              <a:spcBef>
                <a:spcPts val="500"/>
              </a:spcBef>
              <a:spcAft>
                <a:spcPts val="0"/>
              </a:spcAft>
              <a:buSzPts val="2800"/>
              <a:buChar char="•"/>
            </a:pPr>
            <a:r>
              <a:rPr lang="en-US" sz="2800"/>
              <a:t>You can move commands between the foreground and the background, suspend jobs temporarily, and get a list of the current jobs. </a:t>
            </a:r>
            <a:endParaRPr/>
          </a:p>
          <a:p>
            <a:pPr indent="-228600" lvl="1" marL="685800" rtl="0" algn="just">
              <a:lnSpc>
                <a:spcPct val="150000"/>
              </a:lnSpc>
              <a:spcBef>
                <a:spcPts val="500"/>
              </a:spcBef>
              <a:spcAft>
                <a:spcPts val="0"/>
              </a:spcAft>
              <a:buSzPts val="2800"/>
              <a:buChar char="•"/>
            </a:pPr>
            <a:r>
              <a:rPr lang="en-US" sz="2800"/>
              <a:t>The % character references a job when it is followed by a job number or a string prefix that uniquely identifies the job.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Command-Line Expansion (Substitution)</a:t>
            </a:r>
            <a:endParaRPr/>
          </a:p>
        </p:txBody>
      </p:sp>
      <p:sp>
        <p:nvSpPr>
          <p:cNvPr id="285" name="Google Shape;285;p3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You will see a minor difference when you run a multiple-process command line in the background from each shell. </a:t>
            </a:r>
            <a:endParaRPr/>
          </a:p>
          <a:p>
            <a:pPr indent="-228600" lvl="0" marL="228600" rtl="0" algn="just">
              <a:lnSpc>
                <a:spcPct val="150000"/>
              </a:lnSpc>
              <a:spcBef>
                <a:spcPts val="1000"/>
              </a:spcBef>
              <a:spcAft>
                <a:spcPts val="0"/>
              </a:spcAft>
              <a:buSzPts val="2600"/>
              <a:buChar char="•"/>
            </a:pPr>
            <a:r>
              <a:rPr lang="en-US"/>
              <a:t>Whereas bash displays only the PID number of the last background process in each job, tcsh displays the numbers for all processes belonging to a job.</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Command-Line Expansion (Substitution)</a:t>
            </a:r>
            <a:endParaRPr/>
          </a:p>
        </p:txBody>
      </p:sp>
      <p:sp>
        <p:nvSpPr>
          <p:cNvPr id="291" name="Google Shape;291;p3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4) Filename Substitution</a:t>
            </a:r>
            <a:endParaRPr/>
          </a:p>
          <a:p>
            <a:pPr indent="-228600" lvl="1" marL="685800" rtl="0" algn="just">
              <a:lnSpc>
                <a:spcPct val="150000"/>
              </a:lnSpc>
              <a:spcBef>
                <a:spcPts val="500"/>
              </a:spcBef>
              <a:spcAft>
                <a:spcPts val="0"/>
              </a:spcAft>
              <a:buSzPts val="2400"/>
              <a:buNone/>
            </a:pPr>
            <a:r>
              <a:rPr lang="en-US"/>
              <a:t>	</a:t>
            </a:r>
            <a:r>
              <a:rPr lang="en-US" sz="2600"/>
              <a:t>The TC Shell expands the characters *, ?, and [ ] in a pathname just as bash does. </a:t>
            </a:r>
            <a:endParaRPr/>
          </a:p>
          <a:p>
            <a:pPr indent="-228600" lvl="2" marL="1143000" rtl="0" algn="just">
              <a:lnSpc>
                <a:spcPct val="150000"/>
              </a:lnSpc>
              <a:spcBef>
                <a:spcPts val="500"/>
              </a:spcBef>
              <a:spcAft>
                <a:spcPts val="0"/>
              </a:spcAft>
              <a:buSzPts val="2400"/>
              <a:buChar char="•"/>
            </a:pPr>
            <a:r>
              <a:rPr lang="en-US" sz="2400"/>
              <a:t>* matches any string of zero or more characters, </a:t>
            </a:r>
            <a:endParaRPr/>
          </a:p>
          <a:p>
            <a:pPr indent="-228600" lvl="2" marL="1143000" rtl="0" algn="just">
              <a:lnSpc>
                <a:spcPct val="150000"/>
              </a:lnSpc>
              <a:spcBef>
                <a:spcPts val="500"/>
              </a:spcBef>
              <a:spcAft>
                <a:spcPts val="0"/>
              </a:spcAft>
              <a:buSzPts val="2400"/>
              <a:buChar char="•"/>
            </a:pPr>
            <a:r>
              <a:rPr lang="en-US" sz="2400"/>
              <a:t>? matches any single character, </a:t>
            </a:r>
            <a:endParaRPr/>
          </a:p>
          <a:p>
            <a:pPr indent="-228600" lvl="2" marL="1143000" rtl="0" algn="just">
              <a:lnSpc>
                <a:spcPct val="150000"/>
              </a:lnSpc>
              <a:spcBef>
                <a:spcPts val="500"/>
              </a:spcBef>
              <a:spcAft>
                <a:spcPts val="0"/>
              </a:spcAft>
              <a:buSzPts val="2400"/>
              <a:buChar char="•"/>
            </a:pPr>
            <a:r>
              <a:rPr lang="en-US" sz="2400"/>
              <a:t>[ ] defines a character class, which is used to match single characters appearing within a pair of brackets.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Command-Line Expansion (Substitution)</a:t>
            </a:r>
            <a:endParaRPr/>
          </a:p>
        </p:txBody>
      </p:sp>
      <p:sp>
        <p:nvSpPr>
          <p:cNvPr id="297" name="Google Shape;297;p3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TC Shell expands command-line arguments that start with a tilde (~) into filenames in much the same way that bash does, with the ~ standing for the user’s home directory or the home directory of the user whose name follows the tilde. </a:t>
            </a:r>
            <a:endParaRPr/>
          </a:p>
          <a:p>
            <a:pPr indent="-228600" lvl="0" marL="228600" rtl="0" algn="just">
              <a:lnSpc>
                <a:spcPct val="150000"/>
              </a:lnSpc>
              <a:spcBef>
                <a:spcPts val="1000"/>
              </a:spcBef>
              <a:spcAft>
                <a:spcPts val="0"/>
              </a:spcAft>
              <a:buSzPts val="2600"/>
              <a:buChar char="•"/>
            </a:pPr>
            <a:r>
              <a:rPr lang="en-US"/>
              <a:t>The bash special expansions ~+ and ~– are not available in tcsh.</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Command-Line Expansion (Substitution)</a:t>
            </a:r>
            <a:endParaRPr/>
          </a:p>
        </p:txBody>
      </p:sp>
      <p:sp>
        <p:nvSpPr>
          <p:cNvPr id="303" name="Google Shape;303;p3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Brace expansion is available in tcsh. </a:t>
            </a:r>
            <a:endParaRPr/>
          </a:p>
          <a:p>
            <a:pPr indent="-228600" lvl="0" marL="228600" rtl="0" algn="just">
              <a:lnSpc>
                <a:spcPct val="150000"/>
              </a:lnSpc>
              <a:spcBef>
                <a:spcPts val="1000"/>
              </a:spcBef>
              <a:spcAft>
                <a:spcPts val="0"/>
              </a:spcAft>
              <a:buSzPts val="2600"/>
              <a:buChar char="•"/>
            </a:pPr>
            <a:r>
              <a:rPr lang="en-US"/>
              <a:t>Like tilde expansion, it is regarded as an aspect of filename substitution even though brace expansion can generate strings that are not the names of actual files.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Command-Line Expansion (Substitution)</a:t>
            </a:r>
            <a:endParaRPr/>
          </a:p>
        </p:txBody>
      </p:sp>
      <p:sp>
        <p:nvSpPr>
          <p:cNvPr id="309" name="Google Shape;309;p3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5) Manipulating the Directory Stack</a:t>
            </a:r>
            <a:endParaRPr/>
          </a:p>
          <a:p>
            <a:pPr indent="-228600" lvl="1" marL="685800" rtl="0" algn="just">
              <a:lnSpc>
                <a:spcPct val="150000"/>
              </a:lnSpc>
              <a:spcBef>
                <a:spcPts val="500"/>
              </a:spcBef>
              <a:spcAft>
                <a:spcPts val="0"/>
              </a:spcAft>
              <a:buSzPts val="2800"/>
              <a:buChar char="•"/>
            </a:pPr>
            <a:r>
              <a:rPr lang="en-US" sz="2800"/>
              <a:t>Directory stack manipulation in tcsh does not differ much from that in bash. </a:t>
            </a:r>
            <a:endParaRPr/>
          </a:p>
          <a:p>
            <a:pPr indent="-228600" lvl="1" marL="685800" rtl="0" algn="just">
              <a:lnSpc>
                <a:spcPct val="150000"/>
              </a:lnSpc>
              <a:spcBef>
                <a:spcPts val="500"/>
              </a:spcBef>
              <a:spcAft>
                <a:spcPts val="0"/>
              </a:spcAft>
              <a:buSzPts val="2800"/>
              <a:buChar char="•"/>
            </a:pPr>
            <a:r>
              <a:rPr lang="en-US" sz="2800"/>
              <a:t>The dirs builtin displays the contents of the stack, and the pushd and popd builtins push directories onto and pop directories off of the stack.</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Command-Line Expansion (Substitution)</a:t>
            </a:r>
            <a:endParaRPr/>
          </a:p>
        </p:txBody>
      </p:sp>
      <p:sp>
        <p:nvSpPr>
          <p:cNvPr id="315" name="Google Shape;315;p3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6) Command Substitution</a:t>
            </a:r>
            <a:endParaRPr/>
          </a:p>
          <a:p>
            <a:pPr indent="-228600" lvl="1" marL="685800" rtl="0" algn="just">
              <a:lnSpc>
                <a:spcPct val="150000"/>
              </a:lnSpc>
              <a:spcBef>
                <a:spcPts val="500"/>
              </a:spcBef>
              <a:spcAft>
                <a:spcPts val="0"/>
              </a:spcAft>
              <a:buSzPts val="2800"/>
              <a:buChar char="•"/>
            </a:pPr>
            <a:r>
              <a:rPr lang="en-US" sz="2800"/>
              <a:t>The $(...) format for command substitution is not available in tcsh. In its place you must use the original ‘...‘ format. Otherwise, the implementation in bash and tcsh is identical.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The TC Shell</a:t>
            </a:r>
            <a:endParaRPr/>
          </a:p>
        </p:txBody>
      </p:sp>
      <p:sp>
        <p:nvSpPr>
          <p:cNvPr id="118" name="Google Shape;118;p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TC Shell is an expanded version of the C Shell.</a:t>
            </a:r>
            <a:endParaRPr/>
          </a:p>
          <a:p>
            <a:pPr indent="-228600" lvl="0" marL="228600" rtl="0" algn="just">
              <a:lnSpc>
                <a:spcPct val="150000"/>
              </a:lnSpc>
              <a:spcBef>
                <a:spcPts val="1000"/>
              </a:spcBef>
              <a:spcAft>
                <a:spcPts val="0"/>
              </a:spcAft>
              <a:buSzPts val="2600"/>
              <a:buChar char="•"/>
            </a:pPr>
            <a:r>
              <a:rPr lang="en-US"/>
              <a:t>The “T” in TC Shell comes from the TENEX and TOPS-20 operating systems.</a:t>
            </a:r>
            <a:endParaRPr/>
          </a:p>
          <a:p>
            <a:pPr indent="-228600" lvl="0" marL="228600" rtl="0" algn="just">
              <a:lnSpc>
                <a:spcPct val="150000"/>
              </a:lnSpc>
              <a:spcBef>
                <a:spcPts val="1000"/>
              </a:spcBef>
              <a:spcAft>
                <a:spcPts val="0"/>
              </a:spcAft>
              <a:buSzPts val="2600"/>
              <a:buChar char="•"/>
            </a:pPr>
            <a:r>
              <a:rPr lang="en-US"/>
              <a:t>A number of features not found in csh are present in tcsh, including file and username completion, command-line editing, and spelling correction.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Assignment statement</a:t>
            </a:r>
            <a:endParaRPr/>
          </a:p>
        </p:txBody>
      </p:sp>
      <p:sp>
        <p:nvSpPr>
          <p:cNvPr id="124" name="Google Shape;124;p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tcsh assignment statement has the following syntax:	set variable = value</a:t>
            </a:r>
            <a:endParaRPr/>
          </a:p>
          <a:p>
            <a:pPr indent="-228600" lvl="0" marL="228600" rtl="0" algn="just">
              <a:lnSpc>
                <a:spcPct val="150000"/>
              </a:lnSpc>
              <a:spcBef>
                <a:spcPts val="1000"/>
              </a:spcBef>
              <a:spcAft>
                <a:spcPts val="0"/>
              </a:spcAft>
              <a:buSzPts val="2600"/>
              <a:buChar char="•"/>
            </a:pPr>
            <a:r>
              <a:rPr lang="en-US"/>
              <a:t>Having SPACEs on either side of the equal sign, although illegal in bash, is allowed in tcsh.</a:t>
            </a:r>
            <a:endParaRPr/>
          </a:p>
          <a:p>
            <a:pPr indent="-228600" lvl="0" marL="228600" rtl="0" algn="just">
              <a:lnSpc>
                <a:spcPct val="150000"/>
              </a:lnSpc>
              <a:spcBef>
                <a:spcPts val="1000"/>
              </a:spcBef>
              <a:spcAft>
                <a:spcPts val="0"/>
              </a:spcAft>
              <a:buSzPts val="2600"/>
              <a:buChar char="•"/>
            </a:pPr>
            <a:r>
              <a:rPr lang="en-US"/>
              <a:t>The default tcsh prompt is a greater than sign (&gt;), but it is frequently set to a single $ character followed by a SPACE.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Shell Scripts</a:t>
            </a:r>
            <a:endParaRPr/>
          </a:p>
        </p:txBody>
      </p:sp>
      <p:sp>
        <p:nvSpPr>
          <p:cNvPr id="130" name="Google Shape;130;p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TC Shell can execute files containing tcsh commands.</a:t>
            </a:r>
            <a:endParaRPr/>
          </a:p>
          <a:p>
            <a:pPr indent="-228600" lvl="0" marL="228600" rtl="0" algn="just">
              <a:lnSpc>
                <a:spcPct val="150000"/>
              </a:lnSpc>
              <a:spcBef>
                <a:spcPts val="1000"/>
              </a:spcBef>
              <a:spcAft>
                <a:spcPts val="0"/>
              </a:spcAft>
              <a:buSzPts val="2600"/>
              <a:buChar char="•"/>
            </a:pPr>
            <a:r>
              <a:rPr lang="en-US"/>
              <a:t>If the first character of a shell script is a pound sign (#) and the following character is not an exclamation point (!), the TC Shell executes the script under tcsh. </a:t>
            </a:r>
            <a:endParaRPr/>
          </a:p>
          <a:p>
            <a:pPr indent="-228600" lvl="0" marL="228600" rtl="0" algn="just">
              <a:lnSpc>
                <a:spcPct val="150000"/>
              </a:lnSpc>
              <a:spcBef>
                <a:spcPts val="1000"/>
              </a:spcBef>
              <a:spcAft>
                <a:spcPts val="0"/>
              </a:spcAft>
              <a:buSzPts val="2600"/>
              <a:buChar char="•"/>
            </a:pPr>
            <a:r>
              <a:rPr lang="en-US"/>
              <a:t>If the first character is anything other than #, tcsh calls the sh link to dash or bash to execute the script.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Shell Scripts</a:t>
            </a:r>
            <a:endParaRPr/>
          </a:p>
        </p:txBody>
      </p:sp>
      <p:sp>
        <p:nvSpPr>
          <p:cNvPr id="136" name="Google Shape;136;p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tcsh echo builtin accepts either a –n option or a trailing \c to get rid of the RETURN that echo normally displays at the end of a 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Checking shell</a:t>
            </a:r>
            <a:endParaRPr/>
          </a:p>
        </p:txBody>
      </p:sp>
      <p:sp>
        <p:nvSpPr>
          <p:cNvPr id="142" name="Google Shape;142;p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US"/>
              <a:t>ps</a:t>
            </a:r>
            <a:r>
              <a:rPr lang="en-US"/>
              <a:t>: If you are not sure which shell you are using, use the ps utility to find out. It shows whether you are running tcsh, bash, sh (linked to bash), or possibly another shell.</a:t>
            </a:r>
            <a:endParaRPr/>
          </a:p>
          <a:p>
            <a:pPr indent="-228600" lvl="0" marL="228600" rtl="0" algn="just">
              <a:lnSpc>
                <a:spcPct val="150000"/>
              </a:lnSpc>
              <a:spcBef>
                <a:spcPts val="1000"/>
              </a:spcBef>
              <a:spcAft>
                <a:spcPts val="0"/>
              </a:spcAft>
              <a:buSzPts val="2600"/>
              <a:buChar char="•"/>
            </a:pPr>
            <a:r>
              <a:rPr b="1" lang="en-US"/>
              <a:t>finger</a:t>
            </a:r>
            <a:r>
              <a:rPr lang="en-US"/>
              <a:t>: The finger command followed by your username displays the name of your login shell, which is stored in the /etc/passwd file.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Entering the TC Shell</a:t>
            </a:r>
            <a:endParaRPr/>
          </a:p>
        </p:txBody>
      </p:sp>
      <p:sp>
        <p:nvSpPr>
          <p:cNvPr id="148" name="Google Shape;148;p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150000"/>
              </a:lnSpc>
              <a:spcBef>
                <a:spcPts val="0"/>
              </a:spcBef>
              <a:spcAft>
                <a:spcPts val="0"/>
              </a:spcAft>
              <a:buSzPct val="100000"/>
              <a:buChar char="•"/>
            </a:pPr>
            <a:r>
              <a:rPr lang="en-US"/>
              <a:t>tcsh: You can execute tcsh by giving the command tcsh.</a:t>
            </a:r>
            <a:endParaRPr/>
          </a:p>
          <a:p>
            <a:pPr indent="-228600" lvl="0" marL="228600" rtl="0" algn="just">
              <a:lnSpc>
                <a:spcPct val="150000"/>
              </a:lnSpc>
              <a:spcBef>
                <a:spcPts val="1000"/>
              </a:spcBef>
              <a:spcAft>
                <a:spcPts val="0"/>
              </a:spcAft>
              <a:buSzPct val="100000"/>
              <a:buChar char="•"/>
            </a:pPr>
            <a:r>
              <a:rPr lang="en-US"/>
              <a:t>If you want to use tcsh as a matter of course, you can use the chsh (change shell) utility to change your login shell:</a:t>
            </a:r>
            <a:endParaRPr/>
          </a:p>
          <a:p>
            <a:pPr indent="-228600" lvl="1" marL="685800" rtl="0" algn="just">
              <a:lnSpc>
                <a:spcPct val="150000"/>
              </a:lnSpc>
              <a:spcBef>
                <a:spcPts val="500"/>
              </a:spcBef>
              <a:spcAft>
                <a:spcPts val="0"/>
              </a:spcAft>
              <a:buSzPct val="100000"/>
              <a:buFont typeface="Arial"/>
              <a:buNone/>
            </a:pPr>
            <a:r>
              <a:rPr lang="en-US"/>
              <a:t>bash $ </a:t>
            </a:r>
            <a:r>
              <a:rPr b="1" lang="en-US"/>
              <a:t>chsh</a:t>
            </a:r>
            <a:endParaRPr b="1"/>
          </a:p>
          <a:p>
            <a:pPr indent="-228600" lvl="1" marL="685800" rtl="0" algn="just">
              <a:lnSpc>
                <a:spcPct val="150000"/>
              </a:lnSpc>
              <a:spcBef>
                <a:spcPts val="500"/>
              </a:spcBef>
              <a:spcAft>
                <a:spcPts val="0"/>
              </a:spcAft>
              <a:buSzPct val="100000"/>
              <a:buFont typeface="Arial"/>
              <a:buNone/>
            </a:pPr>
            <a:r>
              <a:rPr lang="en-US"/>
              <a:t>Changing shell for sam.</a:t>
            </a:r>
            <a:endParaRPr/>
          </a:p>
          <a:p>
            <a:pPr indent="-228600" lvl="1" marL="685800" rtl="0" algn="just">
              <a:lnSpc>
                <a:spcPct val="150000"/>
              </a:lnSpc>
              <a:spcBef>
                <a:spcPts val="500"/>
              </a:spcBef>
              <a:spcAft>
                <a:spcPts val="0"/>
              </a:spcAft>
              <a:buSzPct val="100000"/>
              <a:buFont typeface="Arial"/>
              <a:buNone/>
            </a:pPr>
            <a:r>
              <a:rPr lang="en-US"/>
              <a:t>Password:</a:t>
            </a:r>
            <a:endParaRPr/>
          </a:p>
          <a:p>
            <a:pPr indent="-228600" lvl="1" marL="685800" rtl="0" algn="just">
              <a:lnSpc>
                <a:spcPct val="150000"/>
              </a:lnSpc>
              <a:spcBef>
                <a:spcPts val="500"/>
              </a:spcBef>
              <a:spcAft>
                <a:spcPts val="0"/>
              </a:spcAft>
              <a:buSzPct val="100000"/>
              <a:buFont typeface="Arial"/>
              <a:buNone/>
            </a:pPr>
            <a:r>
              <a:rPr lang="en-US"/>
              <a:t>New shell [/bin/bash]: </a:t>
            </a:r>
            <a:r>
              <a:rPr b="1" lang="en-US"/>
              <a:t>/bin/tcsh</a:t>
            </a:r>
            <a:endParaRPr b="1"/>
          </a:p>
          <a:p>
            <a:pPr indent="-228600" lvl="1" marL="685800" rtl="0" algn="just">
              <a:lnSpc>
                <a:spcPct val="150000"/>
              </a:lnSpc>
              <a:spcBef>
                <a:spcPts val="500"/>
              </a:spcBef>
              <a:spcAft>
                <a:spcPts val="0"/>
              </a:spcAft>
              <a:buSzPct val="100000"/>
              <a:buFont typeface="Arial"/>
              <a:buNone/>
            </a:pPr>
            <a:r>
              <a:rPr lang="en-US"/>
              <a:t>Shell changed.</a:t>
            </a:r>
            <a:endParaRPr/>
          </a:p>
          <a:p>
            <a:pPr indent="-228600" lvl="1" marL="685800" rtl="0" algn="just">
              <a:lnSpc>
                <a:spcPct val="150000"/>
              </a:lnSpc>
              <a:spcBef>
                <a:spcPts val="500"/>
              </a:spcBef>
              <a:spcAft>
                <a:spcPts val="0"/>
              </a:spcAft>
              <a:buSzPct val="100000"/>
              <a:buFont typeface="Arial"/>
              <a:buNone/>
            </a:pPr>
            <a:r>
              <a:rPr lang="en-US"/>
              <a:t>bash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