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0" roundtripDataSignature="AMtx7mj4zb+TU5mXACaD4i5pw58W/ZXN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C7B578-7D0B-49D1-BE4F-E39EF52E59A5}">
  <a:tblStyle styleId="{BFC7B578-7D0B-49D1-BE4F-E39EF52E59A5}" styleName="Table_0">
    <a:wholeTbl>
      <a:tcTxStyle b="off" i="off">
        <a:font>
          <a:latin typeface="Bahnschrift"/>
          <a:ea typeface="Bahnschrift"/>
          <a:cs typeface="Bahnschrif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Bahnschrift"/>
          <a:ea typeface="Bahnschrift"/>
          <a:cs typeface="Bahnschrift"/>
        </a:font>
        <a:schemeClr val="lt1"/>
      </a:tcTxStyle>
      <a:tcStyle>
        <a:fill>
          <a:solidFill>
            <a:schemeClr val="accent1"/>
          </a:solidFill>
        </a:fill>
      </a:tcStyle>
    </a:lastCol>
    <a:firstCol>
      <a:tcTxStyle b="on" i="off">
        <a:font>
          <a:latin typeface="Bahnschrift"/>
          <a:ea typeface="Bahnschrift"/>
          <a:cs typeface="Bahnschrift"/>
        </a:font>
        <a:schemeClr val="lt1"/>
      </a:tcTxStyle>
      <a:tcStyle>
        <a:fill>
          <a:solidFill>
            <a:schemeClr val="accent1"/>
          </a:solidFill>
        </a:fill>
      </a:tcStyle>
    </a:firstCol>
    <a:lastRow>
      <a:tcTxStyle b="on" i="off">
        <a:font>
          <a:latin typeface="Bahnschrift"/>
          <a:ea typeface="Bahnschrift"/>
          <a:cs typeface="Bahnschrif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ahnschrift"/>
          <a:ea typeface="Bahnschrift"/>
          <a:cs typeface="Bahnschrif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id="12" name="Google Shape;12;p55"/>
          <p:cNvPicPr preferRelativeResize="0"/>
          <p:nvPr/>
        </p:nvPicPr>
        <p:blipFill rotWithShape="1">
          <a:blip r:embed="rId2">
            <a:alphaModFix/>
          </a:blip>
          <a:srcRect b="10741" l="32639" r="0" t="0"/>
          <a:stretch/>
        </p:blipFill>
        <p:spPr>
          <a:xfrm>
            <a:off x="0" y="736600"/>
            <a:ext cx="8320088" cy="6121400"/>
          </a:xfrm>
          <a:prstGeom prst="rect">
            <a:avLst/>
          </a:prstGeom>
          <a:noFill/>
          <a:ln>
            <a:noFill/>
          </a:ln>
        </p:spPr>
      </p:pic>
      <p:sp>
        <p:nvSpPr>
          <p:cNvPr id="13" name="Google Shape;13;p55"/>
          <p:cNvSpPr/>
          <p:nvPr/>
        </p:nvSpPr>
        <p:spPr>
          <a:xfrm>
            <a:off x="0" y="0"/>
            <a:ext cx="9144000" cy="6858000"/>
          </a:xfrm>
          <a:prstGeom prst="rect">
            <a:avLst/>
          </a:prstGeom>
          <a:gradFill>
            <a:gsLst>
              <a:gs pos="0">
                <a:srgbClr val="000000">
                  <a:alpha val="0"/>
                </a:srgbClr>
              </a:gs>
              <a:gs pos="75000">
                <a:srgbClr val="39393A">
                  <a:alpha val="81960"/>
                </a:srgbClr>
              </a:gs>
              <a:gs pos="100000">
                <a:schemeClr val="dk1"/>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55"/>
          <p:cNvSpPr/>
          <p:nvPr/>
        </p:nvSpPr>
        <p:spPr>
          <a:xfrm>
            <a:off x="4078288" y="5299075"/>
            <a:ext cx="4864100" cy="822325"/>
          </a:xfrm>
          <a:prstGeom prst="parallelogram">
            <a:avLst>
              <a:gd fmla="val 25000"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55"/>
          <p:cNvSpPr/>
          <p:nvPr/>
        </p:nvSpPr>
        <p:spPr>
          <a:xfrm>
            <a:off x="5692775"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55"/>
          <p:cNvSpPr/>
          <p:nvPr/>
        </p:nvSpPr>
        <p:spPr>
          <a:xfrm>
            <a:off x="5480050"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55"/>
          <p:cNvSpPr/>
          <p:nvPr/>
        </p:nvSpPr>
        <p:spPr>
          <a:xfrm>
            <a:off x="5275263"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55"/>
          <p:cNvSpPr/>
          <p:nvPr/>
        </p:nvSpPr>
        <p:spPr>
          <a:xfrm>
            <a:off x="5888038" y="5929313"/>
            <a:ext cx="2790825" cy="501650"/>
          </a:xfrm>
          <a:prstGeom prst="parallelogram">
            <a:avLst>
              <a:gd fmla="val 25000" name="adj"/>
            </a:avLst>
          </a:prstGeom>
          <a:solidFill>
            <a:srgbClr val="00D4A2"/>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55"/>
          <p:cNvSpPr txBox="1"/>
          <p:nvPr/>
        </p:nvSpPr>
        <p:spPr>
          <a:xfrm>
            <a:off x="4535488" y="5308600"/>
            <a:ext cx="2703512" cy="620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D4A2"/>
                </a:solidFill>
                <a:latin typeface="Arial"/>
                <a:ea typeface="Arial"/>
                <a:cs typeface="Arial"/>
                <a:sym typeface="Arial"/>
              </a:rPr>
              <a:t>Dr. Divya</a:t>
            </a:r>
            <a:endParaRPr b="1" i="0" sz="3200" u="none" cap="none" strike="noStrike">
              <a:solidFill>
                <a:srgbClr val="00D4A2"/>
              </a:solidFill>
              <a:latin typeface="Arial"/>
              <a:ea typeface="Arial"/>
              <a:cs typeface="Arial"/>
              <a:sym typeface="Arial"/>
            </a:endParaRPr>
          </a:p>
        </p:txBody>
      </p:sp>
      <p:sp>
        <p:nvSpPr>
          <p:cNvPr id="20" name="Google Shape;20;p55"/>
          <p:cNvSpPr txBox="1"/>
          <p:nvPr/>
        </p:nvSpPr>
        <p:spPr>
          <a:xfrm>
            <a:off x="6011863" y="5929313"/>
            <a:ext cx="2667000" cy="50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203F"/>
                </a:solidFill>
                <a:latin typeface="Arial"/>
                <a:ea typeface="Arial"/>
                <a:cs typeface="Arial"/>
                <a:sym typeface="Arial"/>
              </a:rPr>
              <a:t>Assistant Professor</a:t>
            </a:r>
            <a:endParaRPr/>
          </a:p>
        </p:txBody>
      </p:sp>
      <p:sp>
        <p:nvSpPr>
          <p:cNvPr id="21" name="Google Shape;21;p55"/>
          <p:cNvSpPr/>
          <p:nvPr/>
        </p:nvSpPr>
        <p:spPr>
          <a:xfrm>
            <a:off x="382588" y="411163"/>
            <a:ext cx="2662237" cy="1322387"/>
          </a:xfrm>
          <a:prstGeom prst="homePlate">
            <a:avLst>
              <a:gd fmla="val 50000" name="adj"/>
            </a:avLst>
          </a:prstGeom>
          <a:solidFill>
            <a:srgbClr val="ABF1CF"/>
          </a:solidFill>
          <a:ln cap="flat" cmpd="sng" w="12700">
            <a:solidFill>
              <a:srgbClr val="00203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4000" u="none" cap="none" strike="noStrike">
                <a:solidFill>
                  <a:srgbClr val="00203F"/>
                </a:solidFill>
                <a:latin typeface="Arial"/>
                <a:ea typeface="Arial"/>
                <a:cs typeface="Arial"/>
                <a:sym typeface="Arial"/>
              </a:rPr>
              <a:t>ECAP448</a:t>
            </a:r>
            <a:endParaRPr/>
          </a:p>
        </p:txBody>
      </p:sp>
      <p:sp>
        <p:nvSpPr>
          <p:cNvPr id="22" name="Google Shape;22;p55"/>
          <p:cNvSpPr txBox="1"/>
          <p:nvPr>
            <p:ph idx="1" type="body"/>
          </p:nvPr>
        </p:nvSpPr>
        <p:spPr>
          <a:xfrm>
            <a:off x="2359044" y="426286"/>
            <a:ext cx="6084514" cy="1292661"/>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ABF1CF"/>
              </a:buClr>
              <a:buSzPts val="3400"/>
              <a:buNone/>
              <a:defRPr sz="3400" cap="small">
                <a:solidFill>
                  <a:srgbClr val="ABF1C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6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9"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6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6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6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6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6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68"/>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6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6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6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69"/>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70"/>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70"/>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7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7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spTree>
      <p:nvGrpSpPr>
        <p:cNvPr id="23" name="Shape 23"/>
        <p:cNvGrpSpPr/>
        <p:nvPr/>
      </p:nvGrpSpPr>
      <p:grpSpPr>
        <a:xfrm>
          <a:off x="0" y="0"/>
          <a:ext cx="0" cy="0"/>
          <a:chOff x="0" y="0"/>
          <a:chExt cx="0" cy="0"/>
        </a:xfrm>
      </p:grpSpPr>
      <p:sp>
        <p:nvSpPr>
          <p:cNvPr id="24" name="Google Shape;24;p56"/>
          <p:cNvSpPr/>
          <p:nvPr/>
        </p:nvSpPr>
        <p:spPr>
          <a:xfrm>
            <a:off x="0" y="0"/>
            <a:ext cx="9144000" cy="2171700"/>
          </a:xfrm>
          <a:prstGeom prst="rect">
            <a:avLst/>
          </a:prstGeom>
          <a:gradFill>
            <a:gsLst>
              <a:gs pos="0">
                <a:srgbClr val="ABF1CF"/>
              </a:gs>
              <a:gs pos="46000">
                <a:srgbClr val="00203F">
                  <a:alpha val="94901"/>
                </a:srgbClr>
              </a:gs>
              <a:gs pos="100000">
                <a:srgbClr val="00203F"/>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ullseye outline" id="25" name="Google Shape;25;p56"/>
          <p:cNvPicPr preferRelativeResize="0"/>
          <p:nvPr/>
        </p:nvPicPr>
        <p:blipFill rotWithShape="1">
          <a:blip r:embed="rId2">
            <a:alphaModFix/>
          </a:blip>
          <a:srcRect b="0" l="0" r="0" t="0"/>
          <a:stretch/>
        </p:blipFill>
        <p:spPr>
          <a:xfrm>
            <a:off x="7486650" y="33337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56"/>
          <p:cNvSpPr txBox="1"/>
          <p:nvPr/>
        </p:nvSpPr>
        <p:spPr>
          <a:xfrm>
            <a:off x="628650" y="2243138"/>
            <a:ext cx="73152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203F"/>
                </a:solidFill>
                <a:latin typeface="Arial"/>
                <a:ea typeface="Arial"/>
                <a:cs typeface="Arial"/>
                <a:sym typeface="Arial"/>
              </a:rPr>
              <a:t>After this lecture, you will be able to</a:t>
            </a:r>
            <a:endParaRPr/>
          </a:p>
        </p:txBody>
      </p:sp>
      <p:sp>
        <p:nvSpPr>
          <p:cNvPr id="27" name="Google Shape;27;p56"/>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56"/>
          <p:cNvSpPr txBox="1"/>
          <p:nvPr>
            <p:ph idx="1" type="body"/>
          </p:nvPr>
        </p:nvSpPr>
        <p:spPr>
          <a:xfrm>
            <a:off x="1200148" y="2809874"/>
            <a:ext cx="7315201" cy="3819525"/>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57"/>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5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5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33" name="Shape 33"/>
        <p:cNvGrpSpPr/>
        <p:nvPr/>
      </p:nvGrpSpPr>
      <p:grpSpPr>
        <a:xfrm>
          <a:off x="0" y="0"/>
          <a:ext cx="0" cy="0"/>
          <a:chOff x="0" y="0"/>
          <a:chExt cx="0" cy="0"/>
        </a:xfrm>
      </p:grpSpPr>
      <p:sp>
        <p:nvSpPr>
          <p:cNvPr id="34" name="Google Shape;34;p58"/>
          <p:cNvSpPr/>
          <p:nvPr/>
        </p:nvSpPr>
        <p:spPr>
          <a:xfrm>
            <a:off x="1608138" y="2662238"/>
            <a:ext cx="5927725" cy="1574800"/>
          </a:xfrm>
          <a:prstGeom prst="roundRect">
            <a:avLst>
              <a:gd fmla="val 10858" name="adj"/>
            </a:avLst>
          </a:prstGeom>
          <a:solidFill>
            <a:srgbClr val="ABF1CF"/>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58"/>
          <p:cNvSpPr txBox="1"/>
          <p:nvPr/>
        </p:nvSpPr>
        <p:spPr>
          <a:xfrm>
            <a:off x="2147888" y="3044825"/>
            <a:ext cx="484822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rgbClr val="00203F"/>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59"/>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5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5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6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6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6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6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6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6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6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6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6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5000"/>
          </a:blip>
          <a:stretch>
            <a:fillRect/>
          </a:stretch>
        </a:blip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5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5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5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body"/>
          </p:nvPr>
        </p:nvSpPr>
        <p:spPr>
          <a:xfrm>
            <a:off x="2359025" y="427038"/>
            <a:ext cx="6084888" cy="1292225"/>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800100" rtl="0" algn="l">
              <a:lnSpc>
                <a:spcPct val="90000"/>
              </a:lnSpc>
              <a:spcBef>
                <a:spcPts val="0"/>
              </a:spcBef>
              <a:spcAft>
                <a:spcPts val="0"/>
              </a:spcAft>
              <a:buClr>
                <a:srgbClr val="ABF1CF"/>
              </a:buClr>
              <a:buSzPts val="3400"/>
              <a:buNone/>
            </a:pPr>
            <a:r>
              <a:rPr lang="en-US"/>
              <a:t>Linux and Shell Scripting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Specifying a Subnet</a:t>
            </a:r>
            <a:endParaRPr/>
          </a:p>
        </p:txBody>
      </p:sp>
      <p:sp>
        <p:nvSpPr>
          <p:cNvPr id="156" name="Google Shape;156;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Usually, you can specify a subnet as</a:t>
            </a:r>
            <a:endParaRPr/>
          </a:p>
          <a:p>
            <a:pPr indent="-228600" lvl="1" marL="685800" rtl="0" algn="ctr">
              <a:lnSpc>
                <a:spcPct val="150000"/>
              </a:lnSpc>
              <a:spcBef>
                <a:spcPts val="500"/>
              </a:spcBef>
              <a:spcAft>
                <a:spcPts val="0"/>
              </a:spcAft>
              <a:buSzPts val="2400"/>
              <a:buFont typeface="Arial"/>
              <a:buNone/>
            </a:pPr>
            <a:r>
              <a:rPr lang="en-US"/>
              <a:t>n.n.n.n/m.m.m.m</a:t>
            </a:r>
            <a:endParaRPr/>
          </a:p>
          <a:p>
            <a:pPr indent="-228600" lvl="1" marL="685800" rtl="0" algn="ctr">
              <a:lnSpc>
                <a:spcPct val="150000"/>
              </a:lnSpc>
              <a:spcBef>
                <a:spcPts val="500"/>
              </a:spcBef>
              <a:spcAft>
                <a:spcPts val="0"/>
              </a:spcAft>
              <a:buSzPts val="2400"/>
              <a:buFont typeface="Arial"/>
              <a:buNone/>
            </a:pPr>
            <a:r>
              <a:rPr lang="en-US"/>
              <a:t>or</a:t>
            </a:r>
            <a:endParaRPr/>
          </a:p>
          <a:p>
            <a:pPr indent="-228600" lvl="1" marL="685800" rtl="0" algn="ctr">
              <a:lnSpc>
                <a:spcPct val="150000"/>
              </a:lnSpc>
              <a:spcBef>
                <a:spcPts val="500"/>
              </a:spcBef>
              <a:spcAft>
                <a:spcPts val="0"/>
              </a:spcAft>
              <a:buSzPts val="2400"/>
              <a:buFont typeface="Arial"/>
              <a:buNone/>
            </a:pPr>
            <a:r>
              <a:rPr lang="en-US"/>
              <a:t>n.n.n.n/maskbits</a:t>
            </a:r>
            <a:endParaRPr/>
          </a:p>
          <a:p>
            <a:pPr indent="-228600" lvl="0" marL="228600" rtl="0" algn="just">
              <a:lnSpc>
                <a:spcPct val="150000"/>
              </a:lnSpc>
              <a:spcBef>
                <a:spcPts val="1000"/>
              </a:spcBef>
              <a:spcAft>
                <a:spcPts val="0"/>
              </a:spcAft>
              <a:buSzPts val="2600"/>
              <a:buFont typeface="Arial"/>
              <a:buNone/>
            </a:pPr>
            <a:r>
              <a:rPr lang="en-US"/>
              <a:t>	where n.n.n.n is the base IP address and the subnet is represented by m.m.m.m (the subnet mask) or maskbits (the number of bits used for the subnet mask).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Specifying a Subnet</a:t>
            </a:r>
            <a:endParaRPr/>
          </a:p>
        </p:txBody>
      </p:sp>
      <p:sp>
        <p:nvSpPr>
          <p:cNvPr id="162" name="Google Shape;162;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Example: 192.168.0.1/255.255.255.0 represents the same subnet as 192.168.0.1/24. In binary, decimal 255.255.255.0 is represented by 24 ones followed by 8 zeros. The /24 is shorthand for a subnet mask with 24 ones.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Different ways to represent a subnet</a:t>
            </a:r>
            <a:endParaRPr/>
          </a:p>
        </p:txBody>
      </p:sp>
      <p:graphicFrame>
        <p:nvGraphicFramePr>
          <p:cNvPr id="168" name="Google Shape;168;p12"/>
          <p:cNvGraphicFramePr/>
          <p:nvPr/>
        </p:nvGraphicFramePr>
        <p:xfrm>
          <a:off x="280987" y="2435860"/>
          <a:ext cx="3000000" cy="3000000"/>
        </p:xfrm>
        <a:graphic>
          <a:graphicData uri="http://schemas.openxmlformats.org/drawingml/2006/table">
            <a:tbl>
              <a:tblPr bandRow="1" firstRow="1">
                <a:noFill/>
                <a:tableStyleId>{BFC7B578-7D0B-49D1-BE4F-E39EF52E59A5}</a:tableStyleId>
              </a:tblPr>
              <a:tblGrid>
                <a:gridCol w="2131875"/>
                <a:gridCol w="2687775"/>
                <a:gridCol w="3762375"/>
              </a:tblGrid>
              <a:tr h="370850">
                <a:tc>
                  <a:txBody>
                    <a:bodyPr/>
                    <a:lstStyle/>
                    <a:p>
                      <a:pPr indent="0" lvl="0" marL="0" marR="0" rtl="0" algn="l">
                        <a:lnSpc>
                          <a:spcPct val="150000"/>
                        </a:lnSpc>
                        <a:spcBef>
                          <a:spcPts val="0"/>
                        </a:spcBef>
                        <a:spcAft>
                          <a:spcPts val="0"/>
                        </a:spcAft>
                        <a:buNone/>
                      </a:pPr>
                      <a:r>
                        <a:rPr b="0" lang="en-US" sz="2800">
                          <a:solidFill>
                            <a:schemeClr val="lt1"/>
                          </a:solidFill>
                          <a:latin typeface="Arial"/>
                          <a:ea typeface="Arial"/>
                          <a:cs typeface="Arial"/>
                          <a:sym typeface="Arial"/>
                        </a:rPr>
                        <a:t>Bits</a:t>
                      </a:r>
                      <a:endParaRPr b="0" sz="2800"/>
                    </a:p>
                  </a:txBody>
                  <a:tcPr marT="45725" marB="45725" marR="91450" marL="91450" anchor="ctr">
                    <a:solidFill>
                      <a:srgbClr val="00203F"/>
                    </a:solidFill>
                  </a:tcPr>
                </a:tc>
                <a:tc>
                  <a:txBody>
                    <a:bodyPr/>
                    <a:lstStyle/>
                    <a:p>
                      <a:pPr indent="0" lvl="0" marL="0" marR="0" rtl="0" algn="l">
                        <a:lnSpc>
                          <a:spcPct val="150000"/>
                        </a:lnSpc>
                        <a:spcBef>
                          <a:spcPts val="0"/>
                        </a:spcBef>
                        <a:spcAft>
                          <a:spcPts val="0"/>
                        </a:spcAft>
                        <a:buNone/>
                      </a:pPr>
                      <a:r>
                        <a:rPr b="0" lang="en-US" sz="2800">
                          <a:solidFill>
                            <a:schemeClr val="lt1"/>
                          </a:solidFill>
                          <a:latin typeface="Arial"/>
                          <a:ea typeface="Arial"/>
                          <a:cs typeface="Arial"/>
                          <a:sym typeface="Arial"/>
                        </a:rPr>
                        <a:t>Mask</a:t>
                      </a:r>
                      <a:endParaRPr b="0" sz="2800"/>
                    </a:p>
                  </a:txBody>
                  <a:tcPr marT="45725" marB="45725" marR="91450" marL="91450" anchor="ctr">
                    <a:solidFill>
                      <a:srgbClr val="00203F"/>
                    </a:solidFill>
                  </a:tcPr>
                </a:tc>
                <a:tc>
                  <a:txBody>
                    <a:bodyPr/>
                    <a:lstStyle/>
                    <a:p>
                      <a:pPr indent="0" lvl="0" marL="0" marR="0" rtl="0" algn="l">
                        <a:lnSpc>
                          <a:spcPct val="150000"/>
                        </a:lnSpc>
                        <a:spcBef>
                          <a:spcPts val="0"/>
                        </a:spcBef>
                        <a:spcAft>
                          <a:spcPts val="0"/>
                        </a:spcAft>
                        <a:buClr>
                          <a:schemeClr val="lt1"/>
                        </a:buClr>
                        <a:buSzPts val="2800"/>
                        <a:buFont typeface="Arial"/>
                        <a:buNone/>
                      </a:pPr>
                      <a:r>
                        <a:rPr b="0" lang="en-US" sz="2800">
                          <a:solidFill>
                            <a:schemeClr val="lt1"/>
                          </a:solidFill>
                          <a:latin typeface="Arial"/>
                          <a:ea typeface="Arial"/>
                          <a:cs typeface="Arial"/>
                          <a:sym typeface="Arial"/>
                        </a:rPr>
                        <a:t>Range</a:t>
                      </a:r>
                      <a:endParaRPr b="0" sz="2800"/>
                    </a:p>
                  </a:txBody>
                  <a:tcPr marT="45725" marB="45725" marR="91450" marL="91450" anchor="ctr">
                    <a:solidFill>
                      <a:srgbClr val="00203F"/>
                    </a:solidFill>
                  </a:tcPr>
                </a:tc>
              </a:tr>
              <a:tr h="370850">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10.0.0.0/8</a:t>
                      </a:r>
                      <a:endParaRPr sz="1800"/>
                    </a:p>
                  </a:txBody>
                  <a:tcPr marT="45725" marB="45725" marR="91450" marL="91450">
                    <a:solidFill>
                      <a:schemeClr val="lt1"/>
                    </a:solidFill>
                  </a:tcPr>
                </a:tc>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10.0.0.0/255.0.0.0</a:t>
                      </a:r>
                      <a:endParaRPr sz="1800"/>
                    </a:p>
                  </a:txBody>
                  <a:tcPr marT="45725" marB="45725" marR="91450" marL="91450">
                    <a:solidFill>
                      <a:schemeClr val="lt1"/>
                    </a:solidFill>
                  </a:tcPr>
                </a:tc>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10.0.0.0 – 10.255.255.255</a:t>
                      </a:r>
                      <a:endParaRPr sz="1800"/>
                    </a:p>
                  </a:txBody>
                  <a:tcPr marT="45725" marB="45725" marR="91450" marL="91450">
                    <a:solidFill>
                      <a:schemeClr val="lt1"/>
                    </a:solidFill>
                  </a:tcPr>
                </a:tc>
              </a:tr>
              <a:tr h="370850">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172.16.0.0/12</a:t>
                      </a:r>
                      <a:endParaRPr sz="1800"/>
                    </a:p>
                  </a:txBody>
                  <a:tcPr marT="45725" marB="45725" marR="91450" marL="91450">
                    <a:solidFill>
                      <a:schemeClr val="lt1"/>
                    </a:solidFill>
                  </a:tcPr>
                </a:tc>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172.16.0.0/255.240.0.0</a:t>
                      </a:r>
                      <a:endParaRPr sz="1800"/>
                    </a:p>
                  </a:txBody>
                  <a:tcPr marT="45725" marB="45725" marR="91450" marL="91450">
                    <a:solidFill>
                      <a:schemeClr val="lt1"/>
                    </a:solidFill>
                  </a:tcPr>
                </a:tc>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172.16.0.0 – 172.31.255.255</a:t>
                      </a:r>
                      <a:endParaRPr sz="1800"/>
                    </a:p>
                  </a:txBody>
                  <a:tcPr marT="45725" marB="45725" marR="91450" marL="91450">
                    <a:solidFill>
                      <a:schemeClr val="lt1"/>
                    </a:solidFill>
                  </a:tcPr>
                </a:tc>
              </a:tr>
              <a:tr h="370850">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192.168.0.0/16</a:t>
                      </a:r>
                      <a:endParaRPr sz="1800"/>
                    </a:p>
                  </a:txBody>
                  <a:tcPr marT="45725" marB="45725" marR="91450" marL="91450">
                    <a:solidFill>
                      <a:schemeClr val="lt1"/>
                    </a:solidFill>
                  </a:tcPr>
                </a:tc>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192.168.0.0/255.255.0.0</a:t>
                      </a:r>
                      <a:endParaRPr sz="1800"/>
                    </a:p>
                  </a:txBody>
                  <a:tcPr marT="45725" marB="45725" marR="91450" marL="91450">
                    <a:solidFill>
                      <a:schemeClr val="lt1"/>
                    </a:solidFill>
                  </a:tcPr>
                </a:tc>
                <a:tc>
                  <a:txBody>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192.168.0.0 – 192.168.255.255</a:t>
                      </a:r>
                      <a:endParaRPr sz="1800"/>
                    </a:p>
                  </a:txBody>
                  <a:tcPr marT="45725" marB="45725" marR="91450" marL="91450">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rpcinfo: Displays Information About rpcbind</a:t>
            </a:r>
            <a:endParaRPr/>
          </a:p>
        </p:txBody>
      </p:sp>
      <p:sp>
        <p:nvSpPr>
          <p:cNvPr id="174" name="Google Shape;174;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Fedora uses the rpcbind daemon while RHEL uses portmap for the same purpose.</a:t>
            </a:r>
            <a:endParaRPr/>
          </a:p>
          <a:p>
            <a:pPr indent="-228600" lvl="0" marL="228600" rtl="0" algn="just">
              <a:lnSpc>
                <a:spcPct val="150000"/>
              </a:lnSpc>
              <a:spcBef>
                <a:spcPts val="1000"/>
              </a:spcBef>
              <a:spcAft>
                <a:spcPts val="0"/>
              </a:spcAft>
              <a:buSzPts val="2600"/>
              <a:buChar char="•"/>
            </a:pPr>
            <a:r>
              <a:rPr lang="en-US"/>
              <a:t>The rpcinfo utility displays information about programs registered with rpcbind and makes RPC calls to programs to see if they are alive.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rpcinfo: Displays Information About rpcbind</a:t>
            </a:r>
            <a:endParaRPr/>
          </a:p>
        </p:txBody>
      </p:sp>
      <p:sp>
        <p:nvSpPr>
          <p:cNvPr id="180" name="Google Shape;180;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rpcinfo utility takes the following options and arguments:</a:t>
            </a:r>
            <a:endParaRPr/>
          </a:p>
          <a:p>
            <a:pPr indent="-228600" lvl="0" marL="717550" rtl="0" algn="just">
              <a:lnSpc>
                <a:spcPct val="150000"/>
              </a:lnSpc>
              <a:spcBef>
                <a:spcPts val="1000"/>
              </a:spcBef>
              <a:spcAft>
                <a:spcPts val="0"/>
              </a:spcAft>
              <a:buSzPts val="2600"/>
              <a:buFont typeface="Arial"/>
              <a:buNone/>
            </a:pPr>
            <a:r>
              <a:rPr lang="en-US"/>
              <a:t>rpcinfo –p [</a:t>
            </a:r>
            <a:r>
              <a:rPr b="1" lang="en-US"/>
              <a:t>host]</a:t>
            </a:r>
            <a:endParaRPr/>
          </a:p>
          <a:p>
            <a:pPr indent="-228600" lvl="0" marL="717550" rtl="0" algn="just">
              <a:lnSpc>
                <a:spcPct val="150000"/>
              </a:lnSpc>
              <a:spcBef>
                <a:spcPts val="1000"/>
              </a:spcBef>
              <a:spcAft>
                <a:spcPts val="0"/>
              </a:spcAft>
              <a:buSzPts val="2600"/>
              <a:buFont typeface="Arial"/>
              <a:buNone/>
            </a:pPr>
            <a:r>
              <a:rPr lang="en-US"/>
              <a:t>rpcinfo [–n </a:t>
            </a:r>
            <a:r>
              <a:rPr b="1" lang="en-US"/>
              <a:t>port] –u | –t host program [version]</a:t>
            </a:r>
            <a:endParaRPr/>
          </a:p>
          <a:p>
            <a:pPr indent="-228600" lvl="0" marL="717550" rtl="0" algn="just">
              <a:lnSpc>
                <a:spcPct val="150000"/>
              </a:lnSpc>
              <a:spcBef>
                <a:spcPts val="1000"/>
              </a:spcBef>
              <a:spcAft>
                <a:spcPts val="0"/>
              </a:spcAft>
              <a:buSzPts val="2600"/>
              <a:buFont typeface="Arial"/>
              <a:buNone/>
            </a:pPr>
            <a:r>
              <a:rPr lang="en-US"/>
              <a:t>rpcinfo –b | –d </a:t>
            </a:r>
            <a:r>
              <a:rPr b="1" lang="en-US"/>
              <a:t>program version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rpcinfo: Displays Information About rpcbind</a:t>
            </a:r>
            <a:endParaRPr/>
          </a:p>
        </p:txBody>
      </p:sp>
      <p:graphicFrame>
        <p:nvGraphicFramePr>
          <p:cNvPr id="186" name="Google Shape;186;p15"/>
          <p:cNvGraphicFramePr/>
          <p:nvPr/>
        </p:nvGraphicFramePr>
        <p:xfrm>
          <a:off x="280987" y="1731498"/>
          <a:ext cx="3000000" cy="3000000"/>
        </p:xfrm>
        <a:graphic>
          <a:graphicData uri="http://schemas.openxmlformats.org/drawingml/2006/table">
            <a:tbl>
              <a:tblPr bandRow="1" firstRow="1">
                <a:noFill/>
                <a:tableStyleId>{BFC7B578-7D0B-49D1-BE4F-E39EF52E59A5}</a:tableStyleId>
              </a:tblPr>
              <a:tblGrid>
                <a:gridCol w="1369875"/>
                <a:gridCol w="7212150"/>
              </a:tblGrid>
              <a:tr h="370875">
                <a:tc>
                  <a:txBody>
                    <a:bodyPr/>
                    <a:lstStyle/>
                    <a:p>
                      <a:pPr indent="0" lvl="0" marL="0" marR="0" rtl="0" algn="l">
                        <a:spcBef>
                          <a:spcPts val="0"/>
                        </a:spcBef>
                        <a:spcAft>
                          <a:spcPts val="0"/>
                        </a:spcAft>
                        <a:buNone/>
                      </a:pPr>
                      <a:r>
                        <a:rPr lang="en-US" sz="2000"/>
                        <a:t>Option</a:t>
                      </a:r>
                      <a:endParaRPr sz="2000"/>
                    </a:p>
                  </a:txBody>
                  <a:tcPr marT="45725" marB="45725" marR="91450" marL="91450">
                    <a:lnB cap="flat" cmpd="sng" w="9525">
                      <a:solidFill>
                        <a:srgbClr val="000000">
                          <a:alpha val="0"/>
                        </a:srgbClr>
                      </a:solidFill>
                      <a:prstDash val="solid"/>
                      <a:round/>
                      <a:headEnd len="sm" w="sm" type="none"/>
                      <a:tailEnd len="sm" w="sm" type="none"/>
                    </a:lnB>
                    <a:solidFill>
                      <a:srgbClr val="00203F"/>
                    </a:solidFill>
                  </a:tcPr>
                </a:tc>
                <a:tc>
                  <a:txBody>
                    <a:bodyPr/>
                    <a:lstStyle/>
                    <a:p>
                      <a:pPr indent="0" lvl="0" marL="0" marR="0" rtl="0" algn="l">
                        <a:spcBef>
                          <a:spcPts val="0"/>
                        </a:spcBef>
                        <a:spcAft>
                          <a:spcPts val="0"/>
                        </a:spcAft>
                        <a:buNone/>
                      </a:pPr>
                      <a:r>
                        <a:rPr lang="en-US" sz="2000"/>
                        <a:t>Function</a:t>
                      </a:r>
                      <a:endParaRPr sz="2000"/>
                    </a:p>
                  </a:txBody>
                  <a:tcPr marT="45725" marB="45725" marR="91450" marL="91450">
                    <a:lnB cap="flat" cmpd="sng" w="9525">
                      <a:solidFill>
                        <a:srgbClr val="000000">
                          <a:alpha val="0"/>
                        </a:srgbClr>
                      </a:solidFill>
                      <a:prstDash val="solid"/>
                      <a:round/>
                      <a:headEnd len="sm" w="sm" type="none"/>
                      <a:tailEnd len="sm" w="sm" type="none"/>
                    </a:lnB>
                    <a:solidFill>
                      <a:srgbClr val="00203F"/>
                    </a:solidFill>
                  </a:tcPr>
                </a:tc>
              </a:tr>
              <a:tr h="640125">
                <a:tc>
                  <a:txBody>
                    <a:bodyPr/>
                    <a:lstStyle/>
                    <a:p>
                      <a:pPr indent="0" lvl="0" marL="0" marR="0" rtl="0" algn="l">
                        <a:spcBef>
                          <a:spcPts val="0"/>
                        </a:spcBef>
                        <a:spcAft>
                          <a:spcPts val="0"/>
                        </a:spcAft>
                        <a:buNone/>
                      </a:pPr>
                      <a:r>
                        <a:rPr b="1" lang="en-US" sz="1800"/>
                        <a:t>-b </a:t>
                      </a:r>
                      <a:r>
                        <a:rPr b="1" lang="en-US" sz="1800">
                          <a:solidFill>
                            <a:schemeClr val="dk1"/>
                          </a:solidFill>
                          <a:latin typeface="Arial"/>
                          <a:ea typeface="Arial"/>
                          <a:cs typeface="Arial"/>
                          <a:sym typeface="Arial"/>
                        </a:rPr>
                        <a:t>(broadcast) </a:t>
                      </a:r>
                      <a:endParaRPr b="1"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Makes an RPC broadcast to version of program and lists hosts that respond.</a:t>
                      </a:r>
                      <a:endParaRPr b="0" i="0"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40125">
                <a:tc>
                  <a:txBody>
                    <a:bodyPr/>
                    <a:lstStyle/>
                    <a:p>
                      <a:pPr indent="0" lvl="0" marL="0" marR="0" rtl="0" algn="l">
                        <a:spcBef>
                          <a:spcPts val="0"/>
                        </a:spcBef>
                        <a:spcAft>
                          <a:spcPts val="0"/>
                        </a:spcAft>
                        <a:buNone/>
                      </a:pPr>
                      <a:r>
                        <a:rPr b="1" lang="en-US" sz="1800"/>
                        <a:t>-d </a:t>
                      </a:r>
                      <a:r>
                        <a:rPr b="1" lang="en-US" sz="1800">
                          <a:solidFill>
                            <a:schemeClr val="dk1"/>
                          </a:solidFill>
                          <a:latin typeface="Arial"/>
                          <a:ea typeface="Arial"/>
                          <a:cs typeface="Arial"/>
                          <a:sym typeface="Arial"/>
                        </a:rPr>
                        <a:t>(delete)</a:t>
                      </a:r>
                      <a:endParaRPr b="1"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Removes local RPC registration for version of program. Available to Superuser only.</a:t>
                      </a:r>
                      <a:endParaRPr b="0" i="0"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40125">
                <a:tc>
                  <a:txBody>
                    <a:bodyPr/>
                    <a:lstStyle/>
                    <a:p>
                      <a:pPr indent="0" lvl="0" marL="0" marR="0" rtl="0" algn="l">
                        <a:spcBef>
                          <a:spcPts val="0"/>
                        </a:spcBef>
                        <a:spcAft>
                          <a:spcPts val="0"/>
                        </a:spcAft>
                        <a:buNone/>
                      </a:pPr>
                      <a:r>
                        <a:rPr b="1" lang="en-US" sz="1800"/>
                        <a:t>-n </a:t>
                      </a:r>
                      <a:r>
                        <a:rPr b="1" lang="en-US" sz="1800">
                          <a:solidFill>
                            <a:schemeClr val="dk1"/>
                          </a:solidFill>
                          <a:latin typeface="Arial"/>
                          <a:ea typeface="Arial"/>
                          <a:cs typeface="Arial"/>
                          <a:sym typeface="Arial"/>
                        </a:rPr>
                        <a:t>(port number) </a:t>
                      </a:r>
                      <a:endParaRPr b="1"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With –t or –u, uses the port numbered port instead of the port number specified by rpcbind.</a:t>
                      </a:r>
                      <a:endParaRPr b="0" i="0"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40125">
                <a:tc>
                  <a:txBody>
                    <a:bodyPr/>
                    <a:lstStyle/>
                    <a:p>
                      <a:pPr indent="0" lvl="0" marL="0" marR="0" rtl="0" algn="l">
                        <a:spcBef>
                          <a:spcPts val="0"/>
                        </a:spcBef>
                        <a:spcAft>
                          <a:spcPts val="0"/>
                        </a:spcAft>
                        <a:buNone/>
                      </a:pPr>
                      <a:r>
                        <a:rPr b="1" lang="en-US" sz="1800"/>
                        <a:t>-p </a:t>
                      </a:r>
                      <a:r>
                        <a:rPr b="1" lang="en-US" sz="1800">
                          <a:solidFill>
                            <a:schemeClr val="dk1"/>
                          </a:solidFill>
                          <a:latin typeface="Arial"/>
                          <a:ea typeface="Arial"/>
                          <a:cs typeface="Arial"/>
                          <a:sym typeface="Arial"/>
                        </a:rPr>
                        <a:t>(probe) </a:t>
                      </a:r>
                      <a:endParaRPr b="1"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Lists all RPC programs registered with rpcbind on host or on the local system if host is not specified.</a:t>
                      </a:r>
                      <a:endParaRPr b="0" i="0"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40125">
                <a:tc>
                  <a:txBody>
                    <a:bodyPr/>
                    <a:lstStyle/>
                    <a:p>
                      <a:pPr indent="0" lvl="0" marL="0" marR="0" rtl="0" algn="l">
                        <a:spcBef>
                          <a:spcPts val="0"/>
                        </a:spcBef>
                        <a:spcAft>
                          <a:spcPts val="0"/>
                        </a:spcAft>
                        <a:buNone/>
                      </a:pPr>
                      <a:r>
                        <a:rPr b="1" lang="en-US" sz="1800"/>
                        <a:t>-t </a:t>
                      </a:r>
                      <a:r>
                        <a:rPr b="1" lang="en-US" sz="1800">
                          <a:solidFill>
                            <a:schemeClr val="dk1"/>
                          </a:solidFill>
                          <a:latin typeface="Arial"/>
                          <a:ea typeface="Arial"/>
                          <a:cs typeface="Arial"/>
                          <a:sym typeface="Arial"/>
                        </a:rPr>
                        <a:t>(TCP) </a:t>
                      </a:r>
                      <a:endParaRPr b="1"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Makes a TCP RPC call to version (if specified) of program on host and reports whether it received a response.</a:t>
                      </a:r>
                      <a:endParaRPr b="0" i="0"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40125">
                <a:tc>
                  <a:txBody>
                    <a:bodyPr/>
                    <a:lstStyle/>
                    <a:p>
                      <a:pPr indent="0" lvl="0" marL="0" marR="0" rtl="0" algn="l">
                        <a:spcBef>
                          <a:spcPts val="0"/>
                        </a:spcBef>
                        <a:spcAft>
                          <a:spcPts val="0"/>
                        </a:spcAft>
                        <a:buNone/>
                      </a:pPr>
                      <a:r>
                        <a:rPr b="1" lang="en-US" sz="1800"/>
                        <a:t>-u </a:t>
                      </a:r>
                      <a:r>
                        <a:rPr b="1" lang="en-US" sz="1800">
                          <a:solidFill>
                            <a:schemeClr val="dk1"/>
                          </a:solidFill>
                          <a:latin typeface="Arial"/>
                          <a:ea typeface="Arial"/>
                          <a:cs typeface="Arial"/>
                          <a:sym typeface="Arial"/>
                        </a:rPr>
                        <a:t>(UDP) </a:t>
                      </a:r>
                      <a:endParaRPr b="1"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Makes a UDP RPC call to version (if specified) of program on host and reports whether it received a response.</a:t>
                      </a:r>
                      <a:endParaRPr b="0" i="0"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rpcinfo: Displays Information About rpcbind</a:t>
            </a:r>
            <a:endParaRPr/>
          </a:p>
        </p:txBody>
      </p:sp>
      <p:sp>
        <p:nvSpPr>
          <p:cNvPr id="192" name="Google Shape;192;p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150000"/>
              </a:lnSpc>
              <a:spcBef>
                <a:spcPts val="0"/>
              </a:spcBef>
              <a:spcAft>
                <a:spcPts val="0"/>
              </a:spcAft>
              <a:buSzPct val="100000"/>
              <a:buChar char="•"/>
            </a:pPr>
            <a:r>
              <a:rPr lang="en-US"/>
              <a:t>Give the following command to see which RPC programs are registered with the rpcbind daemon (portmapper) on the system named peach:</a:t>
            </a:r>
            <a:endParaRPr/>
          </a:p>
          <a:p>
            <a:pPr indent="-228600" lvl="0" marL="228600" rtl="0" algn="just">
              <a:lnSpc>
                <a:spcPct val="150000"/>
              </a:lnSpc>
              <a:spcBef>
                <a:spcPts val="1000"/>
              </a:spcBef>
              <a:spcAft>
                <a:spcPts val="0"/>
              </a:spcAft>
              <a:buSzPct val="100000"/>
              <a:buFont typeface="Arial"/>
              <a:buNone/>
            </a:pPr>
            <a:r>
              <a:rPr lang="en-US"/>
              <a:t>$ </a:t>
            </a:r>
            <a:r>
              <a:rPr b="1" lang="en-US"/>
              <a:t>/usr/sbin/rpcinfo -p peach</a:t>
            </a:r>
            <a:endParaRPr/>
          </a:p>
          <a:p>
            <a:pPr indent="-228600" lvl="0" marL="228600" rtl="0" algn="just">
              <a:lnSpc>
                <a:spcPct val="150000"/>
              </a:lnSpc>
              <a:spcBef>
                <a:spcPts val="1000"/>
              </a:spcBef>
              <a:spcAft>
                <a:spcPts val="0"/>
              </a:spcAft>
              <a:buSzPct val="100000"/>
              <a:buFont typeface="Arial"/>
              <a:buNone/>
            </a:pPr>
            <a:r>
              <a:rPr lang="en-US"/>
              <a:t>program vers proto port</a:t>
            </a:r>
            <a:endParaRPr/>
          </a:p>
          <a:p>
            <a:pPr indent="-228600" lvl="0" marL="228600" rtl="0" algn="just">
              <a:lnSpc>
                <a:spcPct val="150000"/>
              </a:lnSpc>
              <a:spcBef>
                <a:spcPts val="1000"/>
              </a:spcBef>
              <a:spcAft>
                <a:spcPts val="0"/>
              </a:spcAft>
              <a:buSzPct val="100000"/>
              <a:buFont typeface="Arial"/>
              <a:buNone/>
            </a:pPr>
            <a:r>
              <a:rPr lang="en-US"/>
              <a:t>100000 2 tcp 111 portmapper</a:t>
            </a:r>
            <a:endParaRPr/>
          </a:p>
          <a:p>
            <a:pPr indent="-228600" lvl="0" marL="228600" rtl="0" algn="just">
              <a:lnSpc>
                <a:spcPct val="150000"/>
              </a:lnSpc>
              <a:spcBef>
                <a:spcPts val="1000"/>
              </a:spcBef>
              <a:spcAft>
                <a:spcPts val="0"/>
              </a:spcAft>
              <a:buSzPct val="100000"/>
              <a:buFont typeface="Arial"/>
              <a:buNone/>
            </a:pPr>
            <a:r>
              <a:rPr lang="en-US"/>
              <a:t>100000 2 udp 111 portmapper</a:t>
            </a:r>
            <a:endParaRPr/>
          </a:p>
          <a:p>
            <a:pPr indent="-228600" lvl="0" marL="228600" rtl="0" algn="just">
              <a:lnSpc>
                <a:spcPct val="150000"/>
              </a:lnSpc>
              <a:spcBef>
                <a:spcPts val="1000"/>
              </a:spcBef>
              <a:spcAft>
                <a:spcPts val="0"/>
              </a:spcAft>
              <a:buSzPct val="100000"/>
              <a:buFont typeface="Arial"/>
              <a:buNone/>
            </a:pPr>
            <a:r>
              <a:rPr lang="en-US"/>
              <a:t>100024 1 udp 32768 status</a:t>
            </a:r>
            <a:endParaRPr/>
          </a:p>
          <a:p>
            <a:pPr indent="-228600" lvl="0" marL="228600" rtl="0" algn="just">
              <a:lnSpc>
                <a:spcPct val="150000"/>
              </a:lnSpc>
              <a:spcBef>
                <a:spcPts val="1000"/>
              </a:spcBef>
              <a:spcAft>
                <a:spcPts val="0"/>
              </a:spcAft>
              <a:buSzPct val="100000"/>
              <a:buFont typeface="Arial"/>
              <a:buNone/>
            </a:pPr>
            <a:r>
              <a:rPr lang="en-US"/>
              <a:t>100024 1 tcp 32768 status</a:t>
            </a:r>
            <a:endParaRPr/>
          </a:p>
          <a:p>
            <a:pPr indent="-228600" lvl="0" marL="228600" rtl="0" algn="just">
              <a:lnSpc>
                <a:spcPct val="150000"/>
              </a:lnSpc>
              <a:spcBef>
                <a:spcPts val="1000"/>
              </a:spcBef>
              <a:spcAft>
                <a:spcPts val="0"/>
              </a:spcAft>
              <a:buSzPct val="100000"/>
              <a:buFont typeface="Arial"/>
              <a:buNone/>
            </a:pPr>
            <a:r>
              <a:rPr lang="en-US"/>
              <a:t>100021 1 udp 32769 nlockmgr</a:t>
            </a:r>
            <a:endParaRPr/>
          </a:p>
          <a:p>
            <a:pPr indent="-228600" lvl="0" marL="228600" rtl="0" algn="just">
              <a:lnSpc>
                <a:spcPct val="150000"/>
              </a:lnSpc>
              <a:spcBef>
                <a:spcPts val="1000"/>
              </a:spcBef>
              <a:spcAft>
                <a:spcPts val="0"/>
              </a:spcAft>
              <a:buSzPct val="100000"/>
              <a:buFont typeface="Arial"/>
              <a:buNone/>
            </a:pPr>
            <a:r>
              <a:rPr lang="en-US"/>
              <a:t>100021 3 udp 32769 nlockmgr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Locking down </a:t>
            </a:r>
            <a:r>
              <a:rPr b="1" lang="en-US"/>
              <a:t>rpcbind</a:t>
            </a:r>
            <a:endParaRPr/>
          </a:p>
        </p:txBody>
      </p:sp>
      <p:sp>
        <p:nvSpPr>
          <p:cNvPr id="198" name="Google Shape;198;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Because the rpcbind daemon holds information about which servers are running on the local system and which port each server is running on, only trusted systems should have access to this information.</a:t>
            </a:r>
            <a:endParaRPr/>
          </a:p>
          <a:p>
            <a:pPr indent="-228600" lvl="0" marL="228600" rtl="0" algn="just">
              <a:lnSpc>
                <a:spcPct val="150000"/>
              </a:lnSpc>
              <a:spcBef>
                <a:spcPts val="1000"/>
              </a:spcBef>
              <a:spcAft>
                <a:spcPts val="0"/>
              </a:spcAft>
              <a:buSzPts val="2600"/>
              <a:buChar char="•"/>
            </a:pPr>
            <a:r>
              <a:rPr lang="en-US"/>
              <a:t>One way to ensure only selected systems have access to rpcbind is to lock it down in the /etc/hosts.allow and /etc/hosts.deny files.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Locking down </a:t>
            </a:r>
            <a:r>
              <a:rPr b="1" lang="en-US"/>
              <a:t>rpcbind</a:t>
            </a:r>
            <a:endParaRPr/>
          </a:p>
        </p:txBody>
      </p:sp>
      <p:sp>
        <p:nvSpPr>
          <p:cNvPr id="204" name="Google Shape;204;p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Put the following line in hosts.deny to prevent all systems from using rpcbind on the local (server) system:  rpcbind: ALL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The xinetd Superserver</a:t>
            </a:r>
            <a:endParaRPr/>
          </a:p>
        </p:txBody>
      </p:sp>
      <p:sp>
        <p:nvSpPr>
          <p:cNvPr id="210" name="Google Shape;210;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RHEL uses the xinetd daemon, a more secure replacement for the inetd superserver that was originally shipped with 4.3BSD. </a:t>
            </a:r>
            <a:endParaRPr/>
          </a:p>
          <a:p>
            <a:pPr indent="-228600" lvl="0" marL="228600" rtl="0" algn="just">
              <a:lnSpc>
                <a:spcPct val="150000"/>
              </a:lnSpc>
              <a:spcBef>
                <a:spcPts val="1000"/>
              </a:spcBef>
              <a:spcAft>
                <a:spcPts val="0"/>
              </a:spcAft>
              <a:buSzPts val="2600"/>
              <a:buChar char="•"/>
            </a:pPr>
            <a:r>
              <a:rPr lang="en-US"/>
              <a:t>Fedora uses the Upstart init daemon for runlevel control and most servers. </a:t>
            </a:r>
            <a:endParaRPr/>
          </a:p>
          <a:p>
            <a:pPr indent="-228600" lvl="0" marL="228600" rtl="0" algn="just">
              <a:lnSpc>
                <a:spcPct val="150000"/>
              </a:lnSpc>
              <a:spcBef>
                <a:spcPts val="1000"/>
              </a:spcBef>
              <a:spcAft>
                <a:spcPts val="0"/>
              </a:spcAft>
              <a:buSzPts val="2600"/>
              <a:buChar char="•"/>
            </a:pPr>
            <a:r>
              <a:rPr lang="en-US"/>
              <a:t>However, some Fedora servers still require xinetd to be installed and running.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Learning Outcomes</a:t>
            </a:r>
            <a:endParaRPr/>
          </a:p>
        </p:txBody>
      </p:sp>
      <p:sp>
        <p:nvSpPr>
          <p:cNvPr id="106" name="Google Shape;106;p2"/>
          <p:cNvSpPr txBox="1"/>
          <p:nvPr>
            <p:ph idx="1" type="body"/>
          </p:nvPr>
        </p:nvSpPr>
        <p:spPr>
          <a:xfrm>
            <a:off x="1200150" y="2809875"/>
            <a:ext cx="7315200" cy="38195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800"/>
              <a:buChar char="•"/>
            </a:pPr>
            <a:r>
              <a:rPr lang="en-US"/>
              <a:t>understand how to set up a server.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The xinetd Superserver</a:t>
            </a:r>
            <a:endParaRPr/>
          </a:p>
        </p:txBody>
      </p:sp>
      <p:sp>
        <p:nvSpPr>
          <p:cNvPr id="216" name="Google Shape;216;p2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xinetd superserver listens for network connections. </a:t>
            </a:r>
            <a:endParaRPr/>
          </a:p>
          <a:p>
            <a:pPr indent="-228600" lvl="0" marL="228600" rtl="0" algn="just">
              <a:lnSpc>
                <a:spcPct val="150000"/>
              </a:lnSpc>
              <a:spcBef>
                <a:spcPts val="1000"/>
              </a:spcBef>
              <a:spcAft>
                <a:spcPts val="0"/>
              </a:spcAft>
              <a:buSzPts val="2600"/>
              <a:buChar char="•"/>
            </a:pPr>
            <a:r>
              <a:rPr lang="en-US"/>
              <a:t>When one is made, it launches a specified server daemon and forwards the data from the socket to the daemon’s standard input.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The xinetd Superserver</a:t>
            </a:r>
            <a:endParaRPr/>
          </a:p>
        </p:txBody>
      </p:sp>
      <p:sp>
        <p:nvSpPr>
          <p:cNvPr id="222" name="Google Shape;222;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version of xinetd distributed with Fedora/RHEL is linked against libwrap.so, so it can use the /etc/hosts.allow and /etc/hosts.deny files for access control. </a:t>
            </a:r>
            <a:endParaRPr/>
          </a:p>
          <a:p>
            <a:pPr indent="-228600" lvl="0" marL="228600" rtl="0" algn="just">
              <a:lnSpc>
                <a:spcPct val="150000"/>
              </a:lnSpc>
              <a:spcBef>
                <a:spcPts val="1000"/>
              </a:spcBef>
              <a:spcAft>
                <a:spcPts val="0"/>
              </a:spcAft>
              <a:buSzPts val="2600"/>
              <a:buChar char="•"/>
            </a:pPr>
            <a:r>
              <a:rPr lang="en-US"/>
              <a:t>Using TCP wrappers can simplify configuration but hides some of the more advanced features of xinetd.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The xinetd Superserver</a:t>
            </a:r>
            <a:endParaRPr/>
          </a:p>
        </p:txBody>
      </p:sp>
      <p:sp>
        <p:nvSpPr>
          <p:cNvPr id="228" name="Google Shape;228;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base configuration for xinetd is stored in the /etc/xinetd.conf file. If this file is not present, xinetd is probably not installed.</a:t>
            </a:r>
            <a:endParaRPr/>
          </a:p>
          <a:p>
            <a:pPr indent="-228600" lvl="0" marL="228600" rtl="0" algn="just">
              <a:lnSpc>
                <a:spcPct val="150000"/>
              </a:lnSpc>
              <a:spcBef>
                <a:spcPts val="1000"/>
              </a:spcBef>
              <a:spcAft>
                <a:spcPts val="0"/>
              </a:spcAft>
              <a:buSzPts val="2600"/>
              <a:buChar char="•"/>
            </a:pPr>
            <a:r>
              <a:rPr lang="en-US"/>
              <a:t>Working as root, give the following command to install xinetd:	# yum install xinetd</a:t>
            </a:r>
            <a:endParaRPr/>
          </a:p>
          <a:p>
            <a:pPr indent="-228600" lvl="0" marL="228600" rtl="0" algn="just">
              <a:lnSpc>
                <a:spcPct val="150000"/>
              </a:lnSpc>
              <a:spcBef>
                <a:spcPts val="1000"/>
              </a:spcBef>
              <a:spcAft>
                <a:spcPts val="0"/>
              </a:spcAft>
              <a:buSzPts val="2600"/>
              <a:buChar char="•"/>
            </a:pPr>
            <a:r>
              <a:rPr lang="en-US"/>
              <a:t>The default xinetd.conf file is well commented.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Securing a Server</a:t>
            </a:r>
            <a:endParaRPr/>
          </a:p>
        </p:txBody>
      </p:sp>
      <p:sp>
        <p:nvSpPr>
          <p:cNvPr id="234" name="Google Shape;234;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may secure a server either by using TCP wrappers or by setting up a chroot jail.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TCP Wrappers: Client/Server Security (hosts.allow and hosts.deny)</a:t>
            </a:r>
            <a:endParaRPr/>
          </a:p>
        </p:txBody>
      </p:sp>
      <p:sp>
        <p:nvSpPr>
          <p:cNvPr id="240" name="Google Shape;240;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When you open a local system to access from remote systems, you must ensure that the following criteria are met:</a:t>
            </a:r>
            <a:endParaRPr/>
          </a:p>
          <a:p>
            <a:pPr indent="-228600" lvl="0" marL="228600" rtl="0" algn="just">
              <a:lnSpc>
                <a:spcPct val="150000"/>
              </a:lnSpc>
              <a:spcBef>
                <a:spcPts val="1000"/>
              </a:spcBef>
              <a:spcAft>
                <a:spcPts val="0"/>
              </a:spcAft>
              <a:buSzPts val="2600"/>
              <a:buChar char="•"/>
            </a:pPr>
            <a:r>
              <a:rPr lang="en-US"/>
              <a:t>Open the local system only to systems you want to allow to access it.</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TCP Wrappers: Client/Server Security (hosts.allow and hosts.deny)</a:t>
            </a:r>
            <a:endParaRPr/>
          </a:p>
        </p:txBody>
      </p:sp>
      <p:sp>
        <p:nvSpPr>
          <p:cNvPr id="246" name="Google Shape;246;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Allow each remote system to access only the data you want it to access.</a:t>
            </a:r>
            <a:endParaRPr/>
          </a:p>
          <a:p>
            <a:pPr indent="-228600" lvl="0" marL="228600" rtl="0" algn="just">
              <a:lnSpc>
                <a:spcPct val="150000"/>
              </a:lnSpc>
              <a:spcBef>
                <a:spcPts val="1000"/>
              </a:spcBef>
              <a:spcAft>
                <a:spcPts val="0"/>
              </a:spcAft>
              <a:buSzPts val="2600"/>
              <a:buChar char="•"/>
            </a:pPr>
            <a:r>
              <a:rPr lang="en-US"/>
              <a:t>Allow each remote system to access data only in the appropriate manner (readonly, read/write, write only).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TCP Wrappers: Client/Server Security (hosts.allow and hosts.deny)</a:t>
            </a:r>
            <a:endParaRPr/>
          </a:p>
        </p:txBody>
      </p:sp>
      <p:sp>
        <p:nvSpPr>
          <p:cNvPr id="252" name="Google Shape;252;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As part of the client/server model, TCP wrappers, which can be used for any daemon that is linked against libwrap.so, rely on the /etc/hosts.allow and /etc/hosts.deny files as the basis of a simple access control language.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TCP Wrappers: Client/Server Security (hosts.allow and hosts.deny)</a:t>
            </a:r>
            <a:endParaRPr/>
          </a:p>
        </p:txBody>
      </p:sp>
      <p:sp>
        <p:nvSpPr>
          <p:cNvPr id="258" name="Google Shape;258;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access control language defines rules that selectively allow clients to access server daemons on a local system based on the client’s address and the daemon the client tries to access.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TCP Wrappers: Client/Server Security (hosts.allow and hosts.deny)</a:t>
            </a:r>
            <a:endParaRPr/>
          </a:p>
        </p:txBody>
      </p:sp>
      <p:sp>
        <p:nvSpPr>
          <p:cNvPr id="264" name="Google Shape;264;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a:t>Each line in the hosts.allow and hosts.deny files has the following format: </a:t>
            </a:r>
            <a:endParaRPr/>
          </a:p>
          <a:p>
            <a:pPr indent="-228600" lvl="0" marL="228600" rtl="0" algn="just">
              <a:lnSpc>
                <a:spcPct val="150000"/>
              </a:lnSpc>
              <a:spcBef>
                <a:spcPts val="1000"/>
              </a:spcBef>
              <a:spcAft>
                <a:spcPts val="0"/>
              </a:spcAft>
              <a:buSzPct val="100000"/>
              <a:buFont typeface="Arial"/>
              <a:buNone/>
            </a:pPr>
            <a:r>
              <a:rPr lang="en-US"/>
              <a:t>	daemon_list : client_list [: command]</a:t>
            </a:r>
            <a:endParaRPr/>
          </a:p>
          <a:p>
            <a:pPr indent="-228600" lvl="0" marL="228600" rtl="0" algn="just">
              <a:lnSpc>
                <a:spcPct val="150000"/>
              </a:lnSpc>
              <a:spcBef>
                <a:spcPts val="1000"/>
              </a:spcBef>
              <a:spcAft>
                <a:spcPts val="0"/>
              </a:spcAft>
              <a:buSzPct val="100000"/>
              <a:buFont typeface="Arial"/>
              <a:buNone/>
            </a:pPr>
            <a:r>
              <a:rPr lang="en-US"/>
              <a:t>	where daemon_list is a comma-separated list of one or more server daemons (such as rpcbind, vsftpd, or sshd), client_list is a comma-separated list of one or more clients and the optional command is the command that is executed when a client from client_list tries to access a server daemon from daemon_list.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TCP Wrappers: Client/Server Security (hosts.allow and hosts.deny)</a:t>
            </a:r>
            <a:endParaRPr/>
          </a:p>
        </p:txBody>
      </p:sp>
      <p:sp>
        <p:nvSpPr>
          <p:cNvPr id="270" name="Google Shape;270;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a:t>When a client requests a connection with a local server, the hosts.allow and hosts.deny files are consulted in the following manner until a match is found:</a:t>
            </a:r>
            <a:endParaRPr/>
          </a:p>
          <a:p>
            <a:pPr indent="-228600" lvl="0" marL="228600" rtl="0" algn="just">
              <a:lnSpc>
                <a:spcPct val="150000"/>
              </a:lnSpc>
              <a:spcBef>
                <a:spcPts val="1000"/>
              </a:spcBef>
              <a:spcAft>
                <a:spcPts val="0"/>
              </a:spcAft>
              <a:buSzPct val="100000"/>
              <a:buFont typeface="Arial"/>
              <a:buNone/>
            </a:pPr>
            <a:r>
              <a:rPr lang="en-US"/>
              <a:t>	1. If the daemon/client pair matches a line in hosts.allow, access is granted.</a:t>
            </a:r>
            <a:endParaRPr/>
          </a:p>
          <a:p>
            <a:pPr indent="-228600" lvl="0" marL="228600" rtl="0" algn="just">
              <a:lnSpc>
                <a:spcPct val="150000"/>
              </a:lnSpc>
              <a:spcBef>
                <a:spcPts val="1000"/>
              </a:spcBef>
              <a:spcAft>
                <a:spcPts val="0"/>
              </a:spcAft>
              <a:buSzPct val="100000"/>
              <a:buFont typeface="Arial"/>
              <a:buNone/>
            </a:pPr>
            <a:r>
              <a:rPr lang="en-US"/>
              <a:t>	2. If the daemon/client pair matches a line in hosts.deny, access is denied.</a:t>
            </a:r>
            <a:endParaRPr/>
          </a:p>
          <a:p>
            <a:pPr indent="-228600" lvl="0" marL="228600" rtl="0" algn="just">
              <a:lnSpc>
                <a:spcPct val="150000"/>
              </a:lnSpc>
              <a:spcBef>
                <a:spcPts val="1000"/>
              </a:spcBef>
              <a:spcAft>
                <a:spcPts val="0"/>
              </a:spcAft>
              <a:buSzPct val="100000"/>
              <a:buFont typeface="Arial"/>
              <a:buNone/>
            </a:pPr>
            <a:r>
              <a:rPr lang="en-US"/>
              <a:t>	3. If there is no match in either the hosts.allow or hosts.deny files, access is granted.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Standard Rules in Configuration Files</a:t>
            </a:r>
            <a:endParaRPr/>
          </a:p>
        </p:txBody>
      </p:sp>
      <p:sp>
        <p:nvSpPr>
          <p:cNvPr id="112" name="Google Shape;112;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Font typeface="Arial"/>
              <a:buNone/>
            </a:pPr>
            <a:r>
              <a:rPr lang="en-US" sz="2800"/>
              <a:t>Most configuration files, which are typically named </a:t>
            </a:r>
            <a:r>
              <a:rPr lang="en-US" sz="2800">
                <a:solidFill>
                  <a:srgbClr val="C00000"/>
                </a:solidFill>
              </a:rPr>
              <a:t>*.conf</a:t>
            </a:r>
            <a:r>
              <a:rPr lang="en-US" sz="2800"/>
              <a:t>, rely on the following conventions:</a:t>
            </a:r>
            <a:endParaRPr/>
          </a:p>
          <a:p>
            <a:pPr indent="-514350" lvl="1" marL="971550" rtl="0" algn="just">
              <a:lnSpc>
                <a:spcPct val="150000"/>
              </a:lnSpc>
              <a:spcBef>
                <a:spcPts val="500"/>
              </a:spcBef>
              <a:spcAft>
                <a:spcPts val="0"/>
              </a:spcAft>
              <a:buSzPts val="2600"/>
              <a:buFont typeface="Arial"/>
              <a:buAutoNum type="arabicParenR"/>
            </a:pPr>
            <a:r>
              <a:rPr lang="en-US" sz="2600"/>
              <a:t>Blank lines are ignored.</a:t>
            </a:r>
            <a:endParaRPr/>
          </a:p>
          <a:p>
            <a:pPr indent="-514350" lvl="1" marL="971550" rtl="0" algn="just">
              <a:lnSpc>
                <a:spcPct val="150000"/>
              </a:lnSpc>
              <a:spcBef>
                <a:spcPts val="500"/>
              </a:spcBef>
              <a:spcAft>
                <a:spcPts val="0"/>
              </a:spcAft>
              <a:buSzPts val="2600"/>
              <a:buFont typeface="Arial"/>
              <a:buAutoNum type="arabicParenR"/>
            </a:pPr>
            <a:r>
              <a:rPr lang="en-US" sz="2600"/>
              <a:t>A # anywhere on a line starts a comment that continues to the end of the line. Comments are ignored.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 chroot Jail</a:t>
            </a:r>
            <a:endParaRPr/>
          </a:p>
        </p:txBody>
      </p:sp>
      <p:sp>
        <p:nvSpPr>
          <p:cNvPr id="276" name="Google Shape;276;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On early UNIX systems, the root directory was a fixed point in the filesystem. </a:t>
            </a:r>
            <a:endParaRPr/>
          </a:p>
          <a:p>
            <a:pPr indent="-228600" lvl="0" marL="228600" rtl="0" algn="just">
              <a:lnSpc>
                <a:spcPct val="150000"/>
              </a:lnSpc>
              <a:spcBef>
                <a:spcPts val="1000"/>
              </a:spcBef>
              <a:spcAft>
                <a:spcPts val="0"/>
              </a:spcAft>
              <a:buSzPts val="2600"/>
              <a:buChar char="•"/>
            </a:pPr>
            <a:r>
              <a:rPr lang="en-US"/>
              <a:t>On modern UNIX variants, including Linux, you can define the root directory on a perprocess basis. </a:t>
            </a:r>
            <a:endParaRPr/>
          </a:p>
          <a:p>
            <a:pPr indent="-228600" lvl="0" marL="228600" rtl="0" algn="just">
              <a:lnSpc>
                <a:spcPct val="150000"/>
              </a:lnSpc>
              <a:spcBef>
                <a:spcPts val="1000"/>
              </a:spcBef>
              <a:spcAft>
                <a:spcPts val="0"/>
              </a:spcAft>
              <a:buSzPts val="2600"/>
              <a:buChar char="•"/>
            </a:pPr>
            <a:r>
              <a:rPr lang="en-US"/>
              <a:t>The chroot utility allows you to run a process with a root directory other than </a:t>
            </a:r>
            <a:r>
              <a:rPr b="1"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 chroot Jail</a:t>
            </a:r>
            <a:endParaRPr/>
          </a:p>
        </p:txBody>
      </p:sp>
      <p:sp>
        <p:nvSpPr>
          <p:cNvPr id="282" name="Google Shape;282;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The root directory appears at the top of the directory hierarchy and has no parent: A process cannot access any files above the root directory (because they do not exist). </a:t>
            </a:r>
            <a:endParaRPr/>
          </a:p>
          <a:p>
            <a:pPr indent="-228600" lvl="0" marL="228600" rtl="0" algn="just">
              <a:lnSpc>
                <a:spcPct val="150000"/>
              </a:lnSpc>
              <a:spcBef>
                <a:spcPts val="1000"/>
              </a:spcBef>
              <a:spcAft>
                <a:spcPts val="0"/>
              </a:spcAft>
              <a:buSzPts val="2600"/>
              <a:buChar char="•"/>
            </a:pPr>
            <a:r>
              <a:rPr lang="en-US"/>
              <a:t>If, for example, you run a program (process) and specify its root directory as /home/sam/jail, the program would have no concept of any files in /home/sam or above: jail is the program’s root directory and is labeled / (not jail).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Setting Up a chroot Jail</a:t>
            </a:r>
            <a:endParaRPr/>
          </a:p>
        </p:txBody>
      </p:sp>
      <p:sp>
        <p:nvSpPr>
          <p:cNvPr id="288" name="Google Shape;288;p3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By creating an artificial root directory, frequently called a (chroot) jail, you prevent a program from accessing or modifying—possibly maliciously—files outside the directory hierarchy starting at its root. </a:t>
            </a:r>
            <a:endParaRPr/>
          </a:p>
          <a:p>
            <a:pPr indent="-228600" lvl="0" marL="228600" rtl="0" algn="just">
              <a:lnSpc>
                <a:spcPct val="150000"/>
              </a:lnSpc>
              <a:spcBef>
                <a:spcPts val="1000"/>
              </a:spcBef>
              <a:spcAft>
                <a:spcPts val="0"/>
              </a:spcAft>
              <a:buSzPts val="2600"/>
              <a:buChar char="•"/>
            </a:pPr>
            <a:r>
              <a:rPr lang="en-US"/>
              <a:t>You must set up a chroot jail properly to increase security: If you do not set up the chroot jail correctly, you can actually make it easier for a malicious user to gain access to a system than if there were no chroot jail.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Configures Hosts</a:t>
            </a:r>
            <a:endParaRPr/>
          </a:p>
        </p:txBody>
      </p:sp>
      <p:sp>
        <p:nvSpPr>
          <p:cNvPr id="294" name="Google Shape;294;p3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Instead of storing network configuration information in local files on each system, DHCP (Dynamic Host Configuration Protocol) enables client systems to retrieve network configuration information each time they connect to the network. </a:t>
            </a:r>
            <a:endParaRPr/>
          </a:p>
          <a:p>
            <a:pPr indent="-228600" lvl="0" marL="228600" rtl="0" algn="just">
              <a:lnSpc>
                <a:spcPct val="150000"/>
              </a:lnSpc>
              <a:spcBef>
                <a:spcPts val="1000"/>
              </a:spcBef>
              <a:spcAft>
                <a:spcPts val="0"/>
              </a:spcAft>
              <a:buSzPts val="2600"/>
              <a:buChar char="•"/>
            </a:pPr>
            <a:r>
              <a:rPr lang="en-US"/>
              <a:t>A DHCP server assigns IP addresses from a pool of addresses to clients as needed. </a:t>
            </a:r>
            <a:endParaRPr/>
          </a:p>
          <a:p>
            <a:pPr indent="-228600" lvl="0" marL="228600" rtl="0" algn="just">
              <a:lnSpc>
                <a:spcPct val="150000"/>
              </a:lnSpc>
              <a:spcBef>
                <a:spcPts val="1000"/>
              </a:spcBef>
              <a:spcAft>
                <a:spcPts val="0"/>
              </a:spcAft>
              <a:buSzPts val="2600"/>
              <a:buChar char="•"/>
            </a:pPr>
            <a:r>
              <a:rPr lang="en-US"/>
              <a:t>Assigned addresses are typically temporary, but need not be.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Configures Hosts</a:t>
            </a:r>
            <a:endParaRPr/>
          </a:p>
        </p:txBody>
      </p:sp>
      <p:sp>
        <p:nvSpPr>
          <p:cNvPr id="300" name="Google Shape;300;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technique has several advantages over storing network configuration information in local files:</a:t>
            </a:r>
            <a:endParaRPr/>
          </a:p>
          <a:p>
            <a:pPr indent="-228600" lvl="0" marL="228600" rtl="0" algn="just">
              <a:lnSpc>
                <a:spcPct val="150000"/>
              </a:lnSpc>
              <a:spcBef>
                <a:spcPts val="1000"/>
              </a:spcBef>
              <a:spcAft>
                <a:spcPts val="0"/>
              </a:spcAft>
              <a:buSzPts val="2600"/>
              <a:buFont typeface="Arial"/>
              <a:buNone/>
            </a:pPr>
            <a:r>
              <a:rPr lang="en-US"/>
              <a:t>1) A new user can set up an Internet connection without having to deal with IP addresses, netmasks, DNS addresses, and other technical details. An experienced user can set up a connection more quickly.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Configures Hosts</a:t>
            </a:r>
            <a:endParaRPr/>
          </a:p>
        </p:txBody>
      </p:sp>
      <p:sp>
        <p:nvSpPr>
          <p:cNvPr id="306" name="Google Shape;306;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Font typeface="Arial"/>
              <a:buNone/>
            </a:pPr>
            <a:r>
              <a:rPr lang="en-US"/>
              <a:t>2) DHCP facilitates assignment and management of IP addresses and related network information by centralizing the process on a server. </a:t>
            </a:r>
            <a:endParaRPr/>
          </a:p>
          <a:p>
            <a:pPr indent="-228600" lvl="0" marL="228600" rtl="0" algn="just">
              <a:lnSpc>
                <a:spcPct val="150000"/>
              </a:lnSpc>
              <a:spcBef>
                <a:spcPts val="1000"/>
              </a:spcBef>
              <a:spcAft>
                <a:spcPts val="0"/>
              </a:spcAft>
              <a:buSzPct val="100000"/>
              <a:buFont typeface="Arial"/>
              <a:buNone/>
            </a:pPr>
            <a:r>
              <a:rPr lang="en-US"/>
              <a:t>	A system administrator can configure new systems, including laptops that connect to the network from different locations, to use DHCP; DHCP then assigns IP addresses only when each system connects to the network. </a:t>
            </a:r>
            <a:endParaRPr/>
          </a:p>
          <a:p>
            <a:pPr indent="-228600" lvl="0" marL="228600" rtl="0" algn="just">
              <a:lnSpc>
                <a:spcPct val="150000"/>
              </a:lnSpc>
              <a:spcBef>
                <a:spcPts val="1000"/>
              </a:spcBef>
              <a:spcAft>
                <a:spcPts val="0"/>
              </a:spcAft>
              <a:buSzPct val="100000"/>
              <a:buFont typeface="Arial"/>
              <a:buNone/>
            </a:pPr>
            <a:r>
              <a:rPr lang="en-US"/>
              <a:t>	The pool of IP addresses is managed as a group on the DHCP server.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Configures Hosts</a:t>
            </a:r>
            <a:endParaRPr/>
          </a:p>
        </p:txBody>
      </p:sp>
      <p:sp>
        <p:nvSpPr>
          <p:cNvPr id="312" name="Google Shape;312;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Font typeface="Arial"/>
              <a:buNone/>
            </a:pPr>
            <a:r>
              <a:rPr lang="en-US"/>
              <a:t>3) IP addresses can be used by more than one system, reducing the total number of IP addresses needed. </a:t>
            </a:r>
            <a:endParaRPr/>
          </a:p>
          <a:p>
            <a:pPr indent="-228600" lvl="0" marL="228600" rtl="0" algn="just">
              <a:lnSpc>
                <a:spcPct val="150000"/>
              </a:lnSpc>
              <a:spcBef>
                <a:spcPts val="1000"/>
              </a:spcBef>
              <a:spcAft>
                <a:spcPts val="0"/>
              </a:spcAft>
              <a:buSzPct val="100000"/>
              <a:buFont typeface="Arial"/>
              <a:buNone/>
            </a:pPr>
            <a:r>
              <a:rPr lang="en-US"/>
              <a:t>	This conservation of addresses is important because the Internet is quickly running out of IPv4 addresses. </a:t>
            </a:r>
            <a:endParaRPr/>
          </a:p>
          <a:p>
            <a:pPr indent="-228600" lvl="0" marL="228600" rtl="0" algn="just">
              <a:lnSpc>
                <a:spcPct val="150000"/>
              </a:lnSpc>
              <a:spcBef>
                <a:spcPts val="1000"/>
              </a:spcBef>
              <a:spcAft>
                <a:spcPts val="0"/>
              </a:spcAft>
              <a:buSzPct val="100000"/>
              <a:buFont typeface="Arial"/>
              <a:buNone/>
            </a:pPr>
            <a:r>
              <a:rPr lang="en-US"/>
              <a:t>	Although a particular IP address can be used by only one system at a time, many enduser systems require addresses only occasionally, when they connect to the Internet. </a:t>
            </a:r>
            <a:endParaRPr/>
          </a:p>
          <a:p>
            <a:pPr indent="-228600" lvl="0" marL="228600" rtl="0" algn="just">
              <a:lnSpc>
                <a:spcPct val="150000"/>
              </a:lnSpc>
              <a:spcBef>
                <a:spcPts val="1000"/>
              </a:spcBef>
              <a:spcAft>
                <a:spcPts val="0"/>
              </a:spcAft>
              <a:buSzPct val="100000"/>
              <a:buFont typeface="Arial"/>
              <a:buNone/>
            </a:pPr>
            <a:r>
              <a:rPr lang="en-US"/>
              <a:t>	By reusing IP addresses, DHCP lengthens the life of the IPv4 protocol.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Configures Hosts</a:t>
            </a:r>
            <a:endParaRPr/>
          </a:p>
        </p:txBody>
      </p:sp>
      <p:sp>
        <p:nvSpPr>
          <p:cNvPr id="318" name="Google Shape;318;p3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DHCP is particularly useful for administrators who are responsible for maintaining a large number of systems because individual systems no longer need to store unique configuration information.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How DHCP Works</a:t>
            </a:r>
            <a:endParaRPr/>
          </a:p>
        </p:txBody>
      </p:sp>
      <p:sp>
        <p:nvSpPr>
          <p:cNvPr id="324" name="Google Shape;324;p3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The client daemon, dhclient (part of the dhcp package), contacts the server daemon, dhcpd, to obtain the IP address, netmask, broadcast address, nameserver address, and other networking parameters. </a:t>
            </a:r>
            <a:endParaRPr/>
          </a:p>
          <a:p>
            <a:pPr indent="-228600" lvl="0" marL="228600" rtl="0" algn="just">
              <a:lnSpc>
                <a:spcPct val="150000"/>
              </a:lnSpc>
              <a:spcBef>
                <a:spcPts val="1000"/>
              </a:spcBef>
              <a:spcAft>
                <a:spcPts val="0"/>
              </a:spcAft>
              <a:buSzPts val="2600"/>
              <a:buChar char="•"/>
            </a:pPr>
            <a:r>
              <a:rPr lang="en-US"/>
              <a:t>The server provides a lease on the IP address to the client. </a:t>
            </a:r>
            <a:endParaRPr/>
          </a:p>
          <a:p>
            <a:pPr indent="-228600" lvl="0" marL="228600" rtl="0" algn="just">
              <a:lnSpc>
                <a:spcPct val="150000"/>
              </a:lnSpc>
              <a:spcBef>
                <a:spcPts val="1000"/>
              </a:spcBef>
              <a:spcAft>
                <a:spcPts val="0"/>
              </a:spcAft>
              <a:buSzPts val="2600"/>
              <a:buChar char="•"/>
            </a:pPr>
            <a:r>
              <a:rPr lang="en-US"/>
              <a:t>The client can request the specific terms of the lease, including its duration; the server can, in turn, limit these terms.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How DHCP Works</a:t>
            </a:r>
            <a:endParaRPr/>
          </a:p>
        </p:txBody>
      </p:sp>
      <p:sp>
        <p:nvSpPr>
          <p:cNvPr id="330" name="Google Shape;330;p3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While connected to the network, a client typically requests extensions of its lease as necessary so its IP address remains the same. </a:t>
            </a:r>
            <a:endParaRPr/>
          </a:p>
          <a:p>
            <a:pPr indent="-228600" lvl="0" marL="228600" rtl="0" algn="just">
              <a:lnSpc>
                <a:spcPct val="150000"/>
              </a:lnSpc>
              <a:spcBef>
                <a:spcPts val="1000"/>
              </a:spcBef>
              <a:spcAft>
                <a:spcPts val="0"/>
              </a:spcAft>
              <a:buSzPts val="2600"/>
              <a:buChar char="•"/>
            </a:pPr>
            <a:r>
              <a:rPr lang="en-US"/>
              <a:t>The lease can expire once the client is disconnected from the network, with the server giving the client a new IP address when it requests a new lease. </a:t>
            </a:r>
            <a:endParaRPr/>
          </a:p>
          <a:p>
            <a:pPr indent="-228600" lvl="0" marL="228600" rtl="0" algn="just">
              <a:lnSpc>
                <a:spcPct val="150000"/>
              </a:lnSpc>
              <a:spcBef>
                <a:spcPts val="1000"/>
              </a:spcBef>
              <a:spcAft>
                <a:spcPts val="0"/>
              </a:spcAft>
              <a:buSzPts val="2600"/>
              <a:buChar char="•"/>
            </a:pPr>
            <a:r>
              <a:rPr lang="en-US"/>
              <a:t>You can also set up a DHCP server to provide static IP addresses for specific clients</a:t>
            </a:r>
            <a:endParaRPr/>
          </a:p>
          <a:p>
            <a:pPr indent="-63500" lvl="0" marL="228600" rtl="0" algn="l">
              <a:lnSpc>
                <a:spcPct val="150000"/>
              </a:lnSpc>
              <a:spcBef>
                <a:spcPts val="1000"/>
              </a:spcBef>
              <a:spcAft>
                <a:spcPts val="0"/>
              </a:spcAft>
              <a:buSzPts val="2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Standard Rules in Configuration Files</a:t>
            </a:r>
            <a:endParaRPr/>
          </a:p>
        </p:txBody>
      </p:sp>
      <p:sp>
        <p:nvSpPr>
          <p:cNvPr id="118" name="Google Shape;118;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3) When a name contains a SPACE, you must quote the SPACE by preceding it with a backslash (\) or by enclosing the entire name within single or double quotation marks.</a:t>
            </a:r>
            <a:endParaRPr/>
          </a:p>
          <a:p>
            <a:pPr indent="-228600" lvl="0" marL="228600" rtl="0" algn="just">
              <a:lnSpc>
                <a:spcPct val="150000"/>
              </a:lnSpc>
              <a:spcBef>
                <a:spcPts val="1000"/>
              </a:spcBef>
              <a:spcAft>
                <a:spcPts val="0"/>
              </a:spcAft>
              <a:buSzPts val="2600"/>
              <a:buFont typeface="Arial"/>
              <a:buNone/>
            </a:pPr>
            <a:r>
              <a:rPr lang="en-US"/>
              <a:t>4) To make long lines easier to read and edit, you can break them into several shorter lines. Break a line by inserting a backslash (\) immediately followed by a NEWLINE (press RETURN in a text editor).</a:t>
            </a:r>
            <a:endParaRPr/>
          </a:p>
          <a:p>
            <a:pPr indent="-228600" lvl="0" marL="228600" rtl="0" algn="just">
              <a:lnSpc>
                <a:spcPct val="150000"/>
              </a:lnSpc>
              <a:spcBef>
                <a:spcPts val="1000"/>
              </a:spcBef>
              <a:spcAft>
                <a:spcPts val="0"/>
              </a:spcAft>
              <a:buSzPts val="26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Client</a:t>
            </a:r>
            <a:endParaRPr/>
          </a:p>
        </p:txBody>
      </p:sp>
      <p:sp>
        <p:nvSpPr>
          <p:cNvPr id="336" name="Google Shape;336;p4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 DHCP client requests network configuration parameters from the DHCP server and uses those parameters to configure its network interface.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Client</a:t>
            </a:r>
            <a:endParaRPr/>
          </a:p>
        </p:txBody>
      </p:sp>
      <p:sp>
        <p:nvSpPr>
          <p:cNvPr id="342" name="Google Shape;342;p4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Prerequisites</a:t>
            </a:r>
            <a:endParaRPr/>
          </a:p>
          <a:p>
            <a:pPr indent="-228600" lvl="0" marL="228600" rtl="0" algn="just">
              <a:lnSpc>
                <a:spcPct val="150000"/>
              </a:lnSpc>
              <a:spcBef>
                <a:spcPts val="1000"/>
              </a:spcBef>
              <a:spcAft>
                <a:spcPts val="0"/>
              </a:spcAft>
              <a:buSzPts val="2600"/>
              <a:buFont typeface="Arial"/>
              <a:buNone/>
            </a:pPr>
            <a:r>
              <a:rPr lang="en-US"/>
              <a:t>	Install the following package:	dhclient</a:t>
            </a:r>
            <a:endParaRPr/>
          </a:p>
          <a:p>
            <a:pPr indent="-228600" lvl="0" marL="228600" rtl="0" algn="just">
              <a:lnSpc>
                <a:spcPct val="150000"/>
              </a:lnSpc>
              <a:spcBef>
                <a:spcPts val="1000"/>
              </a:spcBef>
              <a:spcAft>
                <a:spcPts val="0"/>
              </a:spcAft>
              <a:buSzPts val="2600"/>
              <a:buChar char="•"/>
            </a:pPr>
            <a:r>
              <a:rPr lang="en-US"/>
              <a:t>When a DHCP client system connects to the network, dhclient requests a lease from the DHCP server and configures the client’s network interface(s).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Client</a:t>
            </a:r>
            <a:endParaRPr/>
          </a:p>
        </p:txBody>
      </p:sp>
      <p:sp>
        <p:nvSpPr>
          <p:cNvPr id="348" name="Google Shape;348;p4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Once a DHCP client has requested and established a lease, it stores information about the lease in a file named dhclient.leases, which is stored in the /var/lib/dhclient directory. </a:t>
            </a:r>
            <a:endParaRPr/>
          </a:p>
          <a:p>
            <a:pPr indent="-228600" lvl="0" marL="228600" rtl="0" algn="just">
              <a:lnSpc>
                <a:spcPct val="150000"/>
              </a:lnSpc>
              <a:spcBef>
                <a:spcPts val="1000"/>
              </a:spcBef>
              <a:spcAft>
                <a:spcPts val="0"/>
              </a:spcAft>
              <a:buSzPts val="2600"/>
              <a:buChar char="•"/>
            </a:pPr>
            <a:r>
              <a:rPr lang="en-US"/>
              <a:t>This information is used to reestablish a lease when either the server or the client needs to reboot. The DHCP client configuration file, /etc/dhclient.conf, is required only for custom configurations.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Server</a:t>
            </a:r>
            <a:endParaRPr/>
          </a:p>
        </p:txBody>
      </p:sp>
      <p:sp>
        <p:nvSpPr>
          <p:cNvPr id="354" name="Google Shape;354;p4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DHCP server maintains a list of IP addresses and other configuration parameters. When requested to do so, the DHCP server provides configuration parameters to a client.</a:t>
            </a:r>
            <a:endParaRPr/>
          </a:p>
          <a:p>
            <a:pPr indent="-228600" lvl="0" marL="228600" rtl="0" algn="just">
              <a:lnSpc>
                <a:spcPct val="150000"/>
              </a:lnSpc>
              <a:spcBef>
                <a:spcPts val="1000"/>
              </a:spcBef>
              <a:spcAft>
                <a:spcPts val="0"/>
              </a:spcAft>
              <a:buSzPts val="2600"/>
              <a:buChar char="•"/>
            </a:pPr>
            <a:r>
              <a:rPr lang="en-US"/>
              <a:t>Prerequisites</a:t>
            </a:r>
            <a:endParaRPr/>
          </a:p>
          <a:p>
            <a:pPr indent="-228600" lvl="0" marL="228600" rtl="0" algn="just">
              <a:lnSpc>
                <a:spcPct val="150000"/>
              </a:lnSpc>
              <a:spcBef>
                <a:spcPts val="1000"/>
              </a:spcBef>
              <a:spcAft>
                <a:spcPts val="0"/>
              </a:spcAft>
              <a:buSzPts val="2600"/>
              <a:buFont typeface="Arial"/>
              <a:buNone/>
            </a:pPr>
            <a:r>
              <a:rPr lang="en-US"/>
              <a:t>	Install the following package: </a:t>
            </a:r>
            <a:r>
              <a:rPr b="1" lang="en-US"/>
              <a:t>dhcp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Server</a:t>
            </a:r>
            <a:endParaRPr/>
          </a:p>
        </p:txBody>
      </p:sp>
      <p:sp>
        <p:nvSpPr>
          <p:cNvPr id="360" name="Google Shape;360;p4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Run chkconfig to cause dhcpd to start when the system enters multiuser mode:</a:t>
            </a:r>
            <a:endParaRPr/>
          </a:p>
          <a:p>
            <a:pPr indent="-228600" lvl="0" marL="228600" rtl="0" algn="just">
              <a:lnSpc>
                <a:spcPct val="150000"/>
              </a:lnSpc>
              <a:spcBef>
                <a:spcPts val="1000"/>
              </a:spcBef>
              <a:spcAft>
                <a:spcPts val="0"/>
              </a:spcAft>
              <a:buSzPts val="2600"/>
              <a:buFont typeface="Arial"/>
              <a:buNone/>
            </a:pPr>
            <a:r>
              <a:rPr lang="en-US"/>
              <a:t>	# /sbin/chkconfig dhcpd on</a:t>
            </a:r>
            <a:endParaRPr/>
          </a:p>
          <a:p>
            <a:pPr indent="-228600" lvl="0" marL="228600" rtl="0" algn="just">
              <a:lnSpc>
                <a:spcPct val="150000"/>
              </a:lnSpc>
              <a:spcBef>
                <a:spcPts val="1000"/>
              </a:spcBef>
              <a:spcAft>
                <a:spcPts val="0"/>
              </a:spcAft>
              <a:buSzPts val="2600"/>
              <a:buChar char="•"/>
            </a:pPr>
            <a:r>
              <a:rPr lang="en-US"/>
              <a:t>Start dhcpd:</a:t>
            </a:r>
            <a:endParaRPr/>
          </a:p>
          <a:p>
            <a:pPr indent="-228600" lvl="0" marL="228600" rtl="0" algn="just">
              <a:lnSpc>
                <a:spcPct val="150000"/>
              </a:lnSpc>
              <a:spcBef>
                <a:spcPts val="1000"/>
              </a:spcBef>
              <a:spcAft>
                <a:spcPts val="0"/>
              </a:spcAft>
              <a:buSzPts val="2600"/>
              <a:buFont typeface="Arial"/>
              <a:buNone/>
            </a:pPr>
            <a:r>
              <a:rPr lang="en-US"/>
              <a:t>	# /sbin/service dhcpd start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Server</a:t>
            </a:r>
            <a:endParaRPr/>
          </a:p>
        </p:txBody>
      </p:sp>
      <p:sp>
        <p:nvSpPr>
          <p:cNvPr id="366" name="Google Shape;366;p4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A simple DHCP server allows you to add clients to a network without maintaining a list of assigned IP addresses. </a:t>
            </a:r>
            <a:endParaRPr/>
          </a:p>
          <a:p>
            <a:pPr indent="-228600" lvl="0" marL="228600" rtl="0" algn="just">
              <a:lnSpc>
                <a:spcPct val="150000"/>
              </a:lnSpc>
              <a:spcBef>
                <a:spcPts val="1000"/>
              </a:spcBef>
              <a:spcAft>
                <a:spcPts val="0"/>
              </a:spcAft>
              <a:buSzPts val="2600"/>
              <a:buChar char="•"/>
            </a:pPr>
            <a:r>
              <a:rPr lang="en-US"/>
              <a:t>A simple network, such as a home LAN sharing an Internet connection, can use DHCP to assign a dynamic IP address to almost all nodes.</a:t>
            </a:r>
            <a:endParaRPr/>
          </a:p>
          <a:p>
            <a:pPr indent="-228600" lvl="0" marL="228600" rtl="0" algn="just">
              <a:lnSpc>
                <a:spcPct val="150000"/>
              </a:lnSpc>
              <a:spcBef>
                <a:spcPts val="1000"/>
              </a:spcBef>
              <a:spcAft>
                <a:spcPts val="0"/>
              </a:spcAft>
              <a:buSzPts val="2600"/>
              <a:buChar char="•"/>
            </a:pPr>
            <a:r>
              <a:rPr lang="en-US"/>
              <a:t>The exceptions are servers and routers, which must be at known network locations to be able to receive connections.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Server</a:t>
            </a:r>
            <a:endParaRPr/>
          </a:p>
        </p:txBody>
      </p:sp>
      <p:sp>
        <p:nvSpPr>
          <p:cNvPr id="372" name="Google Shape;372;p4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70000"/>
              </a:lnSpc>
              <a:spcBef>
                <a:spcPts val="0"/>
              </a:spcBef>
              <a:spcAft>
                <a:spcPts val="0"/>
              </a:spcAft>
              <a:buSzPts val="2600"/>
              <a:buChar char="•"/>
            </a:pPr>
            <a:r>
              <a:rPr lang="en-US"/>
              <a:t>If servers and routers are configured without DHCP, you can specify a simple DHCP server configuration in /etc/dhcp/dhcpd.conf (FEDORA) or /etc/dhcpd.conf (RHEL):</a:t>
            </a:r>
            <a:endParaRPr/>
          </a:p>
          <a:p>
            <a:pPr indent="-228600" lvl="0" marL="228600" rtl="0" algn="just">
              <a:lnSpc>
                <a:spcPct val="170000"/>
              </a:lnSpc>
              <a:spcBef>
                <a:spcPts val="1000"/>
              </a:spcBef>
              <a:spcAft>
                <a:spcPts val="0"/>
              </a:spcAft>
              <a:buSzPts val="2600"/>
              <a:buFont typeface="Arial"/>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Server</a:t>
            </a:r>
            <a:endParaRPr/>
          </a:p>
        </p:txBody>
      </p:sp>
      <p:sp>
        <p:nvSpPr>
          <p:cNvPr id="378" name="Google Shape;378;p4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170000"/>
              </a:lnSpc>
              <a:spcBef>
                <a:spcPts val="0"/>
              </a:spcBef>
              <a:spcAft>
                <a:spcPts val="0"/>
              </a:spcAft>
              <a:buSzPct val="100000"/>
              <a:buFont typeface="Arial"/>
              <a:buNone/>
            </a:pPr>
            <a:r>
              <a:rPr lang="en-US"/>
              <a:t>$ </a:t>
            </a:r>
            <a:r>
              <a:rPr b="1" lang="en-US"/>
              <a:t>cat /etc/dhcp/dhcpd.conf</a:t>
            </a:r>
            <a:endParaRPr b="1"/>
          </a:p>
          <a:p>
            <a:pPr indent="-228600" lvl="0" marL="228600" rtl="0" algn="just">
              <a:lnSpc>
                <a:spcPct val="170000"/>
              </a:lnSpc>
              <a:spcBef>
                <a:spcPts val="1000"/>
              </a:spcBef>
              <a:spcAft>
                <a:spcPts val="0"/>
              </a:spcAft>
              <a:buSzPct val="100000"/>
              <a:buFont typeface="Arial"/>
              <a:buNone/>
            </a:pPr>
            <a:r>
              <a:rPr lang="en-US"/>
              <a:t>default-lease-time 600;</a:t>
            </a:r>
            <a:endParaRPr/>
          </a:p>
          <a:p>
            <a:pPr indent="-228600" lvl="0" marL="228600" rtl="0" algn="just">
              <a:lnSpc>
                <a:spcPct val="170000"/>
              </a:lnSpc>
              <a:spcBef>
                <a:spcPts val="1000"/>
              </a:spcBef>
              <a:spcAft>
                <a:spcPts val="0"/>
              </a:spcAft>
              <a:buSzPct val="100000"/>
              <a:buFont typeface="Arial"/>
              <a:buNone/>
            </a:pPr>
            <a:r>
              <a:rPr lang="en-US"/>
              <a:t>max-lease-time 86400;</a:t>
            </a:r>
            <a:endParaRPr/>
          </a:p>
          <a:p>
            <a:pPr indent="-228600" lvl="0" marL="228600" rtl="0" algn="just">
              <a:lnSpc>
                <a:spcPct val="170000"/>
              </a:lnSpc>
              <a:spcBef>
                <a:spcPts val="1000"/>
              </a:spcBef>
              <a:spcAft>
                <a:spcPts val="0"/>
              </a:spcAft>
              <a:buSzPct val="100000"/>
              <a:buFont typeface="Arial"/>
              <a:buNone/>
            </a:pPr>
            <a:r>
              <a:rPr lang="en-US"/>
              <a:t>option subnet-mask 255.255.255.0;</a:t>
            </a:r>
            <a:endParaRPr/>
          </a:p>
          <a:p>
            <a:pPr indent="-228600" lvl="0" marL="228600" rtl="0" algn="just">
              <a:lnSpc>
                <a:spcPct val="170000"/>
              </a:lnSpc>
              <a:spcBef>
                <a:spcPts val="1000"/>
              </a:spcBef>
              <a:spcAft>
                <a:spcPts val="0"/>
              </a:spcAft>
              <a:buSzPct val="100000"/>
              <a:buFont typeface="Arial"/>
              <a:buNone/>
            </a:pPr>
            <a:r>
              <a:rPr lang="en-US"/>
              <a:t>option broadcast-address 192.168.1.255;</a:t>
            </a:r>
            <a:endParaRPr/>
          </a:p>
          <a:p>
            <a:pPr indent="-228600" lvl="0" marL="228600" rtl="0" algn="just">
              <a:lnSpc>
                <a:spcPct val="170000"/>
              </a:lnSpc>
              <a:spcBef>
                <a:spcPts val="1000"/>
              </a:spcBef>
              <a:spcAft>
                <a:spcPts val="0"/>
              </a:spcAft>
              <a:buSzPct val="100000"/>
              <a:buFont typeface="Arial"/>
              <a:buNone/>
            </a:pPr>
            <a:r>
              <a:rPr lang="en-US"/>
              <a:t>option routers 192.168.1.1;</a:t>
            </a:r>
            <a:endParaRPr/>
          </a:p>
          <a:p>
            <a:pPr indent="-228600" lvl="0" marL="228600" rtl="0" algn="just">
              <a:lnSpc>
                <a:spcPct val="170000"/>
              </a:lnSpc>
              <a:spcBef>
                <a:spcPts val="1000"/>
              </a:spcBef>
              <a:spcAft>
                <a:spcPts val="0"/>
              </a:spcAft>
              <a:buSzPct val="100000"/>
              <a:buFont typeface="Arial"/>
              <a:buNone/>
            </a:pPr>
            <a:r>
              <a:rPr lang="en-US"/>
              <a:t>option domain-name-servers 192.168.1.1;</a:t>
            </a:r>
            <a:endParaRPr/>
          </a:p>
          <a:p>
            <a:pPr indent="-228600" lvl="0" marL="228600" rtl="0" algn="just">
              <a:lnSpc>
                <a:spcPct val="170000"/>
              </a:lnSpc>
              <a:spcBef>
                <a:spcPts val="1000"/>
              </a:spcBef>
              <a:spcAft>
                <a:spcPts val="0"/>
              </a:spcAft>
              <a:buSzPct val="100000"/>
              <a:buFont typeface="Arial"/>
              <a:buNone/>
            </a:pPr>
            <a:r>
              <a:rPr lang="en-US"/>
              <a:t>subnet 192.168.1.0 netmask 255.255.255.0 {</a:t>
            </a:r>
            <a:endParaRPr/>
          </a:p>
          <a:p>
            <a:pPr indent="-228600" lvl="0" marL="228600" rtl="0" algn="just">
              <a:lnSpc>
                <a:spcPct val="170000"/>
              </a:lnSpc>
              <a:spcBef>
                <a:spcPts val="1000"/>
              </a:spcBef>
              <a:spcAft>
                <a:spcPts val="0"/>
              </a:spcAft>
              <a:buSzPct val="100000"/>
              <a:buFont typeface="Arial"/>
              <a:buNone/>
            </a:pPr>
            <a:r>
              <a:rPr lang="en-US"/>
              <a:t>range 192.168.1.2 192.168.1.200;</a:t>
            </a:r>
            <a:endParaRPr/>
          </a:p>
          <a:p>
            <a:pPr indent="-228600" lvl="0" marL="228600" rtl="0" algn="just">
              <a:lnSpc>
                <a:spcPct val="170000"/>
              </a:lnSpc>
              <a:spcBef>
                <a:spcPts val="1000"/>
              </a:spcBef>
              <a:spcAft>
                <a:spcPts val="0"/>
              </a:spcAft>
              <a:buSzPct val="100000"/>
              <a:buFont typeface="Arial"/>
              <a:buNone/>
            </a:pPr>
            <a:r>
              <a:rPr lang="en-US"/>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DHCP Server</a:t>
            </a:r>
            <a:endParaRPr/>
          </a:p>
        </p:txBody>
      </p:sp>
      <p:sp>
        <p:nvSpPr>
          <p:cNvPr id="384" name="Google Shape;384;p4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Once you have configured a DHCP server, you can start (or restart) it by using the dhcpd init script:</a:t>
            </a:r>
            <a:endParaRPr/>
          </a:p>
          <a:p>
            <a:pPr indent="-228600" lvl="0" marL="228600" rtl="0" algn="just">
              <a:lnSpc>
                <a:spcPct val="150000"/>
              </a:lnSpc>
              <a:spcBef>
                <a:spcPts val="1000"/>
              </a:spcBef>
              <a:spcAft>
                <a:spcPts val="0"/>
              </a:spcAft>
              <a:buSzPts val="2600"/>
              <a:buFont typeface="Arial"/>
              <a:buNone/>
            </a:pPr>
            <a:r>
              <a:rPr lang="en-US"/>
              <a:t>	# /sbin/service dhcpd restart</a:t>
            </a:r>
            <a:endParaRPr/>
          </a:p>
          <a:p>
            <a:pPr indent="-228600" lvl="0" marL="228600" rtl="0" algn="just">
              <a:lnSpc>
                <a:spcPct val="150000"/>
              </a:lnSpc>
              <a:spcBef>
                <a:spcPts val="1000"/>
              </a:spcBef>
              <a:spcAft>
                <a:spcPts val="0"/>
              </a:spcAft>
              <a:buSzPts val="2600"/>
              <a:buChar char="•"/>
            </a:pPr>
            <a:r>
              <a:rPr lang="en-US"/>
              <a:t>Once the server is running, clients configured to obtain an IP address from the server using DHCP should be able to do so.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Static IP Addresses</a:t>
            </a:r>
            <a:endParaRPr/>
          </a:p>
        </p:txBody>
      </p:sp>
      <p:sp>
        <p:nvSpPr>
          <p:cNvPr id="390" name="Google Shape;390;p4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Routers and servers typically require static IP addresses. </a:t>
            </a:r>
            <a:endParaRPr/>
          </a:p>
          <a:p>
            <a:pPr indent="-228600" lvl="0" marL="228600" rtl="0" algn="just">
              <a:lnSpc>
                <a:spcPct val="150000"/>
              </a:lnSpc>
              <a:spcBef>
                <a:spcPts val="1000"/>
              </a:spcBef>
              <a:spcAft>
                <a:spcPts val="0"/>
              </a:spcAft>
              <a:buSzPts val="2600"/>
              <a:buChar char="•"/>
            </a:pPr>
            <a:r>
              <a:rPr lang="en-US"/>
              <a:t>While you can manually configure IP addresses for these systems, it may be more convenient to have the DHCP server provide them with static IP addresses.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Specifying Clients</a:t>
            </a:r>
            <a:endParaRPr/>
          </a:p>
        </p:txBody>
      </p:sp>
      <p:sp>
        <p:nvSpPr>
          <p:cNvPr id="124" name="Google Shape;124;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600"/>
              <a:buNone/>
            </a:pPr>
            <a:r>
              <a:rPr lang="en-US"/>
              <a:t>Some common ways to specify a host or a subnet:</a:t>
            </a:r>
            <a:endParaRPr/>
          </a:p>
          <a:p>
            <a:pPr indent="-228600" lvl="0" marL="228600" rtl="0" algn="l">
              <a:lnSpc>
                <a:spcPct val="90000"/>
              </a:lnSpc>
              <a:spcBef>
                <a:spcPts val="1000"/>
              </a:spcBef>
              <a:spcAft>
                <a:spcPts val="0"/>
              </a:spcAft>
              <a:buSzPts val="2600"/>
              <a:buFont typeface="Arial"/>
              <a:buNone/>
            </a:pPr>
            <a:r>
              <a:t/>
            </a:r>
            <a:endParaRPr/>
          </a:p>
        </p:txBody>
      </p:sp>
      <p:graphicFrame>
        <p:nvGraphicFramePr>
          <p:cNvPr id="125" name="Google Shape;125;p5"/>
          <p:cNvGraphicFramePr/>
          <p:nvPr/>
        </p:nvGraphicFramePr>
        <p:xfrm>
          <a:off x="484981" y="2118923"/>
          <a:ext cx="3000000" cy="3000000"/>
        </p:xfrm>
        <a:graphic>
          <a:graphicData uri="http://schemas.openxmlformats.org/drawingml/2006/table">
            <a:tbl>
              <a:tblPr bandRow="1" firstRow="1">
                <a:noFill/>
                <a:tableStyleId>{BFC7B578-7D0B-49D1-BE4F-E39EF52E59A5}</a:tableStyleId>
              </a:tblPr>
              <a:tblGrid>
                <a:gridCol w="2485075"/>
                <a:gridCol w="5688975"/>
              </a:tblGrid>
              <a:tr h="484425">
                <a:tc>
                  <a:txBody>
                    <a:bodyPr/>
                    <a:lstStyle/>
                    <a:p>
                      <a:pPr indent="0" lvl="0" marL="0" marR="0" rtl="0" algn="l">
                        <a:spcBef>
                          <a:spcPts val="0"/>
                        </a:spcBef>
                        <a:spcAft>
                          <a:spcPts val="0"/>
                        </a:spcAft>
                        <a:buNone/>
                      </a:pPr>
                      <a:r>
                        <a:rPr b="0" lang="en-US" sz="2000" u="none" cap="none" strike="noStrike">
                          <a:solidFill>
                            <a:schemeClr val="lt1"/>
                          </a:solidFill>
                          <a:latin typeface="Arial"/>
                          <a:ea typeface="Arial"/>
                          <a:cs typeface="Arial"/>
                          <a:sym typeface="Arial"/>
                        </a:rPr>
                        <a:t>Client name pattern</a:t>
                      </a:r>
                      <a:endParaRPr b="0" sz="2000"/>
                    </a:p>
                  </a:txBody>
                  <a:tcPr marT="45725" marB="45725" marR="91450" marL="91450" anchor="ctr">
                    <a:solidFill>
                      <a:srgbClr val="00203F"/>
                    </a:solidFill>
                  </a:tcPr>
                </a:tc>
                <a:tc>
                  <a:txBody>
                    <a:bodyPr/>
                    <a:lstStyle/>
                    <a:p>
                      <a:pPr indent="0" lvl="0" marL="0" marR="0" rtl="0" algn="l">
                        <a:spcBef>
                          <a:spcPts val="0"/>
                        </a:spcBef>
                        <a:spcAft>
                          <a:spcPts val="0"/>
                        </a:spcAft>
                        <a:buNone/>
                      </a:pPr>
                      <a:r>
                        <a:rPr b="0" lang="en-US" sz="2000"/>
                        <a:t>Matches</a:t>
                      </a:r>
                      <a:endParaRPr b="0" sz="2000"/>
                    </a:p>
                  </a:txBody>
                  <a:tcPr marT="45725" marB="45725" marR="91450" marL="91450" anchor="ctr">
                    <a:solidFill>
                      <a:srgbClr val="00203F"/>
                    </a:solidFill>
                  </a:tcPr>
                </a:tc>
              </a:tr>
              <a:tr h="484425">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n.n.n.n</a:t>
                      </a:r>
                      <a:endParaRPr b="0" sz="1800"/>
                    </a:p>
                  </a:txBody>
                  <a:tcPr marT="45725" marB="45725" marR="91450" marL="91450" anchor="ctr">
                    <a:solidFill>
                      <a:schemeClr val="lt1"/>
                    </a:solidFill>
                  </a:tcPr>
                </a:tc>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One IP address.</a:t>
                      </a:r>
                      <a:endParaRPr b="0" sz="1800"/>
                    </a:p>
                  </a:txBody>
                  <a:tcPr marT="45725" marB="45725" marR="91450" marL="91450" anchor="ctr">
                    <a:solidFill>
                      <a:schemeClr val="lt1"/>
                    </a:solidFill>
                  </a:tcPr>
                </a:tc>
              </a:tr>
              <a:tr h="484425">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name</a:t>
                      </a:r>
                      <a:endParaRPr b="0" sz="1800"/>
                    </a:p>
                  </a:txBody>
                  <a:tcPr marT="45725" marB="45725" marR="91450" marL="91450" anchor="ctr">
                    <a:solidFill>
                      <a:schemeClr val="lt1"/>
                    </a:solidFill>
                  </a:tcPr>
                </a:tc>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One hostname, either local or remote.</a:t>
                      </a:r>
                      <a:endParaRPr b="0" sz="1800"/>
                    </a:p>
                  </a:txBody>
                  <a:tcPr marT="45725" marB="45725" marR="91450" marL="91450" anchor="ctr">
                    <a:solidFill>
                      <a:schemeClr val="lt1"/>
                    </a:solidFill>
                  </a:tcPr>
                </a:tc>
              </a:tr>
              <a:tr h="1194475">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Name that starts with .</a:t>
                      </a:r>
                      <a:endParaRPr b="0" sz="1800"/>
                    </a:p>
                  </a:txBody>
                  <a:tcPr marT="45725" marB="45725" marR="91450" marL="91450" anchor="ctr">
                    <a:solidFill>
                      <a:schemeClr val="lt1"/>
                    </a:solidFill>
                  </a:tcPr>
                </a:tc>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Matches a hostname that ends with the specified string. For example, .tcorp.com matches the systems kudos.tcorp.com and speedy.tcorp.com, among others.</a:t>
                      </a:r>
                      <a:endParaRPr b="0" sz="1800"/>
                    </a:p>
                  </a:txBody>
                  <a:tcPr marT="45725" marB="45725" marR="91450" marL="91450" anchor="ctr">
                    <a:solidFill>
                      <a:schemeClr val="lt1"/>
                    </a:solidFill>
                  </a:tcPr>
                </a:tc>
              </a:tr>
              <a:tr h="1552800">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IP address that ends with .</a:t>
                      </a:r>
                      <a:endParaRPr b="0" sz="1800"/>
                    </a:p>
                  </a:txBody>
                  <a:tcPr marT="45725" marB="45725" marR="91450" marL="91450" anchor="ctr">
                    <a:solidFill>
                      <a:schemeClr val="lt1"/>
                    </a:solidFill>
                  </a:tcPr>
                </a:tc>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Matches a host address that starts with the specified numbers. For example, 192.168.0. matches 192.168.0.0 –</a:t>
                      </a:r>
                      <a:endParaRPr/>
                    </a:p>
                    <a:p>
                      <a:pPr indent="0" lvl="0" marL="0" marR="0" rtl="0" algn="l">
                        <a:spcBef>
                          <a:spcPts val="0"/>
                        </a:spcBef>
                        <a:spcAft>
                          <a:spcPts val="0"/>
                        </a:spcAft>
                        <a:buNone/>
                      </a:pPr>
                      <a:r>
                        <a:rPr b="0" lang="en-US" sz="1800">
                          <a:solidFill>
                            <a:schemeClr val="dk1"/>
                          </a:solidFill>
                          <a:latin typeface="Arial"/>
                          <a:ea typeface="Arial"/>
                          <a:cs typeface="Arial"/>
                          <a:sym typeface="Arial"/>
                        </a:rPr>
                        <a:t>192.168.0.255. If you omit the trailing period, this format does not work.</a:t>
                      </a:r>
                      <a:endParaRPr b="0" sz="1800"/>
                    </a:p>
                  </a:txBody>
                  <a:tcPr marT="45725" marB="45725" marR="91450" marL="91450" anchor="ctr">
                    <a:solidFill>
                      <a:schemeClr val="lt1"/>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Static IP Addresses</a:t>
            </a:r>
            <a:endParaRPr/>
          </a:p>
        </p:txBody>
      </p:sp>
      <p:sp>
        <p:nvSpPr>
          <p:cNvPr id="396" name="Google Shape;396;p5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a system that requires a specific static IP address connects to the network and contacts the DHCP server, the server needs a way to identify the system so the server can assign the proper IP address to the system. </a:t>
            </a:r>
            <a:endParaRPr/>
          </a:p>
          <a:p>
            <a:pPr indent="-228600" lvl="0" marL="228600" rtl="0" algn="just">
              <a:lnSpc>
                <a:spcPct val="150000"/>
              </a:lnSpc>
              <a:spcBef>
                <a:spcPts val="1000"/>
              </a:spcBef>
              <a:spcAft>
                <a:spcPts val="0"/>
              </a:spcAft>
              <a:buSzPts val="2600"/>
              <a:buChar char="•"/>
            </a:pPr>
            <a:r>
              <a:rPr lang="en-US"/>
              <a:t>The DHCP server uses the MAC address of the system’s Ethernet card (NIC) as an identifier.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Static IP Addresses</a:t>
            </a:r>
            <a:endParaRPr/>
          </a:p>
        </p:txBody>
      </p:sp>
      <p:sp>
        <p:nvSpPr>
          <p:cNvPr id="402" name="Google Shape;402;p5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you set up the server, you must know the MAC address of each system that requires a static IP address.</a:t>
            </a:r>
            <a:endParaRPr/>
          </a:p>
          <a:p>
            <a:pPr indent="-228600" lvl="0" marL="228600" rtl="0" algn="just">
              <a:lnSpc>
                <a:spcPct val="150000"/>
              </a:lnSpc>
              <a:spcBef>
                <a:spcPts val="1000"/>
              </a:spcBef>
              <a:spcAft>
                <a:spcPts val="0"/>
              </a:spcAft>
              <a:buSzPts val="2600"/>
              <a:buChar char="•"/>
            </a:pPr>
            <a:r>
              <a:rPr lang="en-US"/>
              <a:t>You can use ifconfig to display the MAC addresses of the Ethernet cards (NICs) in a system.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Static IP Addresses</a:t>
            </a:r>
            <a:endParaRPr/>
          </a:p>
        </p:txBody>
      </p:sp>
      <p:sp>
        <p:nvSpPr>
          <p:cNvPr id="408" name="Google Shape;408;p5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The MAC addresses are the colon-separated series</a:t>
            </a:r>
            <a:endParaRPr/>
          </a:p>
          <a:p>
            <a:pPr indent="-228600" lvl="0" marL="228600" rtl="0" algn="just">
              <a:lnSpc>
                <a:spcPct val="150000"/>
              </a:lnSpc>
              <a:spcBef>
                <a:spcPts val="1000"/>
              </a:spcBef>
              <a:spcAft>
                <a:spcPts val="0"/>
              </a:spcAft>
              <a:buSzPts val="2600"/>
              <a:buFont typeface="Arial"/>
              <a:buNone/>
            </a:pPr>
            <a:r>
              <a:rPr lang="en-US"/>
              <a:t>of hexadecimal number pairs following HWaddr:</a:t>
            </a:r>
            <a:endParaRPr/>
          </a:p>
          <a:p>
            <a:pPr indent="-228600" lvl="0" marL="228600" rtl="0" algn="just">
              <a:lnSpc>
                <a:spcPct val="150000"/>
              </a:lnSpc>
              <a:spcBef>
                <a:spcPts val="1000"/>
              </a:spcBef>
              <a:spcAft>
                <a:spcPts val="0"/>
              </a:spcAft>
              <a:buSzPts val="2600"/>
              <a:buFont typeface="Arial"/>
              <a:buNone/>
            </a:pPr>
            <a:r>
              <a:rPr lang="en-US"/>
              <a:t>$ </a:t>
            </a:r>
            <a:r>
              <a:rPr b="1" lang="en-US"/>
              <a:t>/sbin/ifconfig | grep -i hwaddr</a:t>
            </a:r>
            <a:endParaRPr/>
          </a:p>
          <a:p>
            <a:pPr indent="-228600" lvl="0" marL="228600" rtl="0" algn="just">
              <a:lnSpc>
                <a:spcPct val="150000"/>
              </a:lnSpc>
              <a:spcBef>
                <a:spcPts val="1000"/>
              </a:spcBef>
              <a:spcAft>
                <a:spcPts val="0"/>
              </a:spcAft>
              <a:buSzPts val="2600"/>
              <a:buFont typeface="Arial"/>
              <a:buNone/>
            </a:pPr>
            <a:r>
              <a:rPr lang="en-US"/>
              <a:t>eth0 Link encap:Ethernet HWaddr BA:DF:00:DF:C0:FF</a:t>
            </a:r>
            <a:endParaRPr/>
          </a:p>
          <a:p>
            <a:pPr indent="-228600" lvl="0" marL="228600" rtl="0" algn="just">
              <a:lnSpc>
                <a:spcPct val="150000"/>
              </a:lnSpc>
              <a:spcBef>
                <a:spcPts val="1000"/>
              </a:spcBef>
              <a:spcAft>
                <a:spcPts val="0"/>
              </a:spcAft>
              <a:buSzPts val="2600"/>
              <a:buFont typeface="Arial"/>
              <a:buNone/>
            </a:pPr>
            <a:r>
              <a:rPr lang="en-US"/>
              <a:t>eth1 Link encap:Ethernet HWaddr 00:02:B3:41:35:98</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Specifying Clients</a:t>
            </a:r>
            <a:endParaRPr/>
          </a:p>
        </p:txBody>
      </p:sp>
      <p:graphicFrame>
        <p:nvGraphicFramePr>
          <p:cNvPr id="131" name="Google Shape;131;p6"/>
          <p:cNvGraphicFramePr/>
          <p:nvPr/>
        </p:nvGraphicFramePr>
        <p:xfrm>
          <a:off x="484981" y="2379003"/>
          <a:ext cx="3000000" cy="3000000"/>
        </p:xfrm>
        <a:graphic>
          <a:graphicData uri="http://schemas.openxmlformats.org/drawingml/2006/table">
            <a:tbl>
              <a:tblPr bandRow="1" firstRow="1">
                <a:noFill/>
                <a:tableStyleId>{BFC7B578-7D0B-49D1-BE4F-E39EF52E59A5}</a:tableStyleId>
              </a:tblPr>
              <a:tblGrid>
                <a:gridCol w="2485075"/>
                <a:gridCol w="5688975"/>
              </a:tblGrid>
              <a:tr h="484425">
                <a:tc>
                  <a:txBody>
                    <a:bodyPr/>
                    <a:lstStyle/>
                    <a:p>
                      <a:pPr indent="0" lvl="0" marL="0" marR="0" rtl="0" algn="l">
                        <a:spcBef>
                          <a:spcPts val="0"/>
                        </a:spcBef>
                        <a:spcAft>
                          <a:spcPts val="0"/>
                        </a:spcAft>
                        <a:buNone/>
                      </a:pPr>
                      <a:r>
                        <a:rPr b="0" lang="en-US" sz="2000">
                          <a:solidFill>
                            <a:schemeClr val="lt1"/>
                          </a:solidFill>
                          <a:latin typeface="Arial"/>
                          <a:ea typeface="Arial"/>
                          <a:cs typeface="Arial"/>
                          <a:sym typeface="Arial"/>
                        </a:rPr>
                        <a:t>Client name pattern</a:t>
                      </a:r>
                      <a:endParaRPr b="0" sz="2000"/>
                    </a:p>
                  </a:txBody>
                  <a:tcPr marT="45725" marB="45725" marR="91450" marL="91450" anchor="ctr">
                    <a:solidFill>
                      <a:srgbClr val="00203F"/>
                    </a:solidFill>
                  </a:tcPr>
                </a:tc>
                <a:tc>
                  <a:txBody>
                    <a:bodyPr/>
                    <a:lstStyle/>
                    <a:p>
                      <a:pPr indent="0" lvl="0" marL="0" marR="0" rtl="0" algn="l">
                        <a:spcBef>
                          <a:spcPts val="0"/>
                        </a:spcBef>
                        <a:spcAft>
                          <a:spcPts val="0"/>
                        </a:spcAft>
                        <a:buNone/>
                      </a:pPr>
                      <a:r>
                        <a:rPr b="0" lang="en-US" sz="2000"/>
                        <a:t>Matches</a:t>
                      </a:r>
                      <a:endParaRPr b="0" sz="2000"/>
                    </a:p>
                  </a:txBody>
                  <a:tcPr marT="45725" marB="45725" marR="91450" marL="91450" anchor="ctr">
                    <a:solidFill>
                      <a:srgbClr val="00203F"/>
                    </a:solidFill>
                  </a:tcPr>
                </a:tc>
              </a:tr>
              <a:tr h="484425">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Starts with @</a:t>
                      </a:r>
                      <a:endParaRPr b="0" sz="1800"/>
                    </a:p>
                  </a:txBody>
                  <a:tcPr marT="45725" marB="45725" marR="91450" marL="91450" anchor="ctr">
                    <a:solidFill>
                      <a:schemeClr val="lt1"/>
                    </a:solidFill>
                  </a:tcPr>
                </a:tc>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Specifies a netgroup.</a:t>
                      </a:r>
                      <a:endParaRPr/>
                    </a:p>
                  </a:txBody>
                  <a:tcPr marT="45725" marB="45725" marR="91450" marL="91450" anchor="ctr">
                    <a:solidFill>
                      <a:schemeClr val="lt1"/>
                    </a:solidFill>
                  </a:tcPr>
                </a:tc>
              </a:tr>
              <a:tr h="484425">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n.n.n.n/m.m.m.m or  n.n.n.n/mm</a:t>
                      </a:r>
                      <a:endParaRPr/>
                    </a:p>
                  </a:txBody>
                  <a:tcPr marT="45725" marB="45725" marR="91450" marL="91450" anchor="ctr">
                    <a:solidFill>
                      <a:schemeClr val="lt1"/>
                    </a:solidFill>
                  </a:tcPr>
                </a:tc>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An IP address and subnet mask specify a subnet.</a:t>
                      </a:r>
                      <a:endParaRPr/>
                    </a:p>
                  </a:txBody>
                  <a:tcPr marT="45725" marB="45725" marR="91450" marL="91450" anchor="ctr">
                    <a:solidFill>
                      <a:schemeClr val="lt1"/>
                    </a:solidFill>
                  </a:tcPr>
                </a:tc>
              </a:tr>
              <a:tr h="1194475">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Starts with /</a:t>
                      </a:r>
                      <a:endParaRPr/>
                    </a:p>
                  </a:txBody>
                  <a:tcPr marT="45725" marB="45725" marR="91450" marL="91450" anchor="ctr">
                    <a:solidFill>
                      <a:schemeClr val="lt1"/>
                    </a:solidFill>
                  </a:tcPr>
                </a:tc>
                <a:tc>
                  <a:txBody>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An absolute pathname of a file containing one or more names</a:t>
                      </a:r>
                      <a:endParaRPr/>
                    </a:p>
                    <a:p>
                      <a:pPr indent="0" lvl="0" marL="0" marR="0" rtl="0" algn="l">
                        <a:spcBef>
                          <a:spcPts val="0"/>
                        </a:spcBef>
                        <a:spcAft>
                          <a:spcPts val="0"/>
                        </a:spcAft>
                        <a:buNone/>
                      </a:pPr>
                      <a:r>
                        <a:rPr b="0" lang="en-US" sz="1800">
                          <a:solidFill>
                            <a:schemeClr val="dk1"/>
                          </a:solidFill>
                          <a:latin typeface="Arial"/>
                          <a:ea typeface="Arial"/>
                          <a:cs typeface="Arial"/>
                          <a:sym typeface="Arial"/>
                        </a:rPr>
                        <a:t>or addresses as specified in this table.</a:t>
                      </a:r>
                      <a:endParaRPr/>
                    </a:p>
                  </a:txBody>
                  <a:tcPr marT="45725" marB="45725" marR="91450" marL="91450" anchor="ctr">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Specifying Clients</a:t>
            </a:r>
            <a:endParaRPr/>
          </a:p>
        </p:txBody>
      </p:sp>
      <p:sp>
        <p:nvSpPr>
          <p:cNvPr id="137" name="Google Shape;137;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600"/>
              <a:buFont typeface="Arial"/>
              <a:buNone/>
            </a:pPr>
            <a:r>
              <a:t/>
            </a:r>
            <a:endParaRPr/>
          </a:p>
          <a:p>
            <a:pPr indent="-63500" lvl="0" marL="228600" rtl="0" algn="l">
              <a:lnSpc>
                <a:spcPct val="90000"/>
              </a:lnSpc>
              <a:spcBef>
                <a:spcPts val="1000"/>
              </a:spcBef>
              <a:spcAft>
                <a:spcPts val="0"/>
              </a:spcAft>
              <a:buSzPts val="2600"/>
              <a:buNone/>
            </a:pPr>
            <a:r>
              <a:t/>
            </a:r>
            <a:endParaRPr/>
          </a:p>
        </p:txBody>
      </p:sp>
      <p:graphicFrame>
        <p:nvGraphicFramePr>
          <p:cNvPr id="138" name="Google Shape;138;p7"/>
          <p:cNvGraphicFramePr/>
          <p:nvPr/>
        </p:nvGraphicFramePr>
        <p:xfrm>
          <a:off x="735012" y="2109195"/>
          <a:ext cx="3000000" cy="3000000"/>
        </p:xfrm>
        <a:graphic>
          <a:graphicData uri="http://schemas.openxmlformats.org/drawingml/2006/table">
            <a:tbl>
              <a:tblPr bandRow="1" firstRow="1">
                <a:noFill/>
                <a:tableStyleId>{BFC7B578-7D0B-49D1-BE4F-E39EF52E59A5}</a:tableStyleId>
              </a:tblPr>
              <a:tblGrid>
                <a:gridCol w="2244025"/>
                <a:gridCol w="5429950"/>
              </a:tblGrid>
              <a:tr h="304800">
                <a:tc>
                  <a:txBody>
                    <a:bodyPr/>
                    <a:lstStyle/>
                    <a:p>
                      <a:pPr indent="0" lvl="0" marL="0" marR="0" rtl="0" algn="l">
                        <a:spcBef>
                          <a:spcPts val="0"/>
                        </a:spcBef>
                        <a:spcAft>
                          <a:spcPts val="0"/>
                        </a:spcAft>
                        <a:buNone/>
                      </a:pPr>
                      <a:r>
                        <a:rPr b="0" lang="en-US" sz="2400">
                          <a:solidFill>
                            <a:schemeClr val="lt1"/>
                          </a:solidFill>
                          <a:latin typeface="Arial"/>
                          <a:ea typeface="Arial"/>
                          <a:cs typeface="Arial"/>
                          <a:sym typeface="Arial"/>
                        </a:rPr>
                        <a:t>Wildcard</a:t>
                      </a:r>
                      <a:endParaRPr/>
                    </a:p>
                  </a:txBody>
                  <a:tcPr marT="46625" marB="46625" marR="91425" marL="91425" anchor="ctr">
                    <a:solidFill>
                      <a:srgbClr val="00203F"/>
                    </a:solidFill>
                  </a:tcPr>
                </a:tc>
                <a:tc>
                  <a:txBody>
                    <a:bodyPr/>
                    <a:lstStyle/>
                    <a:p>
                      <a:pPr indent="0" lvl="0" marL="0" marR="0" rtl="0" algn="l">
                        <a:spcBef>
                          <a:spcPts val="0"/>
                        </a:spcBef>
                        <a:spcAft>
                          <a:spcPts val="0"/>
                        </a:spcAft>
                        <a:buNone/>
                      </a:pPr>
                      <a:r>
                        <a:rPr b="0" i="0" lang="en-US" sz="2400"/>
                        <a:t>Matches</a:t>
                      </a:r>
                      <a:endParaRPr b="0" i="0" sz="2400"/>
                    </a:p>
                  </a:txBody>
                  <a:tcPr marT="46625" marB="46625" marR="91425" marL="91425" anchor="ctr">
                    <a:solidFill>
                      <a:srgbClr val="00203F"/>
                    </a:solidFill>
                  </a:tcPr>
                </a:tc>
              </a:tr>
              <a:tr h="1190900">
                <a:tc>
                  <a:txBody>
                    <a:bodyPr/>
                    <a:lstStyle/>
                    <a:p>
                      <a:pPr indent="0" lvl="0" marL="0" marR="0" rtl="0" algn="l">
                        <a:spcBef>
                          <a:spcPts val="0"/>
                        </a:spcBef>
                        <a:spcAft>
                          <a:spcPts val="0"/>
                        </a:spcAft>
                        <a:buNone/>
                      </a:pPr>
                      <a:r>
                        <a:rPr b="0" i="0" lang="en-US" sz="2400">
                          <a:solidFill>
                            <a:schemeClr val="dk1"/>
                          </a:solidFill>
                          <a:latin typeface="Arial"/>
                          <a:ea typeface="Arial"/>
                          <a:cs typeface="Arial"/>
                          <a:sym typeface="Arial"/>
                        </a:rPr>
                        <a:t>* and ?</a:t>
                      </a:r>
                      <a:endParaRPr b="0" i="0" sz="2400"/>
                    </a:p>
                  </a:txBody>
                  <a:tcPr marT="46625" marB="46625" marR="91425" marL="91425" anchor="ctr">
                    <a:solidFill>
                      <a:schemeClr val="lt1"/>
                    </a:solidFill>
                  </a:tcPr>
                </a:tc>
                <a:tc>
                  <a:txBody>
                    <a:bodyPr/>
                    <a:lstStyle/>
                    <a:p>
                      <a:pPr indent="0" lvl="0" marL="0" marR="0" rtl="0" algn="l">
                        <a:spcBef>
                          <a:spcPts val="0"/>
                        </a:spcBef>
                        <a:spcAft>
                          <a:spcPts val="0"/>
                        </a:spcAft>
                        <a:buNone/>
                      </a:pPr>
                      <a:r>
                        <a:rPr b="0" i="0" lang="en-US" sz="2400">
                          <a:solidFill>
                            <a:schemeClr val="dk1"/>
                          </a:solidFill>
                          <a:latin typeface="Arial"/>
                          <a:ea typeface="Arial"/>
                          <a:cs typeface="Arial"/>
                          <a:sym typeface="Arial"/>
                        </a:rPr>
                        <a:t>Matches one (?) or more (*) characters in a simple hostname or IP address. These wildcards do not match periods in a domain name.</a:t>
                      </a:r>
                      <a:endParaRPr b="0" i="0" sz="2400"/>
                    </a:p>
                  </a:txBody>
                  <a:tcPr marT="46625" marB="46625" marR="91425" marL="91425" anchor="ctr">
                    <a:solidFill>
                      <a:schemeClr val="lt1"/>
                    </a:solidFill>
                  </a:tcPr>
                </a:tc>
              </a:tr>
              <a:tr h="378125">
                <a:tc>
                  <a:txBody>
                    <a:bodyPr/>
                    <a:lstStyle/>
                    <a:p>
                      <a:pPr indent="0" lvl="0" marL="0" marR="0" rtl="0" algn="l">
                        <a:spcBef>
                          <a:spcPts val="0"/>
                        </a:spcBef>
                        <a:spcAft>
                          <a:spcPts val="0"/>
                        </a:spcAft>
                        <a:buNone/>
                      </a:pPr>
                      <a:r>
                        <a:rPr b="0" i="0" lang="en-US" sz="2400">
                          <a:solidFill>
                            <a:schemeClr val="dk1"/>
                          </a:solidFill>
                          <a:latin typeface="Arial"/>
                          <a:ea typeface="Arial"/>
                          <a:cs typeface="Arial"/>
                          <a:sym typeface="Arial"/>
                        </a:rPr>
                        <a:t>ALL</a:t>
                      </a:r>
                      <a:endParaRPr b="0" i="0" sz="2400"/>
                    </a:p>
                  </a:txBody>
                  <a:tcPr marT="46625" marB="46625" marR="91425" marL="91425" anchor="ctr">
                    <a:solidFill>
                      <a:schemeClr val="lt1"/>
                    </a:solidFill>
                  </a:tcPr>
                </a:tc>
                <a:tc>
                  <a:txBody>
                    <a:bodyPr/>
                    <a:lstStyle/>
                    <a:p>
                      <a:pPr indent="0" lvl="0" marL="0" marR="0" rtl="0" algn="l">
                        <a:spcBef>
                          <a:spcPts val="0"/>
                        </a:spcBef>
                        <a:spcAft>
                          <a:spcPts val="0"/>
                        </a:spcAft>
                        <a:buNone/>
                      </a:pPr>
                      <a:r>
                        <a:rPr b="0" i="0" lang="en-US" sz="2400">
                          <a:solidFill>
                            <a:schemeClr val="dk1"/>
                          </a:solidFill>
                          <a:latin typeface="Arial"/>
                          <a:ea typeface="Arial"/>
                          <a:cs typeface="Arial"/>
                          <a:sym typeface="Arial"/>
                        </a:rPr>
                        <a:t>Always matches.</a:t>
                      </a:r>
                      <a:endParaRPr b="0" i="0" sz="2400"/>
                    </a:p>
                  </a:txBody>
                  <a:tcPr marT="46625" marB="46625" marR="91425" marL="91425" anchor="ctr">
                    <a:solidFill>
                      <a:schemeClr val="lt1"/>
                    </a:solidFill>
                  </a:tcPr>
                </a:tc>
              </a:tr>
              <a:tr h="642075">
                <a:tc>
                  <a:txBody>
                    <a:bodyPr/>
                    <a:lstStyle/>
                    <a:p>
                      <a:pPr indent="0" lvl="0" marL="0" marR="0" rtl="0" algn="l">
                        <a:spcBef>
                          <a:spcPts val="0"/>
                        </a:spcBef>
                        <a:spcAft>
                          <a:spcPts val="0"/>
                        </a:spcAft>
                        <a:buNone/>
                      </a:pPr>
                      <a:r>
                        <a:rPr b="0" i="0" lang="en-US" sz="2400">
                          <a:solidFill>
                            <a:schemeClr val="dk1"/>
                          </a:solidFill>
                          <a:latin typeface="Arial"/>
                          <a:ea typeface="Arial"/>
                          <a:cs typeface="Arial"/>
                          <a:sym typeface="Arial"/>
                        </a:rPr>
                        <a:t>LOCAL</a:t>
                      </a:r>
                      <a:endParaRPr b="0" i="0" sz="2400"/>
                    </a:p>
                  </a:txBody>
                  <a:tcPr marT="46625" marB="46625" marR="91425" marL="91425" anchor="ctr">
                    <a:solidFill>
                      <a:schemeClr val="lt1"/>
                    </a:solidFill>
                  </a:tcPr>
                </a:tc>
                <a:tc>
                  <a:txBody>
                    <a:bodyPr/>
                    <a:lstStyle/>
                    <a:p>
                      <a:pPr indent="0" lvl="0" marL="0" marR="0" rtl="0" algn="l">
                        <a:spcBef>
                          <a:spcPts val="0"/>
                        </a:spcBef>
                        <a:spcAft>
                          <a:spcPts val="0"/>
                        </a:spcAft>
                        <a:buNone/>
                      </a:pPr>
                      <a:r>
                        <a:rPr b="0" i="0" lang="en-US" sz="2400">
                          <a:solidFill>
                            <a:schemeClr val="dk1"/>
                          </a:solidFill>
                          <a:latin typeface="Arial"/>
                          <a:ea typeface="Arial"/>
                          <a:cs typeface="Arial"/>
                          <a:sym typeface="Arial"/>
                        </a:rPr>
                        <a:t>Matches any hostname that does not contain a period.</a:t>
                      </a:r>
                      <a:endParaRPr b="0" i="0" sz="2400"/>
                    </a:p>
                  </a:txBody>
                  <a:tcPr marT="46625" marB="46625" marR="91425" marL="91425" anchor="ctr">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Specifying Clients</a:t>
            </a:r>
            <a:endParaRPr/>
          </a:p>
        </p:txBody>
      </p:sp>
      <p:graphicFrame>
        <p:nvGraphicFramePr>
          <p:cNvPr id="144" name="Google Shape;144;p8"/>
          <p:cNvGraphicFramePr/>
          <p:nvPr/>
        </p:nvGraphicFramePr>
        <p:xfrm>
          <a:off x="280987" y="2247830"/>
          <a:ext cx="3000000" cy="3000000"/>
        </p:xfrm>
        <a:graphic>
          <a:graphicData uri="http://schemas.openxmlformats.org/drawingml/2006/table">
            <a:tbl>
              <a:tblPr bandRow="1" firstRow="1">
                <a:noFill/>
                <a:tableStyleId>{BFC7B578-7D0B-49D1-BE4F-E39EF52E59A5}</a:tableStyleId>
              </a:tblPr>
              <a:tblGrid>
                <a:gridCol w="2464375"/>
                <a:gridCol w="6117650"/>
              </a:tblGrid>
              <a:tr h="656475">
                <a:tc>
                  <a:txBody>
                    <a:bodyPr/>
                    <a:lstStyle/>
                    <a:p>
                      <a:pPr indent="0" lvl="0" marL="0" marR="0" rtl="0" algn="l">
                        <a:spcBef>
                          <a:spcPts val="0"/>
                        </a:spcBef>
                        <a:spcAft>
                          <a:spcPts val="0"/>
                        </a:spcAft>
                        <a:buNone/>
                      </a:pPr>
                      <a:r>
                        <a:rPr b="0" i="0" lang="en-US" sz="2400"/>
                        <a:t>Operator</a:t>
                      </a:r>
                      <a:endParaRPr b="0" i="0" sz="2400"/>
                    </a:p>
                  </a:txBody>
                  <a:tcPr marT="52825" marB="52825" marR="91450" marL="91450" anchor="ctr">
                    <a:solidFill>
                      <a:srgbClr val="00203F"/>
                    </a:solidFill>
                  </a:tcPr>
                </a:tc>
                <a:tc>
                  <a:txBody>
                    <a:bodyPr/>
                    <a:lstStyle/>
                    <a:p>
                      <a:pPr indent="0" lvl="0" marL="0" marR="0" rtl="0" algn="l">
                        <a:spcBef>
                          <a:spcPts val="0"/>
                        </a:spcBef>
                        <a:spcAft>
                          <a:spcPts val="0"/>
                        </a:spcAft>
                        <a:buNone/>
                      </a:pPr>
                      <a:r>
                        <a:rPr b="0" i="0" lang="en-US" sz="2400"/>
                        <a:t>Function</a:t>
                      </a:r>
                      <a:endParaRPr b="0" i="0" sz="2400"/>
                    </a:p>
                  </a:txBody>
                  <a:tcPr marT="52825" marB="52825" marR="91450" marL="91450" anchor="ctr">
                    <a:solidFill>
                      <a:srgbClr val="00203F"/>
                    </a:solidFill>
                  </a:tcPr>
                </a:tc>
              </a:tr>
              <a:tr h="1705725">
                <a:tc>
                  <a:txBody>
                    <a:bodyPr/>
                    <a:lstStyle/>
                    <a:p>
                      <a:pPr indent="0" lvl="0" marL="0" marR="0" rtl="0" algn="l">
                        <a:spcBef>
                          <a:spcPts val="0"/>
                        </a:spcBef>
                        <a:spcAft>
                          <a:spcPts val="0"/>
                        </a:spcAft>
                        <a:buNone/>
                      </a:pPr>
                      <a:r>
                        <a:rPr b="0" i="0" lang="en-US" sz="2100">
                          <a:solidFill>
                            <a:schemeClr val="dk1"/>
                          </a:solidFill>
                          <a:latin typeface="Arial"/>
                          <a:ea typeface="Arial"/>
                          <a:cs typeface="Arial"/>
                          <a:sym typeface="Arial"/>
                        </a:rPr>
                        <a:t>EXCEPT</a:t>
                      </a:r>
                      <a:endParaRPr b="0" i="0" sz="2100"/>
                    </a:p>
                  </a:txBody>
                  <a:tcPr marT="52825" marB="52825" marR="91450" marL="91450">
                    <a:solidFill>
                      <a:schemeClr val="lt1"/>
                    </a:solidFill>
                  </a:tcPr>
                </a:tc>
                <a:tc>
                  <a:txBody>
                    <a:bodyPr/>
                    <a:lstStyle/>
                    <a:p>
                      <a:pPr indent="0" lvl="0" marL="0" marR="0" rtl="0" algn="l">
                        <a:spcBef>
                          <a:spcPts val="0"/>
                        </a:spcBef>
                        <a:spcAft>
                          <a:spcPts val="0"/>
                        </a:spcAft>
                        <a:buNone/>
                      </a:pPr>
                      <a:r>
                        <a:rPr b="0" i="0" lang="en-US" sz="2100">
                          <a:solidFill>
                            <a:schemeClr val="dk1"/>
                          </a:solidFill>
                          <a:latin typeface="Arial"/>
                          <a:ea typeface="Arial"/>
                          <a:cs typeface="Arial"/>
                          <a:sym typeface="Arial"/>
                        </a:rPr>
                        <a:t>Matches anything in the preceding list that is not in the following list. For example, a b c d EXCEPT c matches a, b, and d. Thus, you could use 192.168. EXCEPT 192.168.0.1 to match all IP addresses that start with 192.168. except 192.168.0.1.</a:t>
                      </a:r>
                      <a:endParaRPr b="0" i="0" sz="2100"/>
                    </a:p>
                  </a:txBody>
                  <a:tcPr marT="52825" marB="52825" marR="91450" marL="91450">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Specifying a Subnet</a:t>
            </a:r>
            <a:endParaRPr/>
          </a:p>
        </p:txBody>
      </p:sp>
      <p:sp>
        <p:nvSpPr>
          <p:cNvPr id="150" name="Google Shape;150;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you set up a server, you frequently need to specify which clients are allowed to connect to the server. Sometimes it is convenient to specify a range of IP addresses, called a subnet.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