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319" r:id="rId30"/>
    <p:sldId id="290" r:id="rId31"/>
    <p:sldId id="291" r:id="rId32"/>
    <p:sldId id="292" r:id="rId33"/>
    <p:sldId id="293" r:id="rId34"/>
    <p:sldId id="329" r:id="rId35"/>
    <p:sldId id="294" r:id="rId36"/>
    <p:sldId id="300" r:id="rId37"/>
    <p:sldId id="295" r:id="rId38"/>
    <p:sldId id="296" r:id="rId39"/>
    <p:sldId id="297" r:id="rId40"/>
    <p:sldId id="320" r:id="rId41"/>
    <p:sldId id="298" r:id="rId42"/>
    <p:sldId id="321" r:id="rId43"/>
    <p:sldId id="299" r:id="rId44"/>
    <p:sldId id="301" r:id="rId45"/>
    <p:sldId id="302" r:id="rId46"/>
    <p:sldId id="316" r:id="rId47"/>
    <p:sldId id="303" r:id="rId48"/>
    <p:sldId id="323" r:id="rId49"/>
    <p:sldId id="322" r:id="rId50"/>
    <p:sldId id="304" r:id="rId51"/>
    <p:sldId id="305" r:id="rId52"/>
    <p:sldId id="324" r:id="rId53"/>
    <p:sldId id="306" r:id="rId54"/>
    <p:sldId id="317" r:id="rId55"/>
    <p:sldId id="307" r:id="rId56"/>
    <p:sldId id="318" r:id="rId57"/>
    <p:sldId id="308" r:id="rId58"/>
    <p:sldId id="309" r:id="rId59"/>
    <p:sldId id="310" r:id="rId60"/>
    <p:sldId id="311" r:id="rId61"/>
    <p:sldId id="325" r:id="rId62"/>
    <p:sldId id="312" r:id="rId63"/>
    <p:sldId id="313" r:id="rId64"/>
    <p:sldId id="326" r:id="rId65"/>
    <p:sldId id="314" r:id="rId66"/>
    <p:sldId id="327" r:id="rId67"/>
    <p:sldId id="328" r:id="rId68"/>
    <p:sldId id="315" r:id="rId69"/>
    <p:sldId id="262" r:id="rId7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D333708-12AF-4AE9-94AB-E3DB163D392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C5318FA-8E96-49C1-A406-F723400FAD73}"/>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F25A1ADD-3254-4DE2-97F8-1A354D5E94BA}"/>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4288C205-C363-4618-8803-79B5260869B1}"/>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30D950C2-4E98-4473-ACD3-29589B86C496}"/>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B3C2AD39-88A3-45DE-AD91-B9AB8FEA498E}"/>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0EBAC64C-35E8-437A-A1C1-3B36E3BBFAE7}"/>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3913AF95-F349-44C6-BF72-19A8DD6F4DA8}"/>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0545A1ED-F654-4757-8BB9-7741A542BB6F}"/>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19F5ED06-ECB4-4848-8332-B77BDEC49ACA}"/>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137991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50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22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A4C6219-6DC8-4C14-BB04-6298E909A640}"/>
              </a:ext>
            </a:extLst>
          </p:cNvPr>
          <p:cNvSpPr>
            <a:spLocks noGrp="1"/>
          </p:cNvSpPr>
          <p:nvPr>
            <p:ph type="dt" sz="half" idx="10"/>
          </p:nvPr>
        </p:nvSpPr>
        <p:spPr/>
        <p:txBody>
          <a:bodyPr/>
          <a:lstStyle>
            <a:lvl1pPr>
              <a:defRPr/>
            </a:lvl1pPr>
          </a:lstStyle>
          <a:p>
            <a:pPr>
              <a:defRPr/>
            </a:pPr>
            <a:fld id="{B22F2537-28A1-4E6D-8E00-95D7B19B466B}" type="datetimeFigureOut">
              <a:rPr lang="en-US"/>
              <a:pPr>
                <a:defRPr/>
              </a:pPr>
              <a:t>5/2/2021</a:t>
            </a:fld>
            <a:endParaRPr lang="en-US"/>
          </a:p>
        </p:txBody>
      </p:sp>
      <p:sp>
        <p:nvSpPr>
          <p:cNvPr id="6" name="Footer Placeholder 4">
            <a:extLst>
              <a:ext uri="{FF2B5EF4-FFF2-40B4-BE49-F238E27FC236}">
                <a16:creationId xmlns:a16="http://schemas.microsoft.com/office/drawing/2014/main" id="{931CDCE8-9447-4A92-9F79-60EAAFF9CAF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0956C04-6C98-4B2D-BC37-612C1572631D}"/>
              </a:ext>
            </a:extLst>
          </p:cNvPr>
          <p:cNvSpPr>
            <a:spLocks noGrp="1"/>
          </p:cNvSpPr>
          <p:nvPr>
            <p:ph type="sldNum" sz="quarter" idx="12"/>
          </p:nvPr>
        </p:nvSpPr>
        <p:spPr/>
        <p:txBody>
          <a:bodyPr/>
          <a:lstStyle>
            <a:lvl1pPr>
              <a:defRPr/>
            </a:lvl1pPr>
          </a:lstStyle>
          <a:p>
            <a:pPr>
              <a:defRPr/>
            </a:pPr>
            <a:fld id="{9705ADB8-F364-4B3F-BEE2-855FC585147B}" type="slidenum">
              <a:rPr lang="en-US" altLang="en-US"/>
              <a:pPr>
                <a:defRPr/>
              </a:pPr>
              <a:t>‹#›</a:t>
            </a:fld>
            <a:endParaRPr lang="en-US" altLang="en-US"/>
          </a:p>
        </p:txBody>
      </p:sp>
    </p:spTree>
    <p:extLst>
      <p:ext uri="{BB962C8B-B14F-4D97-AF65-F5344CB8AC3E}">
        <p14:creationId xmlns:p14="http://schemas.microsoft.com/office/powerpoint/2010/main" val="4193936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2054CB1-4E01-48DB-BB24-EAA7072AA44F}"/>
              </a:ext>
            </a:extLst>
          </p:cNvPr>
          <p:cNvSpPr>
            <a:spLocks noGrp="1"/>
          </p:cNvSpPr>
          <p:nvPr>
            <p:ph type="dt" sz="half" idx="10"/>
          </p:nvPr>
        </p:nvSpPr>
        <p:spPr/>
        <p:txBody>
          <a:bodyPr/>
          <a:lstStyle>
            <a:lvl1pPr>
              <a:defRPr/>
            </a:lvl1pPr>
          </a:lstStyle>
          <a:p>
            <a:pPr>
              <a:defRPr/>
            </a:pPr>
            <a:fld id="{2F105EF7-D7D8-485E-912C-9EEB237016D9}" type="datetimeFigureOut">
              <a:rPr lang="en-US"/>
              <a:pPr>
                <a:defRPr/>
              </a:pPr>
              <a:t>5/2/2021</a:t>
            </a:fld>
            <a:endParaRPr lang="en-US"/>
          </a:p>
        </p:txBody>
      </p:sp>
      <p:sp>
        <p:nvSpPr>
          <p:cNvPr id="6" name="Footer Placeholder 4">
            <a:extLst>
              <a:ext uri="{FF2B5EF4-FFF2-40B4-BE49-F238E27FC236}">
                <a16:creationId xmlns:a16="http://schemas.microsoft.com/office/drawing/2014/main" id="{47B33CB2-2A8C-454A-BD2A-E00D7552A1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C89315-71B3-4901-AC0E-100D2522A292}"/>
              </a:ext>
            </a:extLst>
          </p:cNvPr>
          <p:cNvSpPr>
            <a:spLocks noGrp="1"/>
          </p:cNvSpPr>
          <p:nvPr>
            <p:ph type="sldNum" sz="quarter" idx="12"/>
          </p:nvPr>
        </p:nvSpPr>
        <p:spPr/>
        <p:txBody>
          <a:bodyPr/>
          <a:lstStyle>
            <a:lvl1pPr>
              <a:defRPr/>
            </a:lvl1pPr>
          </a:lstStyle>
          <a:p>
            <a:pPr>
              <a:defRPr/>
            </a:pPr>
            <a:fld id="{FCB1A2F6-27AE-4826-830B-346C0D312C2B}" type="slidenum">
              <a:rPr lang="en-US" altLang="en-US"/>
              <a:pPr>
                <a:defRPr/>
              </a:pPr>
              <a:t>‹#›</a:t>
            </a:fld>
            <a:endParaRPr lang="en-US" altLang="en-US"/>
          </a:p>
        </p:txBody>
      </p:sp>
    </p:spTree>
    <p:extLst>
      <p:ext uri="{BB962C8B-B14F-4D97-AF65-F5344CB8AC3E}">
        <p14:creationId xmlns:p14="http://schemas.microsoft.com/office/powerpoint/2010/main" val="375994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7EAFB5-F2B0-4060-9E99-D4D63242C19B}"/>
              </a:ext>
            </a:extLst>
          </p:cNvPr>
          <p:cNvSpPr>
            <a:spLocks noGrp="1"/>
          </p:cNvSpPr>
          <p:nvPr>
            <p:ph type="dt" sz="half" idx="10"/>
          </p:nvPr>
        </p:nvSpPr>
        <p:spPr/>
        <p:txBody>
          <a:bodyPr/>
          <a:lstStyle>
            <a:lvl1pPr>
              <a:defRPr/>
            </a:lvl1pPr>
          </a:lstStyle>
          <a:p>
            <a:pPr>
              <a:defRPr/>
            </a:pPr>
            <a:fld id="{18659C87-AB58-40F3-8CEE-90A46C7A20A2}" type="datetimeFigureOut">
              <a:rPr lang="en-US"/>
              <a:pPr>
                <a:defRPr/>
              </a:pPr>
              <a:t>5/2/2021</a:t>
            </a:fld>
            <a:endParaRPr lang="en-US"/>
          </a:p>
        </p:txBody>
      </p:sp>
      <p:sp>
        <p:nvSpPr>
          <p:cNvPr id="5" name="Footer Placeholder 4">
            <a:extLst>
              <a:ext uri="{FF2B5EF4-FFF2-40B4-BE49-F238E27FC236}">
                <a16:creationId xmlns:a16="http://schemas.microsoft.com/office/drawing/2014/main" id="{8FDDF1F6-52EB-422A-9D04-33DB374F1A0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097CC8-A6D1-4321-B4D3-3CDD2D668F46}"/>
              </a:ext>
            </a:extLst>
          </p:cNvPr>
          <p:cNvSpPr>
            <a:spLocks noGrp="1"/>
          </p:cNvSpPr>
          <p:nvPr>
            <p:ph type="sldNum" sz="quarter" idx="12"/>
          </p:nvPr>
        </p:nvSpPr>
        <p:spPr/>
        <p:txBody>
          <a:bodyPr/>
          <a:lstStyle>
            <a:lvl1pPr>
              <a:defRPr/>
            </a:lvl1pPr>
          </a:lstStyle>
          <a:p>
            <a:pPr>
              <a:defRPr/>
            </a:pPr>
            <a:fld id="{ABDB0127-2838-446A-A7E3-52F98CC5C4A0}" type="slidenum">
              <a:rPr lang="en-US" altLang="en-US"/>
              <a:pPr>
                <a:defRPr/>
              </a:pPr>
              <a:t>‹#›</a:t>
            </a:fld>
            <a:endParaRPr lang="en-US" altLang="en-US"/>
          </a:p>
        </p:txBody>
      </p:sp>
    </p:spTree>
    <p:extLst>
      <p:ext uri="{BB962C8B-B14F-4D97-AF65-F5344CB8AC3E}">
        <p14:creationId xmlns:p14="http://schemas.microsoft.com/office/powerpoint/2010/main" val="3382822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82CD4C6-A605-445A-BEFB-37D24F6E567E}"/>
              </a:ext>
            </a:extLst>
          </p:cNvPr>
          <p:cNvSpPr>
            <a:spLocks noGrp="1"/>
          </p:cNvSpPr>
          <p:nvPr>
            <p:ph type="dt" sz="half" idx="10"/>
          </p:nvPr>
        </p:nvSpPr>
        <p:spPr/>
        <p:txBody>
          <a:bodyPr/>
          <a:lstStyle>
            <a:lvl1pPr>
              <a:defRPr/>
            </a:lvl1pPr>
          </a:lstStyle>
          <a:p>
            <a:pPr>
              <a:defRPr/>
            </a:pPr>
            <a:fld id="{CC851F56-60E6-4746-9C98-724B4DB1D6D6}" type="datetimeFigureOut">
              <a:rPr lang="en-US"/>
              <a:pPr>
                <a:defRPr/>
              </a:pPr>
              <a:t>5/2/2021</a:t>
            </a:fld>
            <a:endParaRPr lang="en-US"/>
          </a:p>
        </p:txBody>
      </p:sp>
      <p:sp>
        <p:nvSpPr>
          <p:cNvPr id="5" name="Footer Placeholder 4">
            <a:extLst>
              <a:ext uri="{FF2B5EF4-FFF2-40B4-BE49-F238E27FC236}">
                <a16:creationId xmlns:a16="http://schemas.microsoft.com/office/drawing/2014/main" id="{A70A95ED-9DC0-444F-AE92-FCF111074C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605C0AA-B838-471C-BF63-6366266EA350}"/>
              </a:ext>
            </a:extLst>
          </p:cNvPr>
          <p:cNvSpPr>
            <a:spLocks noGrp="1"/>
          </p:cNvSpPr>
          <p:nvPr>
            <p:ph type="sldNum" sz="quarter" idx="12"/>
          </p:nvPr>
        </p:nvSpPr>
        <p:spPr/>
        <p:txBody>
          <a:bodyPr/>
          <a:lstStyle>
            <a:lvl1pPr>
              <a:defRPr/>
            </a:lvl1pPr>
          </a:lstStyle>
          <a:p>
            <a:pPr>
              <a:defRPr/>
            </a:pPr>
            <a:fld id="{9643E4F2-90DE-43B5-977A-894FFB84BA47}" type="slidenum">
              <a:rPr lang="en-US" altLang="en-US"/>
              <a:pPr>
                <a:defRPr/>
              </a:pPr>
              <a:t>‹#›</a:t>
            </a:fld>
            <a:endParaRPr lang="en-US" altLang="en-US"/>
          </a:p>
        </p:txBody>
      </p:sp>
    </p:spTree>
    <p:extLst>
      <p:ext uri="{BB962C8B-B14F-4D97-AF65-F5344CB8AC3E}">
        <p14:creationId xmlns:p14="http://schemas.microsoft.com/office/powerpoint/2010/main" val="1936074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935A6AFF-AA49-42E3-8508-04D0060A7A13}"/>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26A627B5-8B93-4980-BA5B-ADD27BB2307C}"/>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347107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4EEECE-37D9-4BE6-A99F-9371618EA8E7}"/>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4BB6E271-92A9-48CA-A62E-6C85055F5778}"/>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D3C8198D-77FF-401C-BE59-E5D83B806A65}"/>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668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0B237-B622-4029-A40E-352174AC960C}"/>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426389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1E23DE-1499-404A-8FFF-3FF2E7B51F82}"/>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52250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45FD2-35ED-4B4B-A3A9-35C1D54A5CBE}"/>
              </a:ext>
            </a:extLst>
          </p:cNvPr>
          <p:cNvSpPr>
            <a:spLocks noGrp="1"/>
          </p:cNvSpPr>
          <p:nvPr>
            <p:ph type="dt" sz="half" idx="10"/>
          </p:nvPr>
        </p:nvSpPr>
        <p:spPr/>
        <p:txBody>
          <a:bodyPr/>
          <a:lstStyle>
            <a:lvl1pPr>
              <a:defRPr/>
            </a:lvl1pPr>
          </a:lstStyle>
          <a:p>
            <a:pPr>
              <a:defRPr/>
            </a:pPr>
            <a:fld id="{50B51A9A-9D64-4758-B3F0-8752CDA832C8}" type="datetimeFigureOut">
              <a:rPr lang="en-US"/>
              <a:pPr>
                <a:defRPr/>
              </a:pPr>
              <a:t>5/2/2021</a:t>
            </a:fld>
            <a:endParaRPr lang="en-US"/>
          </a:p>
        </p:txBody>
      </p:sp>
      <p:sp>
        <p:nvSpPr>
          <p:cNvPr id="5" name="Footer Placeholder 4">
            <a:extLst>
              <a:ext uri="{FF2B5EF4-FFF2-40B4-BE49-F238E27FC236}">
                <a16:creationId xmlns:a16="http://schemas.microsoft.com/office/drawing/2014/main" id="{EFB7926A-C177-4C2D-A425-0D5E6F5B0B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F3B633-D0EC-4E64-A356-A3741007C0EF}"/>
              </a:ext>
            </a:extLst>
          </p:cNvPr>
          <p:cNvSpPr>
            <a:spLocks noGrp="1"/>
          </p:cNvSpPr>
          <p:nvPr>
            <p:ph type="sldNum" sz="quarter" idx="12"/>
          </p:nvPr>
        </p:nvSpPr>
        <p:spPr/>
        <p:txBody>
          <a:bodyPr/>
          <a:lstStyle>
            <a:lvl1pPr>
              <a:defRPr/>
            </a:lvl1pPr>
          </a:lstStyle>
          <a:p>
            <a:pPr>
              <a:defRPr/>
            </a:pPr>
            <a:fld id="{AD598813-33E4-4646-979A-E95A76A60898}" type="slidenum">
              <a:rPr lang="en-US" altLang="en-US"/>
              <a:pPr>
                <a:defRPr/>
              </a:pPr>
              <a:t>‹#›</a:t>
            </a:fld>
            <a:endParaRPr lang="en-US" altLang="en-US"/>
          </a:p>
        </p:txBody>
      </p:sp>
    </p:spTree>
    <p:extLst>
      <p:ext uri="{BB962C8B-B14F-4D97-AF65-F5344CB8AC3E}">
        <p14:creationId xmlns:p14="http://schemas.microsoft.com/office/powerpoint/2010/main" val="193558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44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BDA2C4F-9BDA-4B7A-A33F-56257DE163A4}"/>
              </a:ext>
            </a:extLst>
          </p:cNvPr>
          <p:cNvSpPr>
            <a:spLocks noGrp="1"/>
          </p:cNvSpPr>
          <p:nvPr>
            <p:ph type="dt" sz="half" idx="10"/>
          </p:nvPr>
        </p:nvSpPr>
        <p:spPr/>
        <p:txBody>
          <a:bodyPr/>
          <a:lstStyle>
            <a:lvl1pPr>
              <a:defRPr/>
            </a:lvl1pPr>
          </a:lstStyle>
          <a:p>
            <a:pPr>
              <a:defRPr/>
            </a:pPr>
            <a:fld id="{F310B0E4-D31F-493C-8960-7A193FB395D8}" type="datetimeFigureOut">
              <a:rPr lang="en-US"/>
              <a:pPr>
                <a:defRPr/>
              </a:pPr>
              <a:t>5/2/2021</a:t>
            </a:fld>
            <a:endParaRPr lang="en-US"/>
          </a:p>
        </p:txBody>
      </p:sp>
      <p:sp>
        <p:nvSpPr>
          <p:cNvPr id="6" name="Footer Placeholder 4">
            <a:extLst>
              <a:ext uri="{FF2B5EF4-FFF2-40B4-BE49-F238E27FC236}">
                <a16:creationId xmlns:a16="http://schemas.microsoft.com/office/drawing/2014/main" id="{7A455661-3885-4CC4-B316-F269D094A3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817067C-9C33-4DFD-9F40-443E479AC722}"/>
              </a:ext>
            </a:extLst>
          </p:cNvPr>
          <p:cNvSpPr>
            <a:spLocks noGrp="1"/>
          </p:cNvSpPr>
          <p:nvPr>
            <p:ph type="sldNum" sz="quarter" idx="12"/>
          </p:nvPr>
        </p:nvSpPr>
        <p:spPr/>
        <p:txBody>
          <a:bodyPr/>
          <a:lstStyle>
            <a:lvl1pPr>
              <a:defRPr/>
            </a:lvl1pPr>
          </a:lstStyle>
          <a:p>
            <a:pPr>
              <a:defRPr/>
            </a:pPr>
            <a:fld id="{C165402C-9CE2-46BF-95AF-054EC538A380}" type="slidenum">
              <a:rPr lang="en-US" altLang="en-US"/>
              <a:pPr>
                <a:defRPr/>
              </a:pPr>
              <a:t>‹#›</a:t>
            </a:fld>
            <a:endParaRPr lang="en-US" altLang="en-US"/>
          </a:p>
        </p:txBody>
      </p:sp>
    </p:spTree>
    <p:extLst>
      <p:ext uri="{BB962C8B-B14F-4D97-AF65-F5344CB8AC3E}">
        <p14:creationId xmlns:p14="http://schemas.microsoft.com/office/powerpoint/2010/main" val="250564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8C5D9E1-1090-417C-A99C-7EA1F9283762}"/>
              </a:ext>
            </a:extLst>
          </p:cNvPr>
          <p:cNvSpPr>
            <a:spLocks noGrp="1"/>
          </p:cNvSpPr>
          <p:nvPr>
            <p:ph type="dt" sz="half" idx="10"/>
          </p:nvPr>
        </p:nvSpPr>
        <p:spPr/>
        <p:txBody>
          <a:bodyPr/>
          <a:lstStyle>
            <a:lvl1pPr>
              <a:defRPr/>
            </a:lvl1pPr>
          </a:lstStyle>
          <a:p>
            <a:pPr>
              <a:defRPr/>
            </a:pPr>
            <a:fld id="{3A8F416C-187F-41E6-BC9E-A39586AAD81F}" type="datetimeFigureOut">
              <a:rPr lang="en-US"/>
              <a:pPr>
                <a:defRPr/>
              </a:pPr>
              <a:t>5/2/2021</a:t>
            </a:fld>
            <a:endParaRPr lang="en-US"/>
          </a:p>
        </p:txBody>
      </p:sp>
      <p:sp>
        <p:nvSpPr>
          <p:cNvPr id="8" name="Footer Placeholder 4">
            <a:extLst>
              <a:ext uri="{FF2B5EF4-FFF2-40B4-BE49-F238E27FC236}">
                <a16:creationId xmlns:a16="http://schemas.microsoft.com/office/drawing/2014/main" id="{9F473EFA-3D06-4AAF-8400-2E61E512394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67F1270-7BFF-44B3-80BC-3024A2EB80A6}"/>
              </a:ext>
            </a:extLst>
          </p:cNvPr>
          <p:cNvSpPr>
            <a:spLocks noGrp="1"/>
          </p:cNvSpPr>
          <p:nvPr>
            <p:ph type="sldNum" sz="quarter" idx="12"/>
          </p:nvPr>
        </p:nvSpPr>
        <p:spPr/>
        <p:txBody>
          <a:bodyPr/>
          <a:lstStyle>
            <a:lvl1pPr>
              <a:defRPr/>
            </a:lvl1pPr>
          </a:lstStyle>
          <a:p>
            <a:pPr>
              <a:defRPr/>
            </a:pPr>
            <a:fld id="{11097CA1-4EFB-4CCF-8D20-EFCBE370CF95}" type="slidenum">
              <a:rPr lang="en-US" altLang="en-US"/>
              <a:pPr>
                <a:defRPr/>
              </a:pPr>
              <a:t>‹#›</a:t>
            </a:fld>
            <a:endParaRPr lang="en-US" altLang="en-US"/>
          </a:p>
        </p:txBody>
      </p:sp>
    </p:spTree>
    <p:extLst>
      <p:ext uri="{BB962C8B-B14F-4D97-AF65-F5344CB8AC3E}">
        <p14:creationId xmlns:p14="http://schemas.microsoft.com/office/powerpoint/2010/main" val="427493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13540BE-9191-487B-9F03-D23AB55A62DA}"/>
              </a:ext>
            </a:extLst>
          </p:cNvPr>
          <p:cNvSpPr>
            <a:spLocks noGrp="1"/>
          </p:cNvSpPr>
          <p:nvPr>
            <p:ph type="dt" sz="half" idx="10"/>
          </p:nvPr>
        </p:nvSpPr>
        <p:spPr/>
        <p:txBody>
          <a:bodyPr/>
          <a:lstStyle>
            <a:lvl1pPr>
              <a:defRPr/>
            </a:lvl1pPr>
          </a:lstStyle>
          <a:p>
            <a:pPr>
              <a:defRPr/>
            </a:pPr>
            <a:fld id="{396D4934-79A0-455D-96A1-006437994B1F}" type="datetimeFigureOut">
              <a:rPr lang="en-US"/>
              <a:pPr>
                <a:defRPr/>
              </a:pPr>
              <a:t>5/2/2021</a:t>
            </a:fld>
            <a:endParaRPr lang="en-US"/>
          </a:p>
        </p:txBody>
      </p:sp>
      <p:sp>
        <p:nvSpPr>
          <p:cNvPr id="4" name="Footer Placeholder 4">
            <a:extLst>
              <a:ext uri="{FF2B5EF4-FFF2-40B4-BE49-F238E27FC236}">
                <a16:creationId xmlns:a16="http://schemas.microsoft.com/office/drawing/2014/main" id="{E761967D-D50F-4A2E-A3C4-3F1D3B7E2CF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BCBC530-ABB0-4457-87C4-3E0C6BC2402C}"/>
              </a:ext>
            </a:extLst>
          </p:cNvPr>
          <p:cNvSpPr>
            <a:spLocks noGrp="1"/>
          </p:cNvSpPr>
          <p:nvPr>
            <p:ph type="sldNum" sz="quarter" idx="12"/>
          </p:nvPr>
        </p:nvSpPr>
        <p:spPr/>
        <p:txBody>
          <a:bodyPr/>
          <a:lstStyle>
            <a:lvl1pPr>
              <a:defRPr/>
            </a:lvl1pPr>
          </a:lstStyle>
          <a:p>
            <a:pPr>
              <a:defRPr/>
            </a:pPr>
            <a:fld id="{449202DF-BFFF-4330-9CC0-4B09767D998C}" type="slidenum">
              <a:rPr lang="en-US" altLang="en-US"/>
              <a:pPr>
                <a:defRPr/>
              </a:pPr>
              <a:t>‹#›</a:t>
            </a:fld>
            <a:endParaRPr lang="en-US" altLang="en-US"/>
          </a:p>
        </p:txBody>
      </p:sp>
    </p:spTree>
    <p:extLst>
      <p:ext uri="{BB962C8B-B14F-4D97-AF65-F5344CB8AC3E}">
        <p14:creationId xmlns:p14="http://schemas.microsoft.com/office/powerpoint/2010/main" val="413271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5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A57187B-263C-408D-9441-948C602727B1}"/>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FA56B4F-649D-4123-91DB-80FD8FA7921F}"/>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F64D95F-9443-4D64-85A6-54F5DE630C9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BFB5BBF-68E7-4390-AC82-D9E36128C3E6}" type="datetimeFigureOut">
              <a:rPr lang="en-US"/>
              <a:pPr>
                <a:defRPr/>
              </a:pPr>
              <a:t>5/2/2021</a:t>
            </a:fld>
            <a:endParaRPr lang="en-US"/>
          </a:p>
        </p:txBody>
      </p:sp>
      <p:sp>
        <p:nvSpPr>
          <p:cNvPr id="5" name="Footer Placeholder 4">
            <a:extLst>
              <a:ext uri="{FF2B5EF4-FFF2-40B4-BE49-F238E27FC236}">
                <a16:creationId xmlns:a16="http://schemas.microsoft.com/office/drawing/2014/main" id="{02F047FD-4B95-42C3-87D5-E65C00587E8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7855F71-8524-4626-A688-DC2C5604B78C}"/>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2C47F301-06D1-45E0-8966-BB0A285F1B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2C6C5D-B2D3-4F2B-8701-79FE2D2AE285}"/>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DEC3-0B30-4625-B641-2BF05CFE23F8}"/>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9459" name="Content Placeholder 2">
            <a:extLst>
              <a:ext uri="{FF2B5EF4-FFF2-40B4-BE49-F238E27FC236}">
                <a16:creationId xmlns:a16="http://schemas.microsoft.com/office/drawing/2014/main" id="{462030C4-1653-409E-B7D9-B49AC0AA4034}"/>
              </a:ext>
            </a:extLst>
          </p:cNvPr>
          <p:cNvSpPr>
            <a:spLocks noGrp="1"/>
          </p:cNvSpPr>
          <p:nvPr>
            <p:ph idx="1"/>
          </p:nvPr>
        </p:nvSpPr>
        <p:spPr/>
        <p:txBody>
          <a:bodyPr/>
          <a:lstStyle/>
          <a:p>
            <a:pPr algn="just" eaLnBrk="1" hangingPunct="1">
              <a:lnSpc>
                <a:spcPct val="150000"/>
              </a:lnSpc>
            </a:pPr>
            <a:r>
              <a:rPr lang="en-US" altLang="en-US" b="1"/>
              <a:t>/dev/hdc: </a:t>
            </a:r>
            <a:r>
              <a:rPr lang="en-US" altLang="en-US"/>
              <a:t>The master disk on the secondary IDE controller. The slave disk on the secondary IDE controller is named /dev/hdd. This disk may be a CD-ROM drive.</a:t>
            </a:r>
          </a:p>
          <a:p>
            <a:pPr algn="just" eaLnBrk="1" hangingPunct="1">
              <a:lnSpc>
                <a:spcPct val="150000"/>
              </a:lnSpc>
            </a:pPr>
            <a:r>
              <a:rPr lang="en-US" altLang="en-US" b="1"/>
              <a:t>/dev/sda: </a:t>
            </a:r>
            <a:r>
              <a:rPr lang="en-US" altLang="en-US"/>
              <a:t>Traditionally the first SCSI disk; now the first non-IDE drive, including SATA and USB drives. Other, similar drives are named /dev/sdb, /dev/sdc,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2803-ABEE-4204-AB1B-286D85B95F0D}"/>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E027408B-A78D-4A09-BF46-2258F6546E8A}"/>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These names, such as /dev/</a:t>
            </a:r>
            <a:r>
              <a:rPr lang="en-US" dirty="0" err="1"/>
              <a:t>sda</a:t>
            </a:r>
            <a:r>
              <a:rPr lang="en-US" dirty="0"/>
              <a:t>, represent the order of the devices on the bus the devices are connected to, not the device itself. </a:t>
            </a:r>
          </a:p>
          <a:p>
            <a:pPr algn="just" eaLnBrk="1" fontAlgn="auto" hangingPunct="1">
              <a:lnSpc>
                <a:spcPct val="150000"/>
              </a:lnSpc>
              <a:spcAft>
                <a:spcPts val="0"/>
              </a:spcAft>
              <a:defRPr/>
            </a:pPr>
            <a:r>
              <a:rPr lang="en-US" dirty="0"/>
              <a:t>For example, if you swap the data cables on the disks referred to as /dev/</a:t>
            </a:r>
            <a:r>
              <a:rPr lang="en-US" dirty="0" err="1"/>
              <a:t>sda</a:t>
            </a:r>
            <a:r>
              <a:rPr lang="en-US" dirty="0"/>
              <a:t> and /dev/</a:t>
            </a:r>
            <a:r>
              <a:rPr lang="en-US" dirty="0" err="1"/>
              <a:t>sdb</a:t>
            </a:r>
            <a:r>
              <a:rPr lang="en-US" dirty="0"/>
              <a:t>, the drive’s designations will change. </a:t>
            </a:r>
          </a:p>
          <a:p>
            <a:pPr algn="just" eaLnBrk="1" fontAlgn="auto" hangingPunct="1">
              <a:lnSpc>
                <a:spcPct val="150000"/>
              </a:lnSpc>
              <a:spcAft>
                <a:spcPts val="0"/>
              </a:spcAft>
              <a:defRPr/>
            </a:pPr>
            <a:r>
              <a:rPr lang="en-US" dirty="0"/>
              <a:t>Similarly, if you remove the device referred to as /dev/</a:t>
            </a:r>
            <a:r>
              <a:rPr lang="en-US" dirty="0" err="1"/>
              <a:t>sda</a:t>
            </a:r>
            <a:r>
              <a:rPr lang="en-US" dirty="0"/>
              <a:t>, the device that was referred to as /dev/</a:t>
            </a:r>
            <a:r>
              <a:rPr lang="en-US" dirty="0" err="1"/>
              <a:t>sdb</a:t>
            </a:r>
            <a:r>
              <a:rPr lang="en-US" dirty="0"/>
              <a:t> will now be referred to as /dev/</a:t>
            </a:r>
            <a:r>
              <a:rPr lang="en-US" dirty="0" err="1"/>
              <a:t>sda</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79C8-CF38-4996-B113-582576BC9D3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1507" name="Content Placeholder 2">
            <a:extLst>
              <a:ext uri="{FF2B5EF4-FFF2-40B4-BE49-F238E27FC236}">
                <a16:creationId xmlns:a16="http://schemas.microsoft.com/office/drawing/2014/main" id="{EAE3E46D-8135-49EF-B9B6-7B0E28E0D8F9}"/>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4) /dev/disk/by-id: </a:t>
            </a:r>
          </a:p>
          <a:p>
            <a:pPr lvl="1" algn="just" eaLnBrk="1" hangingPunct="1">
              <a:lnSpc>
                <a:spcPct val="150000"/>
              </a:lnSpc>
            </a:pPr>
            <a:r>
              <a:rPr lang="en-US" altLang="en-US" sz="2600" dirty="0"/>
              <a:t>Holds symbolic links to local devices. </a:t>
            </a:r>
          </a:p>
          <a:p>
            <a:pPr lvl="1" algn="just" eaLnBrk="1" hangingPunct="1">
              <a:lnSpc>
                <a:spcPct val="150000"/>
              </a:lnSpc>
            </a:pPr>
            <a:r>
              <a:rPr lang="en-US" altLang="en-US" sz="2600" dirty="0"/>
              <a:t>The names of the devices in this directory identify the devices. </a:t>
            </a:r>
          </a:p>
          <a:p>
            <a:pPr lvl="1" algn="just" eaLnBrk="1" hangingPunct="1">
              <a:lnSpc>
                <a:spcPct val="150000"/>
              </a:lnSpc>
            </a:pPr>
            <a:r>
              <a:rPr lang="en-US" altLang="en-US" sz="2600" dirty="0"/>
              <a:t>Each entry points to the device in /dev that it refers to.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5C6-5707-415F-9F6A-0344380E87E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2531" name="Content Placeholder 2">
            <a:extLst>
              <a:ext uri="{FF2B5EF4-FFF2-40B4-BE49-F238E27FC236}">
                <a16:creationId xmlns:a16="http://schemas.microsoft.com/office/drawing/2014/main" id="{27FB45D3-F569-4D7B-A31B-8BAFD2A7D10B}"/>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5) /dev/disk/by-</a:t>
            </a:r>
            <a:r>
              <a:rPr lang="en-US" altLang="en-US" b="1" dirty="0" err="1"/>
              <a:t>uuid</a:t>
            </a:r>
            <a:r>
              <a:rPr lang="en-US" altLang="en-US" b="1" dirty="0"/>
              <a:t>: </a:t>
            </a:r>
          </a:p>
          <a:p>
            <a:pPr lvl="1" algn="just" eaLnBrk="1" hangingPunct="1">
              <a:lnSpc>
                <a:spcPct val="150000"/>
              </a:lnSpc>
            </a:pPr>
            <a:r>
              <a:rPr lang="en-US" altLang="en-US" sz="2600" dirty="0"/>
              <a:t>Holds symbolic links to local devices. </a:t>
            </a:r>
          </a:p>
          <a:p>
            <a:pPr lvl="1" algn="just" eaLnBrk="1" hangingPunct="1">
              <a:lnSpc>
                <a:spcPct val="150000"/>
              </a:lnSpc>
            </a:pPr>
            <a:r>
              <a:rPr lang="en-US" altLang="en-US" sz="2600" dirty="0"/>
              <a:t>The names of the devices in this directory consist of the UUID numbers of the devices. </a:t>
            </a:r>
          </a:p>
          <a:p>
            <a:pPr lvl="1" algn="just" eaLnBrk="1" hangingPunct="1">
              <a:lnSpc>
                <a:spcPct val="150000"/>
              </a:lnSpc>
            </a:pPr>
            <a:r>
              <a:rPr lang="en-US" altLang="en-US" sz="2600" dirty="0"/>
              <a:t>Each entry points to the device in /dev that it refers to.</a:t>
            </a:r>
          </a:p>
          <a:p>
            <a:pPr algn="just" eaLnBrk="1" hangingPunct="1">
              <a:lnSpc>
                <a:spcPct val="150000"/>
              </a:lnSpc>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85D8-3617-4825-AABF-84A434949575}"/>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3555" name="Content Placeholder 2">
            <a:extLst>
              <a:ext uri="{FF2B5EF4-FFF2-40B4-BE49-F238E27FC236}">
                <a16:creationId xmlns:a16="http://schemas.microsoft.com/office/drawing/2014/main" id="{ACC10891-6571-44F6-AD70-58CE1B2F59B1}"/>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6) </a:t>
            </a:r>
            <a:r>
              <a:rPr lang="en-US" altLang="en-US" b="1" dirty="0"/>
              <a:t>/dev/null: </a:t>
            </a:r>
          </a:p>
          <a:p>
            <a:pPr lvl="1" algn="just" eaLnBrk="1" hangingPunct="1">
              <a:lnSpc>
                <a:spcPct val="150000"/>
              </a:lnSpc>
            </a:pPr>
            <a:r>
              <a:rPr lang="en-US" altLang="en-US" sz="2600" dirty="0"/>
              <a:t>Also called a bit bucket, output sent to this file disappears. </a:t>
            </a:r>
          </a:p>
          <a:p>
            <a:pPr lvl="1" algn="just" eaLnBrk="1" hangingPunct="1">
              <a:lnSpc>
                <a:spcPct val="150000"/>
              </a:lnSpc>
            </a:pPr>
            <a:r>
              <a:rPr lang="en-US" altLang="en-US" sz="2600" dirty="0"/>
              <a:t>The /dev/null file is a device file and must be created with </a:t>
            </a:r>
            <a:r>
              <a:rPr lang="en-US" altLang="en-US" sz="2600" dirty="0" err="1"/>
              <a:t>mknod</a:t>
            </a:r>
            <a:r>
              <a:rPr lang="en-US" altLang="en-US" sz="2600" dirty="0"/>
              <a:t>. </a:t>
            </a:r>
          </a:p>
          <a:p>
            <a:pPr lvl="1" algn="just" eaLnBrk="1" hangingPunct="1">
              <a:lnSpc>
                <a:spcPct val="150000"/>
              </a:lnSpc>
            </a:pPr>
            <a:r>
              <a:rPr lang="en-US" altLang="en-US" sz="2600" dirty="0"/>
              <a:t>Input that you redirect to come from this file appears as nulls, creating an empty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F76-350E-4730-A83E-87F25CA5E975}"/>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4579" name="Content Placeholder 2">
            <a:extLst>
              <a:ext uri="{FF2B5EF4-FFF2-40B4-BE49-F238E27FC236}">
                <a16:creationId xmlns:a16="http://schemas.microsoft.com/office/drawing/2014/main" id="{5FA9CD4E-E2B2-4B8C-99B9-D01EE0618858}"/>
              </a:ext>
            </a:extLst>
          </p:cNvPr>
          <p:cNvSpPr>
            <a:spLocks noGrp="1"/>
          </p:cNvSpPr>
          <p:nvPr>
            <p:ph idx="1"/>
          </p:nvPr>
        </p:nvSpPr>
        <p:spPr/>
        <p:txBody>
          <a:bodyPr/>
          <a:lstStyle/>
          <a:p>
            <a:pPr algn="just" eaLnBrk="1" hangingPunct="1">
              <a:lnSpc>
                <a:spcPct val="150000"/>
              </a:lnSpc>
            </a:pPr>
            <a:r>
              <a:rPr lang="en-US" altLang="en-US" dirty="0"/>
              <a:t>You can create an empty file named nothing by giving the following command:</a:t>
            </a:r>
          </a:p>
          <a:p>
            <a:pPr lvl="1" algn="just" eaLnBrk="1" hangingPunct="1">
              <a:lnSpc>
                <a:spcPct val="150000"/>
              </a:lnSpc>
              <a:buNone/>
            </a:pPr>
            <a:r>
              <a:rPr lang="en-US" altLang="en-US" sz="2600" b="1" dirty="0"/>
              <a:t>$ cat /dev/null &gt; nothing</a:t>
            </a:r>
          </a:p>
          <a:p>
            <a:pPr lvl="1" algn="just" eaLnBrk="1" hangingPunct="1">
              <a:lnSpc>
                <a:spcPct val="150000"/>
              </a:lnSpc>
              <a:buNone/>
            </a:pPr>
            <a:r>
              <a:rPr lang="en-US" altLang="en-US" sz="2600" dirty="0"/>
              <a:t>or</a:t>
            </a:r>
          </a:p>
          <a:p>
            <a:pPr lvl="1" algn="just" eaLnBrk="1" hangingPunct="1">
              <a:lnSpc>
                <a:spcPct val="150000"/>
              </a:lnSpc>
              <a:buNone/>
            </a:pPr>
            <a:r>
              <a:rPr lang="en-US" altLang="en-US" sz="2600" b="1" dirty="0"/>
              <a:t>$ cp /dev/null nothing</a:t>
            </a:r>
          </a:p>
          <a:p>
            <a:pPr lvl="1" algn="just" eaLnBrk="1" hangingPunct="1">
              <a:lnSpc>
                <a:spcPct val="150000"/>
              </a:lnSpc>
              <a:buNone/>
            </a:pPr>
            <a:r>
              <a:rPr lang="en-US" altLang="en-US" sz="2600" dirty="0"/>
              <a:t>or, without explicitly using /dev/null,</a:t>
            </a:r>
          </a:p>
          <a:p>
            <a:pPr lvl="1" algn="just" eaLnBrk="1" hangingPunct="1">
              <a:lnSpc>
                <a:spcPct val="150000"/>
              </a:lnSpc>
              <a:buNone/>
            </a:pPr>
            <a:r>
              <a:rPr lang="en-US" altLang="en-US" sz="2600" b="1" dirty="0"/>
              <a:t>$ &gt; nothing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2A3F-F3CE-4F53-A6AA-82C8985C51B6}"/>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5603" name="Content Placeholder 2">
            <a:extLst>
              <a:ext uri="{FF2B5EF4-FFF2-40B4-BE49-F238E27FC236}">
                <a16:creationId xmlns:a16="http://schemas.microsoft.com/office/drawing/2014/main" id="{FCF21893-3585-4A7B-B4E9-D1078B63E3AF}"/>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7) </a:t>
            </a:r>
            <a:r>
              <a:rPr lang="en-US" altLang="en-US" b="1" dirty="0"/>
              <a:t>/dev/pts: </a:t>
            </a:r>
          </a:p>
          <a:p>
            <a:pPr lvl="1" algn="just" eaLnBrk="1" hangingPunct="1">
              <a:lnSpc>
                <a:spcPct val="150000"/>
              </a:lnSpc>
            </a:pPr>
            <a:r>
              <a:rPr lang="en-US" altLang="en-US" sz="2600" dirty="0"/>
              <a:t>The /dev/pts </a:t>
            </a:r>
            <a:r>
              <a:rPr lang="en-US" altLang="en-US" sz="2600" dirty="0" err="1"/>
              <a:t>pseudofilesystem</a:t>
            </a:r>
            <a:r>
              <a:rPr lang="en-US" altLang="en-US" sz="2600" dirty="0"/>
              <a:t> is a hook into the Linux kernel; it is part of the </a:t>
            </a:r>
            <a:r>
              <a:rPr lang="en-US" altLang="en-US" sz="2600" dirty="0" err="1"/>
              <a:t>pseudoterminal</a:t>
            </a:r>
            <a:r>
              <a:rPr lang="en-US" altLang="en-US" sz="2600" dirty="0"/>
              <a:t> support. </a:t>
            </a:r>
          </a:p>
          <a:p>
            <a:pPr lvl="1" algn="just" eaLnBrk="1" hangingPunct="1">
              <a:lnSpc>
                <a:spcPct val="150000"/>
              </a:lnSpc>
            </a:pPr>
            <a:r>
              <a:rPr lang="en-US" altLang="en-US" sz="2600" dirty="0" err="1"/>
              <a:t>Pseudoterminals</a:t>
            </a:r>
            <a:r>
              <a:rPr lang="en-US" altLang="en-US" sz="2600" dirty="0"/>
              <a:t> are used by remote login programs, such as </a:t>
            </a:r>
            <a:r>
              <a:rPr lang="en-US" altLang="en-US" sz="2600" dirty="0" err="1"/>
              <a:t>ssh</a:t>
            </a:r>
            <a:r>
              <a:rPr lang="en-US" altLang="en-US" sz="2600" dirty="0"/>
              <a:t> and telnet, and </a:t>
            </a:r>
            <a:r>
              <a:rPr lang="en-US" altLang="en-US" sz="2600" dirty="0" err="1"/>
              <a:t>xterm</a:t>
            </a:r>
            <a:r>
              <a:rPr lang="en-US" altLang="en-US" sz="2600" dirty="0"/>
              <a:t> as well as by other graphical terminal emulators.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104F-0BA3-4DF1-AA86-6BDE1AFD174B}"/>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526B170F-C0D7-49B0-A828-687C72C70FA4}"/>
              </a:ext>
            </a:extLst>
          </p:cNvPr>
          <p:cNvSpPr>
            <a:spLocks noGrp="1"/>
          </p:cNvSpPr>
          <p:nvPr>
            <p:ph idx="1"/>
          </p:nvPr>
        </p:nvSpPr>
        <p:spPr>
          <a:xfrm>
            <a:off x="361950" y="1295400"/>
            <a:ext cx="8582025" cy="5372686"/>
          </a:xfrm>
        </p:spPr>
        <p:txBody>
          <a:bodyPr rtlCol="0">
            <a:normAutofit fontScale="77500" lnSpcReduction="20000"/>
          </a:bodyPr>
          <a:lstStyle/>
          <a:p>
            <a:pPr algn="just" eaLnBrk="1" fontAlgn="auto" hangingPunct="1">
              <a:lnSpc>
                <a:spcPct val="150000"/>
              </a:lnSpc>
              <a:spcAft>
                <a:spcPts val="0"/>
              </a:spcAft>
              <a:defRPr/>
            </a:pPr>
            <a:r>
              <a:rPr lang="en-US" dirty="0"/>
              <a:t>The following sequence of commands demonstrates that the user is logged in on /dev/pts/1. </a:t>
            </a:r>
          </a:p>
          <a:p>
            <a:pPr algn="just" eaLnBrk="1" fontAlgn="auto" hangingPunct="1">
              <a:lnSpc>
                <a:spcPct val="150000"/>
              </a:lnSpc>
              <a:spcAft>
                <a:spcPts val="0"/>
              </a:spcAft>
              <a:defRPr/>
            </a:pPr>
            <a:r>
              <a:rPr lang="en-US" dirty="0"/>
              <a:t>After using who am </a:t>
            </a:r>
            <a:r>
              <a:rPr lang="en-US" dirty="0" err="1"/>
              <a:t>i</a:t>
            </a:r>
            <a:r>
              <a:rPr lang="en-US" dirty="0"/>
              <a:t> to verify the line the user is logged in on and using </a:t>
            </a:r>
            <a:r>
              <a:rPr lang="en-US" dirty="0" err="1"/>
              <a:t>ls</a:t>
            </a:r>
            <a:r>
              <a:rPr lang="en-US" dirty="0"/>
              <a:t> to show that this line exists, the user redirects the output of an echo command to /dev/pts/1, whereupon the output appears on the user’s screen:</a:t>
            </a:r>
          </a:p>
          <a:p>
            <a:pPr lvl="1" algn="just" eaLnBrk="1" fontAlgn="auto" hangingPunct="1">
              <a:lnSpc>
                <a:spcPct val="150000"/>
              </a:lnSpc>
              <a:spcAft>
                <a:spcPts val="0"/>
              </a:spcAft>
              <a:buNone/>
              <a:defRPr/>
            </a:pPr>
            <a:r>
              <a:rPr lang="en-US" dirty="0"/>
              <a:t>$ </a:t>
            </a:r>
            <a:r>
              <a:rPr lang="en-US" b="1" dirty="0"/>
              <a:t>who am </a:t>
            </a:r>
            <a:r>
              <a:rPr lang="en-US" b="1" dirty="0" err="1"/>
              <a:t>i</a:t>
            </a:r>
            <a:endParaRPr lang="en-US" b="1" dirty="0"/>
          </a:p>
          <a:p>
            <a:pPr lvl="1" algn="just" eaLnBrk="1" fontAlgn="auto" hangingPunct="1">
              <a:lnSpc>
                <a:spcPct val="150000"/>
              </a:lnSpc>
              <a:spcAft>
                <a:spcPts val="0"/>
              </a:spcAft>
              <a:buNone/>
              <a:defRPr/>
            </a:pPr>
            <a:r>
              <a:rPr lang="en-US" dirty="0" err="1"/>
              <a:t>alex</a:t>
            </a:r>
            <a:r>
              <a:rPr lang="en-US" dirty="0"/>
              <a:t> pts/1 2006-02-16 12:30 (bravo.example.com)</a:t>
            </a:r>
          </a:p>
          <a:p>
            <a:pPr lvl="1" algn="just" eaLnBrk="1" fontAlgn="auto" hangingPunct="1">
              <a:lnSpc>
                <a:spcPct val="150000"/>
              </a:lnSpc>
              <a:spcAft>
                <a:spcPts val="0"/>
              </a:spcAft>
              <a:buNone/>
              <a:defRPr/>
            </a:pPr>
            <a:r>
              <a:rPr lang="en-US" dirty="0"/>
              <a:t>$ </a:t>
            </a:r>
            <a:r>
              <a:rPr lang="en-US" b="1" dirty="0" err="1"/>
              <a:t>ls</a:t>
            </a:r>
            <a:r>
              <a:rPr lang="en-US" b="1" dirty="0"/>
              <a:t> /dev/pts</a:t>
            </a:r>
          </a:p>
          <a:p>
            <a:pPr lvl="1" algn="just" eaLnBrk="1" fontAlgn="auto" hangingPunct="1">
              <a:lnSpc>
                <a:spcPct val="150000"/>
              </a:lnSpc>
              <a:spcAft>
                <a:spcPts val="0"/>
              </a:spcAft>
              <a:buNone/>
              <a:defRPr/>
            </a:pPr>
            <a:r>
              <a:rPr lang="en-US" dirty="0"/>
              <a:t>0 1 2 3 4</a:t>
            </a:r>
          </a:p>
          <a:p>
            <a:pPr lvl="1" algn="just" eaLnBrk="1" fontAlgn="auto" hangingPunct="1">
              <a:lnSpc>
                <a:spcPct val="150000"/>
              </a:lnSpc>
              <a:spcAft>
                <a:spcPts val="0"/>
              </a:spcAft>
              <a:buNone/>
              <a:defRPr/>
            </a:pPr>
            <a:r>
              <a:rPr lang="en-US" dirty="0"/>
              <a:t>$ </a:t>
            </a:r>
            <a:r>
              <a:rPr lang="en-US" b="1" dirty="0"/>
              <a:t>echo Hi there &gt; /dev/pts/1</a:t>
            </a:r>
          </a:p>
          <a:p>
            <a:pPr lvl="1" algn="just" eaLnBrk="1" fontAlgn="auto" hangingPunct="1">
              <a:lnSpc>
                <a:spcPct val="150000"/>
              </a:lnSpc>
              <a:spcAft>
                <a:spcPts val="0"/>
              </a:spcAft>
              <a:buNone/>
              <a:defRPr/>
            </a:pPr>
            <a:r>
              <a:rPr lang="en-US" dirty="0"/>
              <a:t>Hi there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EEEC-5F77-4828-B318-2A958375CC7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7651" name="Content Placeholder 2">
            <a:extLst>
              <a:ext uri="{FF2B5EF4-FFF2-40B4-BE49-F238E27FC236}">
                <a16:creationId xmlns:a16="http://schemas.microsoft.com/office/drawing/2014/main" id="{E01CA17B-93D0-484F-8E8B-10B61C6EE70F}"/>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8) </a:t>
            </a:r>
            <a:r>
              <a:rPr lang="en-US" altLang="en-US" b="1" dirty="0"/>
              <a:t>/dev/random and /dev/</a:t>
            </a:r>
            <a:r>
              <a:rPr lang="en-US" altLang="en-US" b="1" dirty="0" err="1"/>
              <a:t>urandom</a:t>
            </a:r>
            <a:r>
              <a:rPr lang="en-US" altLang="en-US" b="1" dirty="0"/>
              <a:t>: </a:t>
            </a:r>
          </a:p>
          <a:p>
            <a:pPr lvl="1" algn="just" eaLnBrk="1" hangingPunct="1">
              <a:lnSpc>
                <a:spcPct val="150000"/>
              </a:lnSpc>
            </a:pPr>
            <a:r>
              <a:rPr lang="en-US" altLang="en-US" sz="2600" dirty="0"/>
              <a:t>These files are interfaces to the kernel’s random number generator. </a:t>
            </a:r>
          </a:p>
          <a:p>
            <a:pPr lvl="1" algn="just" eaLnBrk="1" hangingPunct="1">
              <a:lnSpc>
                <a:spcPct val="150000"/>
              </a:lnSpc>
            </a:pPr>
            <a:r>
              <a:rPr lang="en-US" altLang="en-US" sz="2600" dirty="0"/>
              <a:t>You can use either one with dd to create a file filled with pseudorandom bytes.</a:t>
            </a:r>
            <a:endParaRPr lang="en-US" altLang="en-US" sz="2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E6D0-F8FD-4DE1-8580-3B8B7956A17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5B88B633-0865-40DE-B032-DA083F354E7F}"/>
              </a:ext>
            </a:extLst>
          </p:cNvPr>
          <p:cNvSpPr>
            <a:spLocks noGrp="1"/>
          </p:cNvSpPr>
          <p:nvPr>
            <p:ph idx="1"/>
          </p:nvPr>
        </p:nvSpPr>
        <p:spPr/>
        <p:txBody>
          <a:bodyPr rtlCol="0">
            <a:normAutofit fontScale="85000" lnSpcReduction="20000"/>
          </a:bodyPr>
          <a:lstStyle/>
          <a:p>
            <a:pPr eaLnBrk="1" fontAlgn="auto" hangingPunct="1">
              <a:lnSpc>
                <a:spcPct val="150000"/>
              </a:lnSpc>
              <a:spcAft>
                <a:spcPts val="0"/>
              </a:spcAft>
              <a:buFont typeface="Arial" panose="020B0604020202020204" pitchFamily="34" charset="0"/>
              <a:buNone/>
              <a:defRPr/>
            </a:pPr>
            <a:r>
              <a:rPr lang="en-US" dirty="0"/>
              <a:t>$ </a:t>
            </a:r>
            <a:r>
              <a:rPr lang="en-US" b="1" dirty="0" err="1"/>
              <a:t>dd</a:t>
            </a:r>
            <a:r>
              <a:rPr lang="en-US" b="1" dirty="0"/>
              <a:t> if=/dev/</a:t>
            </a:r>
            <a:r>
              <a:rPr lang="en-US" b="1" dirty="0" err="1"/>
              <a:t>urandom</a:t>
            </a:r>
            <a:r>
              <a:rPr lang="en-US" b="1" dirty="0"/>
              <a:t> of=randfile2 </a:t>
            </a:r>
            <a:r>
              <a:rPr lang="en-US" b="1" dirty="0" err="1"/>
              <a:t>bs</a:t>
            </a:r>
            <a:r>
              <a:rPr lang="en-US" b="1" dirty="0"/>
              <a:t>=1 count=100</a:t>
            </a:r>
          </a:p>
          <a:p>
            <a:pPr eaLnBrk="1" fontAlgn="auto" hangingPunct="1">
              <a:lnSpc>
                <a:spcPct val="150000"/>
              </a:lnSpc>
              <a:spcAft>
                <a:spcPts val="0"/>
              </a:spcAft>
              <a:buFont typeface="Arial" panose="020B0604020202020204" pitchFamily="34" charset="0"/>
              <a:buNone/>
              <a:defRPr/>
            </a:pPr>
            <a:r>
              <a:rPr lang="en-US" dirty="0"/>
              <a:t>100+0 records in</a:t>
            </a:r>
          </a:p>
          <a:p>
            <a:pPr eaLnBrk="1" fontAlgn="auto" hangingPunct="1">
              <a:lnSpc>
                <a:spcPct val="150000"/>
              </a:lnSpc>
              <a:spcAft>
                <a:spcPts val="0"/>
              </a:spcAft>
              <a:buFont typeface="Arial" panose="020B0604020202020204" pitchFamily="34" charset="0"/>
              <a:buNone/>
              <a:defRPr/>
            </a:pPr>
            <a:r>
              <a:rPr lang="en-US" dirty="0"/>
              <a:t>100+0 records out</a:t>
            </a:r>
          </a:p>
          <a:p>
            <a:pPr eaLnBrk="1" fontAlgn="auto" hangingPunct="1">
              <a:lnSpc>
                <a:spcPct val="150000"/>
              </a:lnSpc>
              <a:spcAft>
                <a:spcPts val="0"/>
              </a:spcAft>
              <a:buFont typeface="Arial" panose="020B0604020202020204" pitchFamily="34" charset="0"/>
              <a:buNone/>
              <a:defRPr/>
            </a:pPr>
            <a:r>
              <a:rPr lang="en-US" dirty="0"/>
              <a:t>100 bytes (100 B) copied, 0.001241 seconds, 80.6 </a:t>
            </a:r>
            <a:r>
              <a:rPr lang="en-US" dirty="0" err="1"/>
              <a:t>kB</a:t>
            </a:r>
            <a:r>
              <a:rPr lang="en-US" dirty="0"/>
              <a:t>/s</a:t>
            </a:r>
          </a:p>
          <a:p>
            <a:pPr algn="just" eaLnBrk="1" fontAlgn="auto" hangingPunct="1">
              <a:lnSpc>
                <a:spcPct val="150000"/>
              </a:lnSpc>
              <a:spcAft>
                <a:spcPts val="0"/>
              </a:spcAft>
              <a:defRPr/>
            </a:pPr>
            <a:r>
              <a:rPr lang="en-US" dirty="0"/>
              <a:t>The preceding command reads from /dev/</a:t>
            </a:r>
            <a:r>
              <a:rPr lang="en-US" dirty="0" err="1"/>
              <a:t>urandom</a:t>
            </a:r>
            <a:r>
              <a:rPr lang="en-US" dirty="0"/>
              <a:t> and writes to the file named </a:t>
            </a:r>
            <a:r>
              <a:rPr lang="en-US" dirty="0" err="1"/>
              <a:t>randfile</a:t>
            </a:r>
            <a:r>
              <a:rPr lang="en-US" dirty="0"/>
              <a:t>. </a:t>
            </a:r>
          </a:p>
          <a:p>
            <a:pPr algn="just" eaLnBrk="1" fontAlgn="auto" hangingPunct="1">
              <a:lnSpc>
                <a:spcPct val="150000"/>
              </a:lnSpc>
              <a:spcAft>
                <a:spcPts val="0"/>
              </a:spcAft>
              <a:defRPr/>
            </a:pPr>
            <a:r>
              <a:rPr lang="en-US" dirty="0"/>
              <a:t>The block size is 1 and the count is 100 so </a:t>
            </a:r>
            <a:r>
              <a:rPr lang="en-US" dirty="0" err="1"/>
              <a:t>randfile</a:t>
            </a:r>
            <a:r>
              <a:rPr lang="en-US" dirty="0"/>
              <a:t> is 100 bytes long. </a:t>
            </a:r>
          </a:p>
          <a:p>
            <a:pPr algn="just" eaLnBrk="1" fontAlgn="auto" hangingPunct="1">
              <a:lnSpc>
                <a:spcPct val="150000"/>
              </a:lnSpc>
              <a:spcAft>
                <a:spcPts val="0"/>
              </a:spcAft>
              <a:defRPr/>
            </a:pPr>
            <a:r>
              <a:rPr lang="en-US" dirty="0"/>
              <a:t>For bytes that are more random, you can read from /dev/random.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6D6D-5862-4B0E-B4BE-6E59FF8B32F7}"/>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252C6E42-EE57-45CA-B046-72908670E699}"/>
              </a:ext>
            </a:extLst>
          </p:cNvPr>
          <p:cNvSpPr>
            <a:spLocks noGrp="1"/>
          </p:cNvSpPr>
          <p:nvPr>
            <p:ph idx="1"/>
          </p:nvPr>
        </p:nvSpPr>
        <p:spPr>
          <a:xfrm>
            <a:off x="1200150" y="2809875"/>
            <a:ext cx="7315200" cy="3819525"/>
          </a:xfrm>
        </p:spPr>
        <p:txBody>
          <a:bodyPr/>
          <a:lstStyle/>
          <a:p>
            <a:pPr algn="just" eaLnBrk="1" hangingPunct="1">
              <a:lnSpc>
                <a:spcPct val="150000"/>
              </a:lnSpc>
            </a:pPr>
            <a:r>
              <a:rPr lang="en-US" altLang="en-US" dirty="0"/>
              <a:t>know important files and directories in Linux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461E-1773-4881-B864-7FD88066E12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29699" name="Content Placeholder 2">
            <a:extLst>
              <a:ext uri="{FF2B5EF4-FFF2-40B4-BE49-F238E27FC236}">
                <a16:creationId xmlns:a16="http://schemas.microsoft.com/office/drawing/2014/main" id="{1C0D03C9-DC50-4CAC-ABDA-06CB2A469D91}"/>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9)</a:t>
            </a:r>
            <a:r>
              <a:rPr lang="en-IN" altLang="en-US" dirty="0"/>
              <a:t> </a:t>
            </a:r>
            <a:r>
              <a:rPr lang="en-US" altLang="en-US" b="1" dirty="0"/>
              <a:t>/dev/zero: </a:t>
            </a:r>
          </a:p>
          <a:p>
            <a:pPr algn="just" eaLnBrk="1" hangingPunct="1">
              <a:lnSpc>
                <a:spcPct val="150000"/>
              </a:lnSpc>
            </a:pPr>
            <a:r>
              <a:rPr lang="en-US" altLang="en-US" dirty="0"/>
              <a:t>Input you take from this file contains an infinite string of zeros (numerical zeros, not ASCII zeros).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B448-F4BA-434E-96A2-2B7A3AF0AA1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7064C7E7-C711-4DC0-8AAF-067AB0AF9EA6}"/>
              </a:ext>
            </a:extLst>
          </p:cNvPr>
          <p:cNvSpPr>
            <a:spLocks noGrp="1"/>
          </p:cNvSpPr>
          <p:nvPr>
            <p:ph idx="1"/>
          </p:nvPr>
        </p:nvSpPr>
        <p:spPr/>
        <p:txBody>
          <a:bodyPr rtlCol="0">
            <a:normAutofit fontScale="77500" lnSpcReduction="20000"/>
          </a:bodyPr>
          <a:lstStyle/>
          <a:p>
            <a:pPr algn="just" eaLnBrk="1" fontAlgn="auto" hangingPunct="1">
              <a:lnSpc>
                <a:spcPct val="150000"/>
              </a:lnSpc>
              <a:spcAft>
                <a:spcPts val="0"/>
              </a:spcAft>
              <a:defRPr/>
            </a:pPr>
            <a:r>
              <a:rPr lang="en-US" dirty="0"/>
              <a:t>You can fill a file or overwrite a file with zeros with a command such as the following</a:t>
            </a:r>
          </a:p>
          <a:p>
            <a:pPr algn="just" eaLnBrk="1" fontAlgn="auto" hangingPunct="1">
              <a:lnSpc>
                <a:spcPct val="150000"/>
              </a:lnSpc>
              <a:spcAft>
                <a:spcPts val="0"/>
              </a:spcAft>
              <a:buFont typeface="Arial" panose="020B0604020202020204" pitchFamily="34" charset="0"/>
              <a:buNone/>
              <a:defRPr/>
            </a:pPr>
            <a:r>
              <a:rPr lang="en-US" dirty="0"/>
              <a:t>$ </a:t>
            </a:r>
            <a:r>
              <a:rPr lang="en-US" b="1" dirty="0" err="1"/>
              <a:t>dd</a:t>
            </a:r>
            <a:r>
              <a:rPr lang="en-US" b="1" dirty="0"/>
              <a:t> if=/dev/zero of=zeros </a:t>
            </a:r>
            <a:r>
              <a:rPr lang="en-US" b="1" dirty="0" err="1"/>
              <a:t>bs</a:t>
            </a:r>
            <a:r>
              <a:rPr lang="en-US" b="1" dirty="0"/>
              <a:t>=1024 count=10</a:t>
            </a:r>
          </a:p>
          <a:p>
            <a:pPr algn="just" eaLnBrk="1" fontAlgn="auto" hangingPunct="1">
              <a:lnSpc>
                <a:spcPct val="150000"/>
              </a:lnSpc>
              <a:spcAft>
                <a:spcPts val="0"/>
              </a:spcAft>
              <a:buFont typeface="Arial" panose="020B0604020202020204" pitchFamily="34" charset="0"/>
              <a:buNone/>
              <a:defRPr/>
            </a:pPr>
            <a:r>
              <a:rPr lang="en-US" dirty="0"/>
              <a:t>10+0 records in</a:t>
            </a:r>
          </a:p>
          <a:p>
            <a:pPr algn="just" eaLnBrk="1" fontAlgn="auto" hangingPunct="1">
              <a:lnSpc>
                <a:spcPct val="150000"/>
              </a:lnSpc>
              <a:spcAft>
                <a:spcPts val="0"/>
              </a:spcAft>
              <a:buFont typeface="Arial" panose="020B0604020202020204" pitchFamily="34" charset="0"/>
              <a:buNone/>
              <a:defRPr/>
            </a:pPr>
            <a:r>
              <a:rPr lang="en-US" dirty="0"/>
              <a:t>10+0 records out</a:t>
            </a:r>
          </a:p>
          <a:p>
            <a:pPr algn="just" eaLnBrk="1" fontAlgn="auto" hangingPunct="1">
              <a:lnSpc>
                <a:spcPct val="150000"/>
              </a:lnSpc>
              <a:spcAft>
                <a:spcPts val="0"/>
              </a:spcAft>
              <a:buFont typeface="Arial" panose="020B0604020202020204" pitchFamily="34" charset="0"/>
              <a:buNone/>
              <a:defRPr/>
            </a:pPr>
            <a:r>
              <a:rPr lang="en-US" dirty="0"/>
              <a:t>10240 bytes (10 </a:t>
            </a:r>
            <a:r>
              <a:rPr lang="en-US" dirty="0" err="1"/>
              <a:t>kB</a:t>
            </a:r>
            <a:r>
              <a:rPr lang="en-US" dirty="0"/>
              <a:t>) copied, 0.000195 seconds, 52.5 MB/s</a:t>
            </a:r>
          </a:p>
          <a:p>
            <a:pPr algn="just" eaLnBrk="1" fontAlgn="auto" hangingPunct="1">
              <a:lnSpc>
                <a:spcPct val="150000"/>
              </a:lnSpc>
              <a:spcAft>
                <a:spcPts val="0"/>
              </a:spcAft>
              <a:buFont typeface="Arial" panose="020B0604020202020204" pitchFamily="34" charset="0"/>
              <a:buNone/>
              <a:defRPr/>
            </a:pPr>
            <a:r>
              <a:rPr lang="en-US" dirty="0"/>
              <a:t>$ </a:t>
            </a:r>
            <a:r>
              <a:rPr lang="en-US" b="1" dirty="0" err="1"/>
              <a:t>od</a:t>
            </a:r>
            <a:r>
              <a:rPr lang="en-US" b="1" dirty="0"/>
              <a:t> -c zeros</a:t>
            </a:r>
          </a:p>
          <a:p>
            <a:pPr algn="just" eaLnBrk="1" fontAlgn="auto" hangingPunct="1">
              <a:lnSpc>
                <a:spcPct val="150000"/>
              </a:lnSpc>
              <a:spcAft>
                <a:spcPts val="0"/>
              </a:spcAft>
              <a:buFont typeface="Arial" panose="020B0604020202020204" pitchFamily="34" charset="0"/>
              <a:buNone/>
              <a:defRPr/>
            </a:pPr>
            <a:r>
              <a:rPr lang="en-US" dirty="0"/>
              <a:t>0000000 \0 \0 \0 \0 \0 \0 \0 \0 \0 \0 \0 \0 \0 \0 \0 \0</a:t>
            </a:r>
          </a:p>
          <a:p>
            <a:pPr algn="just" eaLnBrk="1" fontAlgn="auto" hangingPunct="1">
              <a:lnSpc>
                <a:spcPct val="150000"/>
              </a:lnSpc>
              <a:spcAft>
                <a:spcPts val="0"/>
              </a:spcAft>
              <a:buFont typeface="Arial" panose="020B0604020202020204" pitchFamily="34" charset="0"/>
              <a:buNone/>
              <a:defRPr/>
            </a:pPr>
            <a:r>
              <a:rPr lang="en-US" dirty="0"/>
              <a:t>*</a:t>
            </a:r>
          </a:p>
          <a:p>
            <a:pPr algn="just" eaLnBrk="1" fontAlgn="auto" hangingPunct="1">
              <a:lnSpc>
                <a:spcPct val="150000"/>
              </a:lnSpc>
              <a:spcAft>
                <a:spcPts val="0"/>
              </a:spcAft>
              <a:buFont typeface="Arial" panose="020B0604020202020204" pitchFamily="34" charset="0"/>
              <a:buNone/>
              <a:defRPr/>
            </a:pPr>
            <a:r>
              <a:rPr lang="en-US" dirty="0"/>
              <a:t>0024000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65F3-DE88-42BA-AD50-5ED3F50E24D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1747" name="Content Placeholder 2">
            <a:extLst>
              <a:ext uri="{FF2B5EF4-FFF2-40B4-BE49-F238E27FC236}">
                <a16:creationId xmlns:a16="http://schemas.microsoft.com/office/drawing/2014/main" id="{D973C47B-1DC0-46C4-A242-948B24D7438B}"/>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10)</a:t>
            </a:r>
            <a:r>
              <a:rPr lang="en-IN" altLang="en-US" dirty="0"/>
              <a:t> </a:t>
            </a:r>
            <a:r>
              <a:rPr lang="en-US" altLang="en-US" b="1" dirty="0"/>
              <a:t>/</a:t>
            </a:r>
            <a:r>
              <a:rPr lang="en-US" altLang="en-US" b="1" dirty="0" err="1"/>
              <a:t>etc</a:t>
            </a:r>
            <a:r>
              <a:rPr lang="en-US" altLang="en-US" b="1" dirty="0"/>
              <a:t>/aliases: </a:t>
            </a:r>
          </a:p>
          <a:p>
            <a:pPr lvl="1" algn="just" eaLnBrk="1" hangingPunct="1">
              <a:lnSpc>
                <a:spcPct val="150000"/>
              </a:lnSpc>
            </a:pPr>
            <a:r>
              <a:rPr lang="en-US" altLang="en-US" sz="2600" dirty="0"/>
              <a:t>Used by the mail delivery system (typically </a:t>
            </a:r>
            <a:r>
              <a:rPr lang="en-US" altLang="en-US" sz="2600" dirty="0" err="1"/>
              <a:t>sendmail</a:t>
            </a:r>
            <a:r>
              <a:rPr lang="en-US" altLang="en-US" sz="2600" dirty="0"/>
              <a:t>) to hold aliases for users. </a:t>
            </a:r>
          </a:p>
          <a:p>
            <a:pPr lvl="1" algn="just" eaLnBrk="1" hangingPunct="1">
              <a:lnSpc>
                <a:spcPct val="150000"/>
              </a:lnSpc>
            </a:pPr>
            <a:r>
              <a:rPr lang="en-US" altLang="en-US" sz="2600" dirty="0"/>
              <a:t>Edit this file to suit local needs.</a:t>
            </a:r>
          </a:p>
          <a:p>
            <a:pPr eaLnBrk="1" hangingPunct="1">
              <a:buFont typeface="Arial" panose="020B0604020202020204" pitchFamily="34" charset="0"/>
              <a:buNone/>
            </a:pPr>
            <a:r>
              <a:rPr lang="en-IN" altLang="en-US" dirty="0"/>
              <a:t>	</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DB90-5A89-47CE-BDB7-C5A527FB4B5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96CE8A16-C0E8-4EDE-BE19-32DBFE9BA11C}"/>
              </a:ext>
            </a:extLst>
          </p:cNvPr>
          <p:cNvSpPr>
            <a:spLocks noGrp="1"/>
          </p:cNvSpPr>
          <p:nvPr>
            <p:ph idx="1"/>
          </p:nvPr>
        </p:nvSpPr>
        <p:spPr/>
        <p:txBody>
          <a:bodyPr rtlCol="0">
            <a:normAutofit fontScale="92500"/>
          </a:bodyPr>
          <a:lstStyle/>
          <a:p>
            <a:pPr algn="just" eaLnBrk="1" fontAlgn="auto" hangingPunct="1">
              <a:lnSpc>
                <a:spcPct val="150000"/>
              </a:lnSpc>
              <a:spcAft>
                <a:spcPts val="0"/>
              </a:spcAft>
              <a:buFont typeface="Arial" panose="020B0604020202020204" pitchFamily="34" charset="0"/>
              <a:buNone/>
              <a:defRPr/>
            </a:pPr>
            <a:r>
              <a:rPr lang="en-IN" b="1" dirty="0"/>
              <a:t>11) </a:t>
            </a:r>
            <a:r>
              <a:rPr lang="en-US" b="1" dirty="0"/>
              <a:t>/etc/</a:t>
            </a:r>
            <a:r>
              <a:rPr lang="en-US" b="1" dirty="0" err="1"/>
              <a:t>at.allow</a:t>
            </a:r>
            <a:r>
              <a:rPr lang="en-US" b="1" dirty="0"/>
              <a:t>, /etc/</a:t>
            </a:r>
            <a:r>
              <a:rPr lang="en-US" b="1" dirty="0" err="1"/>
              <a:t>at.deny</a:t>
            </a:r>
            <a:r>
              <a:rPr lang="en-US" b="1" dirty="0"/>
              <a:t>, /etc/</a:t>
            </a:r>
            <a:r>
              <a:rPr lang="en-US" b="1" dirty="0" err="1"/>
              <a:t>cron.allow</a:t>
            </a:r>
            <a:r>
              <a:rPr lang="en-US" b="1" dirty="0"/>
              <a:t>, </a:t>
            </a:r>
            <a:r>
              <a:rPr lang="en-US" dirty="0"/>
              <a:t>and </a:t>
            </a:r>
            <a:r>
              <a:rPr lang="en-US" b="1" dirty="0"/>
              <a:t>/etc/</a:t>
            </a:r>
            <a:r>
              <a:rPr lang="en-US" b="1" dirty="0" err="1"/>
              <a:t>cron.deny</a:t>
            </a:r>
            <a:r>
              <a:rPr lang="en-US" b="1" dirty="0"/>
              <a:t>: </a:t>
            </a:r>
          </a:p>
          <a:p>
            <a:pPr lvl="1" algn="just" eaLnBrk="1" fontAlgn="auto" hangingPunct="1">
              <a:lnSpc>
                <a:spcPct val="150000"/>
              </a:lnSpc>
              <a:spcAft>
                <a:spcPts val="0"/>
              </a:spcAft>
              <a:defRPr/>
            </a:pPr>
            <a:r>
              <a:rPr lang="en-US" sz="2600" dirty="0"/>
              <a:t>By default, users can use the at and </a:t>
            </a:r>
            <a:r>
              <a:rPr lang="en-US" sz="2600" dirty="0" err="1"/>
              <a:t>cron</a:t>
            </a:r>
            <a:r>
              <a:rPr lang="en-US" sz="2600" dirty="0"/>
              <a:t> tab utilities. </a:t>
            </a:r>
          </a:p>
          <a:p>
            <a:pPr lvl="1" algn="just" eaLnBrk="1" fontAlgn="auto" hangingPunct="1">
              <a:lnSpc>
                <a:spcPct val="150000"/>
              </a:lnSpc>
              <a:spcAft>
                <a:spcPts val="0"/>
              </a:spcAft>
              <a:defRPr/>
            </a:pPr>
            <a:r>
              <a:rPr lang="en-US" sz="2600" dirty="0"/>
              <a:t>The </a:t>
            </a:r>
            <a:r>
              <a:rPr lang="en-US" sz="2600" dirty="0" err="1"/>
              <a:t>at.allow</a:t>
            </a:r>
            <a:r>
              <a:rPr lang="en-US" sz="2600" dirty="0"/>
              <a:t> file lists the users who are allowed to use at. </a:t>
            </a:r>
          </a:p>
          <a:p>
            <a:pPr lvl="1" algn="just" eaLnBrk="1" fontAlgn="auto" hangingPunct="1">
              <a:lnSpc>
                <a:spcPct val="150000"/>
              </a:lnSpc>
              <a:spcAft>
                <a:spcPts val="0"/>
              </a:spcAft>
              <a:defRPr/>
            </a:pPr>
            <a:r>
              <a:rPr lang="en-US" sz="2600" dirty="0"/>
              <a:t>The </a:t>
            </a:r>
            <a:r>
              <a:rPr lang="en-US" sz="2600" dirty="0" err="1"/>
              <a:t>cron.allow</a:t>
            </a:r>
            <a:r>
              <a:rPr lang="en-US" sz="2600" dirty="0"/>
              <a:t> file works in the same manner for </a:t>
            </a:r>
            <a:r>
              <a:rPr lang="en-US" sz="2600" dirty="0" err="1"/>
              <a:t>crontab</a:t>
            </a:r>
            <a:r>
              <a:rPr lang="en-US" sz="2600" dirty="0"/>
              <a:t>. </a:t>
            </a:r>
          </a:p>
          <a:p>
            <a:pPr lvl="1" algn="just" eaLnBrk="1" fontAlgn="auto" hangingPunct="1">
              <a:lnSpc>
                <a:spcPct val="150000"/>
              </a:lnSpc>
              <a:spcAft>
                <a:spcPts val="0"/>
              </a:spcAft>
              <a:defRPr/>
            </a:pPr>
            <a:r>
              <a:rPr lang="en-US" sz="2600" dirty="0"/>
              <a:t>The </a:t>
            </a:r>
            <a:r>
              <a:rPr lang="en-US" sz="2600" dirty="0" err="1"/>
              <a:t>at.deny</a:t>
            </a:r>
            <a:r>
              <a:rPr lang="en-US" sz="2600" dirty="0"/>
              <a:t> and </a:t>
            </a:r>
            <a:r>
              <a:rPr lang="en-US" sz="2600" dirty="0" err="1"/>
              <a:t>cron.deny</a:t>
            </a:r>
            <a:r>
              <a:rPr lang="en-US" sz="2600" dirty="0"/>
              <a:t> files specify users who are not permitted to use the corresponding utilities. </a:t>
            </a:r>
          </a:p>
          <a:p>
            <a:pPr algn="just" eaLnBrk="1" fontAlgn="auto" hangingPunct="1">
              <a:lnSpc>
                <a:spcPct val="150000"/>
              </a:lnSpc>
              <a:spcAft>
                <a:spcPts val="0"/>
              </a:spcAft>
              <a:buFont typeface="Arial" panose="020B0604020202020204" pitchFamily="34"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9890-06EF-437F-88D4-4C107C842D0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3CAA9661-080E-4BFB-A4E2-B5AC48E3D2EA}"/>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As Fedora/RHEL is configured, an empty </a:t>
            </a:r>
            <a:r>
              <a:rPr lang="en-US" dirty="0" err="1"/>
              <a:t>at.deny</a:t>
            </a:r>
            <a:r>
              <a:rPr lang="en-US" dirty="0"/>
              <a:t> file and the absence of an </a:t>
            </a:r>
            <a:r>
              <a:rPr lang="en-US" dirty="0" err="1"/>
              <a:t>at.allow</a:t>
            </a:r>
            <a:r>
              <a:rPr lang="en-US" dirty="0"/>
              <a:t> file allows anyone to use at; the absence of </a:t>
            </a:r>
            <a:r>
              <a:rPr lang="en-US" dirty="0" err="1"/>
              <a:t>cron.allow</a:t>
            </a:r>
            <a:r>
              <a:rPr lang="en-US" dirty="0"/>
              <a:t> and </a:t>
            </a:r>
            <a:r>
              <a:rPr lang="en-US" dirty="0" err="1"/>
              <a:t>cron.deny</a:t>
            </a:r>
            <a:r>
              <a:rPr lang="en-US" dirty="0"/>
              <a:t> files allows anyone to use </a:t>
            </a:r>
            <a:r>
              <a:rPr lang="en-US" dirty="0" err="1"/>
              <a:t>crontab</a:t>
            </a:r>
            <a:r>
              <a:rPr lang="en-US" dirty="0"/>
              <a:t>. </a:t>
            </a:r>
          </a:p>
          <a:p>
            <a:pPr algn="just" eaLnBrk="1" fontAlgn="auto" hangingPunct="1">
              <a:lnSpc>
                <a:spcPct val="150000"/>
              </a:lnSpc>
              <a:spcAft>
                <a:spcPts val="0"/>
              </a:spcAft>
              <a:defRPr/>
            </a:pPr>
            <a:r>
              <a:rPr lang="en-US" dirty="0"/>
              <a:t>To prevent anyone except </a:t>
            </a:r>
            <a:r>
              <a:rPr lang="en-US" dirty="0" err="1"/>
              <a:t>Superuser</a:t>
            </a:r>
            <a:r>
              <a:rPr lang="en-US" dirty="0"/>
              <a:t> from using at, remove the </a:t>
            </a:r>
            <a:r>
              <a:rPr lang="en-US" dirty="0" err="1"/>
              <a:t>at.allow</a:t>
            </a:r>
            <a:r>
              <a:rPr lang="en-US" dirty="0"/>
              <a:t> and </a:t>
            </a:r>
            <a:r>
              <a:rPr lang="en-US" dirty="0" err="1"/>
              <a:t>at.deny</a:t>
            </a:r>
            <a:r>
              <a:rPr lang="en-US" dirty="0"/>
              <a:t> files.</a:t>
            </a:r>
          </a:p>
          <a:p>
            <a:pPr algn="just" eaLnBrk="1" fontAlgn="auto" hangingPunct="1">
              <a:lnSpc>
                <a:spcPct val="150000"/>
              </a:lnSpc>
              <a:spcAft>
                <a:spcPts val="0"/>
              </a:spcAft>
              <a:defRPr/>
            </a:pPr>
            <a:r>
              <a:rPr lang="en-US" dirty="0"/>
              <a:t>To prevent anyone except </a:t>
            </a:r>
            <a:r>
              <a:rPr lang="en-US" dirty="0" err="1"/>
              <a:t>Superuser</a:t>
            </a:r>
            <a:r>
              <a:rPr lang="en-US" dirty="0"/>
              <a:t> from using </a:t>
            </a:r>
            <a:r>
              <a:rPr lang="en-US" dirty="0" err="1"/>
              <a:t>crontab</a:t>
            </a:r>
            <a:r>
              <a:rPr lang="en-US" dirty="0"/>
              <a:t>, create a </a:t>
            </a:r>
            <a:r>
              <a:rPr lang="en-US" dirty="0" err="1"/>
              <a:t>cron.allow</a:t>
            </a:r>
            <a:r>
              <a:rPr lang="en-US" dirty="0"/>
              <a:t> file with the single entry root.</a:t>
            </a:r>
            <a:r>
              <a:rPr lang="en-IN" dirty="0"/>
              <a:t> </a:t>
            </a:r>
            <a:endParaRPr lang="en-US" dirty="0"/>
          </a:p>
          <a:p>
            <a:pPr algn="just" eaLnBrk="1" fontAlgn="auto" hangingPunct="1">
              <a:lnSpc>
                <a:spcPct val="150000"/>
              </a:lnSpc>
              <a:spcAft>
                <a:spcPts val="0"/>
              </a:spcAft>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5A13-51AE-4E8E-8BB9-A20A3F966B7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4819" name="Content Placeholder 2">
            <a:extLst>
              <a:ext uri="{FF2B5EF4-FFF2-40B4-BE49-F238E27FC236}">
                <a16:creationId xmlns:a16="http://schemas.microsoft.com/office/drawing/2014/main" id="{9627DBB8-55FE-4DAA-93CC-1AED0A48933C}"/>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12)</a:t>
            </a:r>
            <a:r>
              <a:rPr lang="en-IN" altLang="en-US" dirty="0"/>
              <a:t> </a:t>
            </a:r>
            <a:r>
              <a:rPr lang="en-US" altLang="en-US" b="1" dirty="0"/>
              <a:t>/</a:t>
            </a:r>
            <a:r>
              <a:rPr lang="en-US" altLang="en-US" b="1" dirty="0" err="1"/>
              <a:t>etc</a:t>
            </a:r>
            <a:r>
              <a:rPr lang="en-US" altLang="en-US" b="1" dirty="0"/>
              <a:t>/</a:t>
            </a:r>
            <a:r>
              <a:rPr lang="en-US" altLang="en-US" b="1" dirty="0" err="1"/>
              <a:t>dumpdates</a:t>
            </a:r>
            <a:r>
              <a:rPr lang="en-US" altLang="en-US" b="1" dirty="0"/>
              <a:t>: </a:t>
            </a:r>
          </a:p>
          <a:p>
            <a:pPr lvl="1" algn="just" eaLnBrk="1" hangingPunct="1">
              <a:lnSpc>
                <a:spcPct val="150000"/>
              </a:lnSpc>
            </a:pPr>
            <a:r>
              <a:rPr lang="en-US" altLang="en-US" sz="2600" dirty="0"/>
              <a:t>It</a:t>
            </a:r>
            <a:r>
              <a:rPr lang="en-US" altLang="en-US" sz="2600" b="1" dirty="0"/>
              <a:t> </a:t>
            </a:r>
            <a:r>
              <a:rPr lang="en-US" altLang="en-US" sz="2600" dirty="0"/>
              <a:t>Contains information about the last execution of dump. </a:t>
            </a:r>
          </a:p>
          <a:p>
            <a:pPr lvl="1" algn="just" eaLnBrk="1" hangingPunct="1">
              <a:lnSpc>
                <a:spcPct val="150000"/>
              </a:lnSpc>
            </a:pPr>
            <a:r>
              <a:rPr lang="en-US" altLang="en-US" sz="2600" dirty="0"/>
              <a:t>For each filesystem, it stores the time of the last dump at a given dump level. </a:t>
            </a:r>
          </a:p>
          <a:p>
            <a:pPr lvl="1" algn="just" eaLnBrk="1" hangingPunct="1">
              <a:lnSpc>
                <a:spcPct val="150000"/>
              </a:lnSpc>
            </a:pPr>
            <a:r>
              <a:rPr lang="en-US" altLang="en-US" sz="2600" dirty="0"/>
              <a:t>The dump utility uses this information to determine which files to back up when executing at a particular dump level.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B116-B9DD-4D1D-9B83-80501E40512E}"/>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5843" name="Content Placeholder 2">
            <a:extLst>
              <a:ext uri="{FF2B5EF4-FFF2-40B4-BE49-F238E27FC236}">
                <a16:creationId xmlns:a16="http://schemas.microsoft.com/office/drawing/2014/main" id="{B63B187F-3882-402C-B2E9-2A60A733B4FC}"/>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13)</a:t>
            </a:r>
            <a:r>
              <a:rPr lang="en-IN" altLang="en-US" dirty="0"/>
              <a:t> </a:t>
            </a:r>
            <a:r>
              <a:rPr lang="en-US" altLang="en-US" b="1" dirty="0"/>
              <a:t>/</a:t>
            </a:r>
            <a:r>
              <a:rPr lang="en-US" altLang="en-US" b="1" dirty="0" err="1"/>
              <a:t>etc</a:t>
            </a:r>
            <a:r>
              <a:rPr lang="en-US" altLang="en-US" b="1" dirty="0"/>
              <a:t>/</a:t>
            </a:r>
            <a:r>
              <a:rPr lang="en-US" altLang="en-US" b="1" dirty="0" err="1"/>
              <a:t>fstab</a:t>
            </a:r>
            <a:r>
              <a:rPr lang="en-US" altLang="en-US" b="1" dirty="0"/>
              <a:t>: </a:t>
            </a:r>
          </a:p>
          <a:p>
            <a:pPr lvl="1" algn="just" eaLnBrk="1" hangingPunct="1">
              <a:lnSpc>
                <a:spcPct val="150000"/>
              </a:lnSpc>
            </a:pPr>
            <a:r>
              <a:rPr lang="en-US" altLang="en-US" sz="2600" dirty="0"/>
              <a:t>Filesystem (mount) table Contains a list of all mountable devices as specified by the system administrator. </a:t>
            </a:r>
          </a:p>
          <a:p>
            <a:pPr lvl="1" algn="just" eaLnBrk="1" hangingPunct="1">
              <a:lnSpc>
                <a:spcPct val="150000"/>
              </a:lnSpc>
            </a:pPr>
            <a:r>
              <a:rPr lang="en-US" altLang="en-US" sz="2600" dirty="0"/>
              <a:t>Programs do not write to this file but only read from 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7109-865D-4345-A3D7-2F5E06CCFDC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6867" name="Content Placeholder 2">
            <a:extLst>
              <a:ext uri="{FF2B5EF4-FFF2-40B4-BE49-F238E27FC236}">
                <a16:creationId xmlns:a16="http://schemas.microsoft.com/office/drawing/2014/main" id="{B082009D-B1D6-438D-B699-322EFFB9898B}"/>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14)</a:t>
            </a:r>
            <a:r>
              <a:rPr lang="en-IN" altLang="en-US" dirty="0"/>
              <a:t> </a:t>
            </a:r>
            <a:r>
              <a:rPr lang="en-US" altLang="en-US" b="1" dirty="0"/>
              <a:t>/</a:t>
            </a:r>
            <a:r>
              <a:rPr lang="en-US" altLang="en-US" b="1" dirty="0" err="1"/>
              <a:t>etc</a:t>
            </a:r>
            <a:r>
              <a:rPr lang="en-US" altLang="en-US" b="1" dirty="0"/>
              <a:t>/group</a:t>
            </a:r>
            <a:r>
              <a:rPr lang="en-US" altLang="en-US" dirty="0"/>
              <a:t>: </a:t>
            </a:r>
          </a:p>
          <a:p>
            <a:pPr lvl="1" algn="just" eaLnBrk="1" hangingPunct="1">
              <a:lnSpc>
                <a:spcPct val="150000"/>
              </a:lnSpc>
            </a:pPr>
            <a:r>
              <a:rPr lang="en-US" altLang="en-US" sz="2600" dirty="0"/>
              <a:t>Groups allow users to share files or programs without giving all system users access to those files or programs. </a:t>
            </a:r>
          </a:p>
          <a:p>
            <a:pPr lvl="1" algn="just" eaLnBrk="1" hangingPunct="1">
              <a:lnSpc>
                <a:spcPct val="150000"/>
              </a:lnSpc>
            </a:pPr>
            <a:r>
              <a:rPr lang="en-US" altLang="en-US" sz="2600" dirty="0"/>
              <a:t>This scheme is useful when several users are working with files that are not public. </a:t>
            </a:r>
          </a:p>
          <a:p>
            <a:pPr lvl="1" algn="just" eaLnBrk="1" hangingPunct="1">
              <a:lnSpc>
                <a:spcPct val="150000"/>
              </a:lnSpc>
            </a:pPr>
            <a:r>
              <a:rPr lang="en-US" altLang="en-US" sz="2600" dirty="0"/>
              <a:t>The /</a:t>
            </a:r>
            <a:r>
              <a:rPr lang="en-US" altLang="en-US" sz="2600" dirty="0" err="1"/>
              <a:t>etc</a:t>
            </a:r>
            <a:r>
              <a:rPr lang="en-US" altLang="en-US" sz="2600" dirty="0"/>
              <a:t>/group file associates one or more user names with each group (number).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F492-AE8A-43FB-B84E-C2272EF94EA1}"/>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7891" name="Content Placeholder 2">
            <a:extLst>
              <a:ext uri="{FF2B5EF4-FFF2-40B4-BE49-F238E27FC236}">
                <a16:creationId xmlns:a16="http://schemas.microsoft.com/office/drawing/2014/main" id="{F3431B0B-2C09-4296-841B-8AF31253012D}"/>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400"/>
              <a:t>	An entry in the /etc/group file has four fields arranged in the following format:</a:t>
            </a:r>
          </a:p>
          <a:p>
            <a:pPr algn="just" eaLnBrk="1" hangingPunct="1">
              <a:lnSpc>
                <a:spcPct val="150000"/>
              </a:lnSpc>
              <a:buFont typeface="Arial" panose="020B0604020202020204" pitchFamily="34" charset="0"/>
              <a:buNone/>
            </a:pPr>
            <a:r>
              <a:rPr lang="en-US" altLang="en-US" sz="2400"/>
              <a:t>	</a:t>
            </a:r>
            <a:r>
              <a:rPr lang="en-US" altLang="en-US" sz="2400" b="1"/>
              <a:t>group-name:password:group-ID:login-name-list</a:t>
            </a:r>
          </a:p>
          <a:p>
            <a:pPr algn="just" eaLnBrk="1" hangingPunct="1">
              <a:lnSpc>
                <a:spcPct val="150000"/>
              </a:lnSpc>
            </a:pPr>
            <a:r>
              <a:rPr lang="en-US" altLang="en-US" sz="2400"/>
              <a:t>The group-name is the name of the group. </a:t>
            </a:r>
          </a:p>
          <a:p>
            <a:pPr algn="just" eaLnBrk="1" hangingPunct="1">
              <a:lnSpc>
                <a:spcPct val="150000"/>
              </a:lnSpc>
            </a:pPr>
            <a:r>
              <a:rPr lang="en-US" altLang="en-US" sz="2400"/>
              <a:t>The password is an optional encrypted password. This field frequently contains an x, indicating that group passwords are not used. </a:t>
            </a:r>
          </a:p>
          <a:p>
            <a:pPr algn="just" eaLnBrk="1" hangingPunct="1">
              <a:lnSpc>
                <a:spcPct val="150000"/>
              </a:lnSpc>
            </a:pPr>
            <a:r>
              <a:rPr lang="en-US" altLang="en-US" sz="2400"/>
              <a:t>The group-ID is a number, with 1–499 reserved for system accounts. </a:t>
            </a:r>
          </a:p>
          <a:p>
            <a:pPr algn="just" eaLnBrk="1" hangingPunct="1">
              <a:lnSpc>
                <a:spcPct val="150000"/>
              </a:lnSpc>
            </a:pPr>
            <a:endParaRPr lang="en-US" altLang="en-US" sz="2400"/>
          </a:p>
          <a:p>
            <a:pPr algn="just" eaLnBrk="1" hangingPunct="1">
              <a:lnSpc>
                <a:spcPct val="150000"/>
              </a:lnSpc>
            </a:pPr>
            <a:endParaRPr lang="en-US" altLang="en-US" sz="2400"/>
          </a:p>
          <a:p>
            <a:pPr algn="just" eaLnBrk="1" hangingPunct="1">
              <a:lnSpc>
                <a:spcPct val="150000"/>
              </a:lnSpc>
            </a:pPr>
            <a:r>
              <a:rPr lang="en-US" altLang="en-US" sz="2400"/>
              <a:t>The login-name-list is a comma-separated list of users who belong to the group.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9175-6D41-4D81-BC7C-41974FDE023D}"/>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8915" name="Content Placeholder 2">
            <a:extLst>
              <a:ext uri="{FF2B5EF4-FFF2-40B4-BE49-F238E27FC236}">
                <a16:creationId xmlns:a16="http://schemas.microsoft.com/office/drawing/2014/main" id="{BD308D00-DB7D-4246-A76D-B180933A8177}"/>
              </a:ext>
            </a:extLst>
          </p:cNvPr>
          <p:cNvSpPr>
            <a:spLocks noGrp="1"/>
          </p:cNvSpPr>
          <p:nvPr>
            <p:ph idx="1"/>
          </p:nvPr>
        </p:nvSpPr>
        <p:spPr/>
        <p:txBody>
          <a:bodyPr/>
          <a:lstStyle/>
          <a:p>
            <a:pPr algn="just" eaLnBrk="1" hangingPunct="1">
              <a:lnSpc>
                <a:spcPct val="150000"/>
              </a:lnSpc>
            </a:pPr>
            <a:r>
              <a:rPr lang="en-US" altLang="en-US"/>
              <a:t>The login-name-list is a comma-separated list of users who belong to the group. If an entry is too long to fit on one line, end the line with a backslash (\), which quotes the following RETURN, and continue the entry on the next 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A75C-AF69-4728-B404-298E7341A486}"/>
              </a:ext>
            </a:extLst>
          </p:cNvPr>
          <p:cNvSpPr>
            <a:spLocks noGrp="1"/>
          </p:cNvSpPr>
          <p:nvPr>
            <p:ph type="title"/>
          </p:nvPr>
        </p:nvSpPr>
        <p:spPr/>
        <p:txBody>
          <a:bodyPr rtlCol="0"/>
          <a:lstStyle/>
          <a:p>
            <a:pPr eaLnBrk="1" fontAlgn="auto" hangingPunct="1">
              <a:defRPr/>
            </a:pPr>
            <a:r>
              <a:rPr lang="en-IN" dirty="0"/>
              <a:t>Introduction	</a:t>
            </a:r>
            <a:endParaRPr lang="en-US" dirty="0"/>
          </a:p>
        </p:txBody>
      </p:sp>
      <p:sp>
        <p:nvSpPr>
          <p:cNvPr id="12291" name="Content Placeholder 2">
            <a:extLst>
              <a:ext uri="{FF2B5EF4-FFF2-40B4-BE49-F238E27FC236}">
                <a16:creationId xmlns:a16="http://schemas.microsoft.com/office/drawing/2014/main" id="{5B0E05EC-8102-4014-98A7-F127A8572087}"/>
              </a:ext>
            </a:extLst>
          </p:cNvPr>
          <p:cNvSpPr>
            <a:spLocks noGrp="1"/>
          </p:cNvSpPr>
          <p:nvPr>
            <p:ph idx="1"/>
          </p:nvPr>
        </p:nvSpPr>
        <p:spPr/>
        <p:txBody>
          <a:bodyPr/>
          <a:lstStyle/>
          <a:p>
            <a:pPr algn="just" eaLnBrk="1" hangingPunct="1">
              <a:lnSpc>
                <a:spcPct val="150000"/>
              </a:lnSpc>
            </a:pPr>
            <a:r>
              <a:rPr lang="en-US" altLang="en-US" dirty="0"/>
              <a:t>Filesystems hold directories of files. </a:t>
            </a:r>
          </a:p>
          <a:p>
            <a:pPr algn="just" eaLnBrk="1" hangingPunct="1">
              <a:lnSpc>
                <a:spcPct val="150000"/>
              </a:lnSpc>
            </a:pPr>
            <a:r>
              <a:rPr lang="en-US" altLang="en-US" dirty="0"/>
              <a:t>These structures store user data and system data that are the basis of users’ work on the system and the system’s existence.</a:t>
            </a:r>
          </a:p>
          <a:p>
            <a:pPr algn="just" eaLnBrk="1" hangingPunct="1">
              <a:lnSpc>
                <a:spcPct val="150000"/>
              </a:lnSpc>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D27D-E78E-46D2-8845-824D98415F7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57592803-0D1C-428F-81DF-3661E6FDA983}"/>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buFont typeface="Arial" panose="020B0604020202020204" pitchFamily="34" charset="0"/>
              <a:buNone/>
              <a:defRPr/>
            </a:pPr>
            <a:r>
              <a:rPr lang="en-IN" b="1" dirty="0"/>
              <a:t>15)</a:t>
            </a:r>
            <a:r>
              <a:rPr lang="en-IN" dirty="0"/>
              <a:t> </a:t>
            </a:r>
            <a:r>
              <a:rPr lang="en-US" b="1" dirty="0"/>
              <a:t>/etc/hosts: </a:t>
            </a:r>
          </a:p>
          <a:p>
            <a:pPr lvl="1" algn="just" eaLnBrk="1" fontAlgn="auto" hangingPunct="1">
              <a:lnSpc>
                <a:spcPct val="150000"/>
              </a:lnSpc>
              <a:spcAft>
                <a:spcPts val="0"/>
              </a:spcAft>
              <a:defRPr/>
            </a:pPr>
            <a:r>
              <a:rPr lang="en-US" dirty="0"/>
              <a:t>The /etc/hosts file stores the name, IP address, and optional aliases of the other systems that the local system knows about. </a:t>
            </a:r>
          </a:p>
          <a:p>
            <a:pPr lvl="1" algn="just" eaLnBrk="1" fontAlgn="auto" hangingPunct="1">
              <a:lnSpc>
                <a:spcPct val="150000"/>
              </a:lnSpc>
              <a:spcAft>
                <a:spcPts val="0"/>
              </a:spcAft>
              <a:defRPr/>
            </a:pPr>
            <a:r>
              <a:rPr lang="en-US" dirty="0"/>
              <a:t>At the very least, this file must have the hostname and IP address that you have chosen for the local system and a special entry for </a:t>
            </a:r>
            <a:r>
              <a:rPr lang="en-US" dirty="0" err="1"/>
              <a:t>localhost</a:t>
            </a:r>
            <a:r>
              <a:rPr lang="en-US" dirty="0"/>
              <a:t>. </a:t>
            </a:r>
          </a:p>
          <a:p>
            <a:pPr lvl="1" algn="just" eaLnBrk="1" fontAlgn="auto" hangingPunct="1">
              <a:lnSpc>
                <a:spcPct val="150000"/>
              </a:lnSpc>
              <a:spcAft>
                <a:spcPts val="0"/>
              </a:spcAft>
              <a:defRPr/>
            </a:pPr>
            <a:r>
              <a:rPr lang="en-US" dirty="0"/>
              <a:t>This entry supports the loopback service, which allows the local system to talk to itself (for example, for RPC services).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8E42-87B8-47BE-A327-9C3DAC8196E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430AA51C-D69E-4279-8693-0C7E742638A0}"/>
              </a:ext>
            </a:extLst>
          </p:cNvPr>
          <p:cNvSpPr>
            <a:spLocks noGrp="1"/>
          </p:cNvSpPr>
          <p:nvPr>
            <p:ph idx="1"/>
          </p:nvPr>
        </p:nvSpPr>
        <p:spPr/>
        <p:txBody>
          <a:bodyPr rtlCol="0">
            <a:normAutofit fontScale="62500" lnSpcReduction="20000"/>
          </a:bodyPr>
          <a:lstStyle/>
          <a:p>
            <a:pPr algn="just" eaLnBrk="1" fontAlgn="auto" hangingPunct="1">
              <a:lnSpc>
                <a:spcPct val="170000"/>
              </a:lnSpc>
              <a:spcAft>
                <a:spcPts val="0"/>
              </a:spcAft>
              <a:defRPr/>
            </a:pPr>
            <a:r>
              <a:rPr lang="en-US" dirty="0"/>
              <a:t>The IP address of the loopback service is always 127.0.0.1. Following is a simple /etc/hosts file for the system named rose with an IP address of 192.168.0.10:</a:t>
            </a:r>
          </a:p>
          <a:p>
            <a:pPr algn="just" eaLnBrk="1" fontAlgn="auto" hangingPunct="1">
              <a:lnSpc>
                <a:spcPct val="170000"/>
              </a:lnSpc>
              <a:spcAft>
                <a:spcPts val="0"/>
              </a:spcAft>
              <a:buFont typeface="Arial" panose="020B0604020202020204" pitchFamily="34" charset="0"/>
              <a:buNone/>
              <a:defRPr/>
            </a:pPr>
            <a:r>
              <a:rPr lang="en-US" dirty="0"/>
              <a:t>$ </a:t>
            </a:r>
            <a:r>
              <a:rPr lang="en-US" b="1" dirty="0"/>
              <a:t>cat /etc/hosts</a:t>
            </a:r>
          </a:p>
          <a:p>
            <a:pPr algn="just" eaLnBrk="1" fontAlgn="auto" hangingPunct="1">
              <a:lnSpc>
                <a:spcPct val="170000"/>
              </a:lnSpc>
              <a:spcAft>
                <a:spcPts val="0"/>
              </a:spcAft>
              <a:buFont typeface="Arial" panose="020B0604020202020204" pitchFamily="34" charset="0"/>
              <a:buNone/>
              <a:defRPr/>
            </a:pPr>
            <a:r>
              <a:rPr lang="en-US" dirty="0"/>
              <a:t># Do not remove the following line, or various programs</a:t>
            </a:r>
          </a:p>
          <a:p>
            <a:pPr algn="just" eaLnBrk="1" fontAlgn="auto" hangingPunct="1">
              <a:lnSpc>
                <a:spcPct val="170000"/>
              </a:lnSpc>
              <a:spcAft>
                <a:spcPts val="0"/>
              </a:spcAft>
              <a:buFont typeface="Arial" panose="020B0604020202020204" pitchFamily="34" charset="0"/>
              <a:buNone/>
              <a:defRPr/>
            </a:pPr>
            <a:r>
              <a:rPr lang="en-US" dirty="0"/>
              <a:t># that require network functionality will fail.</a:t>
            </a:r>
          </a:p>
          <a:p>
            <a:pPr algn="just" eaLnBrk="1" fontAlgn="auto" hangingPunct="1">
              <a:lnSpc>
                <a:spcPct val="170000"/>
              </a:lnSpc>
              <a:spcAft>
                <a:spcPts val="0"/>
              </a:spcAft>
              <a:buFont typeface="Arial" panose="020B0604020202020204" pitchFamily="34" charset="0"/>
              <a:buNone/>
              <a:defRPr/>
            </a:pPr>
            <a:r>
              <a:rPr lang="en-US" dirty="0"/>
              <a:t>127.0.0.1 rose </a:t>
            </a:r>
            <a:r>
              <a:rPr lang="en-US" dirty="0" err="1"/>
              <a:t>localhost.localdomain</a:t>
            </a:r>
            <a:r>
              <a:rPr lang="en-US" dirty="0"/>
              <a:t> </a:t>
            </a:r>
            <a:r>
              <a:rPr lang="en-US" dirty="0" err="1"/>
              <a:t>localhost</a:t>
            </a:r>
            <a:endParaRPr lang="en-US" dirty="0"/>
          </a:p>
          <a:p>
            <a:pPr algn="just" eaLnBrk="1" fontAlgn="auto" hangingPunct="1">
              <a:lnSpc>
                <a:spcPct val="170000"/>
              </a:lnSpc>
              <a:spcAft>
                <a:spcPts val="0"/>
              </a:spcAft>
              <a:buFont typeface="Arial" panose="020B0604020202020204" pitchFamily="34" charset="0"/>
              <a:buNone/>
              <a:defRPr/>
            </a:pPr>
            <a:r>
              <a:rPr lang="en-US" dirty="0"/>
              <a:t>192.168.0.1 bravo.example.com bravo</a:t>
            </a:r>
          </a:p>
          <a:p>
            <a:pPr algn="just" eaLnBrk="1" fontAlgn="auto" hangingPunct="1">
              <a:lnSpc>
                <a:spcPct val="170000"/>
              </a:lnSpc>
              <a:spcAft>
                <a:spcPts val="0"/>
              </a:spcAft>
              <a:buFont typeface="Arial" panose="020B0604020202020204" pitchFamily="34" charset="0"/>
              <a:buNone/>
              <a:defRPr/>
            </a:pPr>
            <a:r>
              <a:rPr lang="en-US" dirty="0"/>
              <a:t>192.168.0.4 mp3server</a:t>
            </a:r>
          </a:p>
          <a:p>
            <a:pPr algn="just" eaLnBrk="1" fontAlgn="auto" hangingPunct="1">
              <a:lnSpc>
                <a:spcPct val="170000"/>
              </a:lnSpc>
              <a:spcAft>
                <a:spcPts val="0"/>
              </a:spcAft>
              <a:buFont typeface="Arial" panose="020B0604020202020204" pitchFamily="34" charset="0"/>
              <a:buNone/>
              <a:defRPr/>
            </a:pPr>
            <a:r>
              <a:rPr lang="en-US" dirty="0"/>
              <a:t>192.168.0.5 workstation</a:t>
            </a:r>
          </a:p>
          <a:p>
            <a:pPr algn="just" eaLnBrk="1" fontAlgn="auto" hangingPunct="1">
              <a:lnSpc>
                <a:spcPct val="170000"/>
              </a:lnSpc>
              <a:spcAft>
                <a:spcPts val="0"/>
              </a:spcAft>
              <a:buFont typeface="Arial" panose="020B0604020202020204" pitchFamily="34" charset="0"/>
              <a:buNone/>
              <a:defRPr/>
            </a:pPr>
            <a:r>
              <a:rPr lang="en-US" dirty="0"/>
              <a:t>192.168.0.10 rose</a:t>
            </a:r>
          </a:p>
          <a:p>
            <a:pPr algn="just" eaLnBrk="1" fontAlgn="auto" hangingPunct="1">
              <a:lnSpc>
                <a:spcPct val="170000"/>
              </a:lnSpc>
              <a:spcAft>
                <a:spcPts val="0"/>
              </a:spcAft>
              <a:buFont typeface="Arial" panose="020B0604020202020204" pitchFamily="34" charset="0"/>
              <a:buNone/>
              <a:defRPr/>
            </a:pP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B8B1-84F9-4D5E-B19A-DB4106C54B8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1987" name="Content Placeholder 2">
            <a:extLst>
              <a:ext uri="{FF2B5EF4-FFF2-40B4-BE49-F238E27FC236}">
                <a16:creationId xmlns:a16="http://schemas.microsoft.com/office/drawing/2014/main" id="{D75B89FD-165E-40AA-A560-0F40CBD1289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16)</a:t>
            </a:r>
            <a:r>
              <a:rPr lang="en-IN" altLang="en-US" dirty="0"/>
              <a:t> </a:t>
            </a:r>
            <a:r>
              <a:rPr lang="en-US" altLang="en-US" b="1" dirty="0"/>
              <a:t>/</a:t>
            </a:r>
            <a:r>
              <a:rPr lang="en-US" altLang="en-US" b="1" dirty="0" err="1"/>
              <a:t>etc</a:t>
            </a:r>
            <a:r>
              <a:rPr lang="en-US" altLang="en-US" b="1" dirty="0"/>
              <a:t>/</a:t>
            </a:r>
            <a:r>
              <a:rPr lang="en-US" altLang="en-US" b="1" dirty="0" err="1"/>
              <a:t>inittab</a:t>
            </a:r>
            <a:r>
              <a:rPr lang="en-US" altLang="en-US" b="1" dirty="0"/>
              <a:t> </a:t>
            </a:r>
            <a:r>
              <a:rPr lang="en-US" altLang="en-US" dirty="0"/>
              <a:t>(RHEL): </a:t>
            </a:r>
          </a:p>
          <a:p>
            <a:pPr lvl="1" algn="just" eaLnBrk="1" hangingPunct="1">
              <a:lnSpc>
                <a:spcPct val="150000"/>
              </a:lnSpc>
            </a:pPr>
            <a:r>
              <a:rPr lang="en-US" altLang="en-US" sz="2600" dirty="0"/>
              <a:t>Initialization table Under RHEL, this file controls how the System V </a:t>
            </a:r>
            <a:r>
              <a:rPr lang="en-US" altLang="en-US" sz="2600" dirty="0" err="1"/>
              <a:t>init</a:t>
            </a:r>
            <a:r>
              <a:rPr lang="en-US" altLang="en-US" sz="2600" dirty="0"/>
              <a:t> process behaves. </a:t>
            </a:r>
          </a:p>
          <a:p>
            <a:pPr lvl="1" algn="just" eaLnBrk="1" hangingPunct="1">
              <a:lnSpc>
                <a:spcPct val="150000"/>
              </a:lnSpc>
            </a:pPr>
            <a:r>
              <a:rPr lang="en-US" altLang="en-US" sz="2600" dirty="0"/>
              <a:t>Fedora has replaced the System V </a:t>
            </a:r>
            <a:r>
              <a:rPr lang="en-US" altLang="en-US" sz="2600" dirty="0" err="1"/>
              <a:t>init</a:t>
            </a:r>
            <a:r>
              <a:rPr lang="en-US" altLang="en-US" sz="2600" dirty="0"/>
              <a:t> daemon with the Upstart </a:t>
            </a:r>
            <a:r>
              <a:rPr lang="en-US" altLang="en-US" sz="2600" dirty="0" err="1"/>
              <a:t>init</a:t>
            </a:r>
            <a:r>
              <a:rPr lang="en-US" altLang="en-US" sz="2600" dirty="0"/>
              <a:t> daemon.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67A8-3575-4594-8FEF-833C524D7A7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3011" name="Content Placeholder 2">
            <a:extLst>
              <a:ext uri="{FF2B5EF4-FFF2-40B4-BE49-F238E27FC236}">
                <a16:creationId xmlns:a16="http://schemas.microsoft.com/office/drawing/2014/main" id="{823C9EC4-2C29-4760-B1FF-A992A80977B9}"/>
              </a:ext>
            </a:extLst>
          </p:cNvPr>
          <p:cNvSpPr>
            <a:spLocks noGrp="1"/>
          </p:cNvSpPr>
          <p:nvPr>
            <p:ph idx="1"/>
          </p:nvPr>
        </p:nvSpPr>
        <p:spPr/>
        <p:txBody>
          <a:bodyPr/>
          <a:lstStyle/>
          <a:p>
            <a:pPr algn="just" eaLnBrk="1" hangingPunct="1">
              <a:lnSpc>
                <a:spcPct val="150000"/>
              </a:lnSpc>
            </a:pPr>
            <a:r>
              <a:rPr lang="en-US" altLang="en-US"/>
              <a:t>Each line in inittab contains four colon-separated fields: 	</a:t>
            </a:r>
            <a:r>
              <a:rPr lang="en-US" altLang="en-US" b="1"/>
              <a:t>id:runlevel:action:process</a:t>
            </a:r>
          </a:p>
          <a:p>
            <a:pPr algn="just" eaLnBrk="1" hangingPunct="1">
              <a:lnSpc>
                <a:spcPct val="150000"/>
              </a:lnSpc>
            </a:pPr>
            <a:r>
              <a:rPr lang="en-US" altLang="en-US"/>
              <a:t>The id uniquely identifies an entry in the inittab file. </a:t>
            </a:r>
          </a:p>
          <a:p>
            <a:pPr algn="just" eaLnBrk="1" hangingPunct="1">
              <a:lnSpc>
                <a:spcPct val="150000"/>
              </a:lnSpc>
            </a:pPr>
            <a:r>
              <a:rPr lang="en-US" altLang="en-US"/>
              <a:t>The runlevel is the system runlevel(s) at which process is executed. The runlevel consists of zero or more characters chosen from 0123456S. If more than one runlevel is listed, the associated process is executed at each of the specified runlevels.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4714-E36C-4610-BCE0-F705523EFBEC}"/>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4035" name="Content Placeholder 2">
            <a:extLst>
              <a:ext uri="{FF2B5EF4-FFF2-40B4-BE49-F238E27FC236}">
                <a16:creationId xmlns:a16="http://schemas.microsoft.com/office/drawing/2014/main" id="{865ED1AB-336E-4F2B-9D3B-B53949FDC2B9}"/>
              </a:ext>
            </a:extLst>
          </p:cNvPr>
          <p:cNvSpPr>
            <a:spLocks noGrp="1"/>
          </p:cNvSpPr>
          <p:nvPr>
            <p:ph idx="1"/>
          </p:nvPr>
        </p:nvSpPr>
        <p:spPr/>
        <p:txBody>
          <a:bodyPr/>
          <a:lstStyle/>
          <a:p>
            <a:pPr algn="just" eaLnBrk="1" hangingPunct="1">
              <a:lnSpc>
                <a:spcPct val="150000"/>
              </a:lnSpc>
            </a:pPr>
            <a:r>
              <a:rPr lang="en-US" altLang="en-US"/>
              <a:t>The action is one of the following keywords: respawn, wait, once, boot, bootwait, ondemand, powerfail, powerwait, powerokwait, powerfailnow, ctrlaltdel, kbrequest, off, ondemand, initdefault, or sysinit. </a:t>
            </a:r>
          </a:p>
          <a:p>
            <a:pPr algn="just" eaLnBrk="1" hangingPunct="1">
              <a:lnSpc>
                <a:spcPct val="150000"/>
              </a:lnSpc>
            </a:pPr>
            <a:r>
              <a:rPr lang="en-US" altLang="en-US"/>
              <a:t>The wait keyword instructs init to start the process and wait for it to terminate.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85B8-6B6D-415E-B50C-8111CFE411CB}"/>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5059" name="Content Placeholder 2">
            <a:extLst>
              <a:ext uri="{FF2B5EF4-FFF2-40B4-BE49-F238E27FC236}">
                <a16:creationId xmlns:a16="http://schemas.microsoft.com/office/drawing/2014/main" id="{B6FF2139-BE7F-41E3-9FEF-088774FAE77E}"/>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17) </a:t>
            </a:r>
            <a:r>
              <a:rPr lang="en-US" altLang="en-US" b="1" dirty="0"/>
              <a:t>/</a:t>
            </a:r>
            <a:r>
              <a:rPr lang="en-US" altLang="en-US" b="1" dirty="0" err="1"/>
              <a:t>etc</a:t>
            </a:r>
            <a:r>
              <a:rPr lang="en-US" altLang="en-US" b="1" dirty="0"/>
              <a:t>/</a:t>
            </a:r>
            <a:r>
              <a:rPr lang="en-US" altLang="en-US" b="1" dirty="0" err="1"/>
              <a:t>motd</a:t>
            </a:r>
            <a:r>
              <a:rPr lang="en-US" altLang="en-US" b="1" dirty="0"/>
              <a:t>: </a:t>
            </a:r>
          </a:p>
          <a:p>
            <a:pPr lvl="1" algn="just" eaLnBrk="1" hangingPunct="1">
              <a:lnSpc>
                <a:spcPct val="150000"/>
              </a:lnSpc>
            </a:pPr>
            <a:r>
              <a:rPr lang="en-US" altLang="en-US" sz="2600" dirty="0"/>
              <a:t>Contains the message of the day, which can be displayed each time someone logs in using a textual login. </a:t>
            </a:r>
          </a:p>
          <a:p>
            <a:pPr lvl="1" algn="just" eaLnBrk="1" hangingPunct="1">
              <a:lnSpc>
                <a:spcPct val="150000"/>
              </a:lnSpc>
            </a:pPr>
            <a:r>
              <a:rPr lang="en-US" altLang="en-US" sz="2600" dirty="0"/>
              <a:t>This file typically contains site policy and legal information. </a:t>
            </a:r>
          </a:p>
          <a:p>
            <a:pPr lvl="1" algn="just" eaLnBrk="1" hangingPunct="1">
              <a:lnSpc>
                <a:spcPct val="150000"/>
              </a:lnSpc>
            </a:pPr>
            <a:r>
              <a:rPr lang="en-US" altLang="en-US" sz="2600" dirty="0"/>
              <a:t>Keep this file short because users tend to see the message many times.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C8D1-B530-4A36-B189-B2731D8D858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6083" name="Content Placeholder 2">
            <a:extLst>
              <a:ext uri="{FF2B5EF4-FFF2-40B4-BE49-F238E27FC236}">
                <a16:creationId xmlns:a16="http://schemas.microsoft.com/office/drawing/2014/main" id="{9C5BA682-44B2-47AA-B75D-C357EFE0F9DD}"/>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18) </a:t>
            </a:r>
            <a:r>
              <a:rPr lang="en-US" altLang="en-US" b="1" dirty="0"/>
              <a:t>/</a:t>
            </a:r>
            <a:r>
              <a:rPr lang="en-US" altLang="en-US" b="1" dirty="0" err="1"/>
              <a:t>etc</a:t>
            </a:r>
            <a:r>
              <a:rPr lang="en-US" altLang="en-US" b="1" dirty="0"/>
              <a:t>/</a:t>
            </a:r>
            <a:r>
              <a:rPr lang="en-US" altLang="en-US" b="1" dirty="0" err="1"/>
              <a:t>mtab</a:t>
            </a:r>
            <a:r>
              <a:rPr lang="en-US" altLang="en-US" b="1" dirty="0"/>
              <a:t>: </a:t>
            </a:r>
          </a:p>
          <a:p>
            <a:pPr lvl="1" algn="just" eaLnBrk="1" hangingPunct="1">
              <a:lnSpc>
                <a:spcPct val="150000"/>
              </a:lnSpc>
            </a:pPr>
            <a:r>
              <a:rPr lang="en-US" altLang="en-US" sz="2500" dirty="0"/>
              <a:t>When you call mount without any arguments, it consults this file and displays a list of mounted devices. </a:t>
            </a:r>
          </a:p>
          <a:p>
            <a:pPr lvl="1" algn="just" eaLnBrk="1" hangingPunct="1">
              <a:lnSpc>
                <a:spcPct val="150000"/>
              </a:lnSpc>
            </a:pPr>
            <a:r>
              <a:rPr lang="en-US" altLang="en-US" sz="2500" dirty="0"/>
              <a:t>Each time you (or an </a:t>
            </a:r>
            <a:r>
              <a:rPr lang="en-US" altLang="en-US" sz="2500" dirty="0" err="1"/>
              <a:t>init</a:t>
            </a:r>
            <a:r>
              <a:rPr lang="en-US" altLang="en-US" sz="2500" dirty="0"/>
              <a:t> script) call mount or </a:t>
            </a:r>
            <a:r>
              <a:rPr lang="en-US" altLang="en-US" sz="2500" dirty="0" err="1"/>
              <a:t>umount</a:t>
            </a:r>
            <a:r>
              <a:rPr lang="en-US" altLang="en-US" sz="2500" dirty="0"/>
              <a:t>, these utilities make the necessary changes to </a:t>
            </a:r>
            <a:r>
              <a:rPr lang="en-US" altLang="en-US" sz="2500" dirty="0" err="1"/>
              <a:t>mtab</a:t>
            </a:r>
            <a:r>
              <a:rPr lang="en-US" altLang="en-US" sz="2500" dirty="0"/>
              <a:t>. </a:t>
            </a:r>
          </a:p>
          <a:p>
            <a:pPr lvl="1" algn="just" eaLnBrk="1" hangingPunct="1">
              <a:lnSpc>
                <a:spcPct val="150000"/>
              </a:lnSpc>
            </a:pPr>
            <a:r>
              <a:rPr lang="en-US" altLang="en-US" sz="2500" dirty="0"/>
              <a:t>Although this is an ASCII text file, you should not edit 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CADF-09EE-4E4C-B7B1-CFBAB5A0FC75}"/>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7107" name="Content Placeholder 2">
            <a:extLst>
              <a:ext uri="{FF2B5EF4-FFF2-40B4-BE49-F238E27FC236}">
                <a16:creationId xmlns:a16="http://schemas.microsoft.com/office/drawing/2014/main" id="{BEF0E4AC-E8CD-4B60-B985-766812FA9B2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19)</a:t>
            </a:r>
            <a:r>
              <a:rPr lang="en-IN" altLang="en-US" dirty="0"/>
              <a:t> </a:t>
            </a:r>
            <a:r>
              <a:rPr lang="en-US" altLang="en-US" b="1" dirty="0"/>
              <a:t>/</a:t>
            </a:r>
            <a:r>
              <a:rPr lang="en-US" altLang="en-US" b="1" dirty="0" err="1"/>
              <a:t>etc</a:t>
            </a:r>
            <a:r>
              <a:rPr lang="en-US" altLang="en-US" b="1" dirty="0"/>
              <a:t>/</a:t>
            </a:r>
            <a:r>
              <a:rPr lang="en-US" altLang="en-US" b="1" dirty="0" err="1"/>
              <a:t>netgroup</a:t>
            </a:r>
            <a:r>
              <a:rPr lang="en-US" altLang="en-US" b="1" dirty="0"/>
              <a:t>:</a:t>
            </a:r>
            <a:r>
              <a:rPr lang="en-US" altLang="en-US" dirty="0"/>
              <a:t> </a:t>
            </a:r>
          </a:p>
          <a:p>
            <a:pPr algn="just" eaLnBrk="1" hangingPunct="1">
              <a:lnSpc>
                <a:spcPct val="150000"/>
              </a:lnSpc>
            </a:pPr>
            <a:r>
              <a:rPr lang="en-US" altLang="en-US" dirty="0"/>
              <a:t>Defines </a:t>
            </a:r>
            <a:r>
              <a:rPr lang="en-US" altLang="en-US" dirty="0" err="1"/>
              <a:t>netgroups</a:t>
            </a:r>
            <a:r>
              <a:rPr lang="en-US" altLang="en-US" dirty="0"/>
              <a:t>, which are used for checking permissions when performing remote logins and remote mounts and when starting remote shells.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1836-970D-4CC9-BE5B-15E5AACF544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8131" name="Content Placeholder 2">
            <a:extLst>
              <a:ext uri="{FF2B5EF4-FFF2-40B4-BE49-F238E27FC236}">
                <a16:creationId xmlns:a16="http://schemas.microsoft.com/office/drawing/2014/main" id="{CC0BEF92-0B77-43B8-96BF-2A205B45D37D}"/>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20) </a:t>
            </a:r>
            <a:r>
              <a:rPr lang="en-US" altLang="en-US" b="1" dirty="0"/>
              <a:t>/</a:t>
            </a:r>
            <a:r>
              <a:rPr lang="en-US" altLang="en-US" b="1" dirty="0" err="1"/>
              <a:t>etc</a:t>
            </a:r>
            <a:r>
              <a:rPr lang="en-US" altLang="en-US" b="1" dirty="0"/>
              <a:t>/</a:t>
            </a:r>
            <a:r>
              <a:rPr lang="en-US" altLang="en-US" b="1" dirty="0" err="1"/>
              <a:t>nsswitch.conf</a:t>
            </a:r>
            <a:r>
              <a:rPr lang="en-US" altLang="en-US" b="1" dirty="0"/>
              <a:t>: </a:t>
            </a:r>
          </a:p>
          <a:p>
            <a:pPr algn="just" eaLnBrk="1" hangingPunct="1">
              <a:lnSpc>
                <a:spcPct val="150000"/>
              </a:lnSpc>
            </a:pPr>
            <a:r>
              <a:rPr lang="en-US" altLang="en-US" dirty="0"/>
              <a:t>Specifies whether a system uses as the source of certain information NIS, DNS, local files, or a combination, and in what order it consults these 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F8E6-8BC9-4FBE-8347-D564D2AFB13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49155" name="Content Placeholder 2">
            <a:extLst>
              <a:ext uri="{FF2B5EF4-FFF2-40B4-BE49-F238E27FC236}">
                <a16:creationId xmlns:a16="http://schemas.microsoft.com/office/drawing/2014/main" id="{D4CAA1BA-8E54-4C52-99E9-9DB4F49E83E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21)</a:t>
            </a:r>
            <a:r>
              <a:rPr lang="en-IN" altLang="en-US" dirty="0"/>
              <a:t> </a:t>
            </a:r>
            <a:r>
              <a:rPr lang="en-US" altLang="en-US" b="1" dirty="0"/>
              <a:t>/</a:t>
            </a:r>
            <a:r>
              <a:rPr lang="en-US" altLang="en-US" b="1" dirty="0" err="1"/>
              <a:t>etc</a:t>
            </a:r>
            <a:r>
              <a:rPr lang="en-US" altLang="en-US" b="1" dirty="0"/>
              <a:t>/</a:t>
            </a:r>
            <a:r>
              <a:rPr lang="en-US" altLang="en-US" b="1" dirty="0" err="1"/>
              <a:t>pam.d</a:t>
            </a:r>
            <a:r>
              <a:rPr lang="en-US" altLang="en-US" b="1" dirty="0"/>
              <a:t>: </a:t>
            </a:r>
          </a:p>
          <a:p>
            <a:pPr algn="just" eaLnBrk="1" hangingPunct="1">
              <a:lnSpc>
                <a:spcPct val="150000"/>
              </a:lnSpc>
            </a:pPr>
            <a:r>
              <a:rPr lang="en-US" altLang="en-US" dirty="0"/>
              <a:t>Files in this directory specify the authentication methods used by PAM applications.</a:t>
            </a:r>
          </a:p>
          <a:p>
            <a:pPr algn="just" eaLnBrk="1" hangingPunct="1">
              <a:lnSpc>
                <a:spcPct val="150000"/>
              </a:lnSpc>
              <a:buFont typeface="Arial" panose="020B0604020202020204" pitchFamily="34" charset="0"/>
              <a:buNone/>
            </a:pPr>
            <a:r>
              <a:rPr lang="en-IN" altLang="en-US" dirty="0"/>
              <a:t>	</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CF34-6576-40B8-8F98-26D9EFC5719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64937804-E904-44D3-8F9D-67FC6EC3BB2D}"/>
              </a:ext>
            </a:extLst>
          </p:cNvPr>
          <p:cNvSpPr>
            <a:spLocks noGrp="1"/>
          </p:cNvSpPr>
          <p:nvPr>
            <p:ph idx="1"/>
          </p:nvPr>
        </p:nvSpPr>
        <p:spPr/>
        <p:txBody>
          <a:bodyPr rtlCol="0">
            <a:normAutofit/>
          </a:bodyPr>
          <a:lstStyle/>
          <a:p>
            <a:pPr marL="514350" indent="-514350" algn="just" eaLnBrk="1" fontAlgn="auto" hangingPunct="1">
              <a:lnSpc>
                <a:spcPct val="150000"/>
              </a:lnSpc>
              <a:spcAft>
                <a:spcPts val="0"/>
              </a:spcAft>
              <a:buClr>
                <a:schemeClr val="tx1"/>
              </a:buClr>
              <a:buFont typeface="Arial" panose="020B0604020202020204" pitchFamily="34" charset="0"/>
              <a:buAutoNum type="arabicParenR"/>
              <a:defRPr/>
            </a:pPr>
            <a:r>
              <a:rPr lang="en-US" b="1" dirty="0"/>
              <a:t>~/.</a:t>
            </a:r>
            <a:r>
              <a:rPr lang="en-US" b="1" dirty="0" err="1"/>
              <a:t>bash_profile</a:t>
            </a:r>
            <a:r>
              <a:rPr lang="en-US" b="1" dirty="0"/>
              <a:t>: </a:t>
            </a:r>
          </a:p>
          <a:p>
            <a:pPr lvl="1" algn="just" eaLnBrk="1" fontAlgn="auto" hangingPunct="1">
              <a:lnSpc>
                <a:spcPct val="150000"/>
              </a:lnSpc>
              <a:spcAft>
                <a:spcPts val="0"/>
              </a:spcAft>
              <a:defRPr/>
            </a:pPr>
            <a:r>
              <a:rPr lang="en-US" sz="2600" dirty="0"/>
              <a:t>It Contains an individual user’s login shell initialization script. </a:t>
            </a:r>
          </a:p>
          <a:p>
            <a:pPr lvl="1" algn="just" eaLnBrk="1" fontAlgn="auto" hangingPunct="1">
              <a:lnSpc>
                <a:spcPct val="150000"/>
              </a:lnSpc>
              <a:spcAft>
                <a:spcPts val="0"/>
              </a:spcAft>
              <a:defRPr/>
            </a:pPr>
            <a:r>
              <a:rPr lang="en-US" sz="2600" dirty="0"/>
              <a:t>The shell executes the commands in this file in the same environment as the shell each time a user logs in.</a:t>
            </a:r>
          </a:p>
          <a:p>
            <a:pPr lvl="1" algn="just" eaLnBrk="1" fontAlgn="auto" hangingPunct="1">
              <a:lnSpc>
                <a:spcPct val="150000"/>
              </a:lnSpc>
              <a:spcAft>
                <a:spcPts val="0"/>
              </a:spcAft>
              <a:defRPr/>
            </a:pPr>
            <a:r>
              <a:rPr lang="en-US" sz="2600" dirty="0"/>
              <a:t>The file must be located in a user’s home directory.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4603-0738-4B3F-90B5-77995C370773}"/>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0179" name="Content Placeholder 2">
            <a:extLst>
              <a:ext uri="{FF2B5EF4-FFF2-40B4-BE49-F238E27FC236}">
                <a16:creationId xmlns:a16="http://schemas.microsoft.com/office/drawing/2014/main" id="{4A2C72F1-B587-4100-A218-5248D6D8AFE0}"/>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22)</a:t>
            </a:r>
            <a:r>
              <a:rPr lang="en-IN" altLang="en-US" dirty="0"/>
              <a:t> </a:t>
            </a:r>
            <a:r>
              <a:rPr lang="en-US" altLang="en-US" b="1" dirty="0"/>
              <a:t>/</a:t>
            </a:r>
            <a:r>
              <a:rPr lang="en-US" altLang="en-US" b="1" dirty="0" err="1"/>
              <a:t>etc</a:t>
            </a:r>
            <a:r>
              <a:rPr lang="en-US" altLang="en-US" b="1" dirty="0"/>
              <a:t>/passwd: </a:t>
            </a:r>
          </a:p>
          <a:p>
            <a:pPr algn="just" eaLnBrk="1" hangingPunct="1">
              <a:lnSpc>
                <a:spcPct val="150000"/>
              </a:lnSpc>
            </a:pPr>
            <a:r>
              <a:rPr lang="en-US" altLang="en-US" dirty="0"/>
              <a:t>Describes users to the system. Do not edit this file directly. Each line in passwd has seven colon-separated fields that describe one user:</a:t>
            </a:r>
          </a:p>
          <a:p>
            <a:pPr algn="just" eaLnBrk="1" hangingPunct="1">
              <a:lnSpc>
                <a:spcPct val="150000"/>
              </a:lnSpc>
              <a:buFont typeface="Arial" panose="020B0604020202020204" pitchFamily="34" charset="0"/>
              <a:buNone/>
            </a:pPr>
            <a:r>
              <a:rPr lang="en-US" altLang="en-US" b="1" dirty="0" err="1"/>
              <a:t>login-name:dummy-password:user-ID:group-ID:info</a:t>
            </a:r>
            <a:r>
              <a:rPr lang="en-US" altLang="en-US" b="1" dirty="0"/>
              <a:t>: directory: program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9EED-5D3A-488D-8F2F-F64CF551C888}"/>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CFA8F171-1C99-42D2-9528-E3DEB11D55BA}"/>
              </a:ext>
            </a:extLst>
          </p:cNvPr>
          <p:cNvSpPr>
            <a:spLocks noGrp="1"/>
          </p:cNvSpPr>
          <p:nvPr>
            <p:ph idx="1"/>
          </p:nvPr>
        </p:nvSpPr>
        <p:spPr/>
        <p:txBody>
          <a:bodyPr rtlCol="0">
            <a:normAutofit fontScale="92500" lnSpcReduction="20000"/>
          </a:bodyPr>
          <a:lstStyle/>
          <a:p>
            <a:pPr algn="just" eaLnBrk="1" fontAlgn="auto" hangingPunct="1">
              <a:lnSpc>
                <a:spcPct val="170000"/>
              </a:lnSpc>
              <a:spcAft>
                <a:spcPts val="0"/>
              </a:spcAft>
              <a:defRPr/>
            </a:pPr>
            <a:r>
              <a:rPr lang="en-US" dirty="0"/>
              <a:t>The login-name is the user’s username—the name you enter in response to the login: prompt or GUI login screen. </a:t>
            </a:r>
          </a:p>
          <a:p>
            <a:pPr algn="just" eaLnBrk="1" fontAlgn="auto" hangingPunct="1">
              <a:lnSpc>
                <a:spcPct val="170000"/>
              </a:lnSpc>
              <a:spcAft>
                <a:spcPts val="0"/>
              </a:spcAft>
              <a:defRPr/>
            </a:pPr>
            <a:r>
              <a:rPr lang="en-US" dirty="0"/>
              <a:t>The value of the dummy-password is the character x. An encrypted/hashed password is stored in /etc/shadow. For security reasons, every account should have a password. By convention, disabled accounts have an asterisk (*) in this field.</a:t>
            </a:r>
          </a:p>
          <a:p>
            <a:pPr algn="just" eaLnBrk="1" fontAlgn="auto" hangingPunct="1">
              <a:lnSpc>
                <a:spcPct val="170000"/>
              </a:lnSpc>
              <a:spcAft>
                <a:spcPts val="0"/>
              </a:spcAft>
              <a:defRPr/>
            </a:pPr>
            <a:r>
              <a:rPr lang="en-US" dirty="0"/>
              <a:t>The user-ID is a number, with 0 indicating </a:t>
            </a:r>
            <a:r>
              <a:rPr lang="en-US" dirty="0" err="1"/>
              <a:t>Superuser</a:t>
            </a:r>
            <a:r>
              <a:rPr lang="en-US" dirty="0"/>
              <a:t> and 1–499 being reserved for system accounts.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3B09-6F48-4015-A702-9B388382744B}"/>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C4DE3D2A-5138-4177-BE1A-677D5ABAF1B1}"/>
              </a:ext>
            </a:extLst>
          </p:cNvPr>
          <p:cNvSpPr>
            <a:spLocks noGrp="1"/>
          </p:cNvSpPr>
          <p:nvPr>
            <p:ph idx="1"/>
          </p:nvPr>
        </p:nvSpPr>
        <p:spPr/>
        <p:txBody>
          <a:bodyPr rtlCol="0">
            <a:normAutofit fontScale="92500"/>
          </a:bodyPr>
          <a:lstStyle/>
          <a:p>
            <a:pPr algn="just" eaLnBrk="1" fontAlgn="auto" hangingPunct="1">
              <a:lnSpc>
                <a:spcPct val="170000"/>
              </a:lnSpc>
              <a:spcAft>
                <a:spcPts val="0"/>
              </a:spcAft>
              <a:defRPr/>
            </a:pPr>
            <a:r>
              <a:rPr lang="en-US" dirty="0"/>
              <a:t>The group-ID identifies the user as a member of a group. It is a number, with 0–499 being reserved for system accounts; see /etc/group. You can change these values and set maximum values in /etc/</a:t>
            </a:r>
            <a:r>
              <a:rPr lang="en-US" dirty="0" err="1"/>
              <a:t>login.defs</a:t>
            </a:r>
            <a:r>
              <a:rPr lang="en-US" dirty="0"/>
              <a:t>.</a:t>
            </a:r>
          </a:p>
          <a:p>
            <a:pPr algn="just" eaLnBrk="1" fontAlgn="auto" hangingPunct="1">
              <a:lnSpc>
                <a:spcPct val="170000"/>
              </a:lnSpc>
              <a:spcAft>
                <a:spcPts val="0"/>
              </a:spcAft>
              <a:defRPr/>
            </a:pPr>
            <a:r>
              <a:rPr lang="en-US" dirty="0"/>
              <a:t>The info is information that various programs, such as accounting programs and email, use to identify the user further. Normally it contains at least the first and last names of the user. It is referred to as the GECOS field.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B192-20EE-4986-90B3-5F22D40600A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3251" name="Content Placeholder 2">
            <a:extLst>
              <a:ext uri="{FF2B5EF4-FFF2-40B4-BE49-F238E27FC236}">
                <a16:creationId xmlns:a16="http://schemas.microsoft.com/office/drawing/2014/main" id="{CC72F395-BA8A-4CF3-B42E-824457EC3588}"/>
              </a:ext>
            </a:extLst>
          </p:cNvPr>
          <p:cNvSpPr>
            <a:spLocks noGrp="1"/>
          </p:cNvSpPr>
          <p:nvPr>
            <p:ph idx="1"/>
          </p:nvPr>
        </p:nvSpPr>
        <p:spPr/>
        <p:txBody>
          <a:bodyPr/>
          <a:lstStyle/>
          <a:p>
            <a:pPr algn="just" eaLnBrk="1" hangingPunct="1">
              <a:lnSpc>
                <a:spcPct val="150000"/>
              </a:lnSpc>
            </a:pPr>
            <a:r>
              <a:rPr lang="en-US" altLang="en-US"/>
              <a:t>The directory is the absolute pathname of the user’s home directory. </a:t>
            </a:r>
          </a:p>
          <a:p>
            <a:pPr algn="just" eaLnBrk="1" hangingPunct="1">
              <a:lnSpc>
                <a:spcPct val="150000"/>
              </a:lnSpc>
            </a:pPr>
            <a:r>
              <a:rPr lang="en-US" altLang="en-US"/>
              <a:t>The program is the program that runs once the user logs in. If program is not present, a value of /bin/bash is assumed. You can put /bin/tcsh here to log in using the TC Shell or /bin/zsh to log in using the Z Shell, assuming the shell you specify is installed.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E72D-1E35-4B3E-825F-66220FACEB5D}"/>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4275" name="Content Placeholder 2">
            <a:extLst>
              <a:ext uri="{FF2B5EF4-FFF2-40B4-BE49-F238E27FC236}">
                <a16:creationId xmlns:a16="http://schemas.microsoft.com/office/drawing/2014/main" id="{70347420-0C50-4516-AF03-EA089678FE21}"/>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23) /</a:t>
            </a:r>
            <a:r>
              <a:rPr lang="en-US" altLang="en-US" b="1" dirty="0" err="1"/>
              <a:t>etc</a:t>
            </a:r>
            <a:r>
              <a:rPr lang="en-US" altLang="en-US" b="1" dirty="0"/>
              <a:t>/</a:t>
            </a:r>
            <a:r>
              <a:rPr lang="en-US" altLang="en-US" b="1" dirty="0" err="1"/>
              <a:t>printcap</a:t>
            </a:r>
            <a:r>
              <a:rPr lang="en-US" altLang="en-US" b="1" dirty="0"/>
              <a:t>: </a:t>
            </a:r>
          </a:p>
          <a:p>
            <a:pPr lvl="1" algn="just" eaLnBrk="1" hangingPunct="1">
              <a:lnSpc>
                <a:spcPct val="150000"/>
              </a:lnSpc>
            </a:pPr>
            <a:r>
              <a:rPr lang="en-US" altLang="en-US" sz="2600" dirty="0"/>
              <a:t>The printer capability database. </a:t>
            </a:r>
          </a:p>
          <a:p>
            <a:pPr lvl="1" algn="just" eaLnBrk="1" hangingPunct="1">
              <a:lnSpc>
                <a:spcPct val="150000"/>
              </a:lnSpc>
            </a:pPr>
            <a:r>
              <a:rPr lang="en-US" altLang="en-US" sz="2600" dirty="0"/>
              <a:t>This file describes system printers and is derived from 4.3BSD UNIX.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07B1-7150-49D6-BD1D-5B220717BC65}"/>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5299" name="Content Placeholder 2">
            <a:extLst>
              <a:ext uri="{FF2B5EF4-FFF2-40B4-BE49-F238E27FC236}">
                <a16:creationId xmlns:a16="http://schemas.microsoft.com/office/drawing/2014/main" id="{33C62C91-2425-475B-AF80-B5336973248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24)</a:t>
            </a:r>
            <a:r>
              <a:rPr lang="en-IN" altLang="en-US" dirty="0"/>
              <a:t> </a:t>
            </a:r>
            <a:r>
              <a:rPr lang="en-US" altLang="en-US" b="1" dirty="0"/>
              <a:t>/</a:t>
            </a:r>
            <a:r>
              <a:rPr lang="en-US" altLang="en-US" b="1" dirty="0" err="1"/>
              <a:t>etc</a:t>
            </a:r>
            <a:r>
              <a:rPr lang="en-US" altLang="en-US" b="1" dirty="0"/>
              <a:t>/profile</a:t>
            </a:r>
            <a:r>
              <a:rPr lang="en-US" altLang="en-US" dirty="0"/>
              <a:t>: </a:t>
            </a:r>
          </a:p>
          <a:p>
            <a:pPr lvl="1" algn="just" eaLnBrk="1" hangingPunct="1">
              <a:lnSpc>
                <a:spcPct val="150000"/>
              </a:lnSpc>
            </a:pPr>
            <a:r>
              <a:rPr lang="en-US" altLang="en-US" sz="2600" dirty="0"/>
              <a:t>Contains a systemwide interactive shell initialization script for environment and start-up programs. </a:t>
            </a:r>
          </a:p>
          <a:p>
            <a:pPr lvl="1" algn="just" eaLnBrk="1" hangingPunct="1">
              <a:lnSpc>
                <a:spcPct val="150000"/>
              </a:lnSpc>
            </a:pPr>
            <a:r>
              <a:rPr lang="en-US" altLang="en-US" sz="2600" dirty="0"/>
              <a:t>When you log in, the shell immediately executes the commands in this file in the same environment as the shell.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1FE0-7299-44F4-A78E-B80EF938A81B}"/>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6323" name="Content Placeholder 2">
            <a:extLst>
              <a:ext uri="{FF2B5EF4-FFF2-40B4-BE49-F238E27FC236}">
                <a16:creationId xmlns:a16="http://schemas.microsoft.com/office/drawing/2014/main" id="{69538DC2-28CA-4F39-BF0B-FE2CEA1B7217}"/>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a:t>  Following is an example of a /etc/profile file that displays the message of the day (the /etc/motd file), sets the file-creation mask and sets the interrupt character to CONTROL-C:</a:t>
            </a:r>
          </a:p>
          <a:p>
            <a:pPr algn="just" eaLnBrk="1" hangingPunct="1">
              <a:lnSpc>
                <a:spcPct val="150000"/>
              </a:lnSpc>
              <a:buFont typeface="Arial" panose="020B0604020202020204" pitchFamily="34" charset="0"/>
              <a:buNone/>
            </a:pPr>
            <a:r>
              <a:rPr lang="en-US" altLang="en-US" b="1"/>
              <a:t># cat /etc/profile</a:t>
            </a:r>
          </a:p>
          <a:p>
            <a:pPr algn="just" eaLnBrk="1" hangingPunct="1">
              <a:lnSpc>
                <a:spcPct val="150000"/>
              </a:lnSpc>
              <a:buFont typeface="Arial" panose="020B0604020202020204" pitchFamily="34" charset="0"/>
              <a:buNone/>
            </a:pPr>
            <a:r>
              <a:rPr lang="en-US" altLang="en-US"/>
              <a:t>cat /etc/motd</a:t>
            </a:r>
          </a:p>
          <a:p>
            <a:pPr algn="just" eaLnBrk="1" hangingPunct="1">
              <a:lnSpc>
                <a:spcPct val="150000"/>
              </a:lnSpc>
              <a:buFont typeface="Arial" panose="020B0604020202020204" pitchFamily="34" charset="0"/>
              <a:buNone/>
            </a:pPr>
            <a:r>
              <a:rPr lang="en-US" altLang="en-US"/>
              <a:t>umask 022</a:t>
            </a:r>
          </a:p>
          <a:p>
            <a:pPr algn="just" eaLnBrk="1" hangingPunct="1">
              <a:lnSpc>
                <a:spcPct val="150000"/>
              </a:lnSpc>
              <a:buFont typeface="Arial" panose="020B0604020202020204" pitchFamily="34" charset="0"/>
              <a:buNone/>
            </a:pPr>
            <a:r>
              <a:rPr lang="en-US" altLang="en-US"/>
              <a:t>stty intr '^c'</a:t>
            </a:r>
          </a:p>
          <a:p>
            <a:pPr eaLnBrk="1" hangingPunct="1">
              <a:lnSpc>
                <a:spcPct val="150000"/>
              </a:lnSpc>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531E-6BAD-4D69-AF87-0FAA0CAA89AC}"/>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7347" name="Content Placeholder 2">
            <a:extLst>
              <a:ext uri="{FF2B5EF4-FFF2-40B4-BE49-F238E27FC236}">
                <a16:creationId xmlns:a16="http://schemas.microsoft.com/office/drawing/2014/main" id="{24C102C8-9A4F-4874-A8EA-2D32239CE656}"/>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25) </a:t>
            </a:r>
            <a:r>
              <a:rPr lang="en-US" altLang="en-US" b="1" dirty="0"/>
              <a:t>/</a:t>
            </a:r>
            <a:r>
              <a:rPr lang="en-US" altLang="en-US" b="1" dirty="0" err="1"/>
              <a:t>etc</a:t>
            </a:r>
            <a:r>
              <a:rPr lang="en-US" altLang="en-US" b="1" dirty="0"/>
              <a:t>/protocols: </a:t>
            </a:r>
          </a:p>
          <a:p>
            <a:pPr lvl="1" algn="just" eaLnBrk="1" hangingPunct="1">
              <a:lnSpc>
                <a:spcPct val="150000"/>
              </a:lnSpc>
            </a:pPr>
            <a:r>
              <a:rPr lang="en-US" altLang="en-US" sz="2600" dirty="0"/>
              <a:t>Provides protocol numbers, aliases, and brief definitions for DARPA Internet TCP/IP protocols. </a:t>
            </a:r>
          </a:p>
          <a:p>
            <a:pPr lvl="1" algn="just" eaLnBrk="1" hangingPunct="1">
              <a:lnSpc>
                <a:spcPct val="150000"/>
              </a:lnSpc>
            </a:pPr>
            <a:r>
              <a:rPr lang="en-US" altLang="en-US" sz="2600" dirty="0"/>
              <a:t>Do not modify this file.</a:t>
            </a:r>
          </a:p>
          <a:p>
            <a:pPr algn="just" eaLnBrk="1" hangingPunct="1">
              <a:lnSpc>
                <a:spcPct val="150000"/>
              </a:lnSpc>
              <a:buFont typeface="Arial" panose="020B0604020202020204" pitchFamily="34" charset="0"/>
              <a:buNone/>
            </a:pP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7BBA-5E29-4A98-8FA3-57E4DB1F2095}"/>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8371" name="Content Placeholder 2">
            <a:extLst>
              <a:ext uri="{FF2B5EF4-FFF2-40B4-BE49-F238E27FC236}">
                <a16:creationId xmlns:a16="http://schemas.microsoft.com/office/drawing/2014/main" id="{16761587-AA20-44A9-BB73-66EDE394C0A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26) </a:t>
            </a:r>
            <a:r>
              <a:rPr lang="en-US" altLang="en-US" b="1" dirty="0"/>
              <a:t>/</a:t>
            </a:r>
            <a:r>
              <a:rPr lang="en-US" altLang="en-US" b="1" dirty="0" err="1"/>
              <a:t>etc</a:t>
            </a:r>
            <a:r>
              <a:rPr lang="en-US" altLang="en-US" b="1" dirty="0"/>
              <a:t>/</a:t>
            </a:r>
            <a:r>
              <a:rPr lang="en-US" altLang="en-US" b="1" dirty="0" err="1"/>
              <a:t>rc.d</a:t>
            </a:r>
            <a:r>
              <a:rPr lang="en-US" altLang="en-US" b="1" dirty="0"/>
              <a:t>: </a:t>
            </a:r>
          </a:p>
          <a:p>
            <a:pPr lvl="1" algn="just" eaLnBrk="1" hangingPunct="1">
              <a:lnSpc>
                <a:spcPct val="150000"/>
              </a:lnSpc>
            </a:pPr>
            <a:r>
              <a:rPr lang="en-US" altLang="en-US" sz="2600" dirty="0"/>
              <a:t>Holds the system </a:t>
            </a:r>
            <a:r>
              <a:rPr lang="en-US" altLang="en-US" sz="2600" dirty="0" err="1"/>
              <a:t>init</a:t>
            </a:r>
            <a:r>
              <a:rPr lang="en-US" altLang="en-US" sz="2600" dirty="0"/>
              <a:t> scripts, also called run command (</a:t>
            </a:r>
            <a:r>
              <a:rPr lang="en-US" altLang="en-US" sz="2600" dirty="0" err="1"/>
              <a:t>rc</a:t>
            </a:r>
            <a:r>
              <a:rPr lang="en-US" altLang="en-US" sz="2600" dirty="0"/>
              <a:t>) scripts. </a:t>
            </a:r>
          </a:p>
          <a:p>
            <a:pPr lvl="1" algn="just" eaLnBrk="1" hangingPunct="1">
              <a:lnSpc>
                <a:spcPct val="150000"/>
              </a:lnSpc>
            </a:pPr>
            <a:r>
              <a:rPr lang="en-US" altLang="en-US" sz="2600" dirty="0"/>
              <a:t>The </a:t>
            </a:r>
            <a:r>
              <a:rPr lang="en-US" altLang="en-US" sz="2600" dirty="0" err="1"/>
              <a:t>init</a:t>
            </a:r>
            <a:r>
              <a:rPr lang="en-US" altLang="en-US" sz="2600" dirty="0"/>
              <a:t> program executes several </a:t>
            </a:r>
            <a:r>
              <a:rPr lang="en-US" altLang="en-US" sz="2600" dirty="0" err="1"/>
              <a:t>init</a:t>
            </a:r>
            <a:r>
              <a:rPr lang="en-US" altLang="en-US" sz="2600" dirty="0"/>
              <a:t> scripts each time the system changes state or </a:t>
            </a:r>
            <a:r>
              <a:rPr lang="en-US" altLang="en-US" sz="2600" dirty="0" err="1"/>
              <a:t>runlevel</a:t>
            </a:r>
            <a:r>
              <a:rPr lang="en-US" altLang="en-US" sz="2600"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DB44-618B-4726-8C20-28861A94EF9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59395" name="Content Placeholder 2">
            <a:extLst>
              <a:ext uri="{FF2B5EF4-FFF2-40B4-BE49-F238E27FC236}">
                <a16:creationId xmlns:a16="http://schemas.microsoft.com/office/drawing/2014/main" id="{88EEE6DF-792E-4771-B179-3FE52039D7E9}"/>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27) </a:t>
            </a:r>
            <a:r>
              <a:rPr lang="en-US" altLang="en-US" b="1" dirty="0"/>
              <a:t>/</a:t>
            </a:r>
            <a:r>
              <a:rPr lang="en-US" altLang="en-US" b="1" dirty="0" err="1"/>
              <a:t>etc</a:t>
            </a:r>
            <a:r>
              <a:rPr lang="en-US" altLang="en-US" b="1" dirty="0"/>
              <a:t>/</a:t>
            </a:r>
            <a:r>
              <a:rPr lang="en-US" altLang="en-US" b="1" dirty="0" err="1"/>
              <a:t>resolv.conf</a:t>
            </a:r>
            <a:r>
              <a:rPr lang="en-US" altLang="en-US" b="1" dirty="0"/>
              <a:t>: </a:t>
            </a:r>
          </a:p>
          <a:p>
            <a:pPr algn="just" eaLnBrk="1" hangingPunct="1">
              <a:lnSpc>
                <a:spcPct val="150000"/>
              </a:lnSpc>
            </a:pPr>
            <a:r>
              <a:rPr lang="en-US" altLang="en-US" dirty="0"/>
              <a:t>The resolver configuration file, used to provide access to DNS.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FB09-2601-4FE3-9632-00244F8811E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4339" name="Content Placeholder 2">
            <a:extLst>
              <a:ext uri="{FF2B5EF4-FFF2-40B4-BE49-F238E27FC236}">
                <a16:creationId xmlns:a16="http://schemas.microsoft.com/office/drawing/2014/main" id="{5342335F-81B5-43CA-894A-2BF92C4BAE6A}"/>
              </a:ext>
            </a:extLst>
          </p:cNvPr>
          <p:cNvSpPr>
            <a:spLocks noGrp="1"/>
          </p:cNvSpPr>
          <p:nvPr>
            <p:ph idx="1"/>
          </p:nvPr>
        </p:nvSpPr>
        <p:spPr/>
        <p:txBody>
          <a:bodyPr/>
          <a:lstStyle/>
          <a:p>
            <a:pPr algn="just" eaLnBrk="1" hangingPunct="1">
              <a:lnSpc>
                <a:spcPct val="150000"/>
              </a:lnSpc>
            </a:pPr>
            <a:r>
              <a:rPr lang="en-US" altLang="en-US"/>
              <a:t>The default Fedora/RHEL .bash_profile file executes the commands in ~/.bashrc.</a:t>
            </a:r>
          </a:p>
          <a:p>
            <a:pPr algn="just" eaLnBrk="1" hangingPunct="1">
              <a:lnSpc>
                <a:spcPct val="150000"/>
              </a:lnSpc>
            </a:pPr>
            <a:r>
              <a:rPr lang="en-US" altLang="en-US"/>
              <a:t>You can use .bash_profile to specify a terminal type (for vi, terminal emulators, and other programs), run stty to establish the terminal characteristics, set up aliases, and perform other housekeeping functions when a user logs in.</a:t>
            </a:r>
          </a:p>
          <a:p>
            <a:pPr algn="just" eaLnBrk="1" hangingPunct="1">
              <a:lnSpc>
                <a:spcPct val="150000"/>
              </a:lnSpc>
            </a:pP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0FFB-39DA-458D-81D7-924861D70BB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001441B6-9AD8-4280-9502-EBF7FC91B438}"/>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The following example shows the </a:t>
            </a:r>
            <a:r>
              <a:rPr lang="en-US" dirty="0" err="1"/>
              <a:t>resolv.conf</a:t>
            </a:r>
            <a:r>
              <a:rPr lang="en-US" dirty="0"/>
              <a:t> file for the example.com domain. </a:t>
            </a:r>
          </a:p>
          <a:p>
            <a:pPr algn="just" eaLnBrk="1" fontAlgn="auto" hangingPunct="1">
              <a:lnSpc>
                <a:spcPct val="150000"/>
              </a:lnSpc>
              <a:spcAft>
                <a:spcPts val="0"/>
              </a:spcAft>
              <a:defRPr/>
            </a:pPr>
            <a:r>
              <a:rPr lang="en-US" dirty="0"/>
              <a:t>A </a:t>
            </a:r>
            <a:r>
              <a:rPr lang="en-US" dirty="0" err="1"/>
              <a:t>resolv.conf</a:t>
            </a:r>
            <a:r>
              <a:rPr lang="en-US" dirty="0"/>
              <a:t> file usually has at least two lines—a domain line and a </a:t>
            </a:r>
            <a:r>
              <a:rPr lang="en-US" dirty="0" err="1"/>
              <a:t>nameserver</a:t>
            </a:r>
            <a:r>
              <a:rPr lang="en-US" dirty="0"/>
              <a:t> line:</a:t>
            </a:r>
          </a:p>
          <a:p>
            <a:pPr algn="just" eaLnBrk="1" fontAlgn="auto" hangingPunct="1">
              <a:lnSpc>
                <a:spcPct val="150000"/>
              </a:lnSpc>
              <a:spcAft>
                <a:spcPts val="0"/>
              </a:spcAft>
              <a:buFont typeface="Arial" panose="020B0604020202020204" pitchFamily="34" charset="0"/>
              <a:buNone/>
              <a:defRPr/>
            </a:pPr>
            <a:r>
              <a:rPr lang="en-US" b="1" dirty="0"/>
              <a:t># cat /etc/</a:t>
            </a:r>
            <a:r>
              <a:rPr lang="en-US" b="1" dirty="0" err="1"/>
              <a:t>resolv.conf</a:t>
            </a:r>
            <a:endParaRPr lang="en-US" b="1" dirty="0"/>
          </a:p>
          <a:p>
            <a:pPr algn="just" eaLnBrk="1" fontAlgn="auto" hangingPunct="1">
              <a:lnSpc>
                <a:spcPct val="150000"/>
              </a:lnSpc>
              <a:spcAft>
                <a:spcPts val="0"/>
              </a:spcAft>
              <a:buFont typeface="Arial" panose="020B0604020202020204" pitchFamily="34" charset="0"/>
              <a:buNone/>
              <a:defRPr/>
            </a:pPr>
            <a:r>
              <a:rPr lang="en-US" dirty="0"/>
              <a:t>domain example.com</a:t>
            </a:r>
          </a:p>
          <a:p>
            <a:pPr algn="just" eaLnBrk="1" fontAlgn="auto" hangingPunct="1">
              <a:lnSpc>
                <a:spcPct val="150000"/>
              </a:lnSpc>
              <a:spcAft>
                <a:spcPts val="0"/>
              </a:spcAft>
              <a:buFont typeface="Arial" panose="020B0604020202020204" pitchFamily="34" charset="0"/>
              <a:buNone/>
              <a:defRPr/>
            </a:pPr>
            <a:r>
              <a:rPr lang="en-US" dirty="0" err="1"/>
              <a:t>nameserver</a:t>
            </a:r>
            <a:r>
              <a:rPr lang="en-US" dirty="0"/>
              <a:t> 10.0.0.50</a:t>
            </a:r>
          </a:p>
          <a:p>
            <a:pPr algn="just" eaLnBrk="1" fontAlgn="auto" hangingPunct="1">
              <a:lnSpc>
                <a:spcPct val="150000"/>
              </a:lnSpc>
              <a:spcAft>
                <a:spcPts val="0"/>
              </a:spcAft>
              <a:buFont typeface="Arial" panose="020B0604020202020204" pitchFamily="34" charset="0"/>
              <a:buNone/>
              <a:defRPr/>
            </a:pPr>
            <a:r>
              <a:rPr lang="en-US" dirty="0" err="1"/>
              <a:t>nameserver</a:t>
            </a:r>
            <a:r>
              <a:rPr lang="en-US" dirty="0"/>
              <a:t> 10.0.0.51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CF3A-CD28-4768-8806-722619CF1E5F}"/>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1443" name="Content Placeholder 2">
            <a:extLst>
              <a:ext uri="{FF2B5EF4-FFF2-40B4-BE49-F238E27FC236}">
                <a16:creationId xmlns:a16="http://schemas.microsoft.com/office/drawing/2014/main" id="{3A9C0F10-36CB-4532-AD0E-08F5889023B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28) </a:t>
            </a:r>
            <a:r>
              <a:rPr lang="en-US" altLang="en-US" b="1" dirty="0"/>
              <a:t>/</a:t>
            </a:r>
            <a:r>
              <a:rPr lang="en-US" altLang="en-US" b="1" dirty="0" err="1"/>
              <a:t>etc</a:t>
            </a:r>
            <a:r>
              <a:rPr lang="en-US" altLang="en-US" b="1" dirty="0"/>
              <a:t>/</a:t>
            </a:r>
            <a:r>
              <a:rPr lang="en-US" altLang="en-US" b="1" dirty="0" err="1"/>
              <a:t>rpc</a:t>
            </a:r>
            <a:r>
              <a:rPr lang="en-US" altLang="en-US" dirty="0"/>
              <a:t>: </a:t>
            </a:r>
          </a:p>
          <a:p>
            <a:pPr lvl="1" algn="just" eaLnBrk="1" hangingPunct="1">
              <a:lnSpc>
                <a:spcPct val="150000"/>
              </a:lnSpc>
            </a:pPr>
            <a:r>
              <a:rPr lang="en-US" altLang="en-US" sz="2600" dirty="0"/>
              <a:t>Maps RPC services to RPC numbers. </a:t>
            </a:r>
          </a:p>
          <a:p>
            <a:pPr lvl="1" algn="just" eaLnBrk="1" hangingPunct="1">
              <a:lnSpc>
                <a:spcPct val="150000"/>
              </a:lnSpc>
            </a:pPr>
            <a:r>
              <a:rPr lang="en-US" altLang="en-US" sz="2600" dirty="0"/>
              <a:t>The three columns in this file show the name of the server for the RPC program, the RPC program number, and any aliases.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E647-A892-4A8C-A477-55A19DAB8102}"/>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8072A76B-29C9-4482-84F1-3E8E75873704}"/>
              </a:ext>
            </a:extLst>
          </p:cNvPr>
          <p:cNvSpPr>
            <a:spLocks noGrp="1"/>
          </p:cNvSpPr>
          <p:nvPr>
            <p:ph idx="1"/>
          </p:nvPr>
        </p:nvSpPr>
        <p:spPr/>
        <p:txBody>
          <a:bodyPr rtlCol="0">
            <a:normAutofit fontScale="92500" lnSpcReduction="20000"/>
          </a:bodyPr>
          <a:lstStyle/>
          <a:p>
            <a:pPr algn="just" eaLnBrk="1" fontAlgn="auto" hangingPunct="1">
              <a:lnSpc>
                <a:spcPct val="150000"/>
              </a:lnSpc>
              <a:spcAft>
                <a:spcPts val="0"/>
              </a:spcAft>
              <a:buFont typeface="Arial" panose="020B0604020202020204" pitchFamily="34" charset="0"/>
              <a:buNone/>
              <a:defRPr/>
            </a:pPr>
            <a:r>
              <a:rPr lang="en-IN" b="1" dirty="0"/>
              <a:t>29) </a:t>
            </a:r>
            <a:r>
              <a:rPr lang="en-US" b="1" dirty="0"/>
              <a:t>/etc/services</a:t>
            </a:r>
            <a:r>
              <a:rPr lang="en-US" dirty="0"/>
              <a:t>: </a:t>
            </a:r>
          </a:p>
          <a:p>
            <a:pPr lvl="1" algn="just" eaLnBrk="1" fontAlgn="auto" hangingPunct="1">
              <a:lnSpc>
                <a:spcPct val="150000"/>
              </a:lnSpc>
              <a:spcAft>
                <a:spcPts val="0"/>
              </a:spcAft>
              <a:defRPr/>
            </a:pPr>
            <a:r>
              <a:rPr lang="en-US" sz="2600" dirty="0"/>
              <a:t>Lists system services. </a:t>
            </a:r>
          </a:p>
          <a:p>
            <a:pPr lvl="1" algn="just" eaLnBrk="1" fontAlgn="auto" hangingPunct="1">
              <a:lnSpc>
                <a:spcPct val="150000"/>
              </a:lnSpc>
              <a:spcAft>
                <a:spcPts val="0"/>
              </a:spcAft>
              <a:defRPr/>
            </a:pPr>
            <a:r>
              <a:rPr lang="en-US" sz="2600" dirty="0"/>
              <a:t>The three columns in this file show the informal name of the service, the port number/protocol the service frequently uses, and any aliases for the service. </a:t>
            </a:r>
          </a:p>
          <a:p>
            <a:pPr lvl="1" algn="just" eaLnBrk="1" fontAlgn="auto" hangingPunct="1">
              <a:lnSpc>
                <a:spcPct val="150000"/>
              </a:lnSpc>
              <a:spcAft>
                <a:spcPts val="0"/>
              </a:spcAft>
              <a:defRPr/>
            </a:pPr>
            <a:r>
              <a:rPr lang="en-US" sz="2600" dirty="0"/>
              <a:t>This file does not specify which services are running on the local system, nor does it map services to port numbers. </a:t>
            </a:r>
          </a:p>
          <a:p>
            <a:pPr lvl="1" algn="just" eaLnBrk="1" fontAlgn="auto" hangingPunct="1">
              <a:lnSpc>
                <a:spcPct val="150000"/>
              </a:lnSpc>
              <a:spcAft>
                <a:spcPts val="0"/>
              </a:spcAft>
              <a:defRPr/>
            </a:pPr>
            <a:r>
              <a:rPr lang="en-US" sz="2600" dirty="0"/>
              <a:t>The services file is used internally to map port numbers to services for display purposes.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44B2-6230-491A-9B37-A819AC70A5C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3491" name="Content Placeholder 2">
            <a:extLst>
              <a:ext uri="{FF2B5EF4-FFF2-40B4-BE49-F238E27FC236}">
                <a16:creationId xmlns:a16="http://schemas.microsoft.com/office/drawing/2014/main" id="{9518F178-FBD4-47AB-BBA9-870280D0C1A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30) </a:t>
            </a:r>
            <a:r>
              <a:rPr lang="en-US" altLang="en-US" b="1" dirty="0"/>
              <a:t>/</a:t>
            </a:r>
            <a:r>
              <a:rPr lang="en-US" altLang="en-US" b="1" dirty="0" err="1"/>
              <a:t>etc</a:t>
            </a:r>
            <a:r>
              <a:rPr lang="en-US" altLang="en-US" b="1" dirty="0"/>
              <a:t>/shadow: </a:t>
            </a:r>
          </a:p>
          <a:p>
            <a:pPr lvl="1" algn="just" eaLnBrk="1" hangingPunct="1">
              <a:lnSpc>
                <a:spcPct val="150000"/>
              </a:lnSpc>
            </a:pPr>
            <a:r>
              <a:rPr lang="en-US" altLang="en-US" sz="2600" dirty="0"/>
              <a:t>Contains encrypted or MD5  hashed user passwords. </a:t>
            </a:r>
          </a:p>
          <a:p>
            <a:pPr lvl="1" algn="just" eaLnBrk="1" hangingPunct="1">
              <a:lnSpc>
                <a:spcPct val="150000"/>
              </a:lnSpc>
            </a:pPr>
            <a:r>
              <a:rPr lang="en-US" altLang="en-US" sz="2600" dirty="0"/>
              <a:t>Each entry occupies one line composed of nine fields, separated by colons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6330-E18B-49FB-9CE5-ACB36D06274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4515" name="Content Placeholder 2">
            <a:extLst>
              <a:ext uri="{FF2B5EF4-FFF2-40B4-BE49-F238E27FC236}">
                <a16:creationId xmlns:a16="http://schemas.microsoft.com/office/drawing/2014/main" id="{04292541-A96A-4583-BC43-E4F4C103A5CF}"/>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a:t>	</a:t>
            </a:r>
            <a:r>
              <a:rPr lang="en-US" altLang="en-US" b="1"/>
              <a:t>login-name: password: last-mod: min: max: warn: inactive: expire: flag</a:t>
            </a:r>
          </a:p>
          <a:p>
            <a:pPr algn="just" eaLnBrk="1" hangingPunct="1">
              <a:lnSpc>
                <a:spcPct val="150000"/>
              </a:lnSpc>
            </a:pPr>
            <a:r>
              <a:rPr lang="en-US" altLang="en-US"/>
              <a:t>The login-name is the user’s username—the name that the user enters in response to the login: prompt or GUI login screen. </a:t>
            </a:r>
          </a:p>
          <a:p>
            <a:pPr algn="just" eaLnBrk="1" hangingPunct="1">
              <a:lnSpc>
                <a:spcPct val="150000"/>
              </a:lnSpc>
            </a:pPr>
            <a:r>
              <a:rPr lang="en-US" altLang="en-US"/>
              <a:t>The password is an encrypted or hashed.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8F77-2801-45CB-8045-F2BD7023E82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5539" name="Content Placeholder 2">
            <a:extLst>
              <a:ext uri="{FF2B5EF4-FFF2-40B4-BE49-F238E27FC236}">
                <a16:creationId xmlns:a16="http://schemas.microsoft.com/office/drawing/2014/main" id="{25D10AB7-C286-4AD7-ABA6-7CA89B638093}"/>
              </a:ext>
            </a:extLst>
          </p:cNvPr>
          <p:cNvSpPr>
            <a:spLocks noGrp="1"/>
          </p:cNvSpPr>
          <p:nvPr>
            <p:ph idx="1"/>
          </p:nvPr>
        </p:nvSpPr>
        <p:spPr/>
        <p:txBody>
          <a:bodyPr/>
          <a:lstStyle/>
          <a:p>
            <a:pPr algn="just" eaLnBrk="1" hangingPunct="1">
              <a:lnSpc>
                <a:spcPct val="150000"/>
              </a:lnSpc>
            </a:pPr>
            <a:r>
              <a:rPr lang="en-US" altLang="en-US"/>
              <a:t>The last-mod field indicates when the password was last modified. </a:t>
            </a:r>
          </a:p>
          <a:p>
            <a:pPr algn="just" eaLnBrk="1" hangingPunct="1">
              <a:lnSpc>
                <a:spcPct val="150000"/>
              </a:lnSpc>
            </a:pPr>
            <a:r>
              <a:rPr lang="en-US" altLang="en-US"/>
              <a:t>The min is the minimum number of days that must elapse before the password can be changed.</a:t>
            </a:r>
          </a:p>
          <a:p>
            <a:pPr algn="just" eaLnBrk="1" hangingPunct="1">
              <a:lnSpc>
                <a:spcPct val="150000"/>
              </a:lnSpc>
            </a:pPr>
            <a:r>
              <a:rPr lang="en-US" altLang="en-US"/>
              <a:t>The max is the maximum number of days before the password must be changed. </a:t>
            </a:r>
          </a:p>
          <a:p>
            <a:pPr algn="just" eaLnBrk="1" hangingPunct="1">
              <a:lnSpc>
                <a:spcPct val="150000"/>
              </a:lnSpc>
            </a:pPr>
            <a:r>
              <a:rPr lang="en-US" altLang="en-US"/>
              <a:t>The warn specifies how much advance warning (in days) to give the user before the password expires.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2D8D-3793-4C88-A3FC-A10D1AB50390}"/>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6563" name="Content Placeholder 2">
            <a:extLst>
              <a:ext uri="{FF2B5EF4-FFF2-40B4-BE49-F238E27FC236}">
                <a16:creationId xmlns:a16="http://schemas.microsoft.com/office/drawing/2014/main" id="{BF99C63B-64DD-4847-88B5-1F49B25370AD}"/>
              </a:ext>
            </a:extLst>
          </p:cNvPr>
          <p:cNvSpPr>
            <a:spLocks noGrp="1"/>
          </p:cNvSpPr>
          <p:nvPr>
            <p:ph idx="1"/>
          </p:nvPr>
        </p:nvSpPr>
        <p:spPr/>
        <p:txBody>
          <a:bodyPr/>
          <a:lstStyle/>
          <a:p>
            <a:pPr algn="just" eaLnBrk="1" hangingPunct="1">
              <a:lnSpc>
                <a:spcPct val="150000"/>
              </a:lnSpc>
            </a:pPr>
            <a:r>
              <a:rPr lang="en-US" altLang="en-US"/>
              <a:t>The account will be closed if the number of days between login sessions exceeds the number of days specified in the inactive field. </a:t>
            </a:r>
          </a:p>
          <a:p>
            <a:pPr algn="just" eaLnBrk="1" hangingPunct="1">
              <a:lnSpc>
                <a:spcPct val="150000"/>
              </a:lnSpc>
            </a:pPr>
            <a:r>
              <a:rPr lang="en-US" altLang="en-US"/>
              <a:t>The account will also be closed as of the date in the expire field. </a:t>
            </a:r>
          </a:p>
          <a:p>
            <a:pPr algn="just" eaLnBrk="1" hangingPunct="1">
              <a:lnSpc>
                <a:spcPct val="150000"/>
              </a:lnSpc>
            </a:pPr>
            <a:r>
              <a:rPr lang="en-US" altLang="en-US"/>
              <a:t>The last field in an entry, flag, is reserved for future use. You can use the Password Info tab in system-config-users to modify these fields.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E446-E727-48CE-A008-55F1956436BF}"/>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7587" name="Content Placeholder 2">
            <a:extLst>
              <a:ext uri="{FF2B5EF4-FFF2-40B4-BE49-F238E27FC236}">
                <a16:creationId xmlns:a16="http://schemas.microsoft.com/office/drawing/2014/main" id="{80D09D10-6DB4-4775-A77E-B761BCD1C8F5}"/>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31) </a:t>
            </a:r>
            <a:r>
              <a:rPr lang="en-US" altLang="en-US" b="1" dirty="0"/>
              <a:t>/</a:t>
            </a:r>
            <a:r>
              <a:rPr lang="en-US" altLang="en-US" b="1" dirty="0" err="1"/>
              <a:t>etc</a:t>
            </a:r>
            <a:r>
              <a:rPr lang="en-US" altLang="en-US" b="1" dirty="0"/>
              <a:t>/</a:t>
            </a:r>
            <a:r>
              <a:rPr lang="en-US" altLang="en-US" b="1" dirty="0" err="1"/>
              <a:t>sysconfig</a:t>
            </a:r>
            <a:r>
              <a:rPr lang="en-US" altLang="en-US" b="1" dirty="0"/>
              <a:t>: </a:t>
            </a:r>
          </a:p>
          <a:p>
            <a:pPr algn="just" eaLnBrk="1" hangingPunct="1">
              <a:lnSpc>
                <a:spcPct val="150000"/>
              </a:lnSpc>
            </a:pPr>
            <a:r>
              <a:rPr lang="en-US" altLang="en-US" dirty="0"/>
              <a:t>A directory containing a hierarchy of system configuration files.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B93-5A78-4DCF-BFDE-1E978EC3FEBC}"/>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3" name="Content Placeholder 2">
            <a:extLst>
              <a:ext uri="{FF2B5EF4-FFF2-40B4-BE49-F238E27FC236}">
                <a16:creationId xmlns:a16="http://schemas.microsoft.com/office/drawing/2014/main" id="{6A711E04-E566-40F9-A733-3E8D3A27F4A6}"/>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buFont typeface="Arial" panose="020B0604020202020204" pitchFamily="34" charset="0"/>
              <a:buNone/>
              <a:defRPr/>
            </a:pPr>
            <a:r>
              <a:rPr lang="en-IN" b="1" dirty="0"/>
              <a:t>32) </a:t>
            </a:r>
            <a:r>
              <a:rPr lang="en-US" b="1" dirty="0"/>
              <a:t>/proc</a:t>
            </a:r>
            <a:r>
              <a:rPr lang="en-US" dirty="0"/>
              <a:t>: </a:t>
            </a:r>
          </a:p>
          <a:p>
            <a:pPr algn="just" eaLnBrk="1" fontAlgn="auto" hangingPunct="1">
              <a:lnSpc>
                <a:spcPct val="150000"/>
              </a:lnSpc>
              <a:spcAft>
                <a:spcPts val="0"/>
              </a:spcAft>
              <a:defRPr/>
            </a:pPr>
            <a:r>
              <a:rPr lang="en-US" dirty="0"/>
              <a:t>The /proc </a:t>
            </a:r>
            <a:r>
              <a:rPr lang="en-US" dirty="0" err="1"/>
              <a:t>pseudofilesystem</a:t>
            </a:r>
            <a:r>
              <a:rPr lang="en-US" dirty="0"/>
              <a:t> provides a window into the Linux kernel. </a:t>
            </a:r>
          </a:p>
          <a:p>
            <a:pPr algn="just" eaLnBrk="1" fontAlgn="auto" hangingPunct="1">
              <a:lnSpc>
                <a:spcPct val="150000"/>
              </a:lnSpc>
              <a:spcAft>
                <a:spcPts val="0"/>
              </a:spcAft>
              <a:defRPr/>
            </a:pPr>
            <a:r>
              <a:rPr lang="en-US" dirty="0"/>
              <a:t>Through /proc you can obtain information on any process running on your computer, including its current state, memory usage, CPU usage, terminal, parent, and group. </a:t>
            </a:r>
          </a:p>
          <a:p>
            <a:pPr algn="just" eaLnBrk="1" fontAlgn="auto" hangingPunct="1">
              <a:lnSpc>
                <a:spcPct val="150000"/>
              </a:lnSpc>
              <a:spcAft>
                <a:spcPts val="0"/>
              </a:spcAft>
              <a:defRPr/>
            </a:pPr>
            <a:r>
              <a:rPr lang="en-US" dirty="0"/>
              <a:t>You can extract information directly from the files in /proc.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F741-D552-451D-B26D-3AE857DBEA4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69635" name="Content Placeholder 2">
            <a:extLst>
              <a:ext uri="{FF2B5EF4-FFF2-40B4-BE49-F238E27FC236}">
                <a16:creationId xmlns:a16="http://schemas.microsoft.com/office/drawing/2014/main" id="{A9A64985-2A6C-44ED-8D74-76A65F2F2E0C}"/>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33) </a:t>
            </a:r>
            <a:r>
              <a:rPr lang="en-US" altLang="en-US" b="1" dirty="0"/>
              <a:t>/</a:t>
            </a:r>
            <a:r>
              <a:rPr lang="en-US" altLang="en-US" b="1" dirty="0" err="1"/>
              <a:t>sbin</a:t>
            </a:r>
            <a:r>
              <a:rPr lang="en-US" altLang="en-US" b="1" dirty="0"/>
              <a:t>/shutdown</a:t>
            </a:r>
            <a:r>
              <a:rPr lang="en-US" altLang="en-US" dirty="0"/>
              <a:t>: </a:t>
            </a:r>
          </a:p>
          <a:p>
            <a:pPr algn="just" eaLnBrk="1" hangingPunct="1">
              <a:lnSpc>
                <a:spcPct val="150000"/>
              </a:lnSpc>
            </a:pPr>
            <a:r>
              <a:rPr lang="en-US" altLang="en-US" dirty="0"/>
              <a:t>A utility that brings the system down.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D04D-5113-4E97-861A-F086B098122D}"/>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5363" name="Content Placeholder 2">
            <a:extLst>
              <a:ext uri="{FF2B5EF4-FFF2-40B4-BE49-F238E27FC236}">
                <a16:creationId xmlns:a16="http://schemas.microsoft.com/office/drawing/2014/main" id="{58C294FA-FCCD-4655-9DFF-F0FEB911711A}"/>
              </a:ext>
            </a:extLst>
          </p:cNvPr>
          <p:cNvSpPr>
            <a:spLocks noGrp="1"/>
          </p:cNvSpPr>
          <p:nvPr>
            <p:ph idx="1"/>
          </p:nvPr>
        </p:nvSpPr>
        <p:spPr/>
        <p:txBody>
          <a:bodyPr/>
          <a:lstStyle/>
          <a:p>
            <a:pPr algn="just" eaLnBrk="1" hangingPunct="1">
              <a:lnSpc>
                <a:spcPct val="150000"/>
              </a:lnSpc>
            </a:pPr>
            <a:r>
              <a:rPr lang="en-US" altLang="en-US"/>
              <a:t>A simple .bash_profile file specifying a vt100 terminal and CONTROL-H as the erase key follows:</a:t>
            </a:r>
          </a:p>
          <a:p>
            <a:pPr algn="just" eaLnBrk="1" hangingPunct="1">
              <a:lnSpc>
                <a:spcPct val="150000"/>
              </a:lnSpc>
              <a:buFont typeface="Arial" panose="020B0604020202020204" pitchFamily="34" charset="0"/>
              <a:buNone/>
            </a:pPr>
            <a:r>
              <a:rPr lang="en-US" altLang="en-US" b="1"/>
              <a:t>$ cat .bash_profile</a:t>
            </a:r>
          </a:p>
          <a:p>
            <a:pPr algn="just" eaLnBrk="1" hangingPunct="1">
              <a:lnSpc>
                <a:spcPct val="150000"/>
              </a:lnSpc>
              <a:buFont typeface="Arial" panose="020B0604020202020204" pitchFamily="34" charset="0"/>
              <a:buNone/>
            </a:pPr>
            <a:r>
              <a:rPr lang="en-US" altLang="en-US"/>
              <a:t>export TERM=vt100</a:t>
            </a:r>
          </a:p>
          <a:p>
            <a:pPr algn="just" eaLnBrk="1" hangingPunct="1">
              <a:lnSpc>
                <a:spcPct val="150000"/>
              </a:lnSpc>
              <a:buFont typeface="Arial" panose="020B0604020202020204" pitchFamily="34" charset="0"/>
              <a:buNone/>
            </a:pPr>
            <a:r>
              <a:rPr lang="en-US" altLang="en-US"/>
              <a:t>stty erase '^h'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E460-9433-4240-89BC-DBDA2E81A8FD}"/>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0659" name="Content Placeholder 2">
            <a:extLst>
              <a:ext uri="{FF2B5EF4-FFF2-40B4-BE49-F238E27FC236}">
                <a16:creationId xmlns:a16="http://schemas.microsoft.com/office/drawing/2014/main" id="{4947C0DC-D5CA-4353-B7EE-CB563DD1111A}"/>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34) </a:t>
            </a:r>
            <a:r>
              <a:rPr lang="en-US" altLang="en-US" b="1" dirty="0"/>
              <a:t>swap: </a:t>
            </a:r>
          </a:p>
          <a:p>
            <a:pPr lvl="1" algn="just" eaLnBrk="1" hangingPunct="1">
              <a:lnSpc>
                <a:spcPct val="150000"/>
              </a:lnSpc>
            </a:pPr>
            <a:r>
              <a:rPr lang="en-US" altLang="en-US" sz="2600" dirty="0"/>
              <a:t>Even though swap is not a file, swap space can be added and deleted from the system dynamically. </a:t>
            </a:r>
          </a:p>
          <a:p>
            <a:pPr lvl="1" algn="just" eaLnBrk="1" hangingPunct="1">
              <a:lnSpc>
                <a:spcPct val="150000"/>
              </a:lnSpc>
            </a:pPr>
            <a:r>
              <a:rPr lang="en-US" altLang="en-US" sz="2600" dirty="0"/>
              <a:t>Swap space is used by the virtual memory subsystem. When it runs low on real memory (RAM), the system writes memory pages from RAM to the swap space on the disk. </a:t>
            </a:r>
          </a:p>
          <a:p>
            <a:pPr algn="just" eaLnBrk="1" hangingPunct="1">
              <a:lnSpc>
                <a:spcPct val="150000"/>
              </a:lnSpc>
              <a:buFont typeface="Arial" panose="020B0604020202020204" pitchFamily="34" charset="0"/>
              <a:buNone/>
            </a:pP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FD0-0E47-467E-AACC-7145EDCE785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1683" name="Content Placeholder 2">
            <a:extLst>
              <a:ext uri="{FF2B5EF4-FFF2-40B4-BE49-F238E27FC236}">
                <a16:creationId xmlns:a16="http://schemas.microsoft.com/office/drawing/2014/main" id="{04BB3724-9F7D-4A19-9C5F-229BCC3AB3D2}"/>
              </a:ext>
            </a:extLst>
          </p:cNvPr>
          <p:cNvSpPr>
            <a:spLocks noGrp="1"/>
          </p:cNvSpPr>
          <p:nvPr>
            <p:ph idx="1"/>
          </p:nvPr>
        </p:nvSpPr>
        <p:spPr/>
        <p:txBody>
          <a:bodyPr/>
          <a:lstStyle/>
          <a:p>
            <a:pPr algn="just" eaLnBrk="1" hangingPunct="1">
              <a:lnSpc>
                <a:spcPct val="150000"/>
              </a:lnSpc>
            </a:pPr>
            <a:r>
              <a:rPr lang="en-US" altLang="en-US"/>
              <a:t>Which pages are written and when they are written are controlled by finely tuned algorithms in the Linux kernel. </a:t>
            </a:r>
          </a:p>
          <a:p>
            <a:pPr algn="just" eaLnBrk="1" hangingPunct="1">
              <a:lnSpc>
                <a:spcPct val="150000"/>
              </a:lnSpc>
            </a:pPr>
            <a:r>
              <a:rPr lang="en-US" altLang="en-US"/>
              <a:t>When needed by running programs, these pages are brought back into RAM—a technique called paging. </a:t>
            </a:r>
          </a:p>
          <a:p>
            <a:pPr algn="just" eaLnBrk="1" hangingPunct="1">
              <a:lnSpc>
                <a:spcPct val="150000"/>
              </a:lnSpc>
            </a:pPr>
            <a:r>
              <a:rPr lang="en-US" altLang="en-US"/>
              <a:t>When a system is running very short on memory, an entire process may be paged out to disk.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FEDC-5C69-4FD9-A6DB-A587B887DACF}"/>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2707" name="Content Placeholder 2">
            <a:extLst>
              <a:ext uri="{FF2B5EF4-FFF2-40B4-BE49-F238E27FC236}">
                <a16:creationId xmlns:a16="http://schemas.microsoft.com/office/drawing/2014/main" id="{B8FEDFB0-9801-4DAF-B589-E99DD9DA8B91}"/>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35) /sys: </a:t>
            </a:r>
          </a:p>
          <a:p>
            <a:pPr algn="just" eaLnBrk="1" hangingPunct="1">
              <a:lnSpc>
                <a:spcPct val="150000"/>
              </a:lnSpc>
            </a:pPr>
            <a:r>
              <a:rPr lang="en-US" altLang="en-US" dirty="0"/>
              <a:t>The /sys </a:t>
            </a:r>
            <a:r>
              <a:rPr lang="en-US" altLang="en-US" dirty="0" err="1"/>
              <a:t>pseudofilesystem</a:t>
            </a:r>
            <a:r>
              <a:rPr lang="en-US" altLang="en-US" dirty="0"/>
              <a:t> was added in the Linux 2.6 kernel to make it easy for programs running in </a:t>
            </a:r>
            <a:r>
              <a:rPr lang="en-US" altLang="en-US" dirty="0" err="1"/>
              <a:t>kernelspace</a:t>
            </a:r>
            <a:r>
              <a:rPr lang="en-US" altLang="en-US" dirty="0"/>
              <a:t>, such as device drivers, to exchange information with programs running in </a:t>
            </a:r>
            <a:r>
              <a:rPr lang="en-US" altLang="en-US" dirty="0" err="1"/>
              <a:t>userspace</a:t>
            </a:r>
            <a:r>
              <a:rPr lang="en-US" alt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6AA4-EC20-4A92-A0D3-B9C474A2C7F7}"/>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3731" name="Content Placeholder 2">
            <a:extLst>
              <a:ext uri="{FF2B5EF4-FFF2-40B4-BE49-F238E27FC236}">
                <a16:creationId xmlns:a16="http://schemas.microsoft.com/office/drawing/2014/main" id="{4FCD2FF4-6E4F-42E0-BB9E-8385F2E95EA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36) </a:t>
            </a:r>
            <a:r>
              <a:rPr lang="en-US" altLang="en-US" b="1" dirty="0"/>
              <a:t>/</a:t>
            </a:r>
            <a:r>
              <a:rPr lang="en-US" altLang="en-US" b="1" dirty="0" err="1"/>
              <a:t>usr</a:t>
            </a:r>
            <a:r>
              <a:rPr lang="en-US" altLang="en-US" b="1" dirty="0"/>
              <a:t>/share/magic</a:t>
            </a:r>
            <a:r>
              <a:rPr lang="en-US" altLang="en-US" dirty="0"/>
              <a:t>: </a:t>
            </a:r>
          </a:p>
          <a:p>
            <a:pPr lvl="1" algn="just" eaLnBrk="1" hangingPunct="1">
              <a:lnSpc>
                <a:spcPct val="150000"/>
              </a:lnSpc>
            </a:pPr>
            <a:r>
              <a:rPr lang="en-US" altLang="en-US" sz="2600" dirty="0"/>
              <a:t>Most files begin with a unique identifier called a magic number. </a:t>
            </a:r>
          </a:p>
          <a:p>
            <a:pPr lvl="1" algn="just" eaLnBrk="1" hangingPunct="1">
              <a:lnSpc>
                <a:spcPct val="150000"/>
              </a:lnSpc>
            </a:pPr>
            <a:r>
              <a:rPr lang="en-US" altLang="en-US" sz="2600" dirty="0"/>
              <a:t>This file is a text database listing all known magic numbers on the system.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AD07-0F06-4E3C-B761-E8C1D8168E3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4755" name="Content Placeholder 2">
            <a:extLst>
              <a:ext uri="{FF2B5EF4-FFF2-40B4-BE49-F238E27FC236}">
                <a16:creationId xmlns:a16="http://schemas.microsoft.com/office/drawing/2014/main" id="{DD3952EE-5DDB-4C13-B153-EED8D3212576}"/>
              </a:ext>
            </a:extLst>
          </p:cNvPr>
          <p:cNvSpPr>
            <a:spLocks noGrp="1"/>
          </p:cNvSpPr>
          <p:nvPr>
            <p:ph idx="1"/>
          </p:nvPr>
        </p:nvSpPr>
        <p:spPr/>
        <p:txBody>
          <a:bodyPr/>
          <a:lstStyle/>
          <a:p>
            <a:pPr algn="just" eaLnBrk="1" hangingPunct="1">
              <a:lnSpc>
                <a:spcPct val="150000"/>
              </a:lnSpc>
            </a:pPr>
            <a:r>
              <a:rPr lang="en-US" altLang="en-US"/>
              <a:t>When you use the file utility, it consults /usr/share/magic to determine the type of a file. </a:t>
            </a:r>
          </a:p>
          <a:p>
            <a:pPr algn="just" eaLnBrk="1" hangingPunct="1">
              <a:lnSpc>
                <a:spcPct val="150000"/>
              </a:lnSpc>
            </a:pPr>
            <a:r>
              <a:rPr lang="en-US" altLang="en-US"/>
              <a:t>Occasionally you may acquire a new tool that creates a new type of file that is unrecognized by the file utility. </a:t>
            </a:r>
          </a:p>
          <a:p>
            <a:pPr algn="just" eaLnBrk="1" hangingPunct="1">
              <a:lnSpc>
                <a:spcPct val="150000"/>
              </a:lnSpc>
            </a:pPr>
            <a:r>
              <a:rPr lang="en-US" altLang="en-US"/>
              <a:t>In this situation you need to update the /usr/share/magic file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A287-AF16-42B5-8835-854B6EAEA45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5779" name="Content Placeholder 2">
            <a:extLst>
              <a:ext uri="{FF2B5EF4-FFF2-40B4-BE49-F238E27FC236}">
                <a16:creationId xmlns:a16="http://schemas.microsoft.com/office/drawing/2014/main" id="{37497CD2-B85C-41BB-90B6-47FAFB5E7B03}"/>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a:t>37) /var/log: </a:t>
            </a:r>
          </a:p>
          <a:p>
            <a:pPr algn="just" eaLnBrk="1" hangingPunct="1">
              <a:lnSpc>
                <a:spcPct val="150000"/>
              </a:lnSpc>
            </a:pPr>
            <a:r>
              <a:rPr lang="en-US" altLang="en-US"/>
              <a:t>Holds system log files.</a:t>
            </a:r>
          </a:p>
          <a:p>
            <a:pPr algn="just" eaLnBrk="1" hangingPunct="1">
              <a:lnSpc>
                <a:spcPct val="150000"/>
              </a:lnSpc>
            </a:pPr>
            <a:endParaRPr lang="en-US" altLang="en-US"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5937-79D6-449E-880F-29ECB1B7AB2C}"/>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6803" name="Content Placeholder 2">
            <a:extLst>
              <a:ext uri="{FF2B5EF4-FFF2-40B4-BE49-F238E27FC236}">
                <a16:creationId xmlns:a16="http://schemas.microsoft.com/office/drawing/2014/main" id="{B0D507CD-D8C1-424B-BFC4-E7666887614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38) /var/log/messages: </a:t>
            </a:r>
          </a:p>
          <a:p>
            <a:pPr lvl="1" algn="just" eaLnBrk="1" hangingPunct="1">
              <a:lnSpc>
                <a:spcPct val="150000"/>
              </a:lnSpc>
            </a:pPr>
            <a:r>
              <a:rPr lang="en-US" altLang="en-US" sz="2600" dirty="0"/>
              <a:t>Contains messages from daemons, the Linux kernel, and security programs. </a:t>
            </a:r>
          </a:p>
          <a:p>
            <a:pPr lvl="1" algn="just" eaLnBrk="1" hangingPunct="1">
              <a:lnSpc>
                <a:spcPct val="150000"/>
              </a:lnSpc>
            </a:pPr>
            <a:r>
              <a:rPr lang="en-US" altLang="en-US" sz="2600" dirty="0"/>
              <a:t>For example, you will find filesystem full warning messages, error messages from system daemons (NFS, </a:t>
            </a:r>
            <a:r>
              <a:rPr lang="en-US" altLang="en-US" sz="2600" dirty="0" err="1"/>
              <a:t>rsyslog</a:t>
            </a:r>
            <a:r>
              <a:rPr lang="en-US" altLang="en-US" sz="2600" dirty="0"/>
              <a:t>, printer daemons), SCSI and IDE disk error messages, and more in messages.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F534-EC9D-46EE-9344-687BBA0C9509}"/>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7827" name="Content Placeholder 2">
            <a:extLst>
              <a:ext uri="{FF2B5EF4-FFF2-40B4-BE49-F238E27FC236}">
                <a16:creationId xmlns:a16="http://schemas.microsoft.com/office/drawing/2014/main" id="{E00A4271-5122-4FCD-8120-85550C964520}"/>
              </a:ext>
            </a:extLst>
          </p:cNvPr>
          <p:cNvSpPr>
            <a:spLocks noGrp="1"/>
          </p:cNvSpPr>
          <p:nvPr>
            <p:ph idx="1"/>
          </p:nvPr>
        </p:nvSpPr>
        <p:spPr/>
        <p:txBody>
          <a:bodyPr/>
          <a:lstStyle/>
          <a:p>
            <a:pPr algn="just" eaLnBrk="1" hangingPunct="1">
              <a:lnSpc>
                <a:spcPct val="150000"/>
              </a:lnSpc>
            </a:pPr>
            <a:r>
              <a:rPr lang="en-US" altLang="en-US"/>
              <a:t>Check /var/log/messages periodically to keep informed about important system events. </a:t>
            </a:r>
          </a:p>
          <a:p>
            <a:pPr algn="just" eaLnBrk="1" hangingPunct="1">
              <a:lnSpc>
                <a:spcPct val="150000"/>
              </a:lnSpc>
            </a:pPr>
            <a:r>
              <a:rPr lang="en-US" altLang="en-US"/>
              <a:t>Much of the information displayed on the system console is also sent to messages. </a:t>
            </a:r>
          </a:p>
          <a:p>
            <a:pPr algn="just" eaLnBrk="1" hangingPunct="1">
              <a:lnSpc>
                <a:spcPct val="150000"/>
              </a:lnSpc>
            </a:pPr>
            <a:r>
              <a:rPr lang="en-US" altLang="en-US"/>
              <a:t>If the system experiences a problem and you cannot access the console, check this file for messages about the problem.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9B9-FB31-4AB9-B680-4EF98C15479C}"/>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78851" name="Content Placeholder 2">
            <a:extLst>
              <a:ext uri="{FF2B5EF4-FFF2-40B4-BE49-F238E27FC236}">
                <a16:creationId xmlns:a16="http://schemas.microsoft.com/office/drawing/2014/main" id="{42CD1DC0-FF5A-4EF3-B80F-30441E3320B2}"/>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a:t>39) /var/log/secure: </a:t>
            </a:r>
          </a:p>
          <a:p>
            <a:pPr algn="just" eaLnBrk="1" hangingPunct="1">
              <a:lnSpc>
                <a:spcPct val="150000"/>
              </a:lnSpc>
            </a:pPr>
            <a:r>
              <a:rPr lang="en-US" altLang="en-US"/>
              <a:t>Holds messages from security-related programs such as su and the sshd daemon.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FF61-91DE-411E-BDD7-DB1C0A82EA82}"/>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6387" name="Content Placeholder 2">
            <a:extLst>
              <a:ext uri="{FF2B5EF4-FFF2-40B4-BE49-F238E27FC236}">
                <a16:creationId xmlns:a16="http://schemas.microsoft.com/office/drawing/2014/main" id="{B247D594-F4D7-4687-92C1-886435C17D37}"/>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2) </a:t>
            </a:r>
            <a:r>
              <a:rPr lang="en-US" altLang="en-US" b="1" dirty="0"/>
              <a:t>~/.</a:t>
            </a:r>
            <a:r>
              <a:rPr lang="en-US" altLang="en-US" b="1" dirty="0" err="1"/>
              <a:t>bashrc</a:t>
            </a:r>
            <a:endParaRPr lang="en-US" altLang="en-US" b="1" dirty="0"/>
          </a:p>
          <a:p>
            <a:pPr lvl="1" algn="just" eaLnBrk="1" hangingPunct="1">
              <a:lnSpc>
                <a:spcPct val="150000"/>
              </a:lnSpc>
            </a:pPr>
            <a:r>
              <a:rPr lang="en-US" altLang="en-US" sz="2600" dirty="0"/>
              <a:t>It Contains an individual user’s interactive, </a:t>
            </a:r>
            <a:r>
              <a:rPr lang="en-US" altLang="en-US" sz="2600" dirty="0" err="1"/>
              <a:t>nonlogin</a:t>
            </a:r>
            <a:r>
              <a:rPr lang="en-US" altLang="en-US" sz="2600" dirty="0"/>
              <a:t> shell initialization script. </a:t>
            </a:r>
          </a:p>
          <a:p>
            <a:pPr lvl="1" algn="just" eaLnBrk="1" hangingPunct="1">
              <a:lnSpc>
                <a:spcPct val="150000"/>
              </a:lnSpc>
            </a:pPr>
            <a:r>
              <a:rPr lang="en-US" altLang="en-US" sz="2600" dirty="0"/>
              <a:t>The shell executes the commands in this file in the same environment as the (new) shell each time a user creates a new interactive shell. </a:t>
            </a:r>
          </a:p>
          <a:p>
            <a:pPr algn="just" eaLnBrk="1" hangingPunct="1">
              <a:lnSpc>
                <a:spcPct val="150000"/>
              </a:lnSpc>
              <a:buFont typeface="Arial" panose="020B0604020202020204" pitchFamily="34" charset="0"/>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A531-95D9-4968-80B0-4FCFD6D2ED74}"/>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7411" name="Content Placeholder 2">
            <a:extLst>
              <a:ext uri="{FF2B5EF4-FFF2-40B4-BE49-F238E27FC236}">
                <a16:creationId xmlns:a16="http://schemas.microsoft.com/office/drawing/2014/main" id="{3E024D23-6931-4C25-A8D5-3EEEA38DF1D2}"/>
              </a:ext>
            </a:extLst>
          </p:cNvPr>
          <p:cNvSpPr>
            <a:spLocks noGrp="1"/>
          </p:cNvSpPr>
          <p:nvPr>
            <p:ph idx="1"/>
          </p:nvPr>
        </p:nvSpPr>
        <p:spPr/>
        <p:txBody>
          <a:bodyPr/>
          <a:lstStyle/>
          <a:p>
            <a:pPr algn="just" eaLnBrk="1" hangingPunct="1">
              <a:lnSpc>
                <a:spcPct val="150000"/>
              </a:lnSpc>
            </a:pPr>
            <a:r>
              <a:rPr lang="en-US" altLang="en-US"/>
              <a:t>The .bashrc script differs from .bash_profile in that it is executed each time a new shell is spawned, not just when a user logs in. </a:t>
            </a:r>
          </a:p>
          <a:p>
            <a:pPr algn="just" eaLnBrk="1" hangingPunct="1">
              <a:lnSpc>
                <a:spcPct val="150000"/>
              </a:lnSpc>
            </a:pPr>
            <a:r>
              <a:rPr lang="en-US" altLang="en-US"/>
              <a:t>The default Fedora/RHEL .bash_profile file executes the commands in ~/.bashrc so that these commands are executed when a user logs in.</a:t>
            </a:r>
          </a:p>
          <a:p>
            <a:pPr algn="just" eaLnBrk="1" hangingPunct="1">
              <a:lnSpc>
                <a:spcPct val="150000"/>
              </a:lnSpc>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802E-1B9C-4FF4-854F-1C19FD02A35A}"/>
              </a:ext>
            </a:extLst>
          </p:cNvPr>
          <p:cNvSpPr>
            <a:spLocks noGrp="1"/>
          </p:cNvSpPr>
          <p:nvPr>
            <p:ph type="title"/>
          </p:nvPr>
        </p:nvSpPr>
        <p:spPr/>
        <p:txBody>
          <a:bodyPr rtlCol="0"/>
          <a:lstStyle/>
          <a:p>
            <a:pPr eaLnBrk="1" fontAlgn="auto" hangingPunct="1">
              <a:defRPr/>
            </a:pPr>
            <a:r>
              <a:rPr lang="en-US" dirty="0"/>
              <a:t>Important Files and Directories</a:t>
            </a:r>
          </a:p>
        </p:txBody>
      </p:sp>
      <p:sp>
        <p:nvSpPr>
          <p:cNvPr id="18435" name="Content Placeholder 2">
            <a:extLst>
              <a:ext uri="{FF2B5EF4-FFF2-40B4-BE49-F238E27FC236}">
                <a16:creationId xmlns:a16="http://schemas.microsoft.com/office/drawing/2014/main" id="{E110EA1D-3487-4CC7-857D-EF98A1CBED2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IN" altLang="en-US" b="1" dirty="0"/>
              <a:t>3) </a:t>
            </a:r>
            <a:r>
              <a:rPr lang="en-US" altLang="en-US" b="1" dirty="0"/>
              <a:t>/dev: </a:t>
            </a:r>
            <a:r>
              <a:rPr lang="en-US" altLang="en-US" dirty="0"/>
              <a:t>Contains files representing </a:t>
            </a:r>
            <a:r>
              <a:rPr lang="en-US" altLang="en-US" dirty="0" err="1"/>
              <a:t>pseudodevices</a:t>
            </a:r>
            <a:r>
              <a:rPr lang="en-US" altLang="en-US" dirty="0"/>
              <a:t> and physical devices that may be attached to the system.</a:t>
            </a:r>
          </a:p>
          <a:p>
            <a:pPr lvl="1" algn="just" eaLnBrk="1" hangingPunct="1">
              <a:lnSpc>
                <a:spcPct val="150000"/>
              </a:lnSpc>
            </a:pPr>
            <a:r>
              <a:rPr lang="en-US" altLang="en-US" sz="2600" b="1" dirty="0"/>
              <a:t>/dev/fd0: </a:t>
            </a:r>
            <a:r>
              <a:rPr lang="en-US" altLang="en-US" sz="2600" dirty="0"/>
              <a:t>The first floppy disk. The second floppy disk is named /dev/fd1.</a:t>
            </a:r>
          </a:p>
          <a:p>
            <a:pPr lvl="1" algn="just" eaLnBrk="1" hangingPunct="1">
              <a:lnSpc>
                <a:spcPct val="150000"/>
              </a:lnSpc>
            </a:pPr>
            <a:r>
              <a:rPr lang="en-US" altLang="en-US" sz="2600" b="1" dirty="0"/>
              <a:t>/dev/had: </a:t>
            </a:r>
            <a:r>
              <a:rPr lang="en-US" altLang="en-US" sz="2600" dirty="0"/>
              <a:t>The master disk on the primary IDE controller. The slave disk on the primary IDE controller is named /dev/</a:t>
            </a:r>
            <a:r>
              <a:rPr lang="en-US" altLang="en-US" sz="2600" dirty="0" err="1"/>
              <a:t>hdb</a:t>
            </a:r>
            <a:r>
              <a:rPr lang="en-US" altLang="en-US" sz="2600" dirty="0"/>
              <a:t>. This disk may be a CDROM drive.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3849</Words>
  <Application>Microsoft Office PowerPoint</Application>
  <PresentationFormat>On-screen Show (4:3)</PresentationFormat>
  <Paragraphs>301</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Bahnschrift SemiBold</vt:lpstr>
      <vt:lpstr>Bahnschrift</vt:lpstr>
      <vt:lpstr>Calibri</vt:lpstr>
      <vt:lpstr>Office Theme</vt:lpstr>
      <vt:lpstr>PowerPoint Presentation</vt:lpstr>
      <vt:lpstr>Learning Outcomes</vt:lpstr>
      <vt:lpstr>Introduction </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Important Files and Directories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Arpit Thakur</cp:lastModifiedBy>
  <cp:revision>27</cp:revision>
  <dcterms:created xsi:type="dcterms:W3CDTF">2020-12-18T18:59:12Z</dcterms:created>
  <dcterms:modified xsi:type="dcterms:W3CDTF">2021-05-02T17:44:31Z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246747</vt:lpwstr>
  </property>
  <property fmtid="{D5CDD505-2E9C-101B-9397-08002B2CF9AE}" name="NXPowerLiteSettings" pid="3">
    <vt:lpwstr>C6200358026400</vt:lpwstr>
  </property>
  <property fmtid="{D5CDD505-2E9C-101B-9397-08002B2CF9AE}" name="NXPowerLiteVersion" pid="4">
    <vt:lpwstr>D8.0.4</vt:lpwstr>
  </property>
</Properties>
</file>