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05" roundtripDataSignature="AMtx7miRAJqUQ6eewDrSrW/J7ka24ktD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CA1D30-E164-4864-8F11-97B3E54EC286}">
  <a:tblStyle styleId="{41CA1D30-E164-4864-8F11-97B3E54EC286}" styleName="Table_0">
    <a:wholeTbl>
      <a:tcTxStyle b="off" i="off">
        <a:font>
          <a:latin typeface="Bahnschrift"/>
          <a:ea typeface="Bahnschrift"/>
          <a:cs typeface="Bahnschrif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Bahnschrift"/>
          <a:ea typeface="Bahnschrift"/>
          <a:cs typeface="Bahnschrift"/>
        </a:font>
        <a:schemeClr val="lt1"/>
      </a:tcTxStyle>
      <a:tcStyle>
        <a:fill>
          <a:solidFill>
            <a:schemeClr val="accent1"/>
          </a:solidFill>
        </a:fill>
      </a:tcStyle>
    </a:lastCol>
    <a:firstCol>
      <a:tcTxStyle b="on" i="off">
        <a:font>
          <a:latin typeface="Bahnschrift"/>
          <a:ea typeface="Bahnschrift"/>
          <a:cs typeface="Bahnschrift"/>
        </a:font>
        <a:schemeClr val="lt1"/>
      </a:tcTxStyle>
      <a:tcStyle>
        <a:fill>
          <a:solidFill>
            <a:schemeClr val="accent1"/>
          </a:solidFill>
        </a:fill>
      </a:tcStyle>
    </a:firstCol>
    <a:lastRow>
      <a:tcTxStyle b="on" i="off">
        <a:font>
          <a:latin typeface="Bahnschrift"/>
          <a:ea typeface="Bahnschrift"/>
          <a:cs typeface="Bahnschrif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ahnschrift"/>
          <a:ea typeface="Bahnschrift"/>
          <a:cs typeface="Bahnschrif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customschemas.google.com/relationships/presentationmetadata" Target="metadata"/><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id="12" name="Google Shape;12;p100"/>
          <p:cNvPicPr preferRelativeResize="0"/>
          <p:nvPr/>
        </p:nvPicPr>
        <p:blipFill rotWithShape="1">
          <a:blip r:embed="rId2">
            <a:alphaModFix/>
          </a:blip>
          <a:srcRect b="10741" l="32639" r="0" t="0"/>
          <a:stretch/>
        </p:blipFill>
        <p:spPr>
          <a:xfrm>
            <a:off x="0" y="736600"/>
            <a:ext cx="8320088" cy="6121400"/>
          </a:xfrm>
          <a:prstGeom prst="rect">
            <a:avLst/>
          </a:prstGeom>
          <a:noFill/>
          <a:ln>
            <a:noFill/>
          </a:ln>
        </p:spPr>
      </p:pic>
      <p:sp>
        <p:nvSpPr>
          <p:cNvPr id="13" name="Google Shape;13;p100"/>
          <p:cNvSpPr/>
          <p:nvPr/>
        </p:nvSpPr>
        <p:spPr>
          <a:xfrm>
            <a:off x="0" y="0"/>
            <a:ext cx="9144000" cy="6858000"/>
          </a:xfrm>
          <a:prstGeom prst="rect">
            <a:avLst/>
          </a:prstGeom>
          <a:gradFill>
            <a:gsLst>
              <a:gs pos="0">
                <a:srgbClr val="000000">
                  <a:alpha val="0"/>
                </a:srgbClr>
              </a:gs>
              <a:gs pos="75000">
                <a:srgbClr val="39393A">
                  <a:alpha val="81960"/>
                </a:srgbClr>
              </a:gs>
              <a:gs pos="100000">
                <a:schemeClr val="dk1"/>
              </a:gs>
            </a:gsLst>
            <a:path path="circle">
              <a:fillToRect b="50%" l="50%" r="50%" t="50%"/>
            </a:path>
            <a:tileRect/>
          </a:gra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00"/>
          <p:cNvSpPr/>
          <p:nvPr/>
        </p:nvSpPr>
        <p:spPr>
          <a:xfrm>
            <a:off x="4078288" y="5299075"/>
            <a:ext cx="4864100" cy="822325"/>
          </a:xfrm>
          <a:prstGeom prst="parallelogram">
            <a:avLst>
              <a:gd fmla="val 25000" name="adj"/>
            </a:avLst>
          </a:prstGeom>
          <a:solidFill>
            <a:srgbClr val="01141A"/>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00"/>
          <p:cNvSpPr/>
          <p:nvPr/>
        </p:nvSpPr>
        <p:spPr>
          <a:xfrm>
            <a:off x="5692775"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00"/>
          <p:cNvSpPr/>
          <p:nvPr/>
        </p:nvSpPr>
        <p:spPr>
          <a:xfrm>
            <a:off x="5480050"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00"/>
          <p:cNvSpPr/>
          <p:nvPr/>
        </p:nvSpPr>
        <p:spPr>
          <a:xfrm>
            <a:off x="5275263" y="5929313"/>
            <a:ext cx="212725" cy="501650"/>
          </a:xfrm>
          <a:prstGeom prst="parallelogram">
            <a:avLst>
              <a:gd fmla="val 55247" name="adj"/>
            </a:avLst>
          </a:prstGeom>
          <a:solidFill>
            <a:srgbClr val="00D4A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00"/>
          <p:cNvSpPr/>
          <p:nvPr/>
        </p:nvSpPr>
        <p:spPr>
          <a:xfrm>
            <a:off x="5888038" y="5929313"/>
            <a:ext cx="2790825" cy="501650"/>
          </a:xfrm>
          <a:prstGeom prst="parallelogram">
            <a:avLst>
              <a:gd fmla="val 25000" name="adj"/>
            </a:avLst>
          </a:prstGeom>
          <a:solidFill>
            <a:srgbClr val="00D4A2"/>
          </a:solidFill>
          <a:ln cap="flat" cmpd="sng" w="12700">
            <a:solidFill>
              <a:schemeClr val="lt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00"/>
          <p:cNvSpPr txBox="1"/>
          <p:nvPr/>
        </p:nvSpPr>
        <p:spPr>
          <a:xfrm>
            <a:off x="4535488" y="5308600"/>
            <a:ext cx="2703512" cy="620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rgbClr val="00D4A2"/>
                </a:solidFill>
                <a:latin typeface="Arial"/>
                <a:ea typeface="Arial"/>
                <a:cs typeface="Arial"/>
                <a:sym typeface="Arial"/>
              </a:rPr>
              <a:t>Dr. Divya</a:t>
            </a:r>
            <a:endParaRPr b="1" i="0" sz="3200" u="none" cap="none" strike="noStrike">
              <a:solidFill>
                <a:srgbClr val="00D4A2"/>
              </a:solidFill>
              <a:latin typeface="Arial"/>
              <a:ea typeface="Arial"/>
              <a:cs typeface="Arial"/>
              <a:sym typeface="Arial"/>
            </a:endParaRPr>
          </a:p>
        </p:txBody>
      </p:sp>
      <p:sp>
        <p:nvSpPr>
          <p:cNvPr id="20" name="Google Shape;20;p100"/>
          <p:cNvSpPr txBox="1"/>
          <p:nvPr/>
        </p:nvSpPr>
        <p:spPr>
          <a:xfrm>
            <a:off x="6011863" y="5929313"/>
            <a:ext cx="2667000" cy="50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203F"/>
                </a:solidFill>
                <a:latin typeface="Arial"/>
                <a:ea typeface="Arial"/>
                <a:cs typeface="Arial"/>
                <a:sym typeface="Arial"/>
              </a:rPr>
              <a:t>Assistant Professor</a:t>
            </a:r>
            <a:endParaRPr/>
          </a:p>
        </p:txBody>
      </p:sp>
      <p:sp>
        <p:nvSpPr>
          <p:cNvPr id="21" name="Google Shape;21;p100"/>
          <p:cNvSpPr/>
          <p:nvPr/>
        </p:nvSpPr>
        <p:spPr>
          <a:xfrm>
            <a:off x="382588" y="411163"/>
            <a:ext cx="2662237" cy="1322387"/>
          </a:xfrm>
          <a:prstGeom prst="homePlate">
            <a:avLst>
              <a:gd fmla="val 50000" name="adj"/>
            </a:avLst>
          </a:prstGeom>
          <a:solidFill>
            <a:srgbClr val="ABF1CF"/>
          </a:solidFill>
          <a:ln cap="flat" cmpd="sng" w="12700">
            <a:solidFill>
              <a:srgbClr val="00203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0">
            <a:noAutofit/>
          </a:bodyPr>
          <a:lstStyle/>
          <a:p>
            <a:pPr indent="0" lvl="0" marL="0" marR="0" rtl="0" algn="ctr">
              <a:spcBef>
                <a:spcPts val="0"/>
              </a:spcBef>
              <a:spcAft>
                <a:spcPts val="0"/>
              </a:spcAft>
              <a:buNone/>
            </a:pPr>
            <a:r>
              <a:rPr b="1" i="0" lang="en-US" sz="4000" u="none" cap="none" strike="noStrike">
                <a:solidFill>
                  <a:srgbClr val="00203F"/>
                </a:solidFill>
                <a:latin typeface="Arial"/>
                <a:ea typeface="Arial"/>
                <a:cs typeface="Arial"/>
                <a:sym typeface="Arial"/>
              </a:rPr>
              <a:t>ECAP448</a:t>
            </a:r>
            <a:endParaRPr/>
          </a:p>
        </p:txBody>
      </p:sp>
      <p:sp>
        <p:nvSpPr>
          <p:cNvPr id="22" name="Google Shape;22;p100"/>
          <p:cNvSpPr txBox="1"/>
          <p:nvPr>
            <p:ph idx="1" type="body"/>
          </p:nvPr>
        </p:nvSpPr>
        <p:spPr>
          <a:xfrm>
            <a:off x="2359044" y="426286"/>
            <a:ext cx="6084514" cy="1292661"/>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ABF1CF"/>
              </a:buClr>
              <a:buSzPts val="3400"/>
              <a:buNone/>
              <a:defRPr sz="3400" cap="small">
                <a:solidFill>
                  <a:srgbClr val="ABF1C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5" name="Google Shape;65;p10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9" name="Shape 6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1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1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1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1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11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1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11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1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11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type="obj">
  <p:cSld name="OBJECT">
    <p:spTree>
      <p:nvGrpSpPr>
        <p:cNvPr id="23" name="Shape 23"/>
        <p:cNvGrpSpPr/>
        <p:nvPr/>
      </p:nvGrpSpPr>
      <p:grpSpPr>
        <a:xfrm>
          <a:off x="0" y="0"/>
          <a:ext cx="0" cy="0"/>
          <a:chOff x="0" y="0"/>
          <a:chExt cx="0" cy="0"/>
        </a:xfrm>
      </p:grpSpPr>
      <p:sp>
        <p:nvSpPr>
          <p:cNvPr id="24" name="Google Shape;24;p101"/>
          <p:cNvSpPr/>
          <p:nvPr/>
        </p:nvSpPr>
        <p:spPr>
          <a:xfrm>
            <a:off x="0" y="0"/>
            <a:ext cx="9144000" cy="2171700"/>
          </a:xfrm>
          <a:prstGeom prst="rect">
            <a:avLst/>
          </a:prstGeom>
          <a:gradFill>
            <a:gsLst>
              <a:gs pos="0">
                <a:srgbClr val="ABF1CF"/>
              </a:gs>
              <a:gs pos="46000">
                <a:srgbClr val="00203F">
                  <a:alpha val="94901"/>
                </a:srgbClr>
              </a:gs>
              <a:gs pos="100000">
                <a:srgbClr val="00203F"/>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Bullseye outline" id="25" name="Google Shape;25;p101"/>
          <p:cNvPicPr preferRelativeResize="0"/>
          <p:nvPr/>
        </p:nvPicPr>
        <p:blipFill rotWithShape="1">
          <a:blip r:embed="rId2">
            <a:alphaModFix/>
          </a:blip>
          <a:srcRect b="0" l="0" r="0" t="0"/>
          <a:stretch/>
        </p:blipFill>
        <p:spPr>
          <a:xfrm>
            <a:off x="7486650" y="333375"/>
            <a:ext cx="1504950" cy="1504950"/>
          </a:xfrm>
          <a:prstGeom prst="rect">
            <a:avLst/>
          </a:prstGeom>
          <a:noFill/>
          <a:ln>
            <a:noFill/>
          </a:ln>
          <a:effectLst>
            <a:outerShdw blurRad="50800" rotWithShape="0" algn="tl" dir="2700000" dist="38100">
              <a:srgbClr val="000000">
                <a:alpha val="40000"/>
              </a:srgbClr>
            </a:outerShdw>
          </a:effectLst>
        </p:spPr>
      </p:pic>
      <p:sp>
        <p:nvSpPr>
          <p:cNvPr id="26" name="Google Shape;26;p101"/>
          <p:cNvSpPr txBox="1"/>
          <p:nvPr/>
        </p:nvSpPr>
        <p:spPr>
          <a:xfrm>
            <a:off x="628650" y="2243138"/>
            <a:ext cx="7315200"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203F"/>
                </a:solidFill>
                <a:latin typeface="Arial"/>
                <a:ea typeface="Arial"/>
                <a:cs typeface="Arial"/>
                <a:sym typeface="Arial"/>
              </a:rPr>
              <a:t>After this lecture, you will be able to</a:t>
            </a:r>
            <a:endParaRPr/>
          </a:p>
        </p:txBody>
      </p:sp>
      <p:sp>
        <p:nvSpPr>
          <p:cNvPr id="27" name="Google Shape;27;p101"/>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101"/>
          <p:cNvSpPr txBox="1"/>
          <p:nvPr>
            <p:ph idx="1" type="body"/>
          </p:nvPr>
        </p:nvSpPr>
        <p:spPr>
          <a:xfrm>
            <a:off x="1200148" y="2809874"/>
            <a:ext cx="7315201" cy="3819525"/>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3F"/>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102"/>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0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10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33" name="Shape 33"/>
        <p:cNvGrpSpPr/>
        <p:nvPr/>
      </p:nvGrpSpPr>
      <p:grpSpPr>
        <a:xfrm>
          <a:off x="0" y="0"/>
          <a:ext cx="0" cy="0"/>
          <a:chOff x="0" y="0"/>
          <a:chExt cx="0" cy="0"/>
        </a:xfrm>
      </p:grpSpPr>
      <p:sp>
        <p:nvSpPr>
          <p:cNvPr id="34" name="Google Shape;34;p103"/>
          <p:cNvSpPr/>
          <p:nvPr/>
        </p:nvSpPr>
        <p:spPr>
          <a:xfrm>
            <a:off x="1608138" y="2662238"/>
            <a:ext cx="5927725" cy="1574800"/>
          </a:xfrm>
          <a:prstGeom prst="roundRect">
            <a:avLst>
              <a:gd fmla="val 10858" name="adj"/>
            </a:avLst>
          </a:prstGeom>
          <a:solidFill>
            <a:srgbClr val="ABF1CF"/>
          </a:solidFill>
          <a:ln cap="flat" cmpd="sng" w="12700">
            <a:solidFill>
              <a:schemeClr val="lt1"/>
            </a:solidFill>
            <a:prstDash val="solid"/>
            <a:miter lim="800000"/>
            <a:headEnd len="sm" w="sm" type="none"/>
            <a:tailEnd len="sm" w="sm" type="none"/>
          </a:ln>
          <a:effectLst>
            <a:outerShdw blurRad="63500" sx="104000" rotWithShape="0" algn="ctr" sy="104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03"/>
          <p:cNvSpPr txBox="1"/>
          <p:nvPr/>
        </p:nvSpPr>
        <p:spPr>
          <a:xfrm>
            <a:off x="2147888" y="3044825"/>
            <a:ext cx="4848225" cy="768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rgbClr val="00203F"/>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104"/>
          <p:cNvSpPr/>
          <p:nvPr/>
        </p:nvSpPr>
        <p:spPr>
          <a:xfrm>
            <a:off x="0" y="0"/>
            <a:ext cx="9144000" cy="1171575"/>
          </a:xfrm>
          <a:prstGeom prst="rect">
            <a:avLst/>
          </a:prstGeom>
          <a:solidFill>
            <a:srgbClr val="00203F"/>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0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sz="4000">
                <a:solidFill>
                  <a:srgbClr val="ABF1CF"/>
                </a:solidFill>
              </a:defRPr>
            </a:lvl1pPr>
            <a:lvl2pPr lvl="1" algn="l">
              <a:lnSpc>
                <a:spcPct val="90000"/>
              </a:lnSpc>
              <a:spcBef>
                <a:spcPts val="60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10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lvl1pPr indent="-393700" lvl="0" marL="457200" algn="l">
              <a:lnSpc>
                <a:spcPct val="90000"/>
              </a:lnSpc>
              <a:spcBef>
                <a:spcPts val="1000"/>
              </a:spcBef>
              <a:spcAft>
                <a:spcPts val="0"/>
              </a:spcAft>
              <a:buClr>
                <a:srgbClr val="00203F"/>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0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10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0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0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10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0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0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0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0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0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0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0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5000"/>
          </a:blip>
          <a:stretch>
            <a:fillRect/>
          </a:stretch>
        </a:blipFill>
      </p:bgPr>
    </p:bg>
    <p:spTree>
      <p:nvGrpSpPr>
        <p:cNvPr id="5" name="Shape 5"/>
        <p:cNvGrpSpPr/>
        <p:nvPr/>
      </p:nvGrpSpPr>
      <p:grpSpPr>
        <a:xfrm>
          <a:off x="0" y="0"/>
          <a:ext cx="0" cy="0"/>
          <a:chOff x="0" y="0"/>
          <a:chExt cx="0" cy="0"/>
        </a:xfrm>
      </p:grpSpPr>
      <p:sp>
        <p:nvSpPr>
          <p:cNvPr id="6" name="Google Shape;6;p9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9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98989"/>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98989"/>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98989"/>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98989"/>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98989"/>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98989"/>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98989"/>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body"/>
          </p:nvPr>
        </p:nvSpPr>
        <p:spPr>
          <a:xfrm>
            <a:off x="2359025" y="427038"/>
            <a:ext cx="6084888" cy="1292225"/>
          </a:xfrm>
          <a:prstGeom prst="rect">
            <a:avLst/>
          </a:prstGeom>
          <a:solidFill>
            <a:srgbClr val="00203F"/>
          </a:solidFill>
          <a:ln cap="flat" cmpd="sng" w="9525">
            <a:solidFill>
              <a:srgbClr val="ABF1CF"/>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800100" rtl="0" algn="l">
              <a:lnSpc>
                <a:spcPct val="90000"/>
              </a:lnSpc>
              <a:spcBef>
                <a:spcPts val="0"/>
              </a:spcBef>
              <a:spcAft>
                <a:spcPts val="0"/>
              </a:spcAft>
              <a:buClr>
                <a:srgbClr val="ABF1CF"/>
              </a:buClr>
              <a:buSzPts val="3400"/>
              <a:buNone/>
            </a:pPr>
            <a:r>
              <a:rPr lang="en-US"/>
              <a:t>Linux and Shell Scripting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54" name="Google Shape;154;p1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 entry is a link to the parent directory. </a:t>
            </a:r>
            <a:endParaRPr/>
          </a:p>
          <a:p>
            <a:pPr indent="-228600" lvl="0" marL="228600" rtl="0" algn="just">
              <a:lnSpc>
                <a:spcPct val="150000"/>
              </a:lnSpc>
              <a:spcBef>
                <a:spcPts val="1000"/>
              </a:spcBef>
              <a:spcAft>
                <a:spcPts val="0"/>
              </a:spcAft>
              <a:buSzPts val="2600"/>
              <a:buChar char="•"/>
            </a:pPr>
            <a:r>
              <a:rPr lang="en-US"/>
              <a:t>In the case of the root directory, there is no parent and the .. entry is a link to the root directory itself. </a:t>
            </a:r>
            <a:endParaRPr/>
          </a:p>
          <a:p>
            <a:pPr indent="-228600" lvl="0" marL="228600" rtl="0" algn="just">
              <a:lnSpc>
                <a:spcPct val="150000"/>
              </a:lnSpc>
              <a:spcBef>
                <a:spcPts val="1000"/>
              </a:spcBef>
              <a:spcAft>
                <a:spcPts val="0"/>
              </a:spcAft>
              <a:buSzPts val="2600"/>
              <a:buChar char="•"/>
            </a:pPr>
            <a:r>
              <a:rPr lang="en-US"/>
              <a:t>It is not possible to create hard links to directories.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60" name="Google Shape;160;p1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4) Symbolic links:</a:t>
            </a:r>
            <a:endParaRPr/>
          </a:p>
          <a:p>
            <a:pPr indent="-228600" lvl="0" marL="228600" rtl="0" algn="just">
              <a:lnSpc>
                <a:spcPct val="150000"/>
              </a:lnSpc>
              <a:spcBef>
                <a:spcPts val="1000"/>
              </a:spcBef>
              <a:spcAft>
                <a:spcPts val="0"/>
              </a:spcAft>
              <a:buSzPts val="2600"/>
              <a:buChar char="•"/>
            </a:pPr>
            <a:r>
              <a:rPr lang="en-US"/>
              <a:t>Because each filesystem has a separate set of inodes, you can create hard links to a file only from within the filesystem that holds that file. </a:t>
            </a:r>
            <a:endParaRPr/>
          </a:p>
          <a:p>
            <a:pPr indent="-228600" lvl="0" marL="228600" rtl="0" algn="just">
              <a:lnSpc>
                <a:spcPct val="150000"/>
              </a:lnSpc>
              <a:spcBef>
                <a:spcPts val="1000"/>
              </a:spcBef>
              <a:spcAft>
                <a:spcPts val="0"/>
              </a:spcAft>
              <a:buSzPts val="2600"/>
              <a:buChar char="•"/>
            </a:pPr>
            <a:r>
              <a:rPr lang="en-US"/>
              <a:t>To get around this limitation, Linux provides symbolic links, which are files that point to other files.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66" name="Google Shape;166;p1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Files that are linked by a symbolic link do not share an inode. </a:t>
            </a:r>
            <a:endParaRPr/>
          </a:p>
          <a:p>
            <a:pPr indent="-228600" lvl="0" marL="228600" rtl="0" algn="just">
              <a:lnSpc>
                <a:spcPct val="150000"/>
              </a:lnSpc>
              <a:spcBef>
                <a:spcPts val="1000"/>
              </a:spcBef>
              <a:spcAft>
                <a:spcPts val="0"/>
              </a:spcAft>
              <a:buSzPts val="2600"/>
              <a:buChar char="•"/>
            </a:pPr>
            <a:r>
              <a:rPr lang="en-US"/>
              <a:t>As a consequence, you can create a symbolic link to a file from any filesystem. </a:t>
            </a:r>
            <a:endParaRPr/>
          </a:p>
          <a:p>
            <a:pPr indent="-228600" lvl="0" marL="228600" rtl="0" algn="just">
              <a:lnSpc>
                <a:spcPct val="150000"/>
              </a:lnSpc>
              <a:spcBef>
                <a:spcPts val="1000"/>
              </a:spcBef>
              <a:spcAft>
                <a:spcPts val="0"/>
              </a:spcAft>
              <a:buSzPts val="2600"/>
              <a:buChar char="•"/>
            </a:pPr>
            <a:r>
              <a:rPr lang="en-US"/>
              <a:t>You can also create a symbolic link to a directory, device, or other special file.</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172" name="Google Shape;172;p1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Special files represent Linux kernel routines that provide access to an operating system feature. </a:t>
            </a:r>
            <a:endParaRPr/>
          </a:p>
          <a:p>
            <a:pPr indent="-228600" lvl="0" marL="228600" rtl="0" algn="just">
              <a:lnSpc>
                <a:spcPct val="150000"/>
              </a:lnSpc>
              <a:spcBef>
                <a:spcPts val="1000"/>
              </a:spcBef>
              <a:spcAft>
                <a:spcPts val="0"/>
              </a:spcAft>
              <a:buSzPts val="2600"/>
              <a:buChar char="•"/>
            </a:pPr>
            <a:r>
              <a:rPr lang="en-US"/>
              <a:t>FIFO (first in, first out) special files allow unrelated programs to exchange information. </a:t>
            </a:r>
            <a:endParaRPr/>
          </a:p>
          <a:p>
            <a:pPr indent="-228600" lvl="0" marL="228600" rtl="0" algn="just">
              <a:lnSpc>
                <a:spcPct val="150000"/>
              </a:lnSpc>
              <a:spcBef>
                <a:spcPts val="1000"/>
              </a:spcBef>
              <a:spcAft>
                <a:spcPts val="0"/>
              </a:spcAft>
              <a:buSzPts val="2600"/>
              <a:buChar char="•"/>
            </a:pPr>
            <a:r>
              <a:rPr lang="en-US"/>
              <a:t>Sockets allow unrelated processes on the same or different computers to exchange information.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178" name="Google Shape;178;p1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One type of socket, the UNIX domain socket, is a special file. </a:t>
            </a:r>
            <a:endParaRPr/>
          </a:p>
          <a:p>
            <a:pPr indent="-228600" lvl="0" marL="228600" rtl="0" algn="just">
              <a:lnSpc>
                <a:spcPct val="150000"/>
              </a:lnSpc>
              <a:spcBef>
                <a:spcPts val="1000"/>
              </a:spcBef>
              <a:spcAft>
                <a:spcPts val="0"/>
              </a:spcAft>
              <a:buSzPts val="2600"/>
              <a:buChar char="•"/>
            </a:pPr>
            <a:r>
              <a:rPr lang="en-US"/>
              <a:t>Symbolic links are another type of special file.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184" name="Google Shape;184;p1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p>
            <a:pPr indent="-514350" lvl="0" marL="514350" rtl="0" algn="just">
              <a:lnSpc>
                <a:spcPct val="150000"/>
              </a:lnSpc>
              <a:spcBef>
                <a:spcPts val="0"/>
              </a:spcBef>
              <a:spcAft>
                <a:spcPts val="0"/>
              </a:spcAft>
              <a:buSzPts val="2600"/>
              <a:buFont typeface="Arial"/>
              <a:buAutoNum type="arabicParenR"/>
            </a:pPr>
            <a:r>
              <a:rPr b="1" lang="en-US"/>
              <a:t>Device files:</a:t>
            </a:r>
            <a:endParaRPr/>
          </a:p>
          <a:p>
            <a:pPr indent="-228600" lvl="0" marL="228600" rtl="0" algn="just">
              <a:lnSpc>
                <a:spcPct val="150000"/>
              </a:lnSpc>
              <a:spcBef>
                <a:spcPts val="1000"/>
              </a:spcBef>
              <a:spcAft>
                <a:spcPts val="0"/>
              </a:spcAft>
              <a:buSzPts val="2600"/>
              <a:buChar char="•"/>
            </a:pPr>
            <a:r>
              <a:rPr lang="en-US"/>
              <a:t>Device files, which include both block and character special files, represent device drivers that let you communicate with peripheral devices, such as terminals, printers, and hard disks.</a:t>
            </a:r>
            <a:endParaRPr/>
          </a:p>
          <a:p>
            <a:pPr indent="-228600" lvl="0" marL="228600" rtl="0" algn="just">
              <a:lnSpc>
                <a:spcPct val="150000"/>
              </a:lnSpc>
              <a:spcBef>
                <a:spcPts val="1000"/>
              </a:spcBef>
              <a:spcAft>
                <a:spcPts val="0"/>
              </a:spcAft>
              <a:buSzPts val="2600"/>
              <a:buChar char="•"/>
            </a:pPr>
            <a:r>
              <a:rPr lang="en-US"/>
              <a:t>By convention, device files appear in the /dev directory and its subdirectories.</a:t>
            </a:r>
            <a:endParaRPr/>
          </a:p>
          <a:p>
            <a:pPr indent="-63500" lvl="0" marL="228600" rtl="0" algn="just">
              <a:lnSpc>
                <a:spcPct val="150000"/>
              </a:lnSpc>
              <a:spcBef>
                <a:spcPts val="1000"/>
              </a:spcBef>
              <a:spcAft>
                <a:spcPts val="0"/>
              </a:spcAft>
              <a:buSzPts val="2600"/>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190" name="Google Shape;190;p1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Each device file represents a device: You read from and write to the file to read from and write to the device it represents.</a:t>
            </a:r>
            <a:endParaRPr/>
          </a:p>
          <a:p>
            <a:pPr indent="-228600" lvl="0" marL="228600" rtl="0" algn="just">
              <a:lnSpc>
                <a:spcPct val="150000"/>
              </a:lnSpc>
              <a:spcBef>
                <a:spcPts val="1000"/>
              </a:spcBef>
              <a:spcAft>
                <a:spcPts val="0"/>
              </a:spcAft>
              <a:buSzPts val="2600"/>
              <a:buChar char="•"/>
            </a:pPr>
            <a:r>
              <a:rPr lang="en-US"/>
              <a:t>For example, using cat to send an audio file to /dev/dsp plays the file.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196" name="Google Shape;196;p1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150000"/>
              </a:lnSpc>
              <a:spcBef>
                <a:spcPts val="0"/>
              </a:spcBef>
              <a:spcAft>
                <a:spcPts val="0"/>
              </a:spcAft>
              <a:buSzPct val="100000"/>
              <a:buChar char="•"/>
            </a:pPr>
            <a:r>
              <a:rPr lang="en-US"/>
              <a:t>The following example shows part of the output that an ls –l command produces for the /dev directory:</a:t>
            </a:r>
            <a:endParaRPr/>
          </a:p>
          <a:p>
            <a:pPr indent="-228600" lvl="0" marL="228600" rtl="0" algn="just">
              <a:lnSpc>
                <a:spcPct val="150000"/>
              </a:lnSpc>
              <a:spcBef>
                <a:spcPts val="1000"/>
              </a:spcBef>
              <a:spcAft>
                <a:spcPts val="0"/>
              </a:spcAft>
              <a:buSzPct val="100000"/>
              <a:buFont typeface="Arial"/>
              <a:buNone/>
            </a:pPr>
            <a:r>
              <a:rPr lang="en-US"/>
              <a:t>$ </a:t>
            </a:r>
            <a:r>
              <a:rPr b="1" lang="en-US"/>
              <a:t>ls -l /dev</a:t>
            </a:r>
            <a:endParaRPr/>
          </a:p>
          <a:p>
            <a:pPr indent="-228600" lvl="0" marL="228600" rtl="0" algn="just">
              <a:lnSpc>
                <a:spcPct val="150000"/>
              </a:lnSpc>
              <a:spcBef>
                <a:spcPts val="1000"/>
              </a:spcBef>
              <a:spcAft>
                <a:spcPts val="0"/>
              </a:spcAft>
              <a:buSzPct val="100000"/>
              <a:buFont typeface="Arial"/>
              <a:buNone/>
            </a:pPr>
            <a:r>
              <a:rPr lang="en-US"/>
              <a:t>total 0</a:t>
            </a:r>
            <a:endParaRPr/>
          </a:p>
          <a:p>
            <a:pPr indent="-228600" lvl="0" marL="228600" rtl="0" algn="just">
              <a:lnSpc>
                <a:spcPct val="150000"/>
              </a:lnSpc>
              <a:spcBef>
                <a:spcPts val="1000"/>
              </a:spcBef>
              <a:spcAft>
                <a:spcPts val="0"/>
              </a:spcAft>
              <a:buSzPct val="100000"/>
              <a:buFont typeface="Arial"/>
              <a:buNone/>
            </a:pPr>
            <a:r>
              <a:rPr lang="en-US"/>
              <a:t>crw-rw---- 1 root root 14, 12 Jan 25 08:33 adsp</a:t>
            </a:r>
            <a:endParaRPr/>
          </a:p>
          <a:p>
            <a:pPr indent="-228600" lvl="0" marL="228600" rtl="0" algn="just">
              <a:lnSpc>
                <a:spcPct val="150000"/>
              </a:lnSpc>
              <a:spcBef>
                <a:spcPts val="1000"/>
              </a:spcBef>
              <a:spcAft>
                <a:spcPts val="0"/>
              </a:spcAft>
              <a:buSzPct val="100000"/>
              <a:buFont typeface="Arial"/>
              <a:buNone/>
            </a:pPr>
            <a:r>
              <a:rPr lang="en-US"/>
              <a:t>crw------- 1 root root 10, 175 Jan 25 08:33 agpgart</a:t>
            </a:r>
            <a:endParaRPr/>
          </a:p>
          <a:p>
            <a:pPr indent="-228600" lvl="0" marL="228600" rtl="0" algn="just">
              <a:lnSpc>
                <a:spcPct val="150000"/>
              </a:lnSpc>
              <a:spcBef>
                <a:spcPts val="1000"/>
              </a:spcBef>
              <a:spcAft>
                <a:spcPts val="0"/>
              </a:spcAft>
              <a:buSzPct val="100000"/>
              <a:buFont typeface="Arial"/>
              <a:buNone/>
            </a:pPr>
            <a:r>
              <a:rPr lang="en-US"/>
              <a:t>crw------- 1 zach root 14, 4 Jan 25 08:33 audio</a:t>
            </a:r>
            <a:endParaRPr/>
          </a:p>
          <a:p>
            <a:pPr indent="-228600" lvl="0" marL="228600" rtl="0" algn="just">
              <a:lnSpc>
                <a:spcPct val="150000"/>
              </a:lnSpc>
              <a:spcBef>
                <a:spcPts val="1000"/>
              </a:spcBef>
              <a:spcAft>
                <a:spcPts val="0"/>
              </a:spcAft>
              <a:buSzPct val="100000"/>
              <a:buFont typeface="Arial"/>
              <a:buNone/>
            </a:pPr>
            <a:r>
              <a:rPr lang="en-US"/>
              <a:t>drwxr-xr-x 3 root root 60 Jan 25 08:33 bus</a:t>
            </a:r>
            <a:endParaRPr/>
          </a:p>
          <a:p>
            <a:pPr indent="-228600" lvl="0" marL="228600" rtl="0" algn="just">
              <a:lnSpc>
                <a:spcPct val="150000"/>
              </a:lnSpc>
              <a:spcBef>
                <a:spcPts val="1000"/>
              </a:spcBef>
              <a:spcAft>
                <a:spcPts val="0"/>
              </a:spcAft>
              <a:buSzPct val="100000"/>
              <a:buFont typeface="Arial"/>
              <a:buNone/>
            </a:pPr>
            <a:r>
              <a:rPr lang="en-US"/>
              <a:t>lrwxrwxrwx 1 root root 3 Jan 25 08:33 cdrom -&gt; hdb</a:t>
            </a:r>
            <a:endParaRPr/>
          </a:p>
          <a:p>
            <a:pPr indent="-228600" lvl="0" marL="228600" rtl="0" algn="just">
              <a:lnSpc>
                <a:spcPct val="150000"/>
              </a:lnSpc>
              <a:spcBef>
                <a:spcPts val="1000"/>
              </a:spcBef>
              <a:spcAft>
                <a:spcPts val="0"/>
              </a:spcAft>
              <a:buSzPct val="100000"/>
              <a:buFont typeface="Arial"/>
              <a:buNone/>
            </a:pPr>
            <a:r>
              <a:rPr lang="en-US"/>
              <a:t>lrwxrwxrwx 1 root root 3 Jan 25 08:33 cdwriter -&gt; hdb</a:t>
            </a:r>
            <a:endParaRPr/>
          </a:p>
          <a:p>
            <a:pPr indent="-228600" lvl="0" marL="228600" rtl="0" algn="just">
              <a:lnSpc>
                <a:spcPct val="150000"/>
              </a:lnSpc>
              <a:spcBef>
                <a:spcPts val="1000"/>
              </a:spcBef>
              <a:spcAft>
                <a:spcPts val="0"/>
              </a:spcAft>
              <a:buSzPct val="100000"/>
              <a:buFont typeface="Arial"/>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02" name="Google Shape;202;p1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first character of each line is always –, b, c, d, l, or p, representing ordinary (plain), block, character, directory, symbolic link, or named pipe (see the following section), respectively. </a:t>
            </a:r>
            <a:endParaRPr/>
          </a:p>
          <a:p>
            <a:pPr indent="-228600" lvl="0" marL="228600" rtl="0" algn="just">
              <a:lnSpc>
                <a:spcPct val="150000"/>
              </a:lnSpc>
              <a:spcBef>
                <a:spcPts val="1000"/>
              </a:spcBef>
              <a:spcAft>
                <a:spcPts val="0"/>
              </a:spcAft>
              <a:buSzPts val="2600"/>
              <a:buChar char="•"/>
            </a:pPr>
            <a:r>
              <a:rPr lang="en-US"/>
              <a:t>The next nine characters identify the permissions for the file, followed by the number of hard links and the names of the owner and group.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08" name="Google Shape;208;p1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Where the number of bytes in a file would appear for an ordinary or directory file, a device file shows major and minor device numbers separated by a comma. </a:t>
            </a:r>
            <a:endParaRPr/>
          </a:p>
          <a:p>
            <a:pPr indent="-228600" lvl="0" marL="228600" rtl="0" algn="just">
              <a:lnSpc>
                <a:spcPct val="150000"/>
              </a:lnSpc>
              <a:spcBef>
                <a:spcPts val="1000"/>
              </a:spcBef>
              <a:spcAft>
                <a:spcPts val="0"/>
              </a:spcAft>
              <a:buSzPts val="2600"/>
              <a:buChar char="•"/>
            </a:pPr>
            <a:r>
              <a:rPr lang="en-US"/>
              <a:t>The rest of the line is the same as any other ls –l listing.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28650" y="0"/>
            <a:ext cx="3600450" cy="217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Learning Outcomes</a:t>
            </a:r>
            <a:endParaRPr/>
          </a:p>
        </p:txBody>
      </p:sp>
      <p:sp>
        <p:nvSpPr>
          <p:cNvPr id="106" name="Google Shape;106;p2"/>
          <p:cNvSpPr txBox="1"/>
          <p:nvPr>
            <p:ph idx="1" type="body"/>
          </p:nvPr>
        </p:nvSpPr>
        <p:spPr>
          <a:xfrm>
            <a:off x="1200150" y="2809875"/>
            <a:ext cx="7315200" cy="38195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800"/>
              <a:buChar char="•"/>
            </a:pPr>
            <a:r>
              <a:rPr lang="en-US"/>
              <a:t>Understand the file types and file systems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14" name="Google Shape;214;p2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	2) udev: </a:t>
            </a:r>
            <a:endParaRPr/>
          </a:p>
          <a:p>
            <a:pPr indent="-228600" lvl="0" marL="228600" rtl="0" algn="just">
              <a:lnSpc>
                <a:spcPct val="150000"/>
              </a:lnSpc>
              <a:spcBef>
                <a:spcPts val="1000"/>
              </a:spcBef>
              <a:spcAft>
                <a:spcPts val="0"/>
              </a:spcAft>
              <a:buSzPts val="2600"/>
              <a:buChar char="•"/>
            </a:pPr>
            <a:r>
              <a:rPr lang="en-US"/>
              <a:t>The udev utility manages device naming dynamically. </a:t>
            </a:r>
            <a:endParaRPr/>
          </a:p>
          <a:p>
            <a:pPr indent="-228600" lvl="0" marL="228600" rtl="0" algn="just">
              <a:lnSpc>
                <a:spcPct val="150000"/>
              </a:lnSpc>
              <a:spcBef>
                <a:spcPts val="1000"/>
              </a:spcBef>
              <a:spcAft>
                <a:spcPts val="0"/>
              </a:spcAft>
              <a:buSzPts val="2600"/>
              <a:buChar char="•"/>
            </a:pPr>
            <a:r>
              <a:rPr lang="en-US"/>
              <a:t>It replaces the earlier devfs and moves the device naming functionality from the kernel to userspace.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20" name="Google Shape;220;p2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Because devices are added to and removed from a system infrequently, the performance penalty associated with this change is minimal.</a:t>
            </a:r>
            <a:endParaRPr/>
          </a:p>
          <a:p>
            <a:pPr indent="-228600" lvl="0" marL="228600" rtl="0" algn="just">
              <a:lnSpc>
                <a:spcPct val="150000"/>
              </a:lnSpc>
              <a:spcBef>
                <a:spcPts val="1000"/>
              </a:spcBef>
              <a:spcAft>
                <a:spcPts val="0"/>
              </a:spcAft>
              <a:buSzPts val="2600"/>
              <a:buChar char="•"/>
            </a:pPr>
            <a:r>
              <a:rPr lang="en-US"/>
              <a:t>The benefit of the move is that a bug in udev cannot compromise or crash the kernel.</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26" name="Google Shape;226;p2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udev utility is part of the hotplug system (discussed next). </a:t>
            </a:r>
            <a:endParaRPr/>
          </a:p>
          <a:p>
            <a:pPr indent="-228600" lvl="0" marL="228600" rtl="0" algn="just">
              <a:lnSpc>
                <a:spcPct val="150000"/>
              </a:lnSpc>
              <a:spcBef>
                <a:spcPts val="1000"/>
              </a:spcBef>
              <a:spcAft>
                <a:spcPts val="0"/>
              </a:spcAft>
              <a:buSzPts val="2600"/>
              <a:buChar char="•"/>
            </a:pPr>
            <a:r>
              <a:rPr lang="en-US"/>
              <a:t>When a device is added to or removed from the system, the kernel creates a device name in the /sys pseudofilesystem and notifies hotplug of the event, which is received by udev.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32" name="Google Shape;232;p2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udev utility then creates the device file, usually in the /dev directory, or removes the device file from the system. </a:t>
            </a:r>
            <a:endParaRPr/>
          </a:p>
          <a:p>
            <a:pPr indent="-228600" lvl="0" marL="228600" rtl="0" algn="just">
              <a:lnSpc>
                <a:spcPct val="150000"/>
              </a:lnSpc>
              <a:spcBef>
                <a:spcPts val="1000"/>
              </a:spcBef>
              <a:spcAft>
                <a:spcPts val="0"/>
              </a:spcAft>
              <a:buSzPts val="2600"/>
              <a:buChar char="•"/>
            </a:pPr>
            <a:r>
              <a:rPr lang="en-US"/>
              <a:t>The udev utility can also rename network interfaces.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Special Files</a:t>
            </a:r>
            <a:endParaRPr/>
          </a:p>
        </p:txBody>
      </p:sp>
      <p:sp>
        <p:nvSpPr>
          <p:cNvPr id="238" name="Google Shape;238;p2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3) Hotplug:</a:t>
            </a:r>
            <a:endParaRPr/>
          </a:p>
          <a:p>
            <a:pPr indent="-228600" lvl="0" marL="228600" rtl="0" algn="just">
              <a:lnSpc>
                <a:spcPct val="150000"/>
              </a:lnSpc>
              <a:spcBef>
                <a:spcPts val="1000"/>
              </a:spcBef>
              <a:spcAft>
                <a:spcPts val="0"/>
              </a:spcAft>
              <a:buSzPts val="2600"/>
              <a:buChar char="•"/>
            </a:pPr>
            <a:r>
              <a:rPr lang="en-US"/>
              <a:t>The hotplug system allows you to plug a device into the system and use it immediately.</a:t>
            </a:r>
            <a:endParaRPr/>
          </a:p>
          <a:p>
            <a:pPr indent="-228600" lvl="0" marL="228600" rtl="0" algn="just">
              <a:lnSpc>
                <a:spcPct val="150000"/>
              </a:lnSpc>
              <a:spcBef>
                <a:spcPts val="1000"/>
              </a:spcBef>
              <a:spcAft>
                <a:spcPts val="0"/>
              </a:spcAft>
              <a:buSzPts val="2600"/>
              <a:buChar char="•"/>
            </a:pPr>
            <a:r>
              <a:rPr lang="en-US"/>
              <a:t>Although hotplug was available in the Linux 2.4 kernel, the 2.6 kernel integrates hotplug with the unified device driver model framework.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FIFO Special Files (Named Pipe)</a:t>
            </a:r>
            <a:endParaRPr/>
          </a:p>
        </p:txBody>
      </p:sp>
      <p:sp>
        <p:nvSpPr>
          <p:cNvPr id="244" name="Google Shape;244;p2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 FIFO special file, also called a named pipe, represents a pipe: You read from and write to the file to read from and write to the pipe. </a:t>
            </a:r>
            <a:endParaRPr/>
          </a:p>
          <a:p>
            <a:pPr indent="-228600" lvl="0" marL="228600" rtl="0" algn="just">
              <a:lnSpc>
                <a:spcPct val="150000"/>
              </a:lnSpc>
              <a:spcBef>
                <a:spcPts val="1000"/>
              </a:spcBef>
              <a:spcAft>
                <a:spcPts val="0"/>
              </a:spcAft>
              <a:buSzPts val="2600"/>
              <a:buChar char="•"/>
            </a:pPr>
            <a:r>
              <a:rPr lang="en-US"/>
              <a:t>The term FIFO stands for first in, first out—the way any pipe works.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FIFO Special Files (Named Pipe)</a:t>
            </a:r>
            <a:endParaRPr/>
          </a:p>
        </p:txBody>
      </p:sp>
      <p:sp>
        <p:nvSpPr>
          <p:cNvPr id="250" name="Google Shape;250;p2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In other words, the first information that you put in one end is the first information that comes out the other end. </a:t>
            </a:r>
            <a:endParaRPr/>
          </a:p>
          <a:p>
            <a:pPr indent="-228600" lvl="0" marL="228600" rtl="0" algn="just">
              <a:lnSpc>
                <a:spcPct val="150000"/>
              </a:lnSpc>
              <a:spcBef>
                <a:spcPts val="1000"/>
              </a:spcBef>
              <a:spcAft>
                <a:spcPts val="0"/>
              </a:spcAft>
              <a:buSzPts val="2600"/>
              <a:buChar char="•"/>
            </a:pPr>
            <a:r>
              <a:rPr lang="en-US"/>
              <a:t>When you use a pipe on a command line to send the output of a program to the printer, the printer outputs the information in the same order that the program produced it and sent it to the pipe.</a:t>
            </a:r>
            <a:endParaRPr/>
          </a:p>
          <a:p>
            <a:pPr indent="-63500" lvl="0" marL="228600" rtl="0" algn="l">
              <a:lnSpc>
                <a:spcPct val="150000"/>
              </a:lnSpc>
              <a:spcBef>
                <a:spcPts val="1000"/>
              </a:spcBef>
              <a:spcAft>
                <a:spcPts val="0"/>
              </a:spcAft>
              <a:buSzPts val="2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FIFO Special Files (Named Pipe)</a:t>
            </a:r>
            <a:endParaRPr/>
          </a:p>
        </p:txBody>
      </p:sp>
      <p:sp>
        <p:nvSpPr>
          <p:cNvPr id="256" name="Google Shape;256;p2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UNIX and Linux systems have included pipes for many generations. </a:t>
            </a:r>
            <a:endParaRPr/>
          </a:p>
          <a:p>
            <a:pPr indent="-228600" lvl="0" marL="228600" rtl="0" algn="just">
              <a:lnSpc>
                <a:spcPct val="150000"/>
              </a:lnSpc>
              <a:spcBef>
                <a:spcPts val="1000"/>
              </a:spcBef>
              <a:spcAft>
                <a:spcPts val="0"/>
              </a:spcAft>
              <a:buSzPts val="2600"/>
              <a:buChar char="•"/>
            </a:pPr>
            <a:r>
              <a:rPr lang="en-US"/>
              <a:t>Without named pipes, only processes that were children of the same ancestor could use pipes to exchange information.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FIFO Special Files (Named Pipe)</a:t>
            </a:r>
            <a:endParaRPr/>
          </a:p>
        </p:txBody>
      </p:sp>
      <p:sp>
        <p:nvSpPr>
          <p:cNvPr id="262" name="Google Shape;262;p2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Using named pipes, any two processes on a single system can exchange information. </a:t>
            </a:r>
            <a:endParaRPr/>
          </a:p>
          <a:p>
            <a:pPr indent="-228600" lvl="0" marL="228600" rtl="0" algn="just">
              <a:lnSpc>
                <a:spcPct val="150000"/>
              </a:lnSpc>
              <a:spcBef>
                <a:spcPts val="1000"/>
              </a:spcBef>
              <a:spcAft>
                <a:spcPts val="0"/>
              </a:spcAft>
              <a:buSzPts val="2600"/>
              <a:buChar char="•"/>
            </a:pPr>
            <a:r>
              <a:rPr lang="en-US"/>
              <a:t>When one program writes to a FIFO special file, another program can read from the same file.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FIFO Special Files (Named Pipe)</a:t>
            </a:r>
            <a:endParaRPr/>
          </a:p>
        </p:txBody>
      </p:sp>
      <p:sp>
        <p:nvSpPr>
          <p:cNvPr id="268" name="Google Shape;268;p2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programs do not have to run at the same time or be aware of each other’s activity. </a:t>
            </a:r>
            <a:endParaRPr/>
          </a:p>
          <a:p>
            <a:pPr indent="-228600" lvl="0" marL="228600" rtl="0" algn="just">
              <a:lnSpc>
                <a:spcPct val="150000"/>
              </a:lnSpc>
              <a:spcBef>
                <a:spcPts val="1000"/>
              </a:spcBef>
              <a:spcAft>
                <a:spcPts val="0"/>
              </a:spcAft>
              <a:buSzPts val="2600"/>
              <a:buChar char="•"/>
            </a:pPr>
            <a:r>
              <a:rPr lang="en-US"/>
              <a:t>The operating system handles all buffering and information storage. </a:t>
            </a:r>
            <a:endParaRPr/>
          </a:p>
          <a:p>
            <a:pPr indent="-228600" lvl="0" marL="228600" rtl="0" algn="just">
              <a:lnSpc>
                <a:spcPct val="150000"/>
              </a:lnSpc>
              <a:spcBef>
                <a:spcPts val="1000"/>
              </a:spcBef>
              <a:spcAft>
                <a:spcPts val="0"/>
              </a:spcAft>
              <a:buSzPts val="2600"/>
              <a:buChar char="•"/>
            </a:pPr>
            <a:r>
              <a:rPr lang="en-US"/>
              <a:t>This type of communication is termed asynchronous (async) because programs on the ends of the pipe do not have to be synchronized.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Types of files</a:t>
            </a:r>
            <a:endParaRPr/>
          </a:p>
        </p:txBody>
      </p:sp>
      <p:sp>
        <p:nvSpPr>
          <p:cNvPr id="112" name="Google Shape;112;p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Font typeface="Arial"/>
              <a:buNone/>
            </a:pPr>
            <a:r>
              <a:rPr lang="en-US"/>
              <a:t>	Linux supports many types of files.</a:t>
            </a:r>
            <a:endParaRPr/>
          </a:p>
          <a:p>
            <a:pPr indent="-228600" lvl="0" marL="228600" rtl="0" algn="just">
              <a:lnSpc>
                <a:spcPct val="150000"/>
              </a:lnSpc>
              <a:spcBef>
                <a:spcPts val="1000"/>
              </a:spcBef>
              <a:spcAft>
                <a:spcPts val="0"/>
              </a:spcAft>
              <a:buSzPts val="2600"/>
              <a:buFont typeface="Arial"/>
              <a:buNone/>
            </a:pPr>
            <a:r>
              <a:rPr lang="en-US"/>
              <a:t>1) Ordinary files, directories, links, and inodes.</a:t>
            </a:r>
            <a:endParaRPr/>
          </a:p>
          <a:p>
            <a:pPr indent="-228600" lvl="0" marL="228600" rtl="0" algn="just">
              <a:lnSpc>
                <a:spcPct val="150000"/>
              </a:lnSpc>
              <a:spcBef>
                <a:spcPts val="1000"/>
              </a:spcBef>
              <a:spcAft>
                <a:spcPts val="0"/>
              </a:spcAft>
              <a:buSzPts val="2600"/>
              <a:buFont typeface="Arial"/>
              <a:buNone/>
            </a:pPr>
            <a:r>
              <a:rPr lang="en-US"/>
              <a:t>2) Symbolic links.</a:t>
            </a:r>
            <a:endParaRPr/>
          </a:p>
          <a:p>
            <a:pPr indent="-228600" lvl="0" marL="228600" rtl="0" algn="just">
              <a:lnSpc>
                <a:spcPct val="150000"/>
              </a:lnSpc>
              <a:spcBef>
                <a:spcPts val="1000"/>
              </a:spcBef>
              <a:spcAft>
                <a:spcPts val="0"/>
              </a:spcAft>
              <a:buSzPts val="2600"/>
              <a:buFont typeface="Arial"/>
              <a:buNone/>
            </a:pPr>
            <a:r>
              <a:rPr lang="en-US"/>
              <a:t>3) Special files.</a:t>
            </a:r>
            <a:endParaRPr/>
          </a:p>
          <a:p>
            <a:pPr indent="-228600" lvl="0" marL="228600" rtl="0" algn="just">
              <a:lnSpc>
                <a:spcPct val="150000"/>
              </a:lnSpc>
              <a:spcBef>
                <a:spcPts val="1000"/>
              </a:spcBef>
              <a:spcAft>
                <a:spcPts val="0"/>
              </a:spcAft>
              <a:buSzPts val="2600"/>
              <a:buFont typeface="Arial"/>
              <a:buNone/>
            </a:pPr>
            <a:r>
              <a:rPr lang="en-US"/>
              <a:t>4) FIFO special file.</a:t>
            </a:r>
            <a:endParaRPr/>
          </a:p>
          <a:p>
            <a:pPr indent="-228600" lvl="0" marL="228600" rtl="0" algn="just">
              <a:lnSpc>
                <a:spcPct val="150000"/>
              </a:lnSpc>
              <a:spcBef>
                <a:spcPts val="1000"/>
              </a:spcBef>
              <a:spcAft>
                <a:spcPts val="0"/>
              </a:spcAft>
              <a:buSzPts val="2600"/>
              <a:buFont typeface="Arial"/>
              <a:buNone/>
            </a:pPr>
            <a:r>
              <a:rPr lang="en-US"/>
              <a:t>5) Sockets.</a:t>
            </a:r>
            <a:endParaRPr/>
          </a:p>
          <a:p>
            <a:pPr indent="-228600" lvl="0" marL="228600" rtl="0" algn="just">
              <a:lnSpc>
                <a:spcPct val="150000"/>
              </a:lnSpc>
              <a:spcBef>
                <a:spcPts val="1000"/>
              </a:spcBef>
              <a:spcAft>
                <a:spcPts val="0"/>
              </a:spcAft>
              <a:buSzPts val="2600"/>
              <a:buFont typeface="Arial"/>
              <a:buNone/>
            </a:pPr>
            <a:r>
              <a:rPr lang="en-US"/>
              <a:t>6) Block and character devices.</a:t>
            </a:r>
            <a:endParaRPr/>
          </a:p>
          <a:p>
            <a:pPr indent="-228600" lvl="0" marL="228600" rtl="0" algn="just">
              <a:lnSpc>
                <a:spcPct val="150000"/>
              </a:lnSpc>
              <a:spcBef>
                <a:spcPts val="1000"/>
              </a:spcBef>
              <a:spcAft>
                <a:spcPts val="0"/>
              </a:spcAft>
              <a:buSzPts val="2600"/>
              <a:buFont typeface="Arial"/>
              <a:buNone/>
            </a:pPr>
            <a:r>
              <a:rPr lang="en-US"/>
              <a:t>7) Raw devices.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Sockets</a:t>
            </a:r>
            <a:endParaRPr/>
          </a:p>
        </p:txBody>
      </p:sp>
      <p:sp>
        <p:nvSpPr>
          <p:cNvPr id="274" name="Google Shape;274;p3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Like a FIFO special file, a socket allows asynchronous processes that are not children of the same ancestor to exchange information. </a:t>
            </a:r>
            <a:endParaRPr/>
          </a:p>
          <a:p>
            <a:pPr indent="-228600" lvl="0" marL="228600" rtl="0" algn="just">
              <a:lnSpc>
                <a:spcPct val="150000"/>
              </a:lnSpc>
              <a:spcBef>
                <a:spcPts val="1000"/>
              </a:spcBef>
              <a:spcAft>
                <a:spcPts val="0"/>
              </a:spcAft>
              <a:buSzPts val="2600"/>
              <a:buChar char="•"/>
            </a:pPr>
            <a:r>
              <a:rPr lang="en-US"/>
              <a:t>Sockets are the central mechanism of the interprocess communication that forms the basis of the networking facility.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Sockets</a:t>
            </a:r>
            <a:endParaRPr/>
          </a:p>
        </p:txBody>
      </p:sp>
      <p:sp>
        <p:nvSpPr>
          <p:cNvPr id="280" name="Google Shape;280;p3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you use networking utilities, pairs of cooperating sockets manage the communication between the processes on the local computer and the remote computer.</a:t>
            </a:r>
            <a:endParaRPr/>
          </a:p>
          <a:p>
            <a:pPr indent="-228600" lvl="0" marL="228600" rtl="0" algn="just">
              <a:lnSpc>
                <a:spcPct val="150000"/>
              </a:lnSpc>
              <a:spcBef>
                <a:spcPts val="1000"/>
              </a:spcBef>
              <a:spcAft>
                <a:spcPts val="0"/>
              </a:spcAft>
              <a:buSzPts val="2600"/>
              <a:buChar char="•"/>
            </a:pPr>
            <a:r>
              <a:rPr lang="en-US"/>
              <a:t>Sockets form the basis of such utilities as ssh and scp.</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Major and Minor Device Numbers</a:t>
            </a:r>
            <a:endParaRPr/>
          </a:p>
        </p:txBody>
      </p:sp>
      <p:sp>
        <p:nvSpPr>
          <p:cNvPr id="286" name="Google Shape;286;p3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 major device number points to a driver in the kernel that works with a class of hardware devices: terminal, printer, tape drive, hard disk, and so on. </a:t>
            </a:r>
            <a:endParaRPr/>
          </a:p>
          <a:p>
            <a:pPr indent="-228600" lvl="0" marL="228600" rtl="0" algn="just">
              <a:lnSpc>
                <a:spcPct val="150000"/>
              </a:lnSpc>
              <a:spcBef>
                <a:spcPts val="1000"/>
              </a:spcBef>
              <a:spcAft>
                <a:spcPts val="0"/>
              </a:spcAft>
              <a:buSzPts val="2600"/>
              <a:buChar char="•"/>
            </a:pPr>
            <a:r>
              <a:rPr lang="en-US"/>
              <a:t>In the list of the /dev directory, all of the hard disk partitions have a major device number of 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Major and Minor Device Numbers</a:t>
            </a:r>
            <a:endParaRPr/>
          </a:p>
        </p:txBody>
      </p:sp>
      <p:sp>
        <p:nvSpPr>
          <p:cNvPr id="292" name="Google Shape;292;p3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 minor device number represents a particular piece of hardware within a class.</a:t>
            </a:r>
            <a:endParaRPr/>
          </a:p>
          <a:p>
            <a:pPr indent="-228600" lvl="0" marL="228600" rtl="0" algn="just">
              <a:lnSpc>
                <a:spcPct val="150000"/>
              </a:lnSpc>
              <a:spcBef>
                <a:spcPts val="1000"/>
              </a:spcBef>
              <a:spcAft>
                <a:spcPts val="0"/>
              </a:spcAft>
              <a:buSzPts val="2600"/>
              <a:buChar char="•"/>
            </a:pPr>
            <a:r>
              <a:rPr lang="en-US"/>
              <a:t>Although all hard disk partitions are grouped together by their major device number, each has a different minor device number (sda1 is 1, sda2 is 2, and so 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Major and Minor Device Numbers</a:t>
            </a:r>
            <a:endParaRPr/>
          </a:p>
        </p:txBody>
      </p:sp>
      <p:sp>
        <p:nvSpPr>
          <p:cNvPr id="298" name="Google Shape;298;p3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This setup allows one piece of software (the device driver) to service all similar hardware yet to be able to distinguish among different physical units.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04" name="Google Shape;304;p3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A block device is an I/O (input/output) device that is characterized by</a:t>
            </a:r>
            <a:endParaRPr/>
          </a:p>
          <a:p>
            <a:pPr indent="-228600" lvl="0" marL="228600" rtl="0" algn="just">
              <a:lnSpc>
                <a:spcPct val="150000"/>
              </a:lnSpc>
              <a:spcBef>
                <a:spcPts val="1000"/>
              </a:spcBef>
              <a:spcAft>
                <a:spcPts val="0"/>
              </a:spcAft>
              <a:buSzPts val="2600"/>
              <a:buChar char="•"/>
            </a:pPr>
            <a:r>
              <a:rPr lang="en-US"/>
              <a:t>Being able to perform random access reads.</a:t>
            </a:r>
            <a:endParaRPr/>
          </a:p>
          <a:p>
            <a:pPr indent="-228600" lvl="0" marL="228600" rtl="0" algn="just">
              <a:lnSpc>
                <a:spcPct val="150000"/>
              </a:lnSpc>
              <a:spcBef>
                <a:spcPts val="1000"/>
              </a:spcBef>
              <a:spcAft>
                <a:spcPts val="0"/>
              </a:spcAft>
              <a:buSzPts val="2600"/>
              <a:buChar char="•"/>
            </a:pPr>
            <a:r>
              <a:rPr lang="en-US"/>
              <a:t>Having a specific block size.</a:t>
            </a:r>
            <a:endParaRPr/>
          </a:p>
          <a:p>
            <a:pPr indent="-228600" lvl="0" marL="228600" rtl="0" algn="just">
              <a:lnSpc>
                <a:spcPct val="150000"/>
              </a:lnSpc>
              <a:spcBef>
                <a:spcPts val="1000"/>
              </a:spcBef>
              <a:spcAft>
                <a:spcPts val="0"/>
              </a:spcAft>
              <a:buSzPts val="2600"/>
              <a:buChar char="•"/>
            </a:pPr>
            <a:r>
              <a:rPr lang="en-US"/>
              <a:t>Handling only single blocks of data at a time.</a:t>
            </a:r>
            <a:endParaRPr/>
          </a:p>
          <a:p>
            <a:pPr indent="-228600" lvl="0" marL="228600" rtl="0" algn="just">
              <a:lnSpc>
                <a:spcPct val="150000"/>
              </a:lnSpc>
              <a:spcBef>
                <a:spcPts val="1000"/>
              </a:spcBef>
              <a:spcAft>
                <a:spcPts val="0"/>
              </a:spcAft>
              <a:buSzPts val="2600"/>
              <a:buChar char="•"/>
            </a:pPr>
            <a:r>
              <a:rPr lang="en-US"/>
              <a:t>Accepting only transactions that involve whole blocks of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10" name="Google Shape;310;p3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Being able to have a filesystem mounted on it.</a:t>
            </a:r>
            <a:endParaRPr/>
          </a:p>
          <a:p>
            <a:pPr indent="-228600" lvl="0" marL="228600" rtl="0" algn="just">
              <a:lnSpc>
                <a:spcPct val="150000"/>
              </a:lnSpc>
              <a:spcBef>
                <a:spcPts val="1000"/>
              </a:spcBef>
              <a:spcAft>
                <a:spcPts val="0"/>
              </a:spcAft>
              <a:buSzPts val="2600"/>
              <a:buChar char="•"/>
            </a:pPr>
            <a:r>
              <a:rPr lang="en-US"/>
              <a:t>Having the Linux kernel buffer its input and output.</a:t>
            </a:r>
            <a:endParaRPr/>
          </a:p>
          <a:p>
            <a:pPr indent="-228600" lvl="0" marL="228600" rtl="0" algn="just">
              <a:lnSpc>
                <a:spcPct val="150000"/>
              </a:lnSpc>
              <a:spcBef>
                <a:spcPts val="1000"/>
              </a:spcBef>
              <a:spcAft>
                <a:spcPts val="0"/>
              </a:spcAft>
              <a:buSzPts val="2600"/>
              <a:buChar char="•"/>
            </a:pPr>
            <a:r>
              <a:rPr lang="en-US"/>
              <a:t>Appearing to the operating system as a series of blocks numbered from 0 through n – 1, where n is the number of blocks on the device.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16" name="Google Shape;316;p3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Block devices commonly found on a Linux system include hard disks, floppy diskettes, and CDs.</a:t>
            </a:r>
            <a:endParaRPr/>
          </a:p>
          <a:p>
            <a:pPr indent="-228600" lvl="0" marL="228600" rtl="0" algn="just">
              <a:lnSpc>
                <a:spcPct val="150000"/>
              </a:lnSpc>
              <a:spcBef>
                <a:spcPts val="1000"/>
              </a:spcBef>
              <a:spcAft>
                <a:spcPts val="0"/>
              </a:spcAft>
              <a:buSzPts val="2600"/>
              <a:buChar char="•"/>
            </a:pPr>
            <a:r>
              <a:rPr lang="en-US"/>
              <a:t>A character device is any device that is not a block device. Examples of character devices include printers, terminals, tape drives, and modems.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22" name="Google Shape;322;p3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device driver for a character device determines how a program reads from and writes to that device. </a:t>
            </a:r>
            <a:endParaRPr/>
          </a:p>
          <a:p>
            <a:pPr indent="-228600" lvl="0" marL="228600" rtl="0" algn="just">
              <a:lnSpc>
                <a:spcPct val="150000"/>
              </a:lnSpc>
              <a:spcBef>
                <a:spcPts val="1000"/>
              </a:spcBef>
              <a:spcAft>
                <a:spcPts val="0"/>
              </a:spcAft>
              <a:buSzPts val="2600"/>
              <a:buChar char="•"/>
            </a:pPr>
            <a:r>
              <a:rPr lang="en-US"/>
              <a:t>For example, the device driver for a terminal allows a program to read the information you type on the terminal in two ways: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28" name="Google Shape;328;p39"/>
          <p:cNvSpPr txBox="1"/>
          <p:nvPr>
            <p:ph idx="1" type="body"/>
          </p:nvPr>
        </p:nvSpPr>
        <p:spPr>
          <a:xfrm>
            <a:off x="361950" y="1309688"/>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First, a program can read single characters from a terminal in raw mode—that is, without the driver doing any interpretation of the characters.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18" name="Google Shape;118;p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1) Ordinary and directory files:</a:t>
            </a:r>
            <a:endParaRPr/>
          </a:p>
          <a:p>
            <a:pPr indent="-228600" lvl="0" marL="228600" rtl="0" algn="just">
              <a:lnSpc>
                <a:spcPct val="150000"/>
              </a:lnSpc>
              <a:spcBef>
                <a:spcPts val="1000"/>
              </a:spcBef>
              <a:spcAft>
                <a:spcPts val="0"/>
              </a:spcAft>
              <a:buSzPts val="2600"/>
              <a:buChar char="•"/>
            </a:pPr>
            <a:r>
              <a:rPr lang="en-US"/>
              <a:t>An ordinary file stores user data, such as textual information, programs, or images, such as a jpeg or tiff file. </a:t>
            </a:r>
            <a:endParaRPr/>
          </a:p>
          <a:p>
            <a:pPr indent="-228600" lvl="0" marL="228600" rtl="0" algn="just">
              <a:lnSpc>
                <a:spcPct val="150000"/>
              </a:lnSpc>
              <a:spcBef>
                <a:spcPts val="1000"/>
              </a:spcBef>
              <a:spcAft>
                <a:spcPts val="0"/>
              </a:spcAft>
              <a:buSzPts val="2600"/>
              <a:buChar char="•"/>
            </a:pPr>
            <a:r>
              <a:rPr lang="en-US"/>
              <a:t>A directory is a standard-format disk file that stores information, including names, about ordinary files and other directory files.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Block and Character Devices</a:t>
            </a:r>
            <a:endParaRPr/>
          </a:p>
        </p:txBody>
      </p:sp>
      <p:sp>
        <p:nvSpPr>
          <p:cNvPr id="334" name="Google Shape;334;p4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Alternatively, a program can read one line at a time. </a:t>
            </a:r>
            <a:endParaRPr/>
          </a:p>
          <a:p>
            <a:pPr indent="-228600" lvl="0" marL="228600" rtl="0" algn="just">
              <a:lnSpc>
                <a:spcPct val="150000"/>
              </a:lnSpc>
              <a:spcBef>
                <a:spcPts val="1000"/>
              </a:spcBef>
              <a:spcAft>
                <a:spcPts val="0"/>
              </a:spcAft>
              <a:buSzPts val="2600"/>
              <a:buChar char="•"/>
            </a:pPr>
            <a:r>
              <a:rPr lang="en-US"/>
              <a:t>When a program reads one line at a time, the driver handles the erase and kill characters so the program never sees typing mistakes that have been corrected. </a:t>
            </a:r>
            <a:endParaRPr/>
          </a:p>
          <a:p>
            <a:pPr indent="-228600" lvl="0" marL="228600" rtl="0" algn="just">
              <a:lnSpc>
                <a:spcPct val="150000"/>
              </a:lnSpc>
              <a:spcBef>
                <a:spcPts val="1000"/>
              </a:spcBef>
              <a:spcAft>
                <a:spcPts val="0"/>
              </a:spcAft>
              <a:buSzPts val="2600"/>
              <a:buChar char="•"/>
            </a:pPr>
            <a:r>
              <a:rPr lang="en-US"/>
              <a:t>In this case, the program reads everything from the beginning of a line to the RETURN that ends a line; the number of characters in a line can vary.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Raw Devices</a:t>
            </a:r>
            <a:endParaRPr/>
          </a:p>
        </p:txBody>
      </p:sp>
      <p:sp>
        <p:nvSpPr>
          <p:cNvPr id="340" name="Google Shape;340;p4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Device driver programs for block devices usually have two entry points so they can be used in two ways: as block devices or as character devices. </a:t>
            </a:r>
            <a:endParaRPr/>
          </a:p>
          <a:p>
            <a:pPr indent="-228600" lvl="0" marL="228600" rtl="0" algn="just">
              <a:lnSpc>
                <a:spcPct val="150000"/>
              </a:lnSpc>
              <a:spcBef>
                <a:spcPts val="1000"/>
              </a:spcBef>
              <a:spcAft>
                <a:spcPts val="0"/>
              </a:spcAft>
              <a:buSzPts val="2600"/>
              <a:buChar char="•"/>
            </a:pPr>
            <a:r>
              <a:rPr lang="en-US"/>
              <a:t>The character device form of a block device is called a raw device.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Raw Devices</a:t>
            </a:r>
            <a:endParaRPr/>
          </a:p>
        </p:txBody>
      </p:sp>
      <p:sp>
        <p:nvSpPr>
          <p:cNvPr id="346" name="Google Shape;346;p4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	A raw device is characterized by</a:t>
            </a:r>
            <a:endParaRPr/>
          </a:p>
          <a:p>
            <a:pPr indent="-228600" lvl="0" marL="228600" rtl="0" algn="just">
              <a:lnSpc>
                <a:spcPct val="150000"/>
              </a:lnSpc>
              <a:spcBef>
                <a:spcPts val="1000"/>
              </a:spcBef>
              <a:spcAft>
                <a:spcPts val="0"/>
              </a:spcAft>
              <a:buSzPts val="2600"/>
              <a:buChar char="•"/>
            </a:pPr>
            <a:r>
              <a:rPr lang="en-US"/>
              <a:t>Direct I/O (no buffering through the Linux kernel).</a:t>
            </a:r>
            <a:endParaRPr/>
          </a:p>
          <a:p>
            <a:pPr indent="-228600" lvl="0" marL="228600" rtl="0" algn="just">
              <a:lnSpc>
                <a:spcPct val="150000"/>
              </a:lnSpc>
              <a:spcBef>
                <a:spcPts val="1000"/>
              </a:spcBef>
              <a:spcAft>
                <a:spcPts val="0"/>
              </a:spcAft>
              <a:buSzPts val="2600"/>
              <a:buChar char="•"/>
            </a:pPr>
            <a:r>
              <a:rPr lang="en-US"/>
              <a:t>A one-to-one correspondence between system calls and hardware requests.</a:t>
            </a:r>
            <a:endParaRPr/>
          </a:p>
          <a:p>
            <a:pPr indent="-228600" lvl="0" marL="228600" rtl="0" algn="just">
              <a:lnSpc>
                <a:spcPct val="150000"/>
              </a:lnSpc>
              <a:spcBef>
                <a:spcPts val="1000"/>
              </a:spcBef>
              <a:spcAft>
                <a:spcPts val="0"/>
              </a:spcAft>
              <a:buSzPts val="2600"/>
              <a:buChar char="•"/>
            </a:pPr>
            <a:r>
              <a:rPr lang="en-US"/>
              <a:t>Device-dependent restrictions on I/O.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Raw Devices</a:t>
            </a:r>
            <a:endParaRPr/>
          </a:p>
        </p:txBody>
      </p:sp>
      <p:sp>
        <p:nvSpPr>
          <p:cNvPr id="352" name="Google Shape;352;p4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An example of a utility that uses a raw device is fsck. It is more efficient for fsck to operate on the disk as a raw device, rather than being restricted by the fixed size of blocks in the block device interface. </a:t>
            </a:r>
            <a:endParaRPr/>
          </a:p>
          <a:p>
            <a:pPr indent="-228600" lvl="0" marL="228600" rtl="0" algn="just">
              <a:lnSpc>
                <a:spcPct val="150000"/>
              </a:lnSpc>
              <a:spcBef>
                <a:spcPts val="1000"/>
              </a:spcBef>
              <a:spcAft>
                <a:spcPts val="0"/>
              </a:spcAft>
              <a:buSzPts val="2600"/>
              <a:buChar char="•"/>
            </a:pPr>
            <a:r>
              <a:rPr lang="en-US"/>
              <a:t>Because it has full knowledge of the underlying filesystem structure, fsck can operate on the raw device using the largest possible units.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Raw Devices</a:t>
            </a:r>
            <a:endParaRPr/>
          </a:p>
        </p:txBody>
      </p:sp>
      <p:sp>
        <p:nvSpPr>
          <p:cNvPr id="358" name="Google Shape;358;p4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600"/>
              <a:buChar char="•"/>
            </a:pPr>
            <a:r>
              <a:rPr lang="en-US"/>
              <a:t>When a filesystem is mounted, processes normally access the disk through the block device interface, which explains why it is important to allow fsck to modify only an unmounted filesystem. </a:t>
            </a:r>
            <a:endParaRPr/>
          </a:p>
          <a:p>
            <a:pPr indent="-228600" lvl="0" marL="228600" rtl="0" algn="just">
              <a:lnSpc>
                <a:spcPct val="150000"/>
              </a:lnSpc>
              <a:spcBef>
                <a:spcPts val="1000"/>
              </a:spcBef>
              <a:spcAft>
                <a:spcPts val="0"/>
              </a:spcAft>
              <a:buSzPts val="2600"/>
              <a:buChar char="•"/>
            </a:pPr>
            <a:r>
              <a:rPr lang="en-US"/>
              <a:t>On a mounted filesystem, there is the danger that, while fsck is rearranging the underlying structure through the raw device, another process could change a disk block using the block device, resulting in a corrupted filesystem.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64" name="Google Shape;364;p45"/>
          <p:cNvGraphicFramePr/>
          <p:nvPr/>
        </p:nvGraphicFramePr>
        <p:xfrm>
          <a:off x="361950" y="1295400"/>
          <a:ext cx="3000000" cy="3000000"/>
        </p:xfrm>
        <a:graphic>
          <a:graphicData uri="http://schemas.openxmlformats.org/drawingml/2006/table">
            <a:tbl>
              <a:tblPr bandRow="1" firstRow="1">
                <a:noFill/>
                <a:tableStyleId>{41CA1D30-E164-4864-8F11-97B3E54EC286}</a:tableStyleId>
              </a:tblPr>
              <a:tblGrid>
                <a:gridCol w="2353550"/>
                <a:gridCol w="6228475"/>
              </a:tblGrid>
              <a:tr h="577325">
                <a:tc>
                  <a:txBody>
                    <a:bodyPr/>
                    <a:lstStyle/>
                    <a:p>
                      <a:pPr indent="0" lvl="0" marL="0" marR="0" rtl="0" algn="just">
                        <a:lnSpc>
                          <a:spcPct val="150000"/>
                        </a:lnSpc>
                        <a:spcBef>
                          <a:spcPts val="0"/>
                        </a:spcBef>
                        <a:spcAft>
                          <a:spcPts val="0"/>
                        </a:spcAft>
                        <a:buNone/>
                      </a:pPr>
                      <a:r>
                        <a:rPr i="0" lang="en-US" sz="1800" u="none" cap="none" strike="noStrike"/>
                        <a:t>Filesystem</a:t>
                      </a:r>
                      <a:endParaRPr i="0" sz="18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t>Features</a:t>
                      </a:r>
                      <a:endParaRPr i="0" sz="1800" u="none" cap="none" strike="noStrike"/>
                    </a:p>
                  </a:txBody>
                  <a:tcPr marT="45500" marB="45500" marR="91450" marL="91450"/>
                </a:tc>
              </a:tr>
              <a:tr h="2098900">
                <a:tc>
                  <a:txBody>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adfs</a:t>
                      </a:r>
                      <a:endParaRPr i="0" sz="24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solidFill>
                            <a:schemeClr val="dk1"/>
                          </a:solidFill>
                          <a:latin typeface="Arial"/>
                          <a:ea typeface="Arial"/>
                          <a:cs typeface="Arial"/>
                          <a:sym typeface="Arial"/>
                        </a:rPr>
                        <a:t>Advanced Disc Filing System. Used on Acorn computers. The word Advanced  differentiated this filesystem from its predecessor, DFS, which did not support advanced features such as a hierarchical filesystem.</a:t>
                      </a:r>
                      <a:endParaRPr i="0" sz="1800" u="none" cap="none" strike="noStrike"/>
                    </a:p>
                  </a:txBody>
                  <a:tcPr marT="45500" marB="45500" marR="91450" marL="91450"/>
                </a:tc>
              </a:tr>
              <a:tr h="580700">
                <a:tc>
                  <a:txBody>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affs</a:t>
                      </a:r>
                      <a:endParaRPr i="0" sz="24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solidFill>
                            <a:schemeClr val="dk1"/>
                          </a:solidFill>
                          <a:latin typeface="Arial"/>
                          <a:ea typeface="Arial"/>
                          <a:cs typeface="Arial"/>
                          <a:sym typeface="Arial"/>
                        </a:rPr>
                        <a:t>Amiga Fast Filesystem (FFS).</a:t>
                      </a:r>
                      <a:endParaRPr i="0" sz="1800" u="none" cap="none" strike="noStrike"/>
                    </a:p>
                  </a:txBody>
                  <a:tcPr marT="45500" marB="45500" marR="91450" marL="91450"/>
                </a:tc>
              </a:tr>
              <a:tr h="580700">
                <a:tc>
                  <a:txBody>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autofs</a:t>
                      </a:r>
                      <a:endParaRPr i="0" sz="24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solidFill>
                            <a:schemeClr val="dk1"/>
                          </a:solidFill>
                          <a:latin typeface="Arial"/>
                          <a:ea typeface="Arial"/>
                          <a:cs typeface="Arial"/>
                          <a:sym typeface="Arial"/>
                        </a:rPr>
                        <a:t>Automounting filesystem</a:t>
                      </a:r>
                      <a:endParaRPr i="0" sz="1800" u="none" cap="none" strike="noStrike"/>
                    </a:p>
                  </a:txBody>
                  <a:tcPr marT="45500" marB="45500" marR="91450" marL="91450"/>
                </a:tc>
              </a:tr>
              <a:tr h="580700">
                <a:tc>
                  <a:txBody>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coda</a:t>
                      </a:r>
                      <a:endParaRPr i="0" sz="24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solidFill>
                            <a:schemeClr val="dk1"/>
                          </a:solidFill>
                          <a:latin typeface="Arial"/>
                          <a:ea typeface="Arial"/>
                          <a:cs typeface="Arial"/>
                          <a:sym typeface="Arial"/>
                        </a:rPr>
                        <a:t>CODA distributed filesystem</a:t>
                      </a:r>
                      <a:endParaRPr i="0" sz="1800" u="none" cap="none" strike="noStrike"/>
                    </a:p>
                  </a:txBody>
                  <a:tcPr marT="45500" marB="45500" marR="91450" marL="91450"/>
                </a:tc>
              </a:tr>
              <a:tr h="580700">
                <a:tc>
                  <a:txBody>
                    <a:bodyPr/>
                    <a:lstStyle/>
                    <a:p>
                      <a:pPr indent="0" lvl="0" marL="0" marR="0" rtl="0" algn="just">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devpts</a:t>
                      </a:r>
                      <a:endParaRPr i="0" sz="2400" u="none" cap="none" strike="noStrike"/>
                    </a:p>
                  </a:txBody>
                  <a:tcPr marT="45500" marB="45500" marR="91450" marL="91450"/>
                </a:tc>
                <a:tc>
                  <a:txBody>
                    <a:bodyPr/>
                    <a:lstStyle/>
                    <a:p>
                      <a:pPr indent="0" lvl="0" marL="0" marR="0" rtl="0" algn="just">
                        <a:lnSpc>
                          <a:spcPct val="150000"/>
                        </a:lnSpc>
                        <a:spcBef>
                          <a:spcPts val="0"/>
                        </a:spcBef>
                        <a:spcAft>
                          <a:spcPts val="0"/>
                        </a:spcAft>
                        <a:buNone/>
                      </a:pPr>
                      <a:r>
                        <a:rPr i="0" lang="en-US" sz="1800" u="none" cap="none" strike="noStrike">
                          <a:solidFill>
                            <a:schemeClr val="dk1"/>
                          </a:solidFill>
                          <a:latin typeface="Arial"/>
                          <a:ea typeface="Arial"/>
                          <a:cs typeface="Arial"/>
                          <a:sym typeface="Arial"/>
                        </a:rPr>
                        <a:t>A pseudofilesystem for pseudoterminals</a:t>
                      </a:r>
                      <a:endParaRPr i="0" sz="1800" u="none" cap="none" strike="noStrike"/>
                    </a:p>
                  </a:txBody>
                  <a:tcPr marT="45500" marB="45500"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70" name="Google Shape;370;p46"/>
          <p:cNvGraphicFramePr/>
          <p:nvPr/>
        </p:nvGraphicFramePr>
        <p:xfrm>
          <a:off x="361950" y="1295400"/>
          <a:ext cx="3000000" cy="3000000"/>
        </p:xfrm>
        <a:graphic>
          <a:graphicData uri="http://schemas.openxmlformats.org/drawingml/2006/table">
            <a:tbl>
              <a:tblPr bandRow="1">
                <a:noFill/>
                <a:tableStyleId>{41CA1D30-E164-4864-8F11-97B3E54EC286}</a:tableStyleId>
              </a:tblPr>
              <a:tblGrid>
                <a:gridCol w="1078925"/>
                <a:gridCol w="7503100"/>
              </a:tblGrid>
              <a:tr h="786450">
                <a:tc>
                  <a:txBody>
                    <a:bodyPr/>
                    <a:lstStyle/>
                    <a:p>
                      <a:pPr indent="0" lvl="0" marL="0" marR="0" rtl="0" algn="just">
                        <a:lnSpc>
                          <a:spcPct val="150000"/>
                        </a:lnSpc>
                        <a:spcBef>
                          <a:spcPts val="0"/>
                        </a:spcBef>
                        <a:spcAft>
                          <a:spcPts val="0"/>
                        </a:spcAft>
                        <a:buNone/>
                      </a:pPr>
                      <a:r>
                        <a:rPr b="1" lang="en-US" sz="2200" u="none" cap="none" strike="noStrike">
                          <a:solidFill>
                            <a:schemeClr val="dk1"/>
                          </a:solidFill>
                          <a:latin typeface="Arial"/>
                          <a:ea typeface="Arial"/>
                          <a:cs typeface="Arial"/>
                          <a:sym typeface="Arial"/>
                        </a:rPr>
                        <a:t>ext2</a:t>
                      </a:r>
                      <a:endParaRPr sz="2200" u="none" cap="none" strike="noStrike"/>
                    </a:p>
                  </a:txBody>
                  <a:tcPr marT="41250" marB="41250" marR="91450" marL="91450"/>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A standard filesystem for Fedora/RHEL systems, usually with the ext3 extension.</a:t>
                      </a:r>
                      <a:endParaRPr b="0" sz="1600" u="none" cap="none" strike="noStrike"/>
                    </a:p>
                  </a:txBody>
                  <a:tcPr marT="41250" marB="41250" marR="91450" marL="91450"/>
                </a:tc>
              </a:tr>
              <a:tr h="1903700">
                <a:tc>
                  <a:txBody>
                    <a:bodyPr/>
                    <a:lstStyle/>
                    <a:p>
                      <a:pPr indent="0" lvl="0" marL="0" marR="0" rtl="0" algn="just">
                        <a:lnSpc>
                          <a:spcPct val="150000"/>
                        </a:lnSpc>
                        <a:spcBef>
                          <a:spcPts val="0"/>
                        </a:spcBef>
                        <a:spcAft>
                          <a:spcPts val="0"/>
                        </a:spcAft>
                        <a:buNone/>
                      </a:pPr>
                      <a:r>
                        <a:rPr b="1" lang="en-US" sz="2200" u="none" cap="none" strike="noStrike">
                          <a:solidFill>
                            <a:schemeClr val="dk1"/>
                          </a:solidFill>
                          <a:latin typeface="Arial"/>
                          <a:ea typeface="Arial"/>
                          <a:cs typeface="Arial"/>
                          <a:sym typeface="Arial"/>
                        </a:rPr>
                        <a:t>ext3</a:t>
                      </a:r>
                      <a:endParaRPr sz="2200" u="none" cap="none" strike="noStrike"/>
                    </a:p>
                  </a:txBody>
                  <a:tcPr marT="41250" marB="41250" marR="91450" marL="91450"/>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A journaling  extension to the ext2 filesystem. It greatly improves</a:t>
                      </a:r>
                      <a:endParaRPr/>
                    </a:p>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recovery time from crashes (it takes a lot less time to run fsck), promoting increased availability. As with any filesystem, a journaling filesystem can lose data during a system crash or hardware failure.</a:t>
                      </a:r>
                      <a:endParaRPr b="0" sz="1600" u="none" cap="none" strike="noStrike"/>
                    </a:p>
                  </a:txBody>
                  <a:tcPr marT="41250" marB="41250" marR="91450" marL="91450"/>
                </a:tc>
              </a:tr>
              <a:tr h="526225">
                <a:tc>
                  <a:txBody>
                    <a:bodyPr/>
                    <a:lstStyle/>
                    <a:p>
                      <a:pPr indent="0" lvl="0" marL="0" marR="0" rtl="0" algn="just">
                        <a:lnSpc>
                          <a:spcPct val="150000"/>
                        </a:lnSpc>
                        <a:spcBef>
                          <a:spcPts val="0"/>
                        </a:spcBef>
                        <a:spcAft>
                          <a:spcPts val="0"/>
                        </a:spcAft>
                        <a:buNone/>
                      </a:pPr>
                      <a:r>
                        <a:rPr b="1" lang="en-US" sz="2200" u="none" cap="none" strike="noStrike">
                          <a:solidFill>
                            <a:schemeClr val="dk1"/>
                          </a:solidFill>
                          <a:latin typeface="Arial"/>
                          <a:ea typeface="Arial"/>
                          <a:cs typeface="Arial"/>
                          <a:sym typeface="Arial"/>
                        </a:rPr>
                        <a:t>ext4</a:t>
                      </a:r>
                      <a:endParaRPr sz="2200" u="none" cap="none" strike="noStrike"/>
                    </a:p>
                  </a:txBody>
                  <a:tcPr marT="41250" marB="41250" marR="91450" marL="91450"/>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An extension of the ext3 filesystem</a:t>
                      </a:r>
                      <a:endParaRPr b="0" sz="1600" u="none" cap="none" strike="noStrike"/>
                    </a:p>
                  </a:txBody>
                  <a:tcPr marT="41250" marB="41250" marR="91450" marL="91450"/>
                </a:tc>
              </a:tr>
              <a:tr h="1154925">
                <a:tc>
                  <a:txBody>
                    <a:bodyPr/>
                    <a:lstStyle/>
                    <a:p>
                      <a:pPr indent="0" lvl="0" marL="0" marR="0" rtl="0" algn="just">
                        <a:lnSpc>
                          <a:spcPct val="150000"/>
                        </a:lnSpc>
                        <a:spcBef>
                          <a:spcPts val="0"/>
                        </a:spcBef>
                        <a:spcAft>
                          <a:spcPts val="0"/>
                        </a:spcAft>
                        <a:buNone/>
                      </a:pPr>
                      <a:r>
                        <a:rPr b="1" lang="en-US" sz="2200" u="none" cap="none" strike="noStrike">
                          <a:solidFill>
                            <a:schemeClr val="dk1"/>
                          </a:solidFill>
                          <a:latin typeface="Arial"/>
                          <a:ea typeface="Arial"/>
                          <a:cs typeface="Arial"/>
                          <a:sym typeface="Arial"/>
                        </a:rPr>
                        <a:t>GFS</a:t>
                      </a:r>
                      <a:endParaRPr sz="2200" u="none" cap="none" strike="noStrike"/>
                    </a:p>
                  </a:txBody>
                  <a:tcPr marT="41250" marB="41250" marR="91450" marL="91450"/>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Global Filesystem. GFS is a journaling, clustering filesystem. It enables a cluster of Linux servers to share a common storage pool.</a:t>
                      </a:r>
                      <a:endParaRPr b="0" sz="1600" u="none" cap="none" strike="noStrike"/>
                    </a:p>
                  </a:txBody>
                  <a:tcPr marT="41250" marB="41250" marR="91450" marL="91450"/>
                </a:tc>
              </a:tr>
              <a:tr h="786450">
                <a:tc>
                  <a:txBody>
                    <a:bodyPr/>
                    <a:lstStyle/>
                    <a:p>
                      <a:pPr indent="0" lvl="0" marL="0" marR="0" rtl="0" algn="just">
                        <a:lnSpc>
                          <a:spcPct val="150000"/>
                        </a:lnSpc>
                        <a:spcBef>
                          <a:spcPts val="0"/>
                        </a:spcBef>
                        <a:spcAft>
                          <a:spcPts val="0"/>
                        </a:spcAft>
                        <a:buNone/>
                      </a:pPr>
                      <a:r>
                        <a:rPr b="1" lang="en-US" sz="2200" u="none" cap="none" strike="noStrike">
                          <a:solidFill>
                            <a:schemeClr val="dk1"/>
                          </a:solidFill>
                          <a:latin typeface="Arial"/>
                          <a:ea typeface="Arial"/>
                          <a:cs typeface="Arial"/>
                          <a:sym typeface="Arial"/>
                        </a:rPr>
                        <a:t>hfs</a:t>
                      </a:r>
                      <a:endParaRPr sz="2200" u="none" cap="none" strike="noStrike"/>
                    </a:p>
                  </a:txBody>
                  <a:tcPr marT="41250" marB="41250" marR="91450" marL="91450"/>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Hierarchical Filesystem: used by older Macintosh systems. Newer Macintosh systems use hfs+.</a:t>
                      </a:r>
                      <a:endParaRPr b="0" sz="1600" u="none" cap="none" strike="noStrike"/>
                    </a:p>
                  </a:txBody>
                  <a:tcPr marT="41250" marB="41250" marR="91450" marL="9145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76" name="Google Shape;376;p47"/>
          <p:cNvGraphicFramePr/>
          <p:nvPr/>
        </p:nvGraphicFramePr>
        <p:xfrm>
          <a:off x="361950" y="1309688"/>
          <a:ext cx="3000000" cy="3000000"/>
        </p:xfrm>
        <a:graphic>
          <a:graphicData uri="http://schemas.openxmlformats.org/drawingml/2006/table">
            <a:tbl>
              <a:tblPr bandRow="1">
                <a:noFill/>
                <a:tableStyleId>{41CA1D30-E164-4864-8F11-97B3E54EC286}</a:tableStyleId>
              </a:tblPr>
              <a:tblGrid>
                <a:gridCol w="1733550"/>
                <a:gridCol w="6848475"/>
              </a:tblGrid>
              <a:tr h="975425">
                <a:tc>
                  <a:txBody>
                    <a:bodyPr/>
                    <a:lstStyle/>
                    <a:p>
                      <a:pPr indent="0" lvl="0" marL="0" marR="0" rtl="0" algn="just">
                        <a:lnSpc>
                          <a:spcPct val="150000"/>
                        </a:lnSpc>
                        <a:spcBef>
                          <a:spcPts val="0"/>
                        </a:spcBef>
                        <a:spcAft>
                          <a:spcPts val="0"/>
                        </a:spcAft>
                        <a:buNone/>
                      </a:pPr>
                      <a:r>
                        <a:rPr b="1" lang="en-US" sz="2700" u="none" cap="none" strike="noStrike">
                          <a:solidFill>
                            <a:schemeClr val="dk1"/>
                          </a:solidFill>
                          <a:latin typeface="Arial"/>
                          <a:ea typeface="Arial"/>
                          <a:cs typeface="Arial"/>
                          <a:sym typeface="Arial"/>
                        </a:rPr>
                        <a:t>hpfs</a:t>
                      </a:r>
                      <a:endParaRPr sz="2700" u="none" cap="none" strike="noStrike">
                        <a:solidFill>
                          <a:schemeClr val="dk1"/>
                        </a:solidFill>
                      </a:endParaRPr>
                    </a:p>
                  </a:txBody>
                  <a:tcPr marT="51875" marB="51875" marR="91450" marL="91450"/>
                </a:tc>
                <a:tc>
                  <a:txBody>
                    <a:bodyPr/>
                    <a:lstStyle/>
                    <a:p>
                      <a:pPr indent="0" lvl="0" marL="0" marR="0" rtl="0" algn="just">
                        <a:lnSpc>
                          <a:spcPct val="150000"/>
                        </a:lnSpc>
                        <a:spcBef>
                          <a:spcPts val="0"/>
                        </a:spcBef>
                        <a:spcAft>
                          <a:spcPts val="0"/>
                        </a:spcAft>
                        <a:buNone/>
                      </a:pPr>
                      <a:r>
                        <a:rPr b="0" lang="en-US" sz="2000" u="none" cap="none" strike="noStrike">
                          <a:solidFill>
                            <a:schemeClr val="dk1"/>
                          </a:solidFill>
                          <a:latin typeface="Arial"/>
                          <a:ea typeface="Arial"/>
                          <a:cs typeface="Arial"/>
                          <a:sym typeface="Arial"/>
                        </a:rPr>
                        <a:t>High-Performance Filesystem: the native filesystem for IBM’s OS/2.</a:t>
                      </a:r>
                      <a:endParaRPr b="0" sz="2000" u="none" cap="none" strike="noStrike">
                        <a:solidFill>
                          <a:schemeClr val="dk1"/>
                        </a:solidFill>
                      </a:endParaRPr>
                    </a:p>
                  </a:txBody>
                  <a:tcPr marT="51875" marB="51875" marR="91450" marL="91450"/>
                </a:tc>
              </a:tr>
              <a:tr h="662000">
                <a:tc>
                  <a:txBody>
                    <a:bodyPr/>
                    <a:lstStyle/>
                    <a:p>
                      <a:pPr indent="0" lvl="0" marL="0" marR="0" rtl="0" algn="just">
                        <a:lnSpc>
                          <a:spcPct val="150000"/>
                        </a:lnSpc>
                        <a:spcBef>
                          <a:spcPts val="0"/>
                        </a:spcBef>
                        <a:spcAft>
                          <a:spcPts val="0"/>
                        </a:spcAft>
                        <a:buNone/>
                      </a:pPr>
                      <a:r>
                        <a:rPr b="1" lang="en-US" sz="2700" u="none" cap="none" strike="noStrike">
                          <a:solidFill>
                            <a:schemeClr val="dk1"/>
                          </a:solidFill>
                          <a:latin typeface="Arial"/>
                          <a:ea typeface="Arial"/>
                          <a:cs typeface="Arial"/>
                          <a:sym typeface="Arial"/>
                        </a:rPr>
                        <a:t>iso9660</a:t>
                      </a:r>
                      <a:endParaRPr sz="2700" u="none" cap="none" strike="noStrike">
                        <a:solidFill>
                          <a:schemeClr val="dk1"/>
                        </a:solidFill>
                      </a:endParaRPr>
                    </a:p>
                  </a:txBody>
                  <a:tcPr marT="51875" marB="51875" marR="91450" marL="91450"/>
                </a:tc>
                <a:tc>
                  <a:txBody>
                    <a:bodyPr/>
                    <a:lstStyle/>
                    <a:p>
                      <a:pPr indent="0" lvl="0" marL="0" marR="0" rtl="0" algn="just">
                        <a:lnSpc>
                          <a:spcPct val="150000"/>
                        </a:lnSpc>
                        <a:spcBef>
                          <a:spcPts val="0"/>
                        </a:spcBef>
                        <a:spcAft>
                          <a:spcPts val="0"/>
                        </a:spcAft>
                        <a:buNone/>
                      </a:pPr>
                      <a:r>
                        <a:rPr b="0" lang="en-US" sz="2000" u="none" cap="none" strike="noStrike">
                          <a:solidFill>
                            <a:schemeClr val="dk1"/>
                          </a:solidFill>
                          <a:latin typeface="Arial"/>
                          <a:ea typeface="Arial"/>
                          <a:cs typeface="Arial"/>
                          <a:sym typeface="Arial"/>
                        </a:rPr>
                        <a:t>The standard filesystem for CD-ROMs.</a:t>
                      </a:r>
                      <a:endParaRPr b="0" sz="2000" u="none" cap="none" strike="noStrike">
                        <a:solidFill>
                          <a:schemeClr val="dk1"/>
                        </a:solidFill>
                      </a:endParaRPr>
                    </a:p>
                  </a:txBody>
                  <a:tcPr marT="51875" marB="51875" marR="91450" marL="91450"/>
                </a:tc>
              </a:tr>
              <a:tr h="1442925">
                <a:tc>
                  <a:txBody>
                    <a:bodyPr/>
                    <a:lstStyle/>
                    <a:p>
                      <a:pPr indent="0" lvl="0" marL="0" marR="0" rtl="0" algn="just">
                        <a:lnSpc>
                          <a:spcPct val="150000"/>
                        </a:lnSpc>
                        <a:spcBef>
                          <a:spcPts val="0"/>
                        </a:spcBef>
                        <a:spcAft>
                          <a:spcPts val="0"/>
                        </a:spcAft>
                        <a:buNone/>
                      </a:pPr>
                      <a:r>
                        <a:rPr b="1" lang="en-US" sz="2700" u="none" cap="none" strike="noStrike">
                          <a:solidFill>
                            <a:schemeClr val="dk1"/>
                          </a:solidFill>
                          <a:latin typeface="Arial"/>
                          <a:ea typeface="Arial"/>
                          <a:cs typeface="Arial"/>
                          <a:sym typeface="Arial"/>
                        </a:rPr>
                        <a:t>minix</a:t>
                      </a:r>
                      <a:endParaRPr sz="2700" u="none" cap="none" strike="noStrike">
                        <a:solidFill>
                          <a:schemeClr val="dk1"/>
                        </a:solidFill>
                      </a:endParaRPr>
                    </a:p>
                  </a:txBody>
                  <a:tcPr marT="51875" marB="51875" marR="91450" marL="91450"/>
                </a:tc>
                <a:tc>
                  <a:txBody>
                    <a:bodyPr/>
                    <a:lstStyle/>
                    <a:p>
                      <a:pPr indent="0" lvl="0" marL="0" marR="0" rtl="0" algn="just">
                        <a:lnSpc>
                          <a:spcPct val="150000"/>
                        </a:lnSpc>
                        <a:spcBef>
                          <a:spcPts val="0"/>
                        </a:spcBef>
                        <a:spcAft>
                          <a:spcPts val="0"/>
                        </a:spcAft>
                        <a:buNone/>
                      </a:pPr>
                      <a:r>
                        <a:rPr b="0" lang="en-US" sz="2000" u="none" cap="none" strike="noStrike">
                          <a:solidFill>
                            <a:schemeClr val="dk1"/>
                          </a:solidFill>
                          <a:latin typeface="Arial"/>
                          <a:ea typeface="Arial"/>
                          <a:cs typeface="Arial"/>
                          <a:sym typeface="Arial"/>
                        </a:rPr>
                        <a:t>Very similar to Linux, the filesystem of a small operating system that was written for educational purposes by Andrew S. Tanenbaum</a:t>
                      </a:r>
                      <a:endParaRPr b="0" sz="2000" u="none" cap="none" strike="noStrike">
                        <a:solidFill>
                          <a:schemeClr val="dk1"/>
                        </a:solidFill>
                      </a:endParaRPr>
                    </a:p>
                  </a:txBody>
                  <a:tcPr marT="51875" marB="51875" marR="91450" marL="91450"/>
                </a:tc>
              </a:tr>
              <a:tr h="1910400">
                <a:tc>
                  <a:txBody>
                    <a:bodyPr/>
                    <a:lstStyle/>
                    <a:p>
                      <a:pPr indent="0" lvl="0" marL="0" marR="0" rtl="0" algn="just">
                        <a:lnSpc>
                          <a:spcPct val="150000"/>
                        </a:lnSpc>
                        <a:spcBef>
                          <a:spcPts val="0"/>
                        </a:spcBef>
                        <a:spcAft>
                          <a:spcPts val="0"/>
                        </a:spcAft>
                        <a:buNone/>
                      </a:pPr>
                      <a:r>
                        <a:rPr b="1" lang="en-US" sz="2700" u="none" cap="none" strike="noStrike">
                          <a:solidFill>
                            <a:schemeClr val="dk1"/>
                          </a:solidFill>
                          <a:latin typeface="Arial"/>
                          <a:ea typeface="Arial"/>
                          <a:cs typeface="Arial"/>
                          <a:sym typeface="Arial"/>
                        </a:rPr>
                        <a:t>msdos</a:t>
                      </a:r>
                      <a:endParaRPr sz="2700" u="none" cap="none" strike="noStrike">
                        <a:solidFill>
                          <a:schemeClr val="dk1"/>
                        </a:solidFill>
                      </a:endParaRPr>
                    </a:p>
                  </a:txBody>
                  <a:tcPr marT="51875" marB="51875" marR="91450" marL="91450"/>
                </a:tc>
                <a:tc>
                  <a:txBody>
                    <a:bodyPr/>
                    <a:lstStyle/>
                    <a:p>
                      <a:pPr indent="0" lvl="0" marL="0" marR="0" rtl="0" algn="just">
                        <a:lnSpc>
                          <a:spcPct val="150000"/>
                        </a:lnSpc>
                        <a:spcBef>
                          <a:spcPts val="0"/>
                        </a:spcBef>
                        <a:spcAft>
                          <a:spcPts val="0"/>
                        </a:spcAft>
                        <a:buNone/>
                      </a:pPr>
                      <a:r>
                        <a:rPr b="0" lang="en-US" sz="2000" u="none" cap="none" strike="noStrike">
                          <a:solidFill>
                            <a:schemeClr val="dk1"/>
                          </a:solidFill>
                          <a:latin typeface="Arial"/>
                          <a:ea typeface="Arial"/>
                          <a:cs typeface="Arial"/>
                          <a:sym typeface="Arial"/>
                        </a:rPr>
                        <a:t>The filesystem used by DOS and subsequent Microsoft operating systems. Do not use msdos for mounting Windows filesystems; it does not read VFAT attributes.</a:t>
                      </a:r>
                      <a:endParaRPr b="0" sz="2000" u="none" cap="none" strike="noStrike">
                        <a:solidFill>
                          <a:schemeClr val="dk1"/>
                        </a:solidFill>
                      </a:endParaRPr>
                    </a:p>
                  </a:txBody>
                  <a:tcPr marT="51875" marB="51875" marR="91450" marL="91450"/>
                </a:tc>
              </a:tr>
              <a:tr h="989375">
                <a:tc>
                  <a:txBody>
                    <a:bodyPr/>
                    <a:lstStyle/>
                    <a:p>
                      <a:pPr indent="0" lvl="0" marL="0" marR="0" rtl="0" algn="just">
                        <a:lnSpc>
                          <a:spcPct val="150000"/>
                        </a:lnSpc>
                        <a:spcBef>
                          <a:spcPts val="0"/>
                        </a:spcBef>
                        <a:spcAft>
                          <a:spcPts val="0"/>
                        </a:spcAft>
                        <a:buNone/>
                      </a:pPr>
                      <a:r>
                        <a:rPr b="1" lang="en-US" sz="2700" u="none" cap="none" strike="noStrike">
                          <a:solidFill>
                            <a:schemeClr val="dk1"/>
                          </a:solidFill>
                          <a:latin typeface="Arial"/>
                          <a:ea typeface="Arial"/>
                          <a:cs typeface="Arial"/>
                          <a:sym typeface="Arial"/>
                        </a:rPr>
                        <a:t>ncpfs</a:t>
                      </a:r>
                      <a:endParaRPr sz="2700" u="none" cap="none" strike="noStrike">
                        <a:solidFill>
                          <a:schemeClr val="dk1"/>
                        </a:solidFill>
                      </a:endParaRPr>
                    </a:p>
                  </a:txBody>
                  <a:tcPr marT="51875" marB="51875" marR="91450" marL="91450"/>
                </a:tc>
                <a:tc>
                  <a:txBody>
                    <a:bodyPr/>
                    <a:lstStyle/>
                    <a:p>
                      <a:pPr indent="0" lvl="0" marL="0" marR="0" rtl="0" algn="just">
                        <a:lnSpc>
                          <a:spcPct val="150000"/>
                        </a:lnSpc>
                        <a:spcBef>
                          <a:spcPts val="0"/>
                        </a:spcBef>
                        <a:spcAft>
                          <a:spcPts val="0"/>
                        </a:spcAft>
                        <a:buNone/>
                      </a:pPr>
                      <a:r>
                        <a:rPr b="0" lang="en-US" sz="2000" u="none" cap="none" strike="noStrike">
                          <a:solidFill>
                            <a:schemeClr val="dk1"/>
                          </a:solidFill>
                          <a:latin typeface="Arial"/>
                          <a:ea typeface="Arial"/>
                          <a:cs typeface="Arial"/>
                          <a:sym typeface="Arial"/>
                        </a:rPr>
                        <a:t>Novell NetWare NCP Protocol Filesystem: used to mount remote filesystems under NetWare.</a:t>
                      </a:r>
                      <a:endParaRPr b="0" sz="2000" u="none" cap="none" strike="noStrike">
                        <a:solidFill>
                          <a:schemeClr val="dk1"/>
                        </a:solidFill>
                      </a:endParaRPr>
                    </a:p>
                  </a:txBody>
                  <a:tcPr marT="51875" marB="5187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82" name="Google Shape;382;p48"/>
          <p:cNvGraphicFramePr/>
          <p:nvPr/>
        </p:nvGraphicFramePr>
        <p:xfrm>
          <a:off x="361950" y="1295400"/>
          <a:ext cx="3000000" cy="3000000"/>
        </p:xfrm>
        <a:graphic>
          <a:graphicData uri="http://schemas.openxmlformats.org/drawingml/2006/table">
            <a:tbl>
              <a:tblPr bandRow="1">
                <a:noFill/>
                <a:tableStyleId>{41CA1D30-E164-4864-8F11-97B3E54EC286}</a:tableStyleId>
              </a:tblPr>
              <a:tblGrid>
                <a:gridCol w="1328300"/>
                <a:gridCol w="7253725"/>
              </a:tblGrid>
              <a:tr h="1312200">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nfs</a:t>
                      </a:r>
                      <a:endParaRPr sz="2600" u="none" cap="none" strike="noStrike">
                        <a:solidFill>
                          <a:schemeClr val="dk1"/>
                        </a:solidFill>
                      </a:endParaRPr>
                    </a:p>
                  </a:txBody>
                  <a:tcPr marT="48150" marB="481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Network Filesystem. Developed by Sun Microsystems, this protocol allows a computer to access remote files over a network as if they were local</a:t>
                      </a:r>
                      <a:endParaRPr sz="1900" u="none" cap="none" strike="noStrike">
                        <a:solidFill>
                          <a:schemeClr val="dk1"/>
                        </a:solidFill>
                      </a:endParaRPr>
                    </a:p>
                  </a:txBody>
                  <a:tcPr marT="48150" marB="48150" marR="91450" marL="91450"/>
                </a:tc>
              </a:tr>
              <a:tr h="614325">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ntfs</a:t>
                      </a:r>
                      <a:endParaRPr sz="2600" u="none" cap="none" strike="noStrike">
                        <a:solidFill>
                          <a:schemeClr val="dk1"/>
                        </a:solidFill>
                      </a:endParaRPr>
                    </a:p>
                  </a:txBody>
                  <a:tcPr marT="48150" marB="481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NT Filesystem: the native filesystem of Windows NT.</a:t>
                      </a:r>
                      <a:endParaRPr sz="1900" u="none" cap="none" strike="noStrike">
                        <a:solidFill>
                          <a:schemeClr val="dk1"/>
                        </a:solidFill>
                      </a:endParaRPr>
                    </a:p>
                  </a:txBody>
                  <a:tcPr marT="48150" marB="48150" marR="91450" marL="91450"/>
                </a:tc>
              </a:tr>
              <a:tr h="918100">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proc</a:t>
                      </a:r>
                      <a:endParaRPr sz="2600" u="none" cap="none" strike="noStrike">
                        <a:solidFill>
                          <a:schemeClr val="dk1"/>
                        </a:solidFill>
                      </a:endParaRPr>
                    </a:p>
                  </a:txBody>
                  <a:tcPr marT="48150" marB="481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An interface to several Linux kernel </a:t>
                      </a:r>
                      <a:r>
                        <a:rPr i="1" lang="en-US" sz="1900" u="none" cap="none" strike="noStrike">
                          <a:solidFill>
                            <a:schemeClr val="dk1"/>
                          </a:solidFill>
                          <a:latin typeface="Arial"/>
                          <a:ea typeface="Arial"/>
                          <a:cs typeface="Arial"/>
                          <a:sym typeface="Arial"/>
                        </a:rPr>
                        <a:t>data structures  that behaves </a:t>
                      </a:r>
                      <a:r>
                        <a:rPr lang="en-US" sz="1900" u="none" cap="none" strike="noStrike">
                          <a:solidFill>
                            <a:schemeClr val="dk1"/>
                          </a:solidFill>
                          <a:latin typeface="Arial"/>
                          <a:ea typeface="Arial"/>
                          <a:cs typeface="Arial"/>
                          <a:sym typeface="Arial"/>
                        </a:rPr>
                        <a:t>like a filesystem</a:t>
                      </a:r>
                      <a:endParaRPr sz="1900" u="none" cap="none" strike="noStrike">
                        <a:solidFill>
                          <a:schemeClr val="dk1"/>
                        </a:solidFill>
                      </a:endParaRPr>
                    </a:p>
                  </a:txBody>
                  <a:tcPr marT="48150" marB="48150" marR="91450" marL="91450"/>
                </a:tc>
              </a:tr>
              <a:tr h="614325">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qnx4</a:t>
                      </a:r>
                      <a:endParaRPr sz="2600" u="none" cap="none" strike="noStrike">
                        <a:solidFill>
                          <a:schemeClr val="dk1"/>
                        </a:solidFill>
                      </a:endParaRPr>
                    </a:p>
                  </a:txBody>
                  <a:tcPr marT="48150" marB="481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QNX 4 operating system filesystem</a:t>
                      </a:r>
                      <a:endParaRPr sz="1900" u="none" cap="none" strike="noStrike">
                        <a:solidFill>
                          <a:schemeClr val="dk1"/>
                        </a:solidFill>
                      </a:endParaRPr>
                    </a:p>
                  </a:txBody>
                  <a:tcPr marT="48150" marB="48150" marR="91450" marL="91450"/>
                </a:tc>
              </a:tr>
              <a:tr h="1189250">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reiserfs</a:t>
                      </a:r>
                      <a:endParaRPr sz="2600" u="none" cap="none" strike="noStrike">
                        <a:solidFill>
                          <a:schemeClr val="dk1"/>
                        </a:solidFill>
                      </a:endParaRPr>
                    </a:p>
                  </a:txBody>
                  <a:tcPr marT="48150" marB="481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A journaling filesystem, based on balanced-tree algorithms. </a:t>
                      </a:r>
                      <a:endParaRPr sz="1900" u="none" cap="none" strike="noStrike">
                        <a:solidFill>
                          <a:schemeClr val="dk1"/>
                        </a:solidFill>
                      </a:endParaRPr>
                    </a:p>
                  </a:txBody>
                  <a:tcPr marT="48150" marB="48150"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88" name="Google Shape;388;p49"/>
          <p:cNvGraphicFramePr/>
          <p:nvPr/>
        </p:nvGraphicFramePr>
        <p:xfrm>
          <a:off x="361950" y="1295400"/>
          <a:ext cx="3000000" cy="3000000"/>
        </p:xfrm>
        <a:graphic>
          <a:graphicData uri="http://schemas.openxmlformats.org/drawingml/2006/table">
            <a:tbl>
              <a:tblPr bandRow="1">
                <a:noFill/>
                <a:tableStyleId>{41CA1D30-E164-4864-8F11-97B3E54EC286}</a:tableStyleId>
              </a:tblPr>
              <a:tblGrid>
                <a:gridCol w="1868625"/>
                <a:gridCol w="6713400"/>
              </a:tblGrid>
              <a:tr h="935300">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romfs</a:t>
                      </a:r>
                      <a:endParaRPr sz="2600" u="none" cap="none" strike="noStrike">
                        <a:solidFill>
                          <a:schemeClr val="dk1"/>
                        </a:solidFill>
                      </a:endParaRPr>
                    </a:p>
                  </a:txBody>
                  <a:tcPr marT="49050" marB="490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A dumb, readonly filesystem used mainly for </a:t>
                      </a:r>
                      <a:r>
                        <a:rPr i="1" lang="en-US" sz="1900" u="none" cap="none" strike="noStrike">
                          <a:solidFill>
                            <a:schemeClr val="dk1"/>
                          </a:solidFill>
                          <a:latin typeface="Arial"/>
                          <a:ea typeface="Arial"/>
                          <a:cs typeface="Arial"/>
                          <a:sym typeface="Arial"/>
                        </a:rPr>
                        <a:t>RAM disks during </a:t>
                      </a:r>
                      <a:r>
                        <a:rPr lang="en-US" sz="1900" u="none" cap="none" strike="noStrike">
                          <a:solidFill>
                            <a:schemeClr val="dk1"/>
                          </a:solidFill>
                          <a:latin typeface="Arial"/>
                          <a:ea typeface="Arial"/>
                          <a:cs typeface="Arial"/>
                          <a:sym typeface="Arial"/>
                        </a:rPr>
                        <a:t>installation</a:t>
                      </a:r>
                      <a:endParaRPr sz="1900" u="none" cap="none" strike="noStrike">
                        <a:solidFill>
                          <a:schemeClr val="dk1"/>
                        </a:solidFill>
                      </a:endParaRPr>
                    </a:p>
                  </a:txBody>
                  <a:tcPr marT="49050" marB="49050" marR="91450" marL="91450"/>
                </a:tc>
              </a:tr>
              <a:tr h="625825">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smbfs</a:t>
                      </a:r>
                      <a:endParaRPr sz="2600" u="none" cap="none" strike="noStrike">
                        <a:solidFill>
                          <a:schemeClr val="dk1"/>
                        </a:solidFill>
                      </a:endParaRPr>
                    </a:p>
                  </a:txBody>
                  <a:tcPr marT="49050" marB="490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Samba Filesystem</a:t>
                      </a:r>
                      <a:endParaRPr sz="1900" u="none" cap="none" strike="noStrike">
                        <a:solidFill>
                          <a:schemeClr val="dk1"/>
                        </a:solidFill>
                      </a:endParaRPr>
                    </a:p>
                  </a:txBody>
                  <a:tcPr marT="49050" marB="49050" marR="91450" marL="91450"/>
                </a:tc>
              </a:tr>
              <a:tr h="1216375">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software RAID</a:t>
                      </a:r>
                      <a:endParaRPr sz="2600" u="none" cap="none" strike="noStrike">
                        <a:solidFill>
                          <a:schemeClr val="dk1"/>
                        </a:solidFill>
                      </a:endParaRPr>
                    </a:p>
                  </a:txBody>
                  <a:tcPr marT="49050" marB="490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RAID implemented in software.</a:t>
                      </a:r>
                      <a:endParaRPr sz="1900" u="none" cap="none" strike="noStrike">
                        <a:solidFill>
                          <a:schemeClr val="dk1"/>
                        </a:solidFill>
                      </a:endParaRPr>
                    </a:p>
                  </a:txBody>
                  <a:tcPr marT="49050" marB="49050" marR="91450" marL="91450"/>
                </a:tc>
              </a:tr>
              <a:tr h="625825">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sysv</a:t>
                      </a:r>
                      <a:endParaRPr sz="2600" u="none" cap="none" strike="noStrike">
                        <a:solidFill>
                          <a:schemeClr val="dk1"/>
                        </a:solidFill>
                      </a:endParaRPr>
                    </a:p>
                  </a:txBody>
                  <a:tcPr marT="49050" marB="490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System V UNIX filesystem.</a:t>
                      </a:r>
                      <a:endParaRPr sz="1900" u="none" cap="none" strike="noStrike">
                        <a:solidFill>
                          <a:schemeClr val="dk1"/>
                        </a:solidFill>
                      </a:endParaRPr>
                    </a:p>
                  </a:txBody>
                  <a:tcPr marT="49050" marB="49050" marR="91450" marL="91450"/>
                </a:tc>
              </a:tr>
              <a:tr h="935300">
                <a:tc>
                  <a:txBody>
                    <a:bodyPr/>
                    <a:lstStyle/>
                    <a:p>
                      <a:pPr indent="0" lvl="0" marL="0" marR="0" rtl="0" algn="just">
                        <a:lnSpc>
                          <a:spcPct val="150000"/>
                        </a:lnSpc>
                        <a:spcBef>
                          <a:spcPts val="0"/>
                        </a:spcBef>
                        <a:spcAft>
                          <a:spcPts val="0"/>
                        </a:spcAft>
                        <a:buNone/>
                      </a:pPr>
                      <a:r>
                        <a:rPr b="1" lang="en-US" sz="2600" u="none" cap="none" strike="noStrike">
                          <a:solidFill>
                            <a:schemeClr val="dk1"/>
                          </a:solidFill>
                          <a:latin typeface="Arial"/>
                          <a:ea typeface="Arial"/>
                          <a:cs typeface="Arial"/>
                          <a:sym typeface="Arial"/>
                        </a:rPr>
                        <a:t>ufs</a:t>
                      </a:r>
                      <a:endParaRPr sz="2600" u="none" cap="none" strike="noStrike">
                        <a:solidFill>
                          <a:schemeClr val="dk1"/>
                        </a:solidFill>
                      </a:endParaRPr>
                    </a:p>
                  </a:txBody>
                  <a:tcPr marT="49050" marB="4905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Default filesystem under Sun’s Solaris operating system and other UNIXs.</a:t>
                      </a:r>
                      <a:endParaRPr sz="1900" u="none" cap="none" strike="noStrike">
                        <a:solidFill>
                          <a:schemeClr val="dk1"/>
                        </a:solidFill>
                      </a:endParaRPr>
                    </a:p>
                  </a:txBody>
                  <a:tcPr marT="49050" marB="49050"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24" name="Google Shape;124;p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2) Inodes:</a:t>
            </a:r>
            <a:endParaRPr/>
          </a:p>
          <a:p>
            <a:pPr indent="-228600" lvl="0" marL="228600" rtl="0" algn="just">
              <a:lnSpc>
                <a:spcPct val="150000"/>
              </a:lnSpc>
              <a:spcBef>
                <a:spcPts val="1000"/>
              </a:spcBef>
              <a:spcAft>
                <a:spcPts val="0"/>
              </a:spcAft>
              <a:buSzPts val="2600"/>
              <a:buChar char="•"/>
            </a:pPr>
            <a:r>
              <a:rPr lang="en-US"/>
              <a:t>An inode is a data structure, stored on disk, that defines a file’s existence and is identified by an inode number. </a:t>
            </a:r>
            <a:endParaRPr/>
          </a:p>
          <a:p>
            <a:pPr indent="-228600" lvl="0" marL="228600" rtl="0" algn="just">
              <a:lnSpc>
                <a:spcPct val="150000"/>
              </a:lnSpc>
              <a:spcBef>
                <a:spcPts val="1000"/>
              </a:spcBef>
              <a:spcAft>
                <a:spcPts val="0"/>
              </a:spcAft>
              <a:buSzPts val="2600"/>
              <a:buChar char="•"/>
            </a:pPr>
            <a:r>
              <a:rPr lang="en-US"/>
              <a:t>An inode contains critical information, such as the name of the owner of the file, where it is physically located on the disk, and how many hard links point to it.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Filesystems</a:t>
            </a:r>
            <a:endParaRPr/>
          </a:p>
        </p:txBody>
      </p:sp>
      <p:graphicFrame>
        <p:nvGraphicFramePr>
          <p:cNvPr id="394" name="Google Shape;394;p50"/>
          <p:cNvGraphicFramePr/>
          <p:nvPr/>
        </p:nvGraphicFramePr>
        <p:xfrm>
          <a:off x="361950" y="1295400"/>
          <a:ext cx="3000000" cy="3000000"/>
        </p:xfrm>
        <a:graphic>
          <a:graphicData uri="http://schemas.openxmlformats.org/drawingml/2006/table">
            <a:tbl>
              <a:tblPr bandRow="1">
                <a:noFill/>
                <a:tableStyleId>{41CA1D30-E164-4864-8F11-97B3E54EC286}</a:tableStyleId>
              </a:tblPr>
              <a:tblGrid>
                <a:gridCol w="1466850"/>
                <a:gridCol w="7115175"/>
              </a:tblGrid>
              <a:tr h="924850">
                <a:tc>
                  <a:txBody>
                    <a:bodyPr/>
                    <a:lstStyle/>
                    <a:p>
                      <a:pPr indent="0" lvl="0" marL="0" marR="0" rtl="0" algn="just">
                        <a:lnSpc>
                          <a:spcPct val="150000"/>
                        </a:lnSpc>
                        <a:spcBef>
                          <a:spcPts val="0"/>
                        </a:spcBef>
                        <a:spcAft>
                          <a:spcPts val="0"/>
                        </a:spcAft>
                        <a:buNone/>
                      </a:pPr>
                      <a:r>
                        <a:rPr b="1" lang="en-US" sz="2500" u="none" cap="none" strike="noStrike">
                          <a:solidFill>
                            <a:schemeClr val="dk1"/>
                          </a:solidFill>
                          <a:latin typeface="Arial"/>
                          <a:ea typeface="Arial"/>
                          <a:cs typeface="Arial"/>
                          <a:sym typeface="Arial"/>
                        </a:rPr>
                        <a:t>umsdos</a:t>
                      </a:r>
                      <a:endParaRPr sz="2500" u="none" cap="none" strike="noStrike">
                        <a:solidFill>
                          <a:schemeClr val="dk1"/>
                        </a:solidFill>
                      </a:endParaRPr>
                    </a:p>
                  </a:txBody>
                  <a:tcPr marT="48500" marB="4850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A full-feature UNIX-like filesystem that runs on top of a DOS FAT filesystem.</a:t>
                      </a:r>
                      <a:endParaRPr sz="1900" u="none" cap="none" strike="noStrike">
                        <a:solidFill>
                          <a:schemeClr val="dk1"/>
                        </a:solidFill>
                      </a:endParaRPr>
                    </a:p>
                  </a:txBody>
                  <a:tcPr marT="48500" marB="48500" marR="91450" marL="91450"/>
                </a:tc>
              </a:tr>
              <a:tr h="924850">
                <a:tc>
                  <a:txBody>
                    <a:bodyPr/>
                    <a:lstStyle/>
                    <a:p>
                      <a:pPr indent="0" lvl="0" marL="0" marR="0" rtl="0" algn="just">
                        <a:lnSpc>
                          <a:spcPct val="150000"/>
                        </a:lnSpc>
                        <a:spcBef>
                          <a:spcPts val="0"/>
                        </a:spcBef>
                        <a:spcAft>
                          <a:spcPts val="0"/>
                        </a:spcAft>
                        <a:buNone/>
                      </a:pPr>
                      <a:r>
                        <a:rPr b="1" lang="en-US" sz="2500" u="none" cap="none" strike="noStrike">
                          <a:solidFill>
                            <a:schemeClr val="dk1"/>
                          </a:solidFill>
                          <a:latin typeface="Arial"/>
                          <a:ea typeface="Arial"/>
                          <a:cs typeface="Arial"/>
                          <a:sym typeface="Arial"/>
                        </a:rPr>
                        <a:t>vfat</a:t>
                      </a:r>
                      <a:endParaRPr sz="2500" u="none" cap="none" strike="noStrike">
                        <a:solidFill>
                          <a:schemeClr val="dk1"/>
                        </a:solidFill>
                      </a:endParaRPr>
                    </a:p>
                  </a:txBody>
                  <a:tcPr marT="48500" marB="4850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Developed by Microsoft, a standard that allows long filenames on FAT partitions.</a:t>
                      </a:r>
                      <a:endParaRPr sz="1900" u="none" cap="none" strike="noStrike">
                        <a:solidFill>
                          <a:schemeClr val="dk1"/>
                        </a:solidFill>
                      </a:endParaRPr>
                    </a:p>
                  </a:txBody>
                  <a:tcPr marT="48500" marB="48500" marR="91450" marL="91450"/>
                </a:tc>
              </a:tr>
              <a:tr h="618850">
                <a:tc>
                  <a:txBody>
                    <a:bodyPr/>
                    <a:lstStyle/>
                    <a:p>
                      <a:pPr indent="0" lvl="0" marL="0" marR="0" rtl="0" algn="just">
                        <a:lnSpc>
                          <a:spcPct val="150000"/>
                        </a:lnSpc>
                        <a:spcBef>
                          <a:spcPts val="0"/>
                        </a:spcBef>
                        <a:spcAft>
                          <a:spcPts val="0"/>
                        </a:spcAft>
                        <a:buNone/>
                      </a:pPr>
                      <a:r>
                        <a:rPr b="1" lang="en-US" sz="2500" u="none" cap="none" strike="noStrike">
                          <a:solidFill>
                            <a:schemeClr val="dk1"/>
                          </a:solidFill>
                          <a:latin typeface="Arial"/>
                          <a:ea typeface="Arial"/>
                          <a:cs typeface="Arial"/>
                          <a:sym typeface="Arial"/>
                        </a:rPr>
                        <a:t>xfs</a:t>
                      </a:r>
                      <a:endParaRPr sz="2500" u="none" cap="none" strike="noStrike">
                        <a:solidFill>
                          <a:schemeClr val="dk1"/>
                        </a:solidFill>
                      </a:endParaRPr>
                    </a:p>
                  </a:txBody>
                  <a:tcPr marT="48500" marB="48500" marR="91450" marL="91450"/>
                </a:tc>
                <a:tc>
                  <a:txBody>
                    <a:bodyPr/>
                    <a:lstStyle/>
                    <a:p>
                      <a:pPr indent="0" lvl="0" marL="0" marR="0" rtl="0" algn="just">
                        <a:lnSpc>
                          <a:spcPct val="150000"/>
                        </a:lnSpc>
                        <a:spcBef>
                          <a:spcPts val="0"/>
                        </a:spcBef>
                        <a:spcAft>
                          <a:spcPts val="0"/>
                        </a:spcAft>
                        <a:buNone/>
                      </a:pPr>
                      <a:r>
                        <a:rPr lang="en-US" sz="1900" u="none" cap="none" strike="noStrike">
                          <a:solidFill>
                            <a:schemeClr val="dk1"/>
                          </a:solidFill>
                          <a:latin typeface="Arial"/>
                          <a:ea typeface="Arial"/>
                          <a:cs typeface="Arial"/>
                          <a:sym typeface="Arial"/>
                        </a:rPr>
                        <a:t>SGI’s journaled filesystem (ported from Irix).</a:t>
                      </a:r>
                      <a:endParaRPr sz="1900" u="none" cap="none" strike="noStrike">
                        <a:solidFill>
                          <a:schemeClr val="dk1"/>
                        </a:solidFill>
                      </a:endParaRPr>
                    </a:p>
                  </a:txBody>
                  <a:tcPr marT="48500" marB="48500" marR="91450" marL="9145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00" name="Google Shape;400;p5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mount utility connects directory hierarchies—typically filesystems—to the Linux directory hierarchy. </a:t>
            </a:r>
            <a:endParaRPr/>
          </a:p>
          <a:p>
            <a:pPr indent="-228600" lvl="0" marL="228600" rtl="0" algn="just">
              <a:lnSpc>
                <a:spcPct val="150000"/>
              </a:lnSpc>
              <a:spcBef>
                <a:spcPts val="1000"/>
              </a:spcBef>
              <a:spcAft>
                <a:spcPts val="0"/>
              </a:spcAft>
              <a:buSzPts val="2600"/>
              <a:buChar char="•"/>
            </a:pPr>
            <a:r>
              <a:rPr lang="en-US"/>
              <a:t>These directory hierarchies can be on remote and local disks, CDs, and floppy diskettes.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06" name="Google Shape;406;p5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Linux also allows you to mount virtual filesystems that have been built inside ordinary files, filesystems built for other operating systems, and the special /proc filesystem, which maps useful Linux kernel information to a pseudodirectory.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12" name="Google Shape;412;p5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Mount point: </a:t>
            </a:r>
            <a:r>
              <a:rPr lang="en-US"/>
              <a:t>The mount point for the filesystem/directory hierarchy that you are mounting is a directory in the local filesystem. </a:t>
            </a:r>
            <a:endParaRPr/>
          </a:p>
          <a:p>
            <a:pPr indent="-228600" lvl="0" marL="228600" rtl="0" algn="just">
              <a:lnSpc>
                <a:spcPct val="150000"/>
              </a:lnSpc>
              <a:spcBef>
                <a:spcPts val="1000"/>
              </a:spcBef>
              <a:spcAft>
                <a:spcPts val="0"/>
              </a:spcAft>
              <a:buSzPts val="2600"/>
              <a:buChar char="•"/>
            </a:pPr>
            <a:r>
              <a:rPr lang="en-US"/>
              <a:t>This directory must exist before you can mount a filesystem; its contents disappear as long as a filesystem is mounted on it and reappear when you unmount the filesystem.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18" name="Google Shape;418;p5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SzPts val="2600"/>
              <a:buChar char="•"/>
            </a:pPr>
            <a:r>
              <a:rPr lang="en-US"/>
              <a:t>Without any arguments, mount lists the currently mounted filesystems, showing the physical device holding each filesystem, the mount point, the type of filesystem, and any options set when each filesystem was mounted: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24" name="Google Shape;424;p5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170000"/>
              </a:lnSpc>
              <a:spcBef>
                <a:spcPts val="0"/>
              </a:spcBef>
              <a:spcAft>
                <a:spcPts val="0"/>
              </a:spcAft>
              <a:buSzPct val="100000"/>
              <a:buFont typeface="Arial"/>
              <a:buNone/>
            </a:pPr>
            <a:r>
              <a:rPr lang="en-US"/>
              <a:t>$ </a:t>
            </a:r>
            <a:r>
              <a:rPr b="1" lang="en-US"/>
              <a:t>mount</a:t>
            </a:r>
            <a:endParaRPr/>
          </a:p>
          <a:p>
            <a:pPr indent="-228600" lvl="0" marL="228600" rtl="0" algn="just">
              <a:lnSpc>
                <a:spcPct val="170000"/>
              </a:lnSpc>
              <a:spcBef>
                <a:spcPts val="1000"/>
              </a:spcBef>
              <a:spcAft>
                <a:spcPts val="0"/>
              </a:spcAft>
              <a:buSzPct val="100000"/>
              <a:buFont typeface="Arial"/>
              <a:buNone/>
            </a:pPr>
            <a:r>
              <a:rPr lang="en-US"/>
              <a:t>proc on /proc type proc (rw)</a:t>
            </a:r>
            <a:endParaRPr/>
          </a:p>
          <a:p>
            <a:pPr indent="-228600" lvl="0" marL="228600" rtl="0" algn="just">
              <a:lnSpc>
                <a:spcPct val="170000"/>
              </a:lnSpc>
              <a:spcBef>
                <a:spcPts val="1000"/>
              </a:spcBef>
              <a:spcAft>
                <a:spcPts val="0"/>
              </a:spcAft>
              <a:buSzPct val="100000"/>
              <a:buFont typeface="Arial"/>
              <a:buNone/>
            </a:pPr>
            <a:r>
              <a:rPr lang="en-US"/>
              <a:t>/dev/hdb1 on / type ext2 (rw)</a:t>
            </a:r>
            <a:endParaRPr/>
          </a:p>
          <a:p>
            <a:pPr indent="-228600" lvl="0" marL="228600" rtl="0" algn="just">
              <a:lnSpc>
                <a:spcPct val="170000"/>
              </a:lnSpc>
              <a:spcBef>
                <a:spcPts val="1000"/>
              </a:spcBef>
              <a:spcAft>
                <a:spcPts val="0"/>
              </a:spcAft>
              <a:buSzPct val="100000"/>
              <a:buFont typeface="Arial"/>
              <a:buNone/>
            </a:pPr>
            <a:r>
              <a:rPr lang="en-US"/>
              <a:t>/dev/hdb4 on /tmp type ext2 (rw)</a:t>
            </a:r>
            <a:endParaRPr/>
          </a:p>
          <a:p>
            <a:pPr indent="-228600" lvl="0" marL="228600" rtl="0" algn="just">
              <a:lnSpc>
                <a:spcPct val="170000"/>
              </a:lnSpc>
              <a:spcBef>
                <a:spcPts val="1000"/>
              </a:spcBef>
              <a:spcAft>
                <a:spcPts val="0"/>
              </a:spcAft>
              <a:buSzPct val="100000"/>
              <a:buFont typeface="Arial"/>
              <a:buNone/>
            </a:pPr>
            <a:r>
              <a:rPr lang="en-US"/>
              <a:t>/dev/hda5 on /usr type ext3 (rw)</a:t>
            </a:r>
            <a:endParaRPr/>
          </a:p>
          <a:p>
            <a:pPr indent="-228600" lvl="0" marL="228600" rtl="0" algn="just">
              <a:lnSpc>
                <a:spcPct val="170000"/>
              </a:lnSpc>
              <a:spcBef>
                <a:spcPts val="1000"/>
              </a:spcBef>
              <a:spcAft>
                <a:spcPts val="0"/>
              </a:spcAft>
              <a:buSzPct val="100000"/>
              <a:buFont typeface="Arial"/>
              <a:buNone/>
            </a:pPr>
            <a:r>
              <a:rPr lang="en-US"/>
              <a:t>/dev/sda1 on /usr/X386 type ext2 (rw)</a:t>
            </a:r>
            <a:endParaRPr/>
          </a:p>
          <a:p>
            <a:pPr indent="-228600" lvl="0" marL="228600" rtl="0" algn="just">
              <a:lnSpc>
                <a:spcPct val="170000"/>
              </a:lnSpc>
              <a:spcBef>
                <a:spcPts val="1000"/>
              </a:spcBef>
              <a:spcAft>
                <a:spcPts val="0"/>
              </a:spcAft>
              <a:buSzPct val="100000"/>
              <a:buFont typeface="Arial"/>
              <a:buNone/>
            </a:pPr>
            <a:r>
              <a:rPr lang="en-US"/>
              <a:t>/dev/sda3 on /usr/local type ext2 (rw)</a:t>
            </a:r>
            <a:endParaRPr/>
          </a:p>
          <a:p>
            <a:pPr indent="-228600" lvl="0" marL="228600" rtl="0" algn="just">
              <a:lnSpc>
                <a:spcPct val="170000"/>
              </a:lnSpc>
              <a:spcBef>
                <a:spcPts val="1000"/>
              </a:spcBef>
              <a:spcAft>
                <a:spcPts val="0"/>
              </a:spcAft>
              <a:buSzPct val="100000"/>
              <a:buFont typeface="Arial"/>
              <a:buNone/>
            </a:pPr>
            <a:r>
              <a:rPr lang="en-US"/>
              <a:t>/dev/hdb3 on /home type ext3 (rw)</a:t>
            </a:r>
            <a:endParaRPr/>
          </a:p>
          <a:p>
            <a:pPr indent="-228600" lvl="0" marL="228600" rtl="0" algn="just">
              <a:lnSpc>
                <a:spcPct val="170000"/>
              </a:lnSpc>
              <a:spcBef>
                <a:spcPts val="1000"/>
              </a:spcBef>
              <a:spcAft>
                <a:spcPts val="0"/>
              </a:spcAft>
              <a:buSzPct val="100000"/>
              <a:buFont typeface="Arial"/>
              <a:buNone/>
            </a:pPr>
            <a:r>
              <a:rPr lang="en-US"/>
              <a:t>/dev/hda1 on /dos type msdos (rw,umask=000)</a:t>
            </a:r>
            <a:endParaRPr/>
          </a:p>
          <a:p>
            <a:pPr indent="-228600" lvl="0" marL="228600" rtl="0" algn="just">
              <a:lnSpc>
                <a:spcPct val="170000"/>
              </a:lnSpc>
              <a:spcBef>
                <a:spcPts val="1000"/>
              </a:spcBef>
              <a:spcAft>
                <a:spcPts val="0"/>
              </a:spcAft>
              <a:buSzPct val="100000"/>
              <a:buFont typeface="Arial"/>
              <a:buNone/>
            </a:pPr>
            <a:r>
              <a:rPr lang="en-US"/>
              <a:t>tuna:/p04 on /p04 type nfs (rw,addr=192.168.0.8)</a:t>
            </a:r>
            <a:endParaRPr/>
          </a:p>
          <a:p>
            <a:pPr indent="-228600" lvl="0" marL="228600" rtl="0" algn="just">
              <a:lnSpc>
                <a:spcPct val="170000"/>
              </a:lnSpc>
              <a:spcBef>
                <a:spcPts val="1000"/>
              </a:spcBef>
              <a:spcAft>
                <a:spcPts val="0"/>
              </a:spcAft>
              <a:buSzPct val="100000"/>
              <a:buFont typeface="Arial"/>
              <a:buNone/>
            </a:pPr>
            <a:r>
              <a:rPr lang="en-US"/>
              <a:t>/dev/scd0 on /mnt/cdrom type iso9660 (ro,noexec,nosuid,nodev)</a:t>
            </a:r>
            <a:endParaRPr/>
          </a:p>
          <a:p>
            <a:pPr indent="-125412" lvl="0" marL="228600" rtl="0" algn="l">
              <a:lnSpc>
                <a:spcPct val="90000"/>
              </a:lnSpc>
              <a:spcBef>
                <a:spcPts val="1000"/>
              </a:spcBef>
              <a:spcAft>
                <a:spcPts val="0"/>
              </a:spcAft>
              <a:buSzPct val="1000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30" name="Google Shape;430;p5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mount utility gets this information from the /etc/mtab file.</a:t>
            </a:r>
            <a:endParaRPr/>
          </a:p>
          <a:p>
            <a:pPr indent="-228600" lvl="0" marL="228600" rtl="0" algn="just">
              <a:lnSpc>
                <a:spcPct val="150000"/>
              </a:lnSpc>
              <a:spcBef>
                <a:spcPts val="1000"/>
              </a:spcBef>
              <a:spcAft>
                <a:spcPts val="0"/>
              </a:spcAft>
              <a:buSzPts val="2600"/>
              <a:buChar char="•"/>
            </a:pPr>
            <a:r>
              <a:rPr lang="en-US"/>
              <a:t>The first entry in the preceding example shows the /proc pseudofilesystem.</a:t>
            </a:r>
            <a:endParaRPr/>
          </a:p>
          <a:p>
            <a:pPr indent="-228600" lvl="0" marL="228600" rtl="0" algn="just">
              <a:lnSpc>
                <a:spcPct val="150000"/>
              </a:lnSpc>
              <a:spcBef>
                <a:spcPts val="1000"/>
              </a:spcBef>
              <a:spcAft>
                <a:spcPts val="0"/>
              </a:spcAft>
              <a:buSzPts val="2600"/>
              <a:buChar char="•"/>
            </a:pPr>
            <a:r>
              <a:rPr lang="en-US"/>
              <a:t>The next six entries identify disk partitions holding standard Linux ext2 and ext3 filesystems.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36" name="Google Shape;436;p5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a:t>These partitions are found on three disks: two IDE disks (hda, hdb) and one SCSI disk (sda). Disk partition /dev/hda1 has a DOS (msdos) filesystem mounted at the directory /dos in the Linux filesystem. You can access the DOS files and directories on this partition as if they were Linux files and directories, using Linux utilities and applications. The line starting with tuna shows a mounted, remote NFS filesystem.</a:t>
            </a:r>
            <a:endParaRPr/>
          </a:p>
          <a:p>
            <a:pPr indent="-228600" lvl="0" marL="228600" rtl="0" algn="just">
              <a:lnSpc>
                <a:spcPct val="150000"/>
              </a:lnSpc>
              <a:spcBef>
                <a:spcPts val="1000"/>
              </a:spcBef>
              <a:spcAft>
                <a:spcPts val="0"/>
              </a:spcAft>
              <a:buSzPct val="100000"/>
              <a:buChar char="•"/>
            </a:pPr>
            <a:r>
              <a:rPr lang="en-US"/>
              <a:t>The last line shows a CD mounted on a SCSI CD drive (/dev/scd0).</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Mounts a Filesystem</a:t>
            </a:r>
            <a:endParaRPr/>
          </a:p>
        </p:txBody>
      </p:sp>
      <p:sp>
        <p:nvSpPr>
          <p:cNvPr id="442" name="Google Shape;442;p5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Font typeface="Arial"/>
              <a:buNone/>
            </a:pPr>
            <a:r>
              <a:rPr b="1" lang="en-US"/>
              <a:t>	Do not mount anything on root ( / ):</a:t>
            </a:r>
            <a:endParaRPr/>
          </a:p>
          <a:p>
            <a:pPr indent="-228600" lvl="0" marL="228600" rtl="0" algn="just">
              <a:lnSpc>
                <a:spcPct val="150000"/>
              </a:lnSpc>
              <a:spcBef>
                <a:spcPts val="1000"/>
              </a:spcBef>
              <a:spcAft>
                <a:spcPts val="0"/>
              </a:spcAft>
              <a:buSzPct val="100000"/>
              <a:buChar char="•"/>
            </a:pPr>
            <a:r>
              <a:rPr lang="en-US"/>
              <a:t>Always mount network directory hierarchies and removable devices at least one level below the root level of the filesystem. </a:t>
            </a:r>
            <a:endParaRPr/>
          </a:p>
          <a:p>
            <a:pPr indent="-228600" lvl="0" marL="228600" rtl="0" algn="just">
              <a:lnSpc>
                <a:spcPct val="150000"/>
              </a:lnSpc>
              <a:spcBef>
                <a:spcPts val="1000"/>
              </a:spcBef>
              <a:spcAft>
                <a:spcPts val="0"/>
              </a:spcAft>
              <a:buSzPct val="100000"/>
              <a:buChar char="•"/>
            </a:pPr>
            <a:r>
              <a:rPr lang="en-US"/>
              <a:t>The root filesystem is mounted on /; you cannot mount two filesystems in the same place. </a:t>
            </a:r>
            <a:endParaRPr/>
          </a:p>
          <a:p>
            <a:pPr indent="-228600" lvl="0" marL="228600" rtl="0" algn="just">
              <a:lnSpc>
                <a:spcPct val="150000"/>
              </a:lnSpc>
              <a:spcBef>
                <a:spcPts val="1000"/>
              </a:spcBef>
              <a:spcAft>
                <a:spcPts val="0"/>
              </a:spcAft>
              <a:buSzPct val="100000"/>
              <a:buChar char="•"/>
            </a:pPr>
            <a:r>
              <a:rPr lang="en-US"/>
              <a:t>If you were to try to mount something on /, all files, directories, and filesystems that were under the root directory would no longer be available, and the system would crash.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Options</a:t>
            </a:r>
            <a:endParaRPr/>
          </a:p>
        </p:txBody>
      </p:sp>
      <p:sp>
        <p:nvSpPr>
          <p:cNvPr id="448" name="Google Shape;448;p5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mount utility takes many options, which you can specify on the command line or in the /etc/fstab file. </a:t>
            </a:r>
            <a:endParaRPr/>
          </a:p>
          <a:p>
            <a:pPr indent="-228600" lvl="0" marL="228600" rtl="0" algn="just">
              <a:lnSpc>
                <a:spcPct val="150000"/>
              </a:lnSpc>
              <a:spcBef>
                <a:spcPts val="1000"/>
              </a:spcBef>
              <a:spcAft>
                <a:spcPts val="0"/>
              </a:spcAft>
              <a:buSzPts val="2600"/>
              <a:buChar char="•"/>
            </a:pPr>
            <a:r>
              <a:rPr lang="en-US"/>
              <a:t>For a complete list of mount options for local filesystems, see the mount man page; for remote directory hierarchies, see the nfs man 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30" name="Google Shape;130;p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In addition, SELinux stores extended information about files in inodes. A directory relates each of the filenames it stores to an inode.</a:t>
            </a:r>
            <a:endParaRPr/>
          </a:p>
          <a:p>
            <a:pPr indent="-228600" lvl="0" marL="228600" rtl="0" algn="just">
              <a:lnSpc>
                <a:spcPct val="150000"/>
              </a:lnSpc>
              <a:spcBef>
                <a:spcPts val="1000"/>
              </a:spcBef>
              <a:spcAft>
                <a:spcPts val="0"/>
              </a:spcAft>
              <a:buSzPts val="2600"/>
              <a:buChar char="•"/>
            </a:pPr>
            <a:r>
              <a:rPr lang="en-US"/>
              <a:t>When you move (mv) a file within a filesystem, you change the filename portion of the directory entry associated with the inode that describes the file. </a:t>
            </a:r>
            <a:endParaRPr/>
          </a:p>
          <a:p>
            <a:pPr indent="-63500" lvl="0" marL="228600" rtl="0" algn="just">
              <a:lnSpc>
                <a:spcPct val="150000"/>
              </a:lnSpc>
              <a:spcBef>
                <a:spcPts val="1000"/>
              </a:spcBef>
              <a:spcAft>
                <a:spcPts val="0"/>
              </a:spcAft>
              <a:buSzPts val="2600"/>
              <a:buNone/>
            </a:pPr>
            <a:r>
              <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Options</a:t>
            </a:r>
            <a:endParaRPr/>
          </a:p>
        </p:txBody>
      </p:sp>
      <p:sp>
        <p:nvSpPr>
          <p:cNvPr id="454" name="Google Shape;454;p6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t>
            </a:r>
            <a:r>
              <a:rPr b="1" lang="en-US"/>
              <a:t>noauto</a:t>
            </a:r>
            <a:r>
              <a:rPr lang="en-US"/>
              <a:t> option causes Linux not to mount the filesystem automatically. </a:t>
            </a:r>
            <a:endParaRPr/>
          </a:p>
          <a:p>
            <a:pPr indent="-228600" lvl="0" marL="228600" rtl="0" algn="just">
              <a:lnSpc>
                <a:spcPct val="150000"/>
              </a:lnSpc>
              <a:spcBef>
                <a:spcPts val="1000"/>
              </a:spcBef>
              <a:spcAft>
                <a:spcPts val="0"/>
              </a:spcAft>
              <a:buSzPts val="2600"/>
              <a:buChar char="•"/>
            </a:pPr>
            <a:r>
              <a:rPr lang="en-US"/>
              <a:t>The </a:t>
            </a:r>
            <a:r>
              <a:rPr b="1" lang="en-US"/>
              <a:t>nosuid</a:t>
            </a:r>
            <a:r>
              <a:rPr lang="en-US"/>
              <a:t> option forces mounted setuid executables to run with regular permissions (no effective user ID change) on the local system (the system that mounted the filesystem).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Options</a:t>
            </a:r>
            <a:endParaRPr/>
          </a:p>
        </p:txBody>
      </p:sp>
      <p:sp>
        <p:nvSpPr>
          <p:cNvPr id="460" name="Google Shape;460;p6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Unless you specify the user, users, or owner option, only Superuser can mount and unmount a filesystem. </a:t>
            </a:r>
            <a:endParaRPr/>
          </a:p>
          <a:p>
            <a:pPr indent="-228600" lvl="0" marL="228600" rtl="0" algn="just">
              <a:lnSpc>
                <a:spcPct val="150000"/>
              </a:lnSpc>
              <a:spcBef>
                <a:spcPts val="1000"/>
              </a:spcBef>
              <a:spcAft>
                <a:spcPts val="0"/>
              </a:spcAft>
              <a:buSzPts val="2600"/>
              <a:buChar char="•"/>
            </a:pPr>
            <a:r>
              <a:rPr lang="en-US"/>
              <a:t>The user option means that any user can mount the filesystem, but the filesystem can be unmounted only by the same user who mounted it; users means that any user can mount and unmount the filesystem.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 Options</a:t>
            </a:r>
            <a:endParaRPr/>
          </a:p>
        </p:txBody>
      </p:sp>
      <p:sp>
        <p:nvSpPr>
          <p:cNvPr id="466" name="Google Shape;466;p6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These options are frequently specified for CD and floppy drives. The owner option, which is used only under special circumstances, is similar to the user option except that the user mounting the device must own the device.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472" name="Google Shape;472;p6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Mounting a Linux floppy diskette is similar to mounting a partition of a hard disk.</a:t>
            </a:r>
            <a:endParaRPr/>
          </a:p>
          <a:p>
            <a:pPr indent="-228600" lvl="0" marL="228600" rtl="0" algn="just">
              <a:lnSpc>
                <a:spcPct val="150000"/>
              </a:lnSpc>
              <a:spcBef>
                <a:spcPts val="1000"/>
              </a:spcBef>
              <a:spcAft>
                <a:spcPts val="0"/>
              </a:spcAft>
              <a:buSzPts val="2600"/>
              <a:buChar char="•"/>
            </a:pPr>
            <a:r>
              <a:rPr lang="en-US"/>
              <a:t>Put an entry similar to the following in /etc/fstab for a diskette in the first floppy drive:</a:t>
            </a:r>
            <a:endParaRPr/>
          </a:p>
          <a:p>
            <a:pPr indent="-228600" lvl="0" marL="228600" rtl="0" algn="just">
              <a:lnSpc>
                <a:spcPct val="150000"/>
              </a:lnSpc>
              <a:spcBef>
                <a:spcPts val="1000"/>
              </a:spcBef>
              <a:spcAft>
                <a:spcPts val="0"/>
              </a:spcAft>
              <a:buSzPts val="2600"/>
              <a:buFont typeface="Arial"/>
              <a:buNone/>
            </a:pPr>
            <a:r>
              <a:rPr lang="en-US"/>
              <a:t>	</a:t>
            </a:r>
            <a:r>
              <a:rPr b="1" lang="en-US"/>
              <a:t>/dev/fd0 /mnt/floppy auto noauto,users 0 0</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478" name="Google Shape;478;p6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Specifying a filesystem type of auto causes the system to probe the filesystem to determine its type and allows users to mount a variety of diskettes. </a:t>
            </a:r>
            <a:endParaRPr/>
          </a:p>
          <a:p>
            <a:pPr indent="-228600" lvl="0" marL="228600" rtl="0" algn="just">
              <a:lnSpc>
                <a:spcPct val="150000"/>
              </a:lnSpc>
              <a:spcBef>
                <a:spcPts val="1000"/>
              </a:spcBef>
              <a:spcAft>
                <a:spcPts val="0"/>
              </a:spcAft>
              <a:buSzPts val="2600"/>
              <a:buChar char="•"/>
            </a:pPr>
            <a:r>
              <a:rPr lang="en-US"/>
              <a:t>Create the /mnt/floppy directory if necessary.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484" name="Google Shape;484;p6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Insert a diskette and try to mount it. </a:t>
            </a:r>
            <a:endParaRPr/>
          </a:p>
          <a:p>
            <a:pPr indent="-228600" lvl="0" marL="228600" rtl="0" algn="just">
              <a:lnSpc>
                <a:spcPct val="150000"/>
              </a:lnSpc>
              <a:spcBef>
                <a:spcPts val="1000"/>
              </a:spcBef>
              <a:spcAft>
                <a:spcPts val="0"/>
              </a:spcAft>
              <a:buSzPts val="2600"/>
              <a:buChar char="•"/>
            </a:pPr>
            <a:r>
              <a:rPr lang="en-US"/>
              <a:t>The diskette must be formatted (use fdformat).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490" name="Google Shape;490;p6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Use mkfs to create a filesystem—but be careful, because mkfs destroys all data on the diskette:</a:t>
            </a:r>
            <a:endParaRPr/>
          </a:p>
          <a:p>
            <a:pPr indent="-228600" lvl="0" marL="228600" rtl="0" algn="just">
              <a:lnSpc>
                <a:spcPct val="150000"/>
              </a:lnSpc>
              <a:spcBef>
                <a:spcPts val="1000"/>
              </a:spcBef>
              <a:spcAft>
                <a:spcPts val="0"/>
              </a:spcAft>
              <a:buSzPts val="2600"/>
              <a:buFont typeface="Arial"/>
              <a:buNone/>
            </a:pPr>
            <a:r>
              <a:rPr lang="en-US"/>
              <a:t># </a:t>
            </a:r>
            <a:r>
              <a:rPr b="1" lang="en-US"/>
              <a:t>mount /dev/fd0</a:t>
            </a:r>
            <a:endParaRPr/>
          </a:p>
          <a:p>
            <a:pPr indent="-228600" lvl="0" marL="228600" rtl="0" algn="just">
              <a:lnSpc>
                <a:spcPct val="150000"/>
              </a:lnSpc>
              <a:spcBef>
                <a:spcPts val="1000"/>
              </a:spcBef>
              <a:spcAft>
                <a:spcPts val="0"/>
              </a:spcAft>
              <a:buSzPts val="2600"/>
              <a:buFont typeface="Arial"/>
              <a:buNone/>
            </a:pPr>
            <a:r>
              <a:rPr lang="en-US"/>
              <a:t>mount: you must specify the filesystem type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496" name="Google Shape;496;p6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SzPct val="100000"/>
              <a:buFont typeface="Arial"/>
              <a:buNone/>
            </a:pPr>
            <a:r>
              <a:rPr lang="en-US"/>
              <a:t># </a:t>
            </a:r>
            <a:r>
              <a:rPr b="1" lang="en-US"/>
              <a:t>mkfs /dev/fd0</a:t>
            </a:r>
            <a:endParaRPr/>
          </a:p>
          <a:p>
            <a:pPr indent="-228600" lvl="0" marL="228600" rtl="0" algn="l">
              <a:lnSpc>
                <a:spcPct val="90000"/>
              </a:lnSpc>
              <a:spcBef>
                <a:spcPts val="1000"/>
              </a:spcBef>
              <a:spcAft>
                <a:spcPts val="0"/>
              </a:spcAft>
              <a:buSzPct val="100000"/>
              <a:buFont typeface="Arial"/>
              <a:buNone/>
            </a:pPr>
            <a:r>
              <a:rPr lang="en-US"/>
              <a:t>mke2fs 1.41.9 (22-Aug-2009)</a:t>
            </a:r>
            <a:endParaRPr/>
          </a:p>
          <a:p>
            <a:pPr indent="-228600" lvl="0" marL="228600" rtl="0" algn="l">
              <a:lnSpc>
                <a:spcPct val="90000"/>
              </a:lnSpc>
              <a:spcBef>
                <a:spcPts val="1000"/>
              </a:spcBef>
              <a:spcAft>
                <a:spcPts val="0"/>
              </a:spcAft>
              <a:buSzPct val="100000"/>
              <a:buFont typeface="Arial"/>
              <a:buNone/>
            </a:pPr>
            <a:r>
              <a:rPr lang="en-US"/>
              <a:t>Filesystem label=</a:t>
            </a:r>
            <a:endParaRPr/>
          </a:p>
          <a:p>
            <a:pPr indent="-228600" lvl="0" marL="228600" rtl="0" algn="l">
              <a:lnSpc>
                <a:spcPct val="90000"/>
              </a:lnSpc>
              <a:spcBef>
                <a:spcPts val="1000"/>
              </a:spcBef>
              <a:spcAft>
                <a:spcPts val="0"/>
              </a:spcAft>
              <a:buSzPct val="100000"/>
              <a:buFont typeface="Arial"/>
              <a:buNone/>
            </a:pPr>
            <a:r>
              <a:rPr lang="en-US"/>
              <a:t>OS type: Linux</a:t>
            </a:r>
            <a:endParaRPr/>
          </a:p>
          <a:p>
            <a:pPr indent="-228600" lvl="0" marL="228600" rtl="0" algn="l">
              <a:lnSpc>
                <a:spcPct val="90000"/>
              </a:lnSpc>
              <a:spcBef>
                <a:spcPts val="1000"/>
              </a:spcBef>
              <a:spcAft>
                <a:spcPts val="0"/>
              </a:spcAft>
              <a:buSzPct val="100000"/>
              <a:buFont typeface="Arial"/>
              <a:buNone/>
            </a:pPr>
            <a:r>
              <a:rPr lang="en-US"/>
              <a:t>Block size=1024 (log=0)</a:t>
            </a:r>
            <a:endParaRPr/>
          </a:p>
          <a:p>
            <a:pPr indent="-228600" lvl="0" marL="228600" rtl="0" algn="l">
              <a:lnSpc>
                <a:spcPct val="90000"/>
              </a:lnSpc>
              <a:spcBef>
                <a:spcPts val="1000"/>
              </a:spcBef>
              <a:spcAft>
                <a:spcPts val="0"/>
              </a:spcAft>
              <a:buSzPct val="100000"/>
              <a:buFont typeface="Arial"/>
              <a:buNone/>
            </a:pPr>
            <a:r>
              <a:rPr lang="en-US"/>
              <a:t>Fragment size=1024 (log=0)</a:t>
            </a:r>
            <a:endParaRPr/>
          </a:p>
          <a:p>
            <a:pPr indent="-228600" lvl="0" marL="228600" rtl="0" algn="l">
              <a:lnSpc>
                <a:spcPct val="90000"/>
              </a:lnSpc>
              <a:spcBef>
                <a:spcPts val="1000"/>
              </a:spcBef>
              <a:spcAft>
                <a:spcPts val="0"/>
              </a:spcAft>
              <a:buSzPct val="100000"/>
              <a:buFont typeface="Arial"/>
              <a:buNone/>
            </a:pPr>
            <a:r>
              <a:rPr lang="en-US"/>
              <a:t>184 inodes, 1440 blocks</a:t>
            </a:r>
            <a:endParaRPr/>
          </a:p>
          <a:p>
            <a:pPr indent="-228600" lvl="0" marL="228600" rtl="0" algn="l">
              <a:lnSpc>
                <a:spcPct val="90000"/>
              </a:lnSpc>
              <a:spcBef>
                <a:spcPts val="1000"/>
              </a:spcBef>
              <a:spcAft>
                <a:spcPts val="0"/>
              </a:spcAft>
              <a:buSzPct val="100000"/>
              <a:buFont typeface="Arial"/>
              <a:buNone/>
            </a:pPr>
            <a:r>
              <a:rPr lang="en-US"/>
              <a:t>72 blocks (5.00%) reserved for the super user</a:t>
            </a:r>
            <a:endParaRPr/>
          </a:p>
          <a:p>
            <a:pPr indent="-228600" lvl="0" marL="228600" rtl="0" algn="l">
              <a:lnSpc>
                <a:spcPct val="90000"/>
              </a:lnSpc>
              <a:spcBef>
                <a:spcPts val="1000"/>
              </a:spcBef>
              <a:spcAft>
                <a:spcPts val="0"/>
              </a:spcAft>
              <a:buSzPct val="100000"/>
              <a:buFont typeface="Arial"/>
              <a:buNone/>
            </a:pPr>
            <a:r>
              <a:rPr lang="en-US"/>
              <a:t>First data block=1</a:t>
            </a:r>
            <a:endParaRPr/>
          </a:p>
          <a:p>
            <a:pPr indent="-228600" lvl="0" marL="228600" rtl="0" algn="l">
              <a:lnSpc>
                <a:spcPct val="90000"/>
              </a:lnSpc>
              <a:spcBef>
                <a:spcPts val="1000"/>
              </a:spcBef>
              <a:spcAft>
                <a:spcPts val="0"/>
              </a:spcAft>
              <a:buSzPct val="100000"/>
              <a:buFont typeface="Arial"/>
              <a:buNone/>
            </a:pPr>
            <a:r>
              <a:rPr lang="en-US"/>
              <a:t>Maximum filesystem blocks=1572864</a:t>
            </a:r>
            <a:endParaRPr/>
          </a:p>
          <a:p>
            <a:pPr indent="-228600" lvl="0" marL="228600" rtl="0" algn="l">
              <a:lnSpc>
                <a:spcPct val="90000"/>
              </a:lnSpc>
              <a:spcBef>
                <a:spcPts val="1000"/>
              </a:spcBef>
              <a:spcAft>
                <a:spcPts val="0"/>
              </a:spcAft>
              <a:buSzPct val="100000"/>
              <a:buFont typeface="Arial"/>
              <a:buNone/>
            </a:pPr>
            <a:r>
              <a:rPr lang="en-US"/>
              <a:t>1 block group</a:t>
            </a:r>
            <a:endParaRPr/>
          </a:p>
          <a:p>
            <a:pPr indent="-228600" lvl="0" marL="228600" rtl="0" algn="l">
              <a:lnSpc>
                <a:spcPct val="90000"/>
              </a:lnSpc>
              <a:spcBef>
                <a:spcPts val="1000"/>
              </a:spcBef>
              <a:spcAft>
                <a:spcPts val="0"/>
              </a:spcAft>
              <a:buSzPct val="100000"/>
              <a:buFont typeface="Arial"/>
              <a:buNone/>
            </a:pPr>
            <a:r>
              <a:rPr lang="en-US"/>
              <a:t>8192 blocks per group, 8192 fragments per group</a:t>
            </a:r>
            <a:endParaRPr/>
          </a:p>
          <a:p>
            <a:pPr indent="-228600" lvl="0" marL="228600" rtl="0" algn="l">
              <a:lnSpc>
                <a:spcPct val="90000"/>
              </a:lnSpc>
              <a:spcBef>
                <a:spcPts val="1000"/>
              </a:spcBef>
              <a:spcAft>
                <a:spcPts val="0"/>
              </a:spcAft>
              <a:buSzPct val="100000"/>
              <a:buFont typeface="Arial"/>
              <a:buNone/>
            </a:pPr>
            <a:r>
              <a:rPr lang="en-US"/>
              <a:t>184 inodes per group</a:t>
            </a:r>
            <a:endParaRPr/>
          </a:p>
          <a:p>
            <a:pPr indent="-228600" lvl="0" marL="228600" rtl="0" algn="l">
              <a:lnSpc>
                <a:spcPct val="90000"/>
              </a:lnSpc>
              <a:spcBef>
                <a:spcPts val="1000"/>
              </a:spcBef>
              <a:spcAft>
                <a:spcPts val="0"/>
              </a:spcAft>
              <a:buSzPct val="100000"/>
              <a:buFont typeface="Arial"/>
              <a:buNone/>
            </a:pPr>
            <a:r>
              <a:rPr lang="en-US"/>
              <a:t>Writing inode tables: done</a:t>
            </a:r>
            <a:endParaRPr/>
          </a:p>
          <a:p>
            <a:pPr indent="-228600" lvl="0" marL="228600" rtl="0" algn="l">
              <a:lnSpc>
                <a:spcPct val="90000"/>
              </a:lnSpc>
              <a:spcBef>
                <a:spcPts val="1000"/>
              </a:spcBef>
              <a:spcAft>
                <a:spcPts val="0"/>
              </a:spcAft>
              <a:buSzPct val="100000"/>
              <a:buFont typeface="Arial"/>
              <a:buNone/>
            </a:pPr>
            <a:r>
              <a:rPr lang="en-US"/>
              <a:t>Writing superblocks and filesystem accounting information: done</a:t>
            </a:r>
            <a:endParaRPr/>
          </a:p>
          <a:p>
            <a:pPr indent="-228600" lvl="0" marL="228600" rtl="0" algn="l">
              <a:lnSpc>
                <a:spcPct val="90000"/>
              </a:lnSpc>
              <a:spcBef>
                <a:spcPts val="1000"/>
              </a:spcBef>
              <a:spcAft>
                <a:spcPts val="0"/>
              </a:spcAft>
              <a:buSzPct val="100000"/>
              <a:buFont typeface="Arial"/>
              <a:buNone/>
            </a:pPr>
            <a:r>
              <a:rPr lang="en-US"/>
              <a:t>This filesystem will be automatically checked every 24 mounts or</a:t>
            </a:r>
            <a:endParaRPr/>
          </a:p>
          <a:p>
            <a:pPr indent="-228600" lvl="0" marL="228600" rtl="0" algn="l">
              <a:lnSpc>
                <a:spcPct val="90000"/>
              </a:lnSpc>
              <a:spcBef>
                <a:spcPts val="1000"/>
              </a:spcBef>
              <a:spcAft>
                <a:spcPts val="0"/>
              </a:spcAft>
              <a:buSzPct val="100000"/>
              <a:buFont typeface="Arial"/>
              <a:buNone/>
            </a:pPr>
            <a:r>
              <a:rPr lang="en-US"/>
              <a:t>180 days, whichever comes first. Use tune2fs -c or -i to override.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502" name="Google Shape;502;p6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2600"/>
              <a:buChar char="•"/>
            </a:pPr>
            <a:r>
              <a:rPr lang="en-US"/>
              <a:t>Try the mount command again:</a:t>
            </a:r>
            <a:endParaRPr/>
          </a:p>
          <a:p>
            <a:pPr indent="-228600" lvl="0" marL="228600" rtl="0" algn="l">
              <a:lnSpc>
                <a:spcPct val="90000"/>
              </a:lnSpc>
              <a:spcBef>
                <a:spcPts val="1000"/>
              </a:spcBef>
              <a:spcAft>
                <a:spcPts val="0"/>
              </a:spcAft>
              <a:buSzPts val="2600"/>
              <a:buFont typeface="Arial"/>
              <a:buNone/>
            </a:pPr>
            <a:r>
              <a:rPr lang="en-US"/>
              <a:t># </a:t>
            </a:r>
            <a:r>
              <a:rPr b="1" lang="en-US"/>
              <a:t>mount /dev/fd0</a:t>
            </a:r>
            <a:endParaRPr/>
          </a:p>
          <a:p>
            <a:pPr indent="-228600" lvl="0" marL="228600" rtl="0" algn="l">
              <a:lnSpc>
                <a:spcPct val="90000"/>
              </a:lnSpc>
              <a:spcBef>
                <a:spcPts val="1000"/>
              </a:spcBef>
              <a:spcAft>
                <a:spcPts val="0"/>
              </a:spcAft>
              <a:buSzPts val="2600"/>
              <a:buFont typeface="Arial"/>
              <a:buNone/>
            </a:pPr>
            <a:r>
              <a:rPr lang="en-US"/>
              <a:t># </a:t>
            </a:r>
            <a:r>
              <a:rPr b="1" lang="en-US"/>
              <a:t>mount</a:t>
            </a:r>
            <a:endParaRPr/>
          </a:p>
          <a:p>
            <a:pPr indent="-228600" lvl="0" marL="228600" rtl="0" algn="l">
              <a:lnSpc>
                <a:spcPct val="90000"/>
              </a:lnSpc>
              <a:spcBef>
                <a:spcPts val="1000"/>
              </a:spcBef>
              <a:spcAft>
                <a:spcPts val="0"/>
              </a:spcAft>
              <a:buSzPts val="2600"/>
              <a:buFont typeface="Arial"/>
              <a:buNone/>
            </a:pPr>
            <a:r>
              <a:rPr lang="en-US"/>
              <a:t>...</a:t>
            </a:r>
            <a:endParaRPr/>
          </a:p>
          <a:p>
            <a:pPr indent="-228600" lvl="0" marL="228600" rtl="0" algn="l">
              <a:lnSpc>
                <a:spcPct val="90000"/>
              </a:lnSpc>
              <a:spcBef>
                <a:spcPts val="1000"/>
              </a:spcBef>
              <a:spcAft>
                <a:spcPts val="0"/>
              </a:spcAft>
              <a:buSzPts val="2600"/>
              <a:buFont typeface="Arial"/>
              <a:buNone/>
            </a:pPr>
            <a:r>
              <a:rPr lang="en-US"/>
              <a:t>/dev/fd0 on /mnt/floppy type ext2 (rw,noexec,nosuid,nodev)</a:t>
            </a:r>
            <a:endParaRPr/>
          </a:p>
          <a:p>
            <a:pPr indent="-228600" lvl="0" marL="228600" rtl="0" algn="l">
              <a:lnSpc>
                <a:spcPct val="90000"/>
              </a:lnSpc>
              <a:spcBef>
                <a:spcPts val="1000"/>
              </a:spcBef>
              <a:spcAft>
                <a:spcPts val="0"/>
              </a:spcAft>
              <a:buSzPts val="2600"/>
              <a:buFont typeface="Arial"/>
              <a:buNone/>
            </a:pPr>
            <a:r>
              <a:rPr lang="en-US"/>
              <a:t># </a:t>
            </a:r>
            <a:r>
              <a:rPr b="1" lang="en-US"/>
              <a:t>df -h /dev/fd0</a:t>
            </a:r>
            <a:endParaRPr/>
          </a:p>
          <a:p>
            <a:pPr indent="-228600" lvl="0" marL="228600" rtl="0" algn="l">
              <a:lnSpc>
                <a:spcPct val="90000"/>
              </a:lnSpc>
              <a:spcBef>
                <a:spcPts val="1000"/>
              </a:spcBef>
              <a:spcAft>
                <a:spcPts val="0"/>
              </a:spcAft>
              <a:buSzPts val="2600"/>
              <a:buFont typeface="Arial"/>
              <a:buNone/>
            </a:pPr>
            <a:r>
              <a:rPr lang="en-US"/>
              <a:t>Filesystem Size Used Avail Use% Mounted on</a:t>
            </a:r>
            <a:endParaRPr/>
          </a:p>
          <a:p>
            <a:pPr indent="-228600" lvl="0" marL="228600" rtl="0" algn="l">
              <a:lnSpc>
                <a:spcPct val="90000"/>
              </a:lnSpc>
              <a:spcBef>
                <a:spcPts val="1000"/>
              </a:spcBef>
              <a:spcAft>
                <a:spcPts val="0"/>
              </a:spcAft>
              <a:buSzPts val="2600"/>
              <a:buFont typeface="Arial"/>
              <a:buNone/>
            </a:pPr>
            <a:r>
              <a:rPr lang="en-US"/>
              <a:t>/dev/fd0 1.4M 19K 1.3M 2% /mnt/floppy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Mounting a Linux Floppy Diskette</a:t>
            </a:r>
            <a:endParaRPr/>
          </a:p>
        </p:txBody>
      </p:sp>
      <p:sp>
        <p:nvSpPr>
          <p:cNvPr id="508" name="Google Shape;508;p6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mount command without any arguments and df –h /dev/fd0 show the floppy is mounted and ready for 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36" name="Google Shape;136;p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do not create a new inode. </a:t>
            </a:r>
            <a:endParaRPr/>
          </a:p>
          <a:p>
            <a:pPr indent="-228600" lvl="0" marL="228600" rtl="0" algn="just">
              <a:lnSpc>
                <a:spcPct val="150000"/>
              </a:lnSpc>
              <a:spcBef>
                <a:spcPts val="1000"/>
              </a:spcBef>
              <a:spcAft>
                <a:spcPts val="0"/>
              </a:spcAft>
              <a:buSzPts val="2600"/>
              <a:buChar char="•"/>
            </a:pPr>
            <a:r>
              <a:rPr lang="en-US"/>
              <a:t>If you move a file to another filesystem, mv first creates a new inode on the destination filesystem and then deletes the original inode. </a:t>
            </a:r>
            <a:endParaRPr/>
          </a:p>
          <a:p>
            <a:pPr indent="-228600" lvl="0" marL="228600" rtl="0" algn="just">
              <a:lnSpc>
                <a:spcPct val="150000"/>
              </a:lnSpc>
              <a:spcBef>
                <a:spcPts val="1000"/>
              </a:spcBef>
              <a:spcAft>
                <a:spcPts val="0"/>
              </a:spcAft>
              <a:buSzPts val="2600"/>
              <a:buChar char="•"/>
            </a:pPr>
            <a:r>
              <a:rPr lang="en-US"/>
              <a:t>You can also use mv to move a directory recursively, in which case all files in the directory are copied and deleted.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14" name="Google Shape;514;p7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t>
            </a:r>
            <a:r>
              <a:rPr b="1" lang="en-US"/>
              <a:t>umount</a:t>
            </a:r>
            <a:r>
              <a:rPr lang="en-US"/>
              <a:t> utility unmounts a filesystem as long as it does not contain any files or directories that are in use (open). </a:t>
            </a:r>
            <a:endParaRPr/>
          </a:p>
          <a:p>
            <a:pPr indent="-228600" lvl="0" marL="228600" rtl="0" algn="just">
              <a:lnSpc>
                <a:spcPct val="150000"/>
              </a:lnSpc>
              <a:spcBef>
                <a:spcPts val="1000"/>
              </a:spcBef>
              <a:spcAft>
                <a:spcPts val="0"/>
              </a:spcAft>
              <a:buSzPts val="2600"/>
              <a:buChar char="•"/>
            </a:pPr>
            <a:r>
              <a:rPr lang="en-US"/>
              <a:t>For example, a logged-in user’s working directory must not be on the filesystem you want to unmount.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20" name="Google Shape;520;p7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next command unmounts the CD mounted earlier:</a:t>
            </a:r>
            <a:endParaRPr/>
          </a:p>
          <a:p>
            <a:pPr indent="-228600" lvl="0" marL="228600" rtl="0" algn="just">
              <a:lnSpc>
                <a:spcPct val="150000"/>
              </a:lnSpc>
              <a:spcBef>
                <a:spcPts val="1000"/>
              </a:spcBef>
              <a:spcAft>
                <a:spcPts val="0"/>
              </a:spcAft>
              <a:buSzPts val="2600"/>
              <a:buFont typeface="Arial"/>
              <a:buNone/>
            </a:pPr>
            <a:r>
              <a:rPr lang="en-US"/>
              <a:t>	$ </a:t>
            </a:r>
            <a:r>
              <a:rPr b="1" lang="en-US"/>
              <a:t>umount /mnt/cdrom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26" name="Google Shape;526;p7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Unmount a floppy or a remote directory hierarchy the same way you would unmount a partition of a hard drive.</a:t>
            </a:r>
            <a:endParaRPr/>
          </a:p>
          <a:p>
            <a:pPr indent="-228600" lvl="0" marL="228600" rtl="0" algn="just">
              <a:lnSpc>
                <a:spcPct val="150000"/>
              </a:lnSpc>
              <a:spcBef>
                <a:spcPts val="1000"/>
              </a:spcBef>
              <a:spcAft>
                <a:spcPts val="0"/>
              </a:spcAft>
              <a:buSzPts val="2600"/>
              <a:buChar char="•"/>
            </a:pPr>
            <a:r>
              <a:rPr lang="en-US"/>
              <a:t>The umount utility consults /etc/fstab to get the necessary information and then unmounts the appropriate filesystem from its server. </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32" name="Google Shape;532;p7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a process has a file open on the filesystem that you are trying to unmount, umount displays a message similar to the following:</a:t>
            </a:r>
            <a:endParaRPr/>
          </a:p>
          <a:p>
            <a:pPr indent="-228600" lvl="0" marL="228600" rtl="0" algn="just">
              <a:lnSpc>
                <a:spcPct val="150000"/>
              </a:lnSpc>
              <a:spcBef>
                <a:spcPts val="1000"/>
              </a:spcBef>
              <a:spcAft>
                <a:spcPts val="0"/>
              </a:spcAft>
              <a:buSzPts val="2600"/>
              <a:buFont typeface="Arial"/>
              <a:buNone/>
            </a:pPr>
            <a:r>
              <a:rPr lang="en-US"/>
              <a:t>	umount: /home: device is busy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38" name="Google Shape;538;p7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Use the –a option to umount to unmount all filesystems, except for the one mounted at /, which can never be unmounted. </a:t>
            </a:r>
            <a:endParaRPr/>
          </a:p>
          <a:p>
            <a:pPr indent="-228600" lvl="0" marL="228600" rtl="0" algn="just">
              <a:lnSpc>
                <a:spcPct val="150000"/>
              </a:lnSpc>
              <a:spcBef>
                <a:spcPts val="1000"/>
              </a:spcBef>
              <a:spcAft>
                <a:spcPts val="0"/>
              </a:spcAft>
              <a:buSzPts val="2600"/>
              <a:buChar char="•"/>
            </a:pPr>
            <a:r>
              <a:rPr lang="en-US"/>
              <a:t>You can combine –a with the –t option to unmount filesystems of a given type (ext3, nfs, or others).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umount: Unmounts a Filesystem</a:t>
            </a:r>
            <a:endParaRPr/>
          </a:p>
        </p:txBody>
      </p:sp>
      <p:sp>
        <p:nvSpPr>
          <p:cNvPr id="544" name="Google Shape;544;p7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For example, the following command unmounts all mounted nfs directory hierarchies that are not being used: 	# umount -at nfs</a:t>
            </a:r>
            <a:endParaRPr/>
          </a:p>
          <a:p>
            <a:pPr indent="-63500" lvl="0" marL="228600" rtl="0" algn="just">
              <a:lnSpc>
                <a:spcPct val="150000"/>
              </a:lnSpc>
              <a:spcBef>
                <a:spcPts val="1000"/>
              </a:spcBef>
              <a:spcAft>
                <a:spcPts val="0"/>
              </a:spcAft>
              <a:buSzPts val="26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50" name="Google Shape;550;p7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system administrator maintains the /etc/fstab file, which lists local and remote directory hierarchies, most of which the system mounts automatically when it boots.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56" name="Google Shape;556;p7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Font typeface="Arial"/>
              <a:buNone/>
            </a:pPr>
            <a:r>
              <a:rPr lang="en-US"/>
              <a:t>	The fstab file has six columns, where a hyphen is a placeholder for a column that has no value:</a:t>
            </a:r>
            <a:endParaRPr/>
          </a:p>
          <a:p>
            <a:pPr indent="-228600" lvl="0" marL="228600" rtl="0" algn="just">
              <a:lnSpc>
                <a:spcPct val="150000"/>
              </a:lnSpc>
              <a:spcBef>
                <a:spcPts val="1000"/>
              </a:spcBef>
              <a:spcAft>
                <a:spcPts val="0"/>
              </a:spcAft>
              <a:buSzPct val="100000"/>
              <a:buFont typeface="Arial"/>
              <a:buNone/>
            </a:pPr>
            <a:r>
              <a:rPr lang="en-US"/>
              <a:t>1) Name—The name, label, or UUID number of a local block device or a pointer to a remote directory hierarchy. When you install the system, Fedora/RHEL uses UUID numbers for fixed devices. It prefaces each line in fstab that specifies a UUID with a comment that specifies the device name. Using UUID numbers in fstab during installation circumvents the need for consistent device naming.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62" name="Google Shape;562;p7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2) Mount point—The name of the directory file that the filesystem/directory hierarchy is to be mounted on. If it does not already exist, create this directory using mkdir.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68" name="Google Shape;568;p7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3) Type—The type of filesystem/directory hierarchy that is to be mounted. Local filesystems are generally of type ext2, ext3, or iso9660, and remote directory hierarchies are of type nfs or cifs.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42" name="Google Shape;142;p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When you remove (rm) a file, you delete the directory entry that describes the file.</a:t>
            </a:r>
            <a:endParaRPr/>
          </a:p>
          <a:p>
            <a:pPr indent="-228600" lvl="0" marL="228600" rtl="0" algn="just">
              <a:lnSpc>
                <a:spcPct val="150000"/>
              </a:lnSpc>
              <a:spcBef>
                <a:spcPts val="1000"/>
              </a:spcBef>
              <a:spcAft>
                <a:spcPts val="0"/>
              </a:spcAft>
              <a:buSzPts val="2600"/>
              <a:buChar char="•"/>
            </a:pPr>
            <a:r>
              <a:rPr lang="en-US"/>
              <a:t>When you remove the last hard link to a file, the operating system puts all blocks the inode pointed to back in the free list (the list of blocks that are available for use on the disk) and frees the inode to be used again.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74" name="Google Shape;574;p8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4) Mount options—A comma-separated list of mount options, such as whether the filesystem is mounted for reading and writing (rw, the default) or readonly (ro). </a:t>
            </a:r>
            <a:endParaRPr/>
          </a:p>
          <a:p>
            <a:pPr indent="-228600" lvl="0" marL="228600" rtl="0" algn="just">
              <a:lnSpc>
                <a:spcPct val="150000"/>
              </a:lnSpc>
              <a:spcBef>
                <a:spcPts val="1000"/>
              </a:spcBef>
              <a:spcAft>
                <a:spcPts val="0"/>
              </a:spcAft>
              <a:buSzPts val="2600"/>
              <a:buFont typeface="Arial"/>
              <a:buNone/>
            </a:pPr>
            <a:r>
              <a:rPr lang="en-US"/>
              <a:t>5) Dump—Used by dump to determine when to back up the filesystem.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80" name="Google Shape;580;p8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lang="en-US"/>
              <a:t>6) Fsck—Specifies the order in which fsck checks filesystems. Root (/) should have a 1 in this column. Filesystems that are mounted to a directory just below the root directory should have a 2. Filesystems that are mounted on another mounted filesystem (other than root) should have a 3.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fstab: Keeps Track of Filesystems</a:t>
            </a:r>
            <a:endParaRPr/>
          </a:p>
        </p:txBody>
      </p:sp>
      <p:sp>
        <p:nvSpPr>
          <p:cNvPr id="586" name="Google Shape;586;p8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SzPct val="100000"/>
              <a:buFont typeface="Arial"/>
              <a:buNone/>
            </a:pPr>
            <a:r>
              <a:rPr lang="en-US"/>
              <a:t>The following example shows a typical </a:t>
            </a:r>
            <a:r>
              <a:rPr b="1" lang="en-US"/>
              <a:t>fstab file:</a:t>
            </a:r>
            <a:endParaRPr/>
          </a:p>
          <a:p>
            <a:pPr indent="-228600" lvl="0" marL="228600" rtl="0" algn="l">
              <a:lnSpc>
                <a:spcPct val="90000"/>
              </a:lnSpc>
              <a:spcBef>
                <a:spcPts val="1000"/>
              </a:spcBef>
              <a:spcAft>
                <a:spcPts val="0"/>
              </a:spcAft>
              <a:buSzPct val="100000"/>
              <a:buFont typeface="Arial"/>
              <a:buNone/>
            </a:pPr>
            <a:r>
              <a:rPr lang="en-US"/>
              <a:t># </a:t>
            </a:r>
            <a:r>
              <a:rPr b="1" lang="en-US"/>
              <a:t>cat /etc/fstab</a:t>
            </a:r>
            <a:endParaRPr b="1"/>
          </a:p>
          <a:p>
            <a:pPr indent="-228600" lvl="0" marL="228600" rtl="0" algn="l">
              <a:lnSpc>
                <a:spcPct val="90000"/>
              </a:lnSpc>
              <a:spcBef>
                <a:spcPts val="1000"/>
              </a:spcBef>
              <a:spcAft>
                <a:spcPts val="0"/>
              </a:spcAft>
              <a:buSzPct val="100000"/>
              <a:buFont typeface="Arial"/>
              <a:buNone/>
            </a:pPr>
            <a:r>
              <a:rPr lang="en-US"/>
              <a:t>LABEL=/1 / ext3 defaults 1 1</a:t>
            </a:r>
            <a:endParaRPr/>
          </a:p>
          <a:p>
            <a:pPr indent="-228600" lvl="0" marL="228600" rtl="0" algn="l">
              <a:lnSpc>
                <a:spcPct val="90000"/>
              </a:lnSpc>
              <a:spcBef>
                <a:spcPts val="1000"/>
              </a:spcBef>
              <a:spcAft>
                <a:spcPts val="0"/>
              </a:spcAft>
              <a:buSzPct val="100000"/>
              <a:buFont typeface="Arial"/>
              <a:buNone/>
            </a:pPr>
            <a:r>
              <a:rPr lang="en-US"/>
              <a:t>LABEL=/boot1 /boot ext3 defaults 1 2</a:t>
            </a:r>
            <a:endParaRPr/>
          </a:p>
          <a:p>
            <a:pPr indent="-228600" lvl="0" marL="228600" rtl="0" algn="l">
              <a:lnSpc>
                <a:spcPct val="90000"/>
              </a:lnSpc>
              <a:spcBef>
                <a:spcPts val="1000"/>
              </a:spcBef>
              <a:spcAft>
                <a:spcPts val="0"/>
              </a:spcAft>
              <a:buSzPct val="100000"/>
              <a:buFont typeface="Arial"/>
              <a:buNone/>
            </a:pPr>
            <a:r>
              <a:rPr lang="en-US"/>
              <a:t>devpts /dev/pts devpts gid=5,mode=620 0 0</a:t>
            </a:r>
            <a:endParaRPr/>
          </a:p>
          <a:p>
            <a:pPr indent="-228600" lvl="0" marL="228600" rtl="0" algn="l">
              <a:lnSpc>
                <a:spcPct val="90000"/>
              </a:lnSpc>
              <a:spcBef>
                <a:spcPts val="1000"/>
              </a:spcBef>
              <a:spcAft>
                <a:spcPts val="0"/>
              </a:spcAft>
              <a:buSzPct val="100000"/>
              <a:buFont typeface="Arial"/>
              <a:buNone/>
            </a:pPr>
            <a:r>
              <a:rPr lang="en-US"/>
              <a:t>tmpfs /dev/shm tmpfs defaults 0 0</a:t>
            </a:r>
            <a:endParaRPr/>
          </a:p>
          <a:p>
            <a:pPr indent="-228600" lvl="0" marL="228600" rtl="0" algn="l">
              <a:lnSpc>
                <a:spcPct val="90000"/>
              </a:lnSpc>
              <a:spcBef>
                <a:spcPts val="1000"/>
              </a:spcBef>
              <a:spcAft>
                <a:spcPts val="0"/>
              </a:spcAft>
              <a:buSzPct val="100000"/>
              <a:buFont typeface="Arial"/>
              <a:buNone/>
            </a:pPr>
            <a:r>
              <a:rPr lang="en-US"/>
              <a:t>LABEL=/home1 /home ext3 defaults 1 2</a:t>
            </a:r>
            <a:endParaRPr/>
          </a:p>
          <a:p>
            <a:pPr indent="-228600" lvl="0" marL="228600" rtl="0" algn="l">
              <a:lnSpc>
                <a:spcPct val="90000"/>
              </a:lnSpc>
              <a:spcBef>
                <a:spcPts val="1000"/>
              </a:spcBef>
              <a:spcAft>
                <a:spcPts val="0"/>
              </a:spcAft>
              <a:buSzPct val="100000"/>
              <a:buFont typeface="Arial"/>
              <a:buNone/>
            </a:pPr>
            <a:r>
              <a:rPr lang="en-US"/>
              <a:t>proc /proc proc defaults 0 0</a:t>
            </a:r>
            <a:endParaRPr/>
          </a:p>
          <a:p>
            <a:pPr indent="-228600" lvl="0" marL="228600" rtl="0" algn="l">
              <a:lnSpc>
                <a:spcPct val="90000"/>
              </a:lnSpc>
              <a:spcBef>
                <a:spcPts val="1000"/>
              </a:spcBef>
              <a:spcAft>
                <a:spcPts val="0"/>
              </a:spcAft>
              <a:buSzPct val="100000"/>
              <a:buFont typeface="Arial"/>
              <a:buNone/>
            </a:pPr>
            <a:r>
              <a:rPr lang="en-US"/>
              <a:t>sysfs /sys sysfs defaults 0 0</a:t>
            </a:r>
            <a:endParaRPr/>
          </a:p>
          <a:p>
            <a:pPr indent="-228600" lvl="0" marL="228600" rtl="0" algn="l">
              <a:lnSpc>
                <a:spcPct val="90000"/>
              </a:lnSpc>
              <a:spcBef>
                <a:spcPts val="1000"/>
              </a:spcBef>
              <a:spcAft>
                <a:spcPts val="0"/>
              </a:spcAft>
              <a:buSzPct val="100000"/>
              <a:buFont typeface="Arial"/>
              <a:buNone/>
            </a:pPr>
            <a:r>
              <a:rPr lang="en-US"/>
              <a:t>LABEL=SWAP-hda5 swap swap defaults 0 0</a:t>
            </a:r>
            <a:endParaRPr/>
          </a:p>
          <a:p>
            <a:pPr indent="-228600" lvl="0" marL="228600" rtl="0" algn="l">
              <a:lnSpc>
                <a:spcPct val="90000"/>
              </a:lnSpc>
              <a:spcBef>
                <a:spcPts val="1000"/>
              </a:spcBef>
              <a:spcAft>
                <a:spcPts val="0"/>
              </a:spcAft>
              <a:buSzPct val="100000"/>
              <a:buFont typeface="Arial"/>
              <a:buNone/>
            </a:pPr>
            <a:r>
              <a:rPr lang="en-US"/>
              <a:t>/dev/hda3 /oldhome ext3 defaults 0 0</a:t>
            </a:r>
            <a:endParaRPr/>
          </a:p>
          <a:p>
            <a:pPr indent="-228600" lvl="0" marL="228600" rtl="0" algn="l">
              <a:lnSpc>
                <a:spcPct val="90000"/>
              </a:lnSpc>
              <a:spcBef>
                <a:spcPts val="1000"/>
              </a:spcBef>
              <a:spcAft>
                <a:spcPts val="0"/>
              </a:spcAft>
              <a:buSzPct val="100000"/>
              <a:buFont typeface="Arial"/>
              <a:buNone/>
            </a:pPr>
            <a:r>
              <a:rPr lang="en-US"/>
              <a:t>tuna:/p04 /p04 nfs defaults 0 0</a:t>
            </a:r>
            <a:endParaRPr/>
          </a:p>
          <a:p>
            <a:pPr indent="-228600" lvl="0" marL="228600" rtl="0" algn="l">
              <a:lnSpc>
                <a:spcPct val="90000"/>
              </a:lnSpc>
              <a:spcBef>
                <a:spcPts val="1000"/>
              </a:spcBef>
              <a:spcAft>
                <a:spcPts val="0"/>
              </a:spcAft>
              <a:buSzPct val="100000"/>
              <a:buFont typeface="Arial"/>
              <a:buNone/>
            </a:pPr>
            <a:r>
              <a:rPr lang="en-US"/>
              <a:t>/dev/fd0 /mnt/floppy auto noauto,users 0 0</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fsck: Checks Filesystem Integrity</a:t>
            </a:r>
            <a:endParaRPr/>
          </a:p>
        </p:txBody>
      </p:sp>
      <p:sp>
        <p:nvSpPr>
          <p:cNvPr id="592" name="Google Shape;592;p8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t>
            </a:r>
            <a:r>
              <a:rPr b="1" lang="en-US"/>
              <a:t>fsck (filesystem check)</a:t>
            </a:r>
            <a:r>
              <a:rPr lang="en-US"/>
              <a:t> utility verifies the integrity of filesystems and, if possible, repairs any problems it finds. </a:t>
            </a:r>
            <a:endParaRPr/>
          </a:p>
          <a:p>
            <a:pPr indent="-228600" lvl="0" marL="228600" rtl="0" algn="just">
              <a:lnSpc>
                <a:spcPct val="150000"/>
              </a:lnSpc>
              <a:spcBef>
                <a:spcPts val="1000"/>
              </a:spcBef>
              <a:spcAft>
                <a:spcPts val="0"/>
              </a:spcAft>
              <a:buSzPts val="2600"/>
              <a:buChar char="•"/>
            </a:pPr>
            <a:r>
              <a:rPr lang="en-US"/>
              <a:t>Because many filesystem repairs can destroy data, particularly on a nonjournaling filesystem, such as ext2, by default fsck asks you for confirmation before making each repair.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fsck: Checks Filesystem Integrity</a:t>
            </a:r>
            <a:endParaRPr/>
          </a:p>
        </p:txBody>
      </p:sp>
      <p:sp>
        <p:nvSpPr>
          <p:cNvPr id="598" name="Google Shape;598;p8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following command checks all unmounted filesystems that are marked to be checked in /etc/fstab except for the root filesystem:</a:t>
            </a:r>
            <a:endParaRPr/>
          </a:p>
          <a:p>
            <a:pPr indent="-228600" lvl="0" marL="228600" rtl="0" algn="just">
              <a:lnSpc>
                <a:spcPct val="150000"/>
              </a:lnSpc>
              <a:spcBef>
                <a:spcPts val="1000"/>
              </a:spcBef>
              <a:spcAft>
                <a:spcPts val="0"/>
              </a:spcAft>
              <a:buSzPts val="2600"/>
              <a:buFont typeface="Arial"/>
              <a:buNone/>
            </a:pPr>
            <a:r>
              <a:rPr b="1" lang="en-US"/>
              <a:t>	# fsck -AR</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fsck: Checks Filesystem Integrity</a:t>
            </a:r>
            <a:endParaRPr/>
          </a:p>
        </p:txBody>
      </p:sp>
      <p:sp>
        <p:nvSpPr>
          <p:cNvPr id="604" name="Google Shape;604;p8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–A option causes fsck to check filesystems listed in fstab. The –R option checks the same filesystems as –A except it does not check the root filesystem. You can check a specific filesystem with a command similar to one of the following:</a:t>
            </a:r>
            <a:endParaRPr/>
          </a:p>
          <a:p>
            <a:pPr indent="-228600" lvl="0" marL="228600" rtl="0" algn="just">
              <a:lnSpc>
                <a:spcPct val="150000"/>
              </a:lnSpc>
              <a:spcBef>
                <a:spcPts val="1000"/>
              </a:spcBef>
              <a:spcAft>
                <a:spcPts val="0"/>
              </a:spcAft>
              <a:buSzPts val="2600"/>
              <a:buFont typeface="Arial"/>
              <a:buNone/>
            </a:pPr>
            <a:r>
              <a:rPr lang="en-US"/>
              <a:t># </a:t>
            </a:r>
            <a:r>
              <a:rPr b="1" lang="en-US"/>
              <a:t>fsck /home</a:t>
            </a:r>
            <a:endParaRPr/>
          </a:p>
          <a:p>
            <a:pPr indent="-228600" lvl="0" marL="228600" rtl="0" algn="just">
              <a:lnSpc>
                <a:spcPct val="150000"/>
              </a:lnSpc>
              <a:spcBef>
                <a:spcPts val="1000"/>
              </a:spcBef>
              <a:spcAft>
                <a:spcPts val="0"/>
              </a:spcAft>
              <a:buSzPts val="2600"/>
              <a:buFont typeface="Arial"/>
              <a:buNone/>
            </a:pPr>
            <a:r>
              <a:rPr lang="en-US"/>
              <a:t>or</a:t>
            </a:r>
            <a:endParaRPr/>
          </a:p>
          <a:p>
            <a:pPr indent="-228600" lvl="0" marL="228600" rtl="0" algn="just">
              <a:lnSpc>
                <a:spcPct val="150000"/>
              </a:lnSpc>
              <a:spcBef>
                <a:spcPts val="1000"/>
              </a:spcBef>
              <a:spcAft>
                <a:spcPts val="0"/>
              </a:spcAft>
              <a:buSzPts val="2600"/>
              <a:buFont typeface="Arial"/>
              <a:buNone/>
            </a:pPr>
            <a:r>
              <a:rPr lang="en-US"/>
              <a:t># </a:t>
            </a:r>
            <a:r>
              <a:rPr b="1" lang="en-US"/>
              <a:t>fsck /dev/sda6</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fsck: Checks Filesystem Integrity</a:t>
            </a:r>
            <a:endParaRPr/>
          </a:p>
        </p:txBody>
      </p:sp>
      <p:sp>
        <p:nvSpPr>
          <p:cNvPr id="610" name="Google Shape;610;p8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b="1" lang="en-US"/>
              <a:t>Crash flag: </a:t>
            </a:r>
            <a:r>
              <a:rPr lang="en-US"/>
              <a:t>The /etc/rc.d/rc.sysinit start-up script looks for two flags in the root directory of each partition to determine whether fsck needs to be run on that partition before it is mounted. </a:t>
            </a:r>
            <a:endParaRPr/>
          </a:p>
          <a:p>
            <a:pPr indent="-228600" lvl="0" marL="228600" rtl="0" algn="just">
              <a:lnSpc>
                <a:spcPct val="150000"/>
              </a:lnSpc>
              <a:spcBef>
                <a:spcPts val="1000"/>
              </a:spcBef>
              <a:spcAft>
                <a:spcPts val="0"/>
              </a:spcAft>
              <a:buSzPts val="2600"/>
              <a:buChar char="•"/>
            </a:pPr>
            <a:r>
              <a:rPr lang="en-US"/>
              <a:t>The .autofsck flag (the crash flag) indicates that the partition should be checked.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16" name="Google Shape;616;p8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tune2fs utility displays and modifies filesystem parameters on ext2, ext3, and ext4 filesystems. </a:t>
            </a:r>
            <a:endParaRPr/>
          </a:p>
          <a:p>
            <a:pPr indent="-228600" lvl="0" marL="228600" rtl="0" algn="just">
              <a:lnSpc>
                <a:spcPct val="150000"/>
              </a:lnSpc>
              <a:spcBef>
                <a:spcPts val="1000"/>
              </a:spcBef>
              <a:spcAft>
                <a:spcPts val="0"/>
              </a:spcAft>
              <a:buSzPts val="2600"/>
              <a:buChar char="•"/>
            </a:pPr>
            <a:r>
              <a:rPr lang="en-US"/>
              <a:t>This utility can also set up journaling on an ext2 filesystem, turning it into an ext3 filesystem.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22" name="Google Shape;622;p88"/>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With the introduction of increasingly more reliable hardware and software, systems are rebooted less frequently, so it is important to check filesystems regularly. </a:t>
            </a:r>
            <a:endParaRPr/>
          </a:p>
          <a:p>
            <a:pPr indent="-228600" lvl="0" marL="228600" rtl="0" algn="just">
              <a:lnSpc>
                <a:spcPct val="150000"/>
              </a:lnSpc>
              <a:spcBef>
                <a:spcPts val="1000"/>
              </a:spcBef>
              <a:spcAft>
                <a:spcPts val="0"/>
              </a:spcAft>
              <a:buSzPts val="2600"/>
              <a:buChar char="•"/>
            </a:pPr>
            <a:r>
              <a:rPr lang="en-US"/>
              <a:t>By default, fsck is run on each partition while the system is brought up, before the partition is mounted.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28" name="Google Shape;628;p8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Depending on the flags, fsck may do nothing more than display a message saying that the filesystem is clean. </a:t>
            </a:r>
            <a:endParaRPr/>
          </a:p>
          <a:p>
            <a:pPr indent="-228600" lvl="0" marL="228600" rtl="0" algn="just">
              <a:lnSpc>
                <a:spcPct val="150000"/>
              </a:lnSpc>
              <a:spcBef>
                <a:spcPts val="1000"/>
              </a:spcBef>
              <a:spcAft>
                <a:spcPts val="0"/>
              </a:spcAft>
              <a:buSzPts val="2600"/>
              <a:buChar char="•"/>
            </a:pPr>
            <a:r>
              <a:rPr lang="en-US"/>
              <a:t>The larger the partition, the more time it takes to check it, assuming a nonjournaling filesystem. </a:t>
            </a:r>
            <a:endParaRPr/>
          </a:p>
          <a:p>
            <a:pPr indent="-228600" lvl="0" marL="228600" rtl="0" algn="just">
              <a:lnSpc>
                <a:spcPct val="150000"/>
              </a:lnSpc>
              <a:spcBef>
                <a:spcPts val="1000"/>
              </a:spcBef>
              <a:spcAft>
                <a:spcPts val="0"/>
              </a:spcAft>
              <a:buSzPts val="2600"/>
              <a:buChar char="•"/>
            </a:pPr>
            <a:r>
              <a:rPr lang="en-US"/>
              <a:t>These checks are often unnecessary.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Ordinary Files, Directories, Links, and Inodes</a:t>
            </a:r>
            <a:endParaRPr/>
          </a:p>
        </p:txBody>
      </p:sp>
      <p:sp>
        <p:nvSpPr>
          <p:cNvPr id="148" name="Google Shape;148;p9"/>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Font typeface="Arial"/>
              <a:buNone/>
            </a:pPr>
            <a:r>
              <a:rPr b="1" lang="en-US"/>
              <a:t>3) The . and .. directory entries:</a:t>
            </a:r>
            <a:endParaRPr/>
          </a:p>
          <a:p>
            <a:pPr indent="-228600" lvl="0" marL="228600" rtl="0" algn="just">
              <a:lnSpc>
                <a:spcPct val="150000"/>
              </a:lnSpc>
              <a:spcBef>
                <a:spcPts val="1000"/>
              </a:spcBef>
              <a:spcAft>
                <a:spcPts val="0"/>
              </a:spcAft>
              <a:buSzPts val="2600"/>
              <a:buChar char="•"/>
            </a:pPr>
            <a:r>
              <a:rPr lang="en-US"/>
              <a:t>Every directory contains at least two entries (. and ..). </a:t>
            </a:r>
            <a:endParaRPr/>
          </a:p>
          <a:p>
            <a:pPr indent="-228600" lvl="0" marL="228600" rtl="0" algn="just">
              <a:lnSpc>
                <a:spcPct val="150000"/>
              </a:lnSpc>
              <a:spcBef>
                <a:spcPts val="1000"/>
              </a:spcBef>
              <a:spcAft>
                <a:spcPts val="0"/>
              </a:spcAft>
              <a:buSzPts val="2600"/>
              <a:buChar char="•"/>
            </a:pPr>
            <a:r>
              <a:rPr lang="en-US"/>
              <a:t>The . entry is a link to the directory itself.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0"/>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34" name="Google Shape;634;p90"/>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tune2fs utility helps you to find a happy medium between checking filesystems each time you reboot the system and never checking them. </a:t>
            </a:r>
            <a:endParaRPr/>
          </a:p>
          <a:p>
            <a:pPr indent="-228600" lvl="0" marL="228600" rtl="0" algn="just">
              <a:lnSpc>
                <a:spcPct val="150000"/>
              </a:lnSpc>
              <a:spcBef>
                <a:spcPts val="1000"/>
              </a:spcBef>
              <a:spcAft>
                <a:spcPts val="0"/>
              </a:spcAft>
              <a:buSzPts val="2600"/>
              <a:buChar char="•"/>
            </a:pPr>
            <a:r>
              <a:rPr lang="en-US"/>
              <a:t>It does so by scheduling when fsck checks a filesystem (these checks occur only when the system is booted).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1"/>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40" name="Google Shape;640;p91"/>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You can use two scheduling patterns: time elapsed since the last check and number of mounts since the last check.</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2"/>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46" name="Google Shape;646;p92"/>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The following command causes /dev/sda6 to be checked when fsck runs after it has been mounted eight times or after 15 days have elapsed since its last check, whichever happens first:</a:t>
            </a:r>
            <a:endParaRPr/>
          </a:p>
          <a:p>
            <a:pPr indent="-228600" lvl="0" marL="228600" rtl="0" algn="just">
              <a:lnSpc>
                <a:spcPct val="150000"/>
              </a:lnSpc>
              <a:spcBef>
                <a:spcPts val="1000"/>
              </a:spcBef>
              <a:spcAft>
                <a:spcPts val="0"/>
              </a:spcAft>
              <a:buSzPts val="2600"/>
              <a:buFont typeface="Arial"/>
              <a:buNone/>
            </a:pPr>
            <a:r>
              <a:rPr b="1" lang="en-US"/>
              <a:t># tune2fs -c 8 -i 15 /dev/sda6</a:t>
            </a:r>
            <a:endParaRPr/>
          </a:p>
          <a:p>
            <a:pPr indent="-228600" lvl="0" marL="228600" rtl="0" algn="just">
              <a:lnSpc>
                <a:spcPct val="150000"/>
              </a:lnSpc>
              <a:spcBef>
                <a:spcPts val="1000"/>
              </a:spcBef>
              <a:spcAft>
                <a:spcPts val="0"/>
              </a:spcAft>
              <a:buSzPts val="2600"/>
              <a:buFont typeface="Arial"/>
              <a:buNone/>
            </a:pPr>
            <a:r>
              <a:rPr lang="en-US"/>
              <a:t>tune2fs 1.41.9 (22-Aug-2009)</a:t>
            </a:r>
            <a:endParaRPr/>
          </a:p>
          <a:p>
            <a:pPr indent="-228600" lvl="0" marL="228600" rtl="0" algn="just">
              <a:lnSpc>
                <a:spcPct val="150000"/>
              </a:lnSpc>
              <a:spcBef>
                <a:spcPts val="1000"/>
              </a:spcBef>
              <a:spcAft>
                <a:spcPts val="0"/>
              </a:spcAft>
              <a:buSzPts val="2600"/>
              <a:buFont typeface="Arial"/>
              <a:buNone/>
            </a:pPr>
            <a:r>
              <a:rPr lang="en-US"/>
              <a:t>Setting maximal mount count to 8</a:t>
            </a:r>
            <a:endParaRPr/>
          </a:p>
          <a:p>
            <a:pPr indent="-228600" lvl="0" marL="228600" rtl="0" algn="just">
              <a:lnSpc>
                <a:spcPct val="150000"/>
              </a:lnSpc>
              <a:spcBef>
                <a:spcPts val="1000"/>
              </a:spcBef>
              <a:spcAft>
                <a:spcPts val="0"/>
              </a:spcAft>
              <a:buSzPts val="2600"/>
              <a:buFont typeface="Arial"/>
              <a:buNone/>
            </a:pPr>
            <a:r>
              <a:rPr lang="en-US"/>
              <a:t>Setting interval between checks to 1296000 seconds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None/>
            </a:pPr>
            <a:r>
              <a:rPr lang="en-US"/>
              <a:t>tune2fs: Changes Filesystem Parameters</a:t>
            </a:r>
            <a:endParaRPr/>
          </a:p>
        </p:txBody>
      </p:sp>
      <p:sp>
        <p:nvSpPr>
          <p:cNvPr id="652" name="Google Shape;652;p9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a:t>The next tune2fs command is similar but works on a different partition and sets the current mount count to 4. When you do not specify a current mount count, it is set to zero:</a:t>
            </a:r>
            <a:endParaRPr/>
          </a:p>
          <a:p>
            <a:pPr indent="-228600" lvl="0" marL="228600" rtl="0" algn="just">
              <a:lnSpc>
                <a:spcPct val="150000"/>
              </a:lnSpc>
              <a:spcBef>
                <a:spcPts val="1000"/>
              </a:spcBef>
              <a:spcAft>
                <a:spcPts val="0"/>
              </a:spcAft>
              <a:buSzPct val="100000"/>
              <a:buFont typeface="Arial"/>
              <a:buNone/>
            </a:pPr>
            <a:r>
              <a:rPr lang="en-US"/>
              <a:t># </a:t>
            </a:r>
            <a:r>
              <a:rPr b="1" lang="en-US"/>
              <a:t>tune2fs -c 8 -i 15 -C 4 /dev/sda6</a:t>
            </a:r>
            <a:endParaRPr/>
          </a:p>
          <a:p>
            <a:pPr indent="-228600" lvl="0" marL="228600" rtl="0" algn="just">
              <a:lnSpc>
                <a:spcPct val="150000"/>
              </a:lnSpc>
              <a:spcBef>
                <a:spcPts val="1000"/>
              </a:spcBef>
              <a:spcAft>
                <a:spcPts val="0"/>
              </a:spcAft>
              <a:buSzPct val="100000"/>
              <a:buFont typeface="Arial"/>
              <a:buNone/>
            </a:pPr>
            <a:r>
              <a:rPr lang="en-US"/>
              <a:t>tune2fs 1.41.9 (22-Aug-2009)</a:t>
            </a:r>
            <a:endParaRPr/>
          </a:p>
          <a:p>
            <a:pPr indent="-228600" lvl="0" marL="228600" rtl="0" algn="just">
              <a:lnSpc>
                <a:spcPct val="150000"/>
              </a:lnSpc>
              <a:spcBef>
                <a:spcPts val="1000"/>
              </a:spcBef>
              <a:spcAft>
                <a:spcPts val="0"/>
              </a:spcAft>
              <a:buSzPct val="100000"/>
              <a:buFont typeface="Arial"/>
              <a:buNone/>
            </a:pPr>
            <a:r>
              <a:rPr lang="en-US"/>
              <a:t>Setting maximal mount count to 8</a:t>
            </a:r>
            <a:endParaRPr/>
          </a:p>
          <a:p>
            <a:pPr indent="-228600" lvl="0" marL="228600" rtl="0" algn="just">
              <a:lnSpc>
                <a:spcPct val="150000"/>
              </a:lnSpc>
              <a:spcBef>
                <a:spcPts val="1000"/>
              </a:spcBef>
              <a:spcAft>
                <a:spcPts val="0"/>
              </a:spcAft>
              <a:buSzPct val="100000"/>
              <a:buFont typeface="Arial"/>
              <a:buNone/>
            </a:pPr>
            <a:r>
              <a:rPr lang="en-US"/>
              <a:t>Setting current mount count to 4</a:t>
            </a:r>
            <a:endParaRPr/>
          </a:p>
          <a:p>
            <a:pPr indent="-228600" lvl="0" marL="228600" rtl="0" algn="just">
              <a:lnSpc>
                <a:spcPct val="150000"/>
              </a:lnSpc>
              <a:spcBef>
                <a:spcPts val="1000"/>
              </a:spcBef>
              <a:spcAft>
                <a:spcPts val="0"/>
              </a:spcAft>
              <a:buSzPct val="100000"/>
              <a:buFont typeface="Arial"/>
              <a:buNone/>
            </a:pPr>
            <a:r>
              <a:rPr lang="en-US"/>
              <a:t>Setting interval between checks to 1296000 seconds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4"/>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RAID Filesystem</a:t>
            </a:r>
            <a:endParaRPr/>
          </a:p>
        </p:txBody>
      </p:sp>
      <p:sp>
        <p:nvSpPr>
          <p:cNvPr id="658" name="Google Shape;658;p94"/>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RAID (Redundant Arrays of Inexpensive/Independent Disks) spreads information across several disks to combine several physical disks into one larger virtual device.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5"/>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RAID Filesystem</a:t>
            </a:r>
            <a:endParaRPr/>
          </a:p>
        </p:txBody>
      </p:sp>
      <p:sp>
        <p:nvSpPr>
          <p:cNvPr id="664" name="Google Shape;664;p95"/>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RAID improves performance and creates redundancy. More than six types of RAID configurations exist. Using Fedora/RHEL tools, you can set up software RAID.</a:t>
            </a:r>
            <a:endParaRPr/>
          </a:p>
          <a:p>
            <a:pPr indent="-228600" lvl="0" marL="228600" rtl="0" algn="just">
              <a:lnSpc>
                <a:spcPct val="150000"/>
              </a:lnSpc>
              <a:spcBef>
                <a:spcPts val="1000"/>
              </a:spcBef>
              <a:spcAft>
                <a:spcPts val="0"/>
              </a:spcAft>
              <a:buSzPts val="2600"/>
              <a:buChar char="•"/>
            </a:pPr>
            <a:r>
              <a:rPr lang="en-US"/>
              <a:t>Hardware RAID requires hardware that is designed to implement RAID.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RAID Filesystem</a:t>
            </a:r>
            <a:endParaRPr/>
          </a:p>
        </p:txBody>
      </p:sp>
      <p:sp>
        <p:nvSpPr>
          <p:cNvPr id="670" name="Google Shape;670;p96"/>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RAID can be an effective addition to a backup. </a:t>
            </a:r>
            <a:endParaRPr/>
          </a:p>
          <a:p>
            <a:pPr indent="-228600" lvl="0" marL="228600" rtl="0" algn="just">
              <a:lnSpc>
                <a:spcPct val="150000"/>
              </a:lnSpc>
              <a:spcBef>
                <a:spcPts val="1000"/>
              </a:spcBef>
              <a:spcAft>
                <a:spcPts val="0"/>
              </a:spcAft>
              <a:buSzPts val="2600"/>
              <a:buChar char="•"/>
            </a:pPr>
            <a:r>
              <a:rPr lang="en-US"/>
              <a:t>Fedora/RHEL offers RAID software that you can install either when you install a Fedora/RHEL system or as an afterthought. </a:t>
            </a:r>
            <a:endParaRPr/>
          </a:p>
          <a:p>
            <a:pPr indent="-228600" lvl="0" marL="228600" rtl="0" algn="just">
              <a:lnSpc>
                <a:spcPct val="150000"/>
              </a:lnSpc>
              <a:spcBef>
                <a:spcPts val="1000"/>
              </a:spcBef>
              <a:spcAft>
                <a:spcPts val="0"/>
              </a:spcAft>
              <a:buSzPts val="2600"/>
              <a:buChar char="•"/>
            </a:pPr>
            <a:r>
              <a:rPr lang="en-US"/>
              <a:t>The Linux kernel can automatically detect RAID disk partitions at boot time if the partition ID is set to 0xfd, which fdisk recognizes as Linux </a:t>
            </a:r>
            <a:r>
              <a:rPr b="1" lang="en-US"/>
              <a:t>raid autodetect.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7"/>
          <p:cNvSpPr txBox="1"/>
          <p:nvPr>
            <p:ph type="title"/>
          </p:nvPr>
        </p:nvSpPr>
        <p:spPr>
          <a:xfrm>
            <a:off x="361950" y="0"/>
            <a:ext cx="8782050" cy="1171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a:t>RAID Filesystem</a:t>
            </a:r>
            <a:endParaRPr/>
          </a:p>
        </p:txBody>
      </p:sp>
      <p:sp>
        <p:nvSpPr>
          <p:cNvPr id="676" name="Google Shape;676;p97"/>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Software RAID, as implemented in the kernel, is much cheaper than hardware RAID. </a:t>
            </a:r>
            <a:endParaRPr/>
          </a:p>
          <a:p>
            <a:pPr indent="-228600" lvl="0" marL="228600" rtl="0" algn="just">
              <a:lnSpc>
                <a:spcPct val="150000"/>
              </a:lnSpc>
              <a:spcBef>
                <a:spcPts val="1000"/>
              </a:spcBef>
              <a:spcAft>
                <a:spcPts val="0"/>
              </a:spcAft>
              <a:buSzPts val="2600"/>
              <a:buChar char="•"/>
            </a:pPr>
            <a:r>
              <a:rPr lang="en-US"/>
              <a:t>Not only does this software avoid specialized RAID disk controllers, but it also works with the less expensive IDE disks as well as SCSI disks.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