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83" r:id="rId10"/>
    <p:sldId id="286" r:id="rId11"/>
    <p:sldId id="287" r:id="rId12"/>
    <p:sldId id="284" r:id="rId13"/>
    <p:sldId id="285" r:id="rId14"/>
    <p:sldId id="288" r:id="rId15"/>
    <p:sldId id="270" r:id="rId16"/>
    <p:sldId id="289" r:id="rId17"/>
    <p:sldId id="271" r:id="rId18"/>
    <p:sldId id="290" r:id="rId19"/>
    <p:sldId id="291" r:id="rId20"/>
    <p:sldId id="292" r:id="rId21"/>
    <p:sldId id="293" r:id="rId22"/>
    <p:sldId id="294" r:id="rId23"/>
    <p:sldId id="272" r:id="rId24"/>
    <p:sldId id="295" r:id="rId25"/>
    <p:sldId id="273" r:id="rId26"/>
    <p:sldId id="274" r:id="rId27"/>
    <p:sldId id="276" r:id="rId28"/>
    <p:sldId id="277" r:id="rId29"/>
    <p:sldId id="296" r:id="rId30"/>
    <p:sldId id="279" r:id="rId31"/>
    <p:sldId id="280" r:id="rId32"/>
    <p:sldId id="281" r:id="rId33"/>
    <p:sldId id="282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42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38" r:id="rId53"/>
    <p:sldId id="314" r:id="rId54"/>
    <p:sldId id="315" r:id="rId55"/>
    <p:sldId id="316" r:id="rId56"/>
    <p:sldId id="339" r:id="rId57"/>
    <p:sldId id="317" r:id="rId58"/>
    <p:sldId id="318" r:id="rId59"/>
    <p:sldId id="319" r:id="rId60"/>
    <p:sldId id="320" r:id="rId61"/>
    <p:sldId id="321" r:id="rId62"/>
    <p:sldId id="323" r:id="rId63"/>
    <p:sldId id="322" r:id="rId64"/>
    <p:sldId id="324" r:id="rId65"/>
    <p:sldId id="343" r:id="rId66"/>
    <p:sldId id="344" r:id="rId67"/>
    <p:sldId id="327" r:id="rId68"/>
    <p:sldId id="328" r:id="rId69"/>
    <p:sldId id="329" r:id="rId70"/>
    <p:sldId id="345" r:id="rId71"/>
    <p:sldId id="331" r:id="rId72"/>
    <p:sldId id="332" r:id="rId73"/>
    <p:sldId id="333" r:id="rId74"/>
    <p:sldId id="334" r:id="rId75"/>
    <p:sldId id="340" r:id="rId76"/>
    <p:sldId id="335" r:id="rId77"/>
    <p:sldId id="336" r:id="rId78"/>
    <p:sldId id="341" r:id="rId79"/>
    <p:sldId id="262" r:id="rId8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9EBCCDAA-F498-45A3-849D-C52727A67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809060-BC4F-4B7E-AE4E-70861340094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FBB3B3E-B701-44D5-928C-30C163BF01E5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68901AB-B9FC-4BD7-815C-73A634DCBBF2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4A2BEA5-62F4-43DA-B40F-995588416BB3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BEFEC2F-3055-4F1D-8114-B3271B0B653D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2A8FA82-40D3-4F5D-B275-564C828B09EF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C772C-FD31-44FB-A61A-FA0A8D7FA7D8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DCBBC-3972-418D-B53F-E5D0FA7C75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4EB7E066-791A-49B2-A3B3-A19AB48F16D6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7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74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05AEEC-45FB-4388-993E-B1800E1F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1DEDA-11B4-4BE0-B8AA-FB3A34BE6A93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D4384F-D5CF-438E-82E0-90DF3210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5CEE1-2600-4136-938D-84063933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91B7-5BAE-44EB-A913-253F8D3FE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00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0FD7FF-FFB4-4FF8-BCCF-D96D1956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A3D0E-140A-46BD-B2F9-339C03F5EF12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005850-471A-46BA-B1EC-FBC659EC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13FF-18CA-45E5-B19D-633FBBCC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29265-7BF1-49B6-BFA6-DED6057EA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30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A9F4-CB5D-494A-BBB6-126A8085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84C4-118C-4F53-8011-C70968CAB956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DCD6-7103-4711-A67C-E080FBDD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E134-7639-4C60-B095-C68CE228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5090F-BC94-4262-8632-5B38ACC4F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24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BCFE-1166-43A6-AB6E-E8938EBB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15A14-460E-49A2-896A-4CC135106940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F396-0E53-4302-BBE8-FCDEB060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75E9-ABC4-4BCD-BFCB-CA2D9CC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90092-F5BE-4BDB-8F9D-5A45310CD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4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6BE86515-1D1F-4BE2-80E4-866409E0BB44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B95FDC0-A9F3-4DF1-BE0E-E4462E547C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84919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8337-7CE9-4EC7-9539-33031D1F998E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B1F6CF2E-C3A5-4CA7-80AE-C6FD8E6D09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EFADF654-F078-4A44-9C07-92375A2A5C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678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F7EB5B-4664-4C1F-A281-12FFC3EBC267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81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DBCB0-3A70-436F-A4E5-60701F460DD2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6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6A03-72AD-43BC-B965-3F13E9E9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D3577-043A-40C7-9C96-439C1A8CDE25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1DC1-EFD6-4CF3-8E46-50F5E291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FAEC-8579-4E42-8C91-035CF07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2970D-0750-408D-BFFE-BA7D2EDB3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5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78E000-FBF3-4539-8480-E095E171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80AAA-9F98-4809-A1B1-078D935E2D17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A6E2D0-DEED-4896-BFD8-4E5CA39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4945F0-56D5-4063-AC22-13565B65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947C-CF61-40A3-9028-842F906E1C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6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83D522-9343-4B53-B170-0CF31E0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753F3-2A10-42CD-AC71-09B7657F30D7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8739FD-755D-4404-8383-153B9780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9567E1-EFC8-4B1C-850E-BB5D1CDA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2F75-2378-456D-96F4-CECD4369E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27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16DA2CA-6AAD-4A44-86D6-783419B4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C17DA-1A4D-46F5-8298-2EB515384BAA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41FC47-6CB2-4958-B29A-921C695E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96D906-95D3-4C7C-B441-E21A5DF4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4093B-F759-4F1F-9314-AA4505C20C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EB80515-EB82-445A-A38C-653C1BBBD8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8459C01-4DFE-4A43-9FDA-878D1D5CB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2CE8-D8E9-4B6B-A567-E606BC6F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BDE3B1-77C3-48E0-9715-C96FF1F5E9F9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7D49-3BF7-4CE3-B3CE-4253D37C7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8410-3BF0-4334-B5EC-37D2D7324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F9F8DAFA-0559-42B9-9CF1-D5C907736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A552DA-6E1E-45B7-997E-CA02557824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E49-65C2-4229-886D-7A0418A7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19459" name="Content Placeholder 3" descr="User2.JPG">
            <a:extLst>
              <a:ext uri="{FF2B5EF4-FFF2-40B4-BE49-F238E27FC236}">
                <a16:creationId xmlns:a16="http://schemas.microsoft.com/office/drawing/2014/main" id="{B155B684-E9C2-47EF-BC5B-D322D0C400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7219" y="2124075"/>
            <a:ext cx="5389562" cy="37433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E92C-D448-40DD-9F32-081C525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20483" name="Content Placeholder 3" descr="User3.JPG">
            <a:extLst>
              <a:ext uri="{FF2B5EF4-FFF2-40B4-BE49-F238E27FC236}">
                <a16:creationId xmlns:a16="http://schemas.microsoft.com/office/drawing/2014/main" id="{5B0D1EEC-7A56-4F96-A6B2-E9FBD6D01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95438"/>
            <a:ext cx="7477125" cy="48006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C3C2-405B-45E1-A1C7-D7F505EE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944132D-991D-401D-A745-98AEC658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Modifying a user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Once you create a user, you can </a:t>
            </a:r>
            <a:r>
              <a:rPr lang="en-US" altLang="en-US" b="1"/>
              <a:t>modify the user </a:t>
            </a:r>
            <a:r>
              <a:rPr lang="en-US" altLang="en-US"/>
              <a:t>to add/change/remove information.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modify a user, highlight the user in the User Manager window and click Properties on the toolbar; the utility displays the User Properties window.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8A40-3C6F-4218-B354-5EF9E347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22531" name="Content Placeholder 5" descr="User4.JPG">
            <a:extLst>
              <a:ext uri="{FF2B5EF4-FFF2-40B4-BE49-F238E27FC236}">
                <a16:creationId xmlns:a16="http://schemas.microsoft.com/office/drawing/2014/main" id="{34294908-5A2B-4380-BD7B-54823BEB0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585913"/>
            <a:ext cx="7505700" cy="48196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B26D-3E3F-49E7-B0E8-89AE3810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23555" name="Content Placeholder 3" descr="User5.JPG">
            <a:extLst>
              <a:ext uri="{FF2B5EF4-FFF2-40B4-BE49-F238E27FC236}">
                <a16:creationId xmlns:a16="http://schemas.microsoft.com/office/drawing/2014/main" id="{738CE4FA-69D1-4692-9DB0-AA4B0A484B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588" y="1714500"/>
            <a:ext cx="7524750" cy="45624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ECEF-DE4B-4AF8-9073-97E2A565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1683236-DFD8-4FD4-BDA7-838450CB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The User Properties window has four tabs: User Data, Account Info, Password Info, and Groups.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User Data tab</a:t>
            </a:r>
            <a:r>
              <a:rPr lang="en-US" altLang="en-US"/>
              <a:t>: It holds basic user information such as name and password.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Account Info tab</a:t>
            </a:r>
            <a:r>
              <a:rPr lang="en-US" altLang="en-US"/>
              <a:t>: It allows you to specify an expiration date for the account and to lock the account so the user cannot log in.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186C-BE96-456D-A92C-AE19524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A18F96C-C4D3-4F1E-9AA8-FE3FF3C3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Password Info tab</a:t>
            </a:r>
            <a:r>
              <a:rPr lang="en-US" altLang="en-US"/>
              <a:t>: It allows you to turn on password expiration and specify various related parameters.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Groups tab</a:t>
            </a:r>
            <a:r>
              <a:rPr lang="en-US" altLang="en-US"/>
              <a:t>: You can specify the groups that the user is a member of.</a:t>
            </a:r>
          </a:p>
          <a:p>
            <a:pPr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CB76-A329-49C0-B23B-BC8AC805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D62C23E-1A2A-4523-9BA6-06A0BA8A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r>
              <a:rPr lang="en-US" altLang="en-US" b="1"/>
              <a:t>Working with groups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Click the </a:t>
            </a:r>
            <a:r>
              <a:rPr lang="en-US" altLang="en-US" b="1"/>
              <a:t>Groups tab </a:t>
            </a:r>
            <a:r>
              <a:rPr lang="en-US" altLang="en-US"/>
              <a:t>in the User Manager window to work with groups.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C355-7A9A-4FCF-ABDA-B1F469E5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27651" name="Content Placeholder 3" descr="User6.JPG">
            <a:extLst>
              <a:ext uri="{FF2B5EF4-FFF2-40B4-BE49-F238E27FC236}">
                <a16:creationId xmlns:a16="http://schemas.microsoft.com/office/drawing/2014/main" id="{96187BA3-D6A4-4557-B51B-C7C9ABABB7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163" y="1714500"/>
            <a:ext cx="7467600" cy="45624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178E-4273-4F1B-9CA5-FB7FB8D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30C801B-D9A6-41DF-8852-C217C28B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create a group, click </a:t>
            </a:r>
            <a:r>
              <a:rPr lang="en-US" altLang="en-US" b="1"/>
              <a:t>Add Group </a:t>
            </a:r>
            <a:r>
              <a:rPr lang="en-US" altLang="en-US"/>
              <a:t>on the toolbar and specify the name of the group.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AA2D-4030-4A51-9E27-E1E6ABBD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822CE4E-AE01-4258-839D-F37D4BD2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know how to back up files,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schedule tasks,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how to configure user and group accounts, system reports and parted.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9557-C087-4468-93B0-5B070424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29699" name="Content Placeholder 3" descr="User7.JPG">
            <a:extLst>
              <a:ext uri="{FF2B5EF4-FFF2-40B4-BE49-F238E27FC236}">
                <a16:creationId xmlns:a16="http://schemas.microsoft.com/office/drawing/2014/main" id="{112FD14F-DB65-484F-B788-2698E1898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90688"/>
            <a:ext cx="7477125" cy="46101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488C-24B3-4D44-A273-82A63797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90BF920-0BA2-4320-8F43-07253064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</a:t>
            </a:r>
            <a:r>
              <a:rPr lang="en-US" altLang="en-US" b="1"/>
              <a:t>change the name of a group or to add or remove users </a:t>
            </a:r>
            <a:r>
              <a:rPr lang="en-US" altLang="en-US"/>
              <a:t>from a group, highlight the group and click Properties on the toolbar.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59B9-79AB-43FF-AB5E-3A1F0715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31747" name="Content Placeholder 3" descr="User8.JPG">
            <a:extLst>
              <a:ext uri="{FF2B5EF4-FFF2-40B4-BE49-F238E27FC236}">
                <a16:creationId xmlns:a16="http://schemas.microsoft.com/office/drawing/2014/main" id="{6E1B8F51-4FEF-48F4-84F4-17CFFDFBC8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524000"/>
            <a:ext cx="7505700" cy="49434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408D-A7DB-4E80-A09A-D0292652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8BD32E5-7404-47ED-82E0-8F62085D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r>
              <a:rPr lang="en-US" altLang="en-US" b="1"/>
              <a:t>Help:</a:t>
            </a:r>
            <a:r>
              <a:rPr lang="en-US" altLang="en-US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User Manager provides extensive help. To access it, click Help on the toolbar.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you are done working with users and groups, close the window.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312E-C4B4-4FC2-825B-695CFFA4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33795" name="Content Placeholder 3" descr="User9.JPG">
            <a:extLst>
              <a:ext uri="{FF2B5EF4-FFF2-40B4-BE49-F238E27FC236}">
                <a16:creationId xmlns:a16="http://schemas.microsoft.com/office/drawing/2014/main" id="{F8ABED03-0BA1-42B1-AF36-8D7212013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585913"/>
            <a:ext cx="7505700" cy="48196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5D1B-DA98-48B7-91A8-BAFDAE17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useradd</a:t>
            </a:r>
            <a:r>
              <a:rPr lang="en-US" dirty="0"/>
              <a:t>: Adds a User Account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72EB0B9-869B-4C5C-8ABA-F5BBD3C3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useradd utility </a:t>
            </a:r>
            <a:r>
              <a:rPr lang="en-US" altLang="en-US"/>
              <a:t>adds a new user account to the system.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By default, useradd assigns the next highest unused user ID to a new account and specifies bash as the user’s login shell.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4C9A-178F-4777-8045-481ED4D5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useradd</a:t>
            </a:r>
            <a:r>
              <a:rPr lang="en-US" dirty="0"/>
              <a:t>: Adds a User Account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98DBFB4-209C-4882-819A-97D2C929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command creates the user’s home directory (in /home), specifies the user’s group ID, and puts the user’s full name in the comment field: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# </a:t>
            </a:r>
            <a:r>
              <a:rPr lang="en-US" altLang="en-US" b="1"/>
              <a:t>useradd -g 500 -c "Alex Watson" alex</a:t>
            </a:r>
            <a:endParaRPr lang="en-US" altLang="en-US"/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C20A-40CC-4A1B-8EEE-CD08D958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userdel</a:t>
            </a:r>
            <a:r>
              <a:rPr lang="en-US" dirty="0"/>
              <a:t>: Removes a User Account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A2402EB-A1FF-4DEE-B9AF-351E79BC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b="1" dirty="0" err="1"/>
              <a:t>userdel</a:t>
            </a:r>
            <a:r>
              <a:rPr lang="en-US" altLang="en-US" b="1" dirty="0"/>
              <a:t> utility </a:t>
            </a:r>
            <a:r>
              <a:rPr lang="en-US" altLang="en-US" dirty="0"/>
              <a:t>deletes user accounts.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This command removes </a:t>
            </a:r>
            <a:r>
              <a:rPr lang="en-US" altLang="en-US" dirty="0" err="1"/>
              <a:t>alex’s</a:t>
            </a:r>
            <a:r>
              <a:rPr lang="en-US" altLang="en-US" dirty="0"/>
              <a:t> account and his home directory hierarchy: </a:t>
            </a:r>
          </a:p>
          <a:p>
            <a:pPr marL="457200" lvl="1" indent="0" algn="just" eaLnBrk="1" hangingPunct="1">
              <a:lnSpc>
                <a:spcPct val="150000"/>
              </a:lnSpc>
              <a:buNone/>
            </a:pPr>
            <a:r>
              <a:rPr lang="en-US" altLang="en-US" dirty="0"/>
              <a:t># </a:t>
            </a:r>
            <a:r>
              <a:rPr lang="en-US" altLang="en-US" b="1" dirty="0" err="1"/>
              <a:t>userdel</a:t>
            </a:r>
            <a:r>
              <a:rPr lang="en-US" altLang="en-US" b="1" dirty="0"/>
              <a:t> -r </a:t>
            </a:r>
            <a:r>
              <a:rPr lang="en-US" altLang="en-US" b="1" dirty="0" err="1"/>
              <a:t>alex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2DB7-C066-4245-8106-9E668BEA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userdel</a:t>
            </a:r>
            <a:r>
              <a:rPr lang="en-US" dirty="0"/>
              <a:t>: Removes a User Account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CAE2395-B47C-4144-9888-E98395D8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turn off a user’s account temporarily, you can use </a:t>
            </a:r>
            <a:r>
              <a:rPr lang="en-US" altLang="en-US" b="1"/>
              <a:t>usermod</a:t>
            </a:r>
            <a:r>
              <a:rPr lang="en-US" altLang="en-US"/>
              <a:t> to change the expiration date for the account.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Because it specifies that his account expired in the past (December 31, 2009), the following command line prevents alex from logging in: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# </a:t>
            </a:r>
            <a:r>
              <a:rPr lang="en-US" altLang="en-US" b="1"/>
              <a:t>usermod -e "12/31/09" alex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D29D-46B9-4EB6-87E8-6B1339DC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groupadd</a:t>
            </a:r>
            <a:r>
              <a:rPr lang="en-US" dirty="0"/>
              <a:t>: Adds a Group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00B1896-53EB-4490-9507-CD4D407F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Just as useradd adds a new user to the system, </a:t>
            </a:r>
            <a:r>
              <a:rPr lang="en-US" altLang="en-US" b="1"/>
              <a:t>groupadd</a:t>
            </a:r>
            <a:r>
              <a:rPr lang="en-US" altLang="en-US"/>
              <a:t> adds a new group by adding an entry for it in </a:t>
            </a:r>
            <a:r>
              <a:rPr lang="en-US" altLang="en-US" b="1"/>
              <a:t>/etc/group.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creates a new group named rtfm: # </a:t>
            </a:r>
            <a:r>
              <a:rPr lang="en-US" altLang="en-US" b="1"/>
              <a:t>groupadd -g 1024 rtfm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D97F-5B45-4931-900A-6E6C47AB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Configuring User and Group Accounts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3472E48-558D-43C6-9EFF-55DB0A01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More than a username is required for a user to be able to log in and use a system.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At a minimum a user must have an entry in the </a:t>
            </a:r>
            <a:r>
              <a:rPr lang="en-US" altLang="en-US" b="1"/>
              <a:t>/etc/passwd</a:t>
            </a:r>
            <a:r>
              <a:rPr lang="en-US" altLang="en-US"/>
              <a:t> and </a:t>
            </a:r>
            <a:r>
              <a:rPr lang="en-US" altLang="en-US" b="1"/>
              <a:t>/etc/shadow</a:t>
            </a:r>
            <a:r>
              <a:rPr lang="en-US" altLang="en-US"/>
              <a:t> files and a </a:t>
            </a:r>
            <a:r>
              <a:rPr lang="en-US" altLang="en-US" b="1"/>
              <a:t>home directory.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6540-D1D7-454B-91B6-7BB87EE6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groupadd</a:t>
            </a:r>
            <a:r>
              <a:rPr lang="en-US" dirty="0"/>
              <a:t>: Adds a Group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49D2C84-A039-4471-BB5F-F1875DF5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Unless you use the </a:t>
            </a:r>
            <a:r>
              <a:rPr lang="en-US" altLang="en-US" b="1"/>
              <a:t>–g</a:t>
            </a:r>
            <a:r>
              <a:rPr lang="en-US" altLang="en-US"/>
              <a:t> option to assign a group ID, the system picks the next available sequential number greater than 500.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–o</a:t>
            </a:r>
            <a:r>
              <a:rPr lang="en-US" altLang="en-US"/>
              <a:t> option allows the group ID to be nonunique if you want to have multiple names for the same group ID.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548B-9691-4EBB-9971-83378477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Backing 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543F-4D2E-40C8-A167-10F7A61B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The backup copies are vital in three instances: 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When the system malfunctions and files are lost, 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When a catastrophic disaster (fire, earthquake, and so on) occurs, 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When a user or the system administrator deletes or corrupts a file by accident.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EBEE-BC22-4EEC-805D-18888E94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Backing Up Files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AFD30A2-2AC1-4CD2-9D2A-D1E826CE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Even when you set up RAID, you still need to back up files.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Although </a:t>
            </a:r>
            <a:r>
              <a:rPr lang="en-US" altLang="en-US" b="1"/>
              <a:t>RAID provides fault tolerance </a:t>
            </a:r>
            <a:r>
              <a:rPr lang="en-US" altLang="en-US"/>
              <a:t>(helpful in the event of disk failure), it does not help when a catastrophic disaster occurs or when a file is corrupted or accidentally removed.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6469-3CD9-40A5-8C98-4580C43E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Backing Up Files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7A9A98F-2505-41E7-8CB8-EABA9532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must back up filesystems on a regular basis. Backup files are usually kept on magnetic tape or some other removable media.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</a:t>
            </a:r>
            <a:r>
              <a:rPr lang="en-US" altLang="en-US" b="1"/>
              <a:t>full backup </a:t>
            </a:r>
            <a:r>
              <a:rPr lang="en-US" altLang="en-US"/>
              <a:t>makes copies of all files, regardless of when they were created or accessed.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An </a:t>
            </a:r>
            <a:r>
              <a:rPr lang="en-US" altLang="en-US" b="1"/>
              <a:t>incremental backup </a:t>
            </a:r>
            <a:r>
              <a:rPr lang="en-US" altLang="en-US"/>
              <a:t>makes copies of those files that have been created or modified since the last (usually full) backup.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8362-A556-449E-8E18-C63221C8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Backing Up Files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54D582D6-10A8-4E1D-87C4-E1D14C1F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more people using the system, the more often you should back up the filesystems.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One popular schedule is to perform an incremental backup one or two times a day and a full backup one or two times a week.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58BF-B1C4-4B8E-A599-5A6C5F10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Choosing a Backup Medium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EF8535B-97CE-435E-9FCF-104747CB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If the local system is connected to a network, you can write your backups to a tape drive on another system.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technique is often used with networked computers to avoid the cost of having a tape drive on each computer in the network and to simplify management of backing up many computers in a network.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E4A-7531-4C32-8FAE-DC4E09C9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Choosing a Backup Medium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6A130ECE-7B31-4458-B3C6-D41F5AC1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Most likely you want to use a tape system for backups.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Other options for holding backups are writable CDs, DVDs, and removable hard disks.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These devices, although not as cost-effective or able to store as much information as tape systems, offer convenience and improved performance over using tapes.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FBA2-18A9-4155-8F84-77C78EF7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Backup Utilities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76431FE-01D5-45C0-B324-35DAE379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number of utilities help you back up the system, and most work with any media.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Most Linux backup utilities are based on one of the archive programs—</a:t>
            </a:r>
            <a:r>
              <a:rPr lang="en-US" altLang="en-US" b="1"/>
              <a:t>tar or cpio</a:t>
            </a:r>
            <a:r>
              <a:rPr lang="en-US" altLang="en-US"/>
              <a:t>— and augment these basic programs with bookkeeping support for managing backups conveniently.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CF02-C370-437B-AC2D-47ADF192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Backup Utilities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962E4DBC-0D5C-4B9B-9D14-4316DEFA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use any of the </a:t>
            </a:r>
            <a:r>
              <a:rPr lang="en-US" altLang="en-US" b="1"/>
              <a:t>tar, cpio, or dump/restore </a:t>
            </a:r>
            <a:r>
              <a:rPr lang="en-US" altLang="en-US"/>
              <a:t>utilities to construct full or partial backups of the system.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Each utility constructs a large file that contains, or archives, other files.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In addition to file contents, an archive includes header information for each file it holds.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7F42-9F70-4793-A768-3DD7519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Backup Utilities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5042F22-21C3-41C0-9D9A-83A5871E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amanda utility (Advanced Maryland Automatic Network Disk Archiver)</a:t>
            </a:r>
            <a:r>
              <a:rPr lang="en-US" altLang="en-US"/>
              <a:t>, one of the more popular backup systems, uses dump or tar and takes advantage of Samba to back up Windows systems.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amanda utility backs up a LAN of heterogeneous hosts to a single tape drive. You can use yum to install amanda.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7E7A-D276-42BC-99DF-98E144E9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DDBB539-2BF3-4517-8347-7EDFE3B4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/>
              <a:t>system-config-users</a:t>
            </a:r>
            <a:r>
              <a:rPr lang="en-US" altLang="en-US" sz="2800" dirty="0"/>
              <a:t> utility displays the User Manager window and enables you to add, delete, and modify system users and groups.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To display the User Manager window, enter </a:t>
            </a:r>
            <a:r>
              <a:rPr lang="en-US" altLang="en-US" sz="2800" b="1" dirty="0"/>
              <a:t>system-config-users</a:t>
            </a:r>
            <a:r>
              <a:rPr lang="en-US" altLang="en-US" sz="2800" dirty="0"/>
              <a:t> on a command line or select </a:t>
            </a:r>
            <a:r>
              <a:rPr lang="en-US" altLang="en-US" sz="2800" b="1" dirty="0"/>
              <a:t>Main menu: System􀁄Administration􀁄Users and Groups</a:t>
            </a:r>
            <a:r>
              <a:rPr lang="en-US" altLang="en-US" sz="2800" dirty="0"/>
              <a:t>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9E33-E9E8-4614-A535-492DA5F4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Archives Files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2BE5CA51-20DB-480A-B5F9-146DECCB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tar (tape archive) </a:t>
            </a:r>
            <a:r>
              <a:rPr lang="en-US" altLang="en-US"/>
              <a:t>utility stores and retrieves files from an archive and can compress the archive to conserve space.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If you do not specify an archive device, tar uses standard output and standard input.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For displaying the options: 	</a:t>
            </a:r>
            <a:r>
              <a:rPr lang="en-US" altLang="en-US"/>
              <a:t># </a:t>
            </a:r>
            <a:r>
              <a:rPr lang="en-US" altLang="en-US" b="1"/>
              <a:t>tar ––help | less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E58B-93E6-403C-8EF6-046F593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Archives Files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7EAA275-F517-482F-920E-77E09AFC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It combines single-letter options into a single command-line argument: 	# </a:t>
            </a:r>
            <a:r>
              <a:rPr lang="en-US" altLang="en-US" b="1"/>
              <a:t>tar –ztvf /dev/st0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command uses descriptive words for the same options:    # </a:t>
            </a:r>
            <a:r>
              <a:rPr lang="en-US" altLang="en-US" b="1"/>
              <a:t>tar ––gzip ––list ––verbose ––file /dev/st0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Both commands tell tar to generate a (v, verbose) table of contents (t, list) from the tape on /dev/st0 (f, file), using gzip (z, gzip) to decompress the files.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C744-107B-478F-B9F9-AAEB1725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The tar utility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D21278-DBE4-4C39-B302-948EF1B56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934828"/>
              </p:ext>
            </p:extLst>
          </p:nvPr>
        </p:nvGraphicFramePr>
        <p:xfrm>
          <a:off x="361950" y="1562690"/>
          <a:ext cx="8582025" cy="488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b="0" dirty="0"/>
                        <a:t>Option</a:t>
                      </a:r>
                      <a:endParaRPr lang="en-US" sz="2400" b="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b="0" dirty="0"/>
                        <a:t>Effect</a:t>
                      </a:r>
                      <a:endParaRPr lang="en-US" sz="2400" b="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6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––append (–r)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Appends files to an archive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6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catenate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(–A)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one or more archives to the end of an existing archive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6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––create (–c)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archive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6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––delete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Deletes files in an archive (not on tapes)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6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––diff (–d)</a:t>
                      </a:r>
                      <a:endParaRPr lang="en-US" sz="180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Compares files in an archive with disk files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––extract</a:t>
                      </a:r>
                      <a:endParaRPr lang="en-US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C744-107B-478F-B9F9-AAEB1725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The tar utility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D21278-DBE4-4C39-B302-948EF1B56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09341"/>
              </p:ext>
            </p:extLst>
          </p:nvPr>
        </p:nvGraphicFramePr>
        <p:xfrm>
          <a:off x="361950" y="1562690"/>
          <a:ext cx="8582025" cy="40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b="0" dirty="0"/>
                        <a:t>Option</a:t>
                      </a:r>
                      <a:endParaRPr lang="en-US" sz="2400" b="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b="0" dirty="0"/>
                        <a:t>Effect</a:t>
                      </a:r>
                      <a:endParaRPr lang="en-US" sz="2400" b="0" dirty="0"/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6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––extract (–x)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 files from an archive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6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––help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help list of tar options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6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––list (–t)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 the files in an archive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6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––update (–u)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 the –r option, but the file is not appended if a newer version is already in the archive</a:t>
                      </a:r>
                      <a:endParaRPr lang="en-US" sz="1800" b="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575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CDFD-D361-40BF-B731-5CE44932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cpio</a:t>
            </a:r>
            <a:r>
              <a:rPr lang="en-US" dirty="0"/>
              <a:t>: Archives Files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E6AB4B61-425F-448B-80A8-A16D9235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cpio (copy in/out)</a:t>
            </a:r>
            <a:r>
              <a:rPr lang="en-US" altLang="en-US"/>
              <a:t> program is similar to tar but can use archive files in a variety of formats, including the one used by tar.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Normally cpio reads the names of the files to insert into the archive from standard input and produces the archive file as standard output.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extracting files from an archive, cpio reads the archive as standard input.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C7D4-2795-4429-876D-868C8033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Performing a Simple Backup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8D1F85E1-8B5B-4624-95EA-09B7ACC2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you prepare to make a major change to a system, such as replacing a disk drive or updating the Linux kernel, it is a good idea to archive some or all of the files so you can restore any that become damaged if something goes wrong.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this type of backup, tar or cpio works well.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F058-FD7C-4947-A8B7-A990AC0A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Performing a Simple Backup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CF48B6D-D90F-4F9A-BF02-C95662A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example, if you have a SCSI tape drive as device </a:t>
            </a:r>
            <a:r>
              <a:rPr lang="en-US" altLang="en-US" b="1"/>
              <a:t>/dev/st0 </a:t>
            </a:r>
            <a:r>
              <a:rPr lang="en-US" altLang="en-US"/>
              <a:t>that is capable of holding all the files on a single tape, you can use the following commands to construct a backup tape of the entire system: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# </a:t>
            </a:r>
            <a:r>
              <a:rPr lang="en-US" altLang="en-US" b="1"/>
              <a:t>cd /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# </a:t>
            </a:r>
            <a:r>
              <a:rPr lang="en-US" altLang="en-US" b="1"/>
              <a:t>tar –cf /dev/st0 .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3538-8EEB-43DC-BA5C-1FB6269D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Performing a Simple Backup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1494067-CF02-47A2-9BF1-D7D75B4F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tar command then creates an archive (</a:t>
            </a:r>
            <a:r>
              <a:rPr lang="en-US" altLang="en-US" b="1"/>
              <a:t>c) </a:t>
            </a:r>
            <a:r>
              <a:rPr lang="en-US" altLang="en-US"/>
              <a:t>on the device </a:t>
            </a:r>
            <a:r>
              <a:rPr lang="en-US" altLang="en-US" b="1"/>
              <a:t>/dev/st0 (f). 	</a:t>
            </a:r>
            <a:r>
              <a:rPr lang="en-US" altLang="en-US"/>
              <a:t># </a:t>
            </a:r>
            <a:r>
              <a:rPr lang="en-US" altLang="en-US" b="1"/>
              <a:t>tar –cjf /dev/st0 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back up the system with a combination of find and cpio.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These commands create an output file and set the I/O block size to 5120 bytes (the default is 512 bytes):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# </a:t>
            </a:r>
            <a:r>
              <a:rPr lang="en-US" altLang="en-US" b="1"/>
              <a:t>cd /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# </a:t>
            </a:r>
            <a:r>
              <a:rPr lang="en-US" altLang="en-US" b="1"/>
              <a:t>find . –depth | cpio –oB &gt; /dev/st0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125B-8A2E-4F50-8E26-D9AC025C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Performing a Simple Backup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A82ECB43-7600-4524-9102-04905FE1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command restores the files in the /home directory from the preceding backup. The options extract files from an archive (–i) in verbose mode, keeping the modification times and creating directories as needed.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# </a:t>
            </a:r>
            <a:r>
              <a:rPr lang="en-US" altLang="en-US" b="1"/>
              <a:t>cd /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# </a:t>
            </a:r>
            <a:r>
              <a:rPr lang="en-US" altLang="en-US" b="1"/>
              <a:t>cpio –ivmd /home/\* &lt; /dev/st0</a:t>
            </a: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3347-29F0-477A-ACE0-32230A6D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18B27349-CCF8-4F2B-9173-C1974AC5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dump utility</a:t>
            </a:r>
            <a:r>
              <a:rPr lang="en-US" altLang="en-US"/>
              <a:t>, which first appeared in UNIX version 6, backs up either an entire filesystem or only those files that have changed since the last dump.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restore utility </a:t>
            </a:r>
            <a:r>
              <a:rPr lang="en-US" altLang="en-US"/>
              <a:t>restores an entire filesystem, an individual file, or a directory hierarchy.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2F6A-143B-4347-9BAC-8A57CFF0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14339" name="Content Placeholder 3" descr="U1.JPG">
            <a:extLst>
              <a:ext uri="{FF2B5EF4-FFF2-40B4-BE49-F238E27FC236}">
                <a16:creationId xmlns:a16="http://schemas.microsoft.com/office/drawing/2014/main" id="{F8146A2F-94AC-433F-AF20-1931FECF6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437" y="1558437"/>
            <a:ext cx="7477125" cy="47339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8180-4E7E-4F0D-9E32-D229858B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827AA8F-0C1F-4488-9B55-D27ED41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command backs up all files (including directories and special files) on the root (/) partition to SCSI tape 0. Frequently there is a link to the active tape drive, named /dev/tape, which you can use in place of the actual entry in the /dev directory.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# </a:t>
            </a:r>
            <a:r>
              <a:rPr lang="en-US" altLang="en-US" b="1"/>
              <a:t>dump -0uf /dev/st0 /</a:t>
            </a: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1220-B731-4ABA-A57D-E3644D5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1E50E716-2822-422F-93B2-F277ECCF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option specifies that the entire filesystem is to be backed up (a full backup).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There are ten dump levels: 0–9. Zero is the highest (most complete) level and always backs up the entire filesystem.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A9A5-C4F4-462C-B73F-A46646CE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935903D0-38A9-4EAA-AA44-52925CE0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Each additional level is incremental with respect to the level above it.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example, 1 is incremental to 0 and backs up only files that have changed since the last level 0 dump; 2 is incremental to 1 and backs up only files that have changed since the last level 1 dump; and so on.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AC54-D46B-4E99-AE1D-009BFF6F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2ABEEFF1-7CC4-46BD-B2BF-6B674EF1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u option </a:t>
            </a:r>
            <a:r>
              <a:rPr lang="en-US" altLang="en-US"/>
              <a:t>updates the </a:t>
            </a:r>
            <a:r>
              <a:rPr lang="en-US" altLang="en-US" b="1"/>
              <a:t>/etc/dumpdates</a:t>
            </a:r>
            <a:r>
              <a:rPr lang="en-US" altLang="en-US"/>
              <a:t> file with filesystem, date, and dump level information for use by the next incremental dump.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f option </a:t>
            </a:r>
            <a:r>
              <a:rPr lang="en-US" altLang="en-US"/>
              <a:t>and its argument write the backup to the device named </a:t>
            </a:r>
            <a:r>
              <a:rPr lang="en-US" altLang="en-US" b="1"/>
              <a:t>/dev/st0.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C11F-F6BB-41DB-AB9E-7125106C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8A129AB3-56C4-461C-9EB3-B47D97CF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command makes a partial backup containing all files that have changed since the last level 0 dump. The first argument is a 1, specifying a level 1 dump: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# </a:t>
            </a:r>
            <a:r>
              <a:rPr lang="en-US" altLang="en-US" b="1"/>
              <a:t>dump -1uf /dev/st0 /</a:t>
            </a: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E32C-04EE-420D-995D-9DC3321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14246BA4-4DB5-4D25-B2F4-BA317587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restore an entire filesystem from a tape, first restore the most recent complete (level 0) backup.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Perform this operation carefully because restore can overwrite the existing filesystem.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2786-5369-4336-9C37-ED75A4F0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dump, restore: Back Up and Restore </a:t>
            </a: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E8F862D2-2804-486B-B4B9-C312C043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you are logged in as Superuser, cd to the directory the filesystem is mounted on and give this command:		# </a:t>
            </a:r>
            <a:r>
              <a:rPr lang="en-US" altLang="en-US" b="1"/>
              <a:t>restore -if /dev/st0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b="1"/>
              <a:t>	i: Interactive mode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b="1"/>
              <a:t>	f: specifies the name of the device that the backup medium is mounted on.</a:t>
            </a: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79E1-7ADD-4D75-831C-42974FA5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Scheduling Tasks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299E9FD4-51AC-487C-9046-8168A78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It is a good practice to schedule certain routine tasks to run automatically.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example, you may want to remove old core files once a week, summarize accounting data daily, and rotate system log files monthly.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6E88-6AD4-4527-BE25-15B4D7B3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crond</a:t>
            </a:r>
            <a:r>
              <a:rPr lang="en-US" dirty="0"/>
              <a:t> and </a:t>
            </a:r>
            <a:r>
              <a:rPr lang="en-US" dirty="0" err="1"/>
              <a:t>crontab</a:t>
            </a:r>
            <a:r>
              <a:rPr lang="en-US" dirty="0"/>
              <a:t>: Schedule Routine Tasks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E755A5A-517C-43FF-81A0-EE53FA3D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Using </a:t>
            </a:r>
            <a:r>
              <a:rPr lang="en-US" altLang="en-US" b="1"/>
              <a:t>crontab</a:t>
            </a:r>
            <a:r>
              <a:rPr lang="en-US" altLang="en-US"/>
              <a:t>, you can submit a list of commands in a format that can be read and executed by </a:t>
            </a:r>
            <a:r>
              <a:rPr lang="en-US" altLang="en-US" b="1"/>
              <a:t>crond</a:t>
            </a:r>
            <a:r>
              <a:rPr lang="en-US" altLang="en-US"/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Working as </a:t>
            </a:r>
            <a:r>
              <a:rPr lang="en-US" altLang="en-US" b="1"/>
              <a:t>Superuser</a:t>
            </a:r>
            <a:r>
              <a:rPr lang="en-US" altLang="en-US"/>
              <a:t>, you can put commands in one of the </a:t>
            </a:r>
            <a:r>
              <a:rPr lang="en-US" altLang="en-US" b="1"/>
              <a:t>/etc/cron.* </a:t>
            </a:r>
            <a:r>
              <a:rPr lang="en-US" altLang="en-US"/>
              <a:t>directories to be run at intervals specified by the directory name, such as cron.daily.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08C2-9188-4634-A500-DA228CED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at: Runs Occasional Tasks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D276A0B-69DE-48D7-A65F-EF6882FD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Like the cron utility, at allows you to run a job  sometime in the future. Unlike cron, at runs a job only once.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30A5-D1F7-4DA4-99EF-198BCBD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9FC0549-CE3A-4DCA-A0DE-19E41619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This window has two tabs: </a:t>
            </a:r>
            <a:r>
              <a:rPr lang="en-US" altLang="en-US" sz="2800" b="1" dirty="0"/>
              <a:t>Users and Groups</a:t>
            </a:r>
            <a:r>
              <a:rPr lang="en-US" altLang="en-US" sz="2800" dirty="0"/>
              <a:t>, where each tab displays information appropriate to its name.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4007-4963-41B4-AE4C-DB0BA07E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System Reports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3C59F96F-BB71-4E6A-9A07-9FF6921B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Many utilities report on one thing or another.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who, finger, ls, ps</a:t>
            </a:r>
            <a:r>
              <a:rPr lang="en-US" altLang="en-US"/>
              <a:t>, and other utilities generate simple end-user reports.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In some cases, these reports can help with system administration.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4C13-3470-4F58-80D3-DA7C414E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vmstat</a:t>
            </a:r>
            <a:r>
              <a:rPr lang="en-US" dirty="0"/>
              <a:t>: Reports Virtual Memory Statistics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B76224D2-F3D1-4F6D-AFB7-3CC49E1D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vmstat utility </a:t>
            </a:r>
            <a:r>
              <a:rPr lang="en-US" altLang="en-US"/>
              <a:t>(procps package) generates virtual memory information along with (limited) disk and CPU activity data.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922E-7D1B-4ED7-9435-5C2F1E1F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vmstat</a:t>
            </a:r>
            <a:r>
              <a:rPr lang="en-US" dirty="0"/>
              <a:t>: Reports Virtual Memory Statistics</a:t>
            </a:r>
          </a:p>
        </p:txBody>
      </p:sp>
      <p:pic>
        <p:nvPicPr>
          <p:cNvPr id="72707" name="Content Placeholder 3" descr="User10.JPG">
            <a:extLst>
              <a:ext uri="{FF2B5EF4-FFF2-40B4-BE49-F238E27FC236}">
                <a16:creationId xmlns:a16="http://schemas.microsoft.com/office/drawing/2014/main" id="{29EF2F9D-3DAD-4BA6-BC13-16D5FE0B4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4996" r="6768"/>
          <a:stretch/>
        </p:blipFill>
        <p:spPr>
          <a:xfrm>
            <a:off x="169420" y="2233246"/>
            <a:ext cx="8805159" cy="2391508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E9B0-E434-4718-A1E1-83FA8178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vmstat</a:t>
            </a:r>
            <a:r>
              <a:rPr lang="en-US" dirty="0"/>
              <a:t> column heads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CB570F30-B958-47DE-947E-0CBB05CC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shows virtual memory statistics in 3-second intervals for seven iterations.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first line covers the time since the system was last booted; the rest of the lines cover the period since the previous line.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F88C-ED4A-48AF-830A-466CAA5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vmstat</a:t>
            </a:r>
            <a:r>
              <a:rPr lang="en-US" dirty="0"/>
              <a:t> column heads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A74E8F-E21F-43A4-9424-DE561C9C5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527325"/>
              </p:ext>
            </p:extLst>
          </p:nvPr>
        </p:nvGraphicFramePr>
        <p:xfrm>
          <a:off x="441227" y="1787769"/>
          <a:ext cx="8261545" cy="41861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30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0" dirty="0" err="1">
                          <a:solidFill>
                            <a:schemeClr val="bg1"/>
                          </a:solidFill>
                        </a:rPr>
                        <a:t>procs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information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   Number of waiting, 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processes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  Number of blocked processes (in uninterruptable sleep)</a:t>
                      </a:r>
                      <a:endParaRPr lang="en-US" sz="1800" b="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0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0" dirty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0" dirty="0"/>
                        <a:t>Memory Information in Kilobytes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swpd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Used virtual memory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 Idle memory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 Memory used as buffers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Memory used as cache</a:t>
                      </a:r>
                      <a:endParaRPr lang="en-US" sz="1800" b="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F88C-ED4A-48AF-830A-466CAA5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vmstat</a:t>
            </a:r>
            <a:r>
              <a:rPr lang="en-US" dirty="0"/>
              <a:t> column heads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A74E8F-E21F-43A4-9424-DE561C9C5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447336"/>
              </p:ext>
            </p:extLst>
          </p:nvPr>
        </p:nvGraphicFramePr>
        <p:xfrm>
          <a:off x="441227" y="1647092"/>
          <a:ext cx="8261545" cy="447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0" dirty="0">
                          <a:solidFill>
                            <a:schemeClr val="bg1"/>
                          </a:solidFill>
                        </a:rPr>
                        <a:t>swap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paging activity in kilobytes per second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Memory swapped in from disk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Memory swapped out to disk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0" dirty="0">
                          <a:solidFill>
                            <a:schemeClr val="bg1"/>
                          </a:solidFill>
                        </a:rPr>
                        <a:t>io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I/O activity in blocks per second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 Blocks received from a block device</a:t>
                      </a:r>
                      <a:endParaRPr lang="en-US" sz="1800" b="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Blocks sent to a block device</a:t>
                      </a:r>
                      <a:endParaRPr lang="en-US" sz="1800" b="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135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F88C-ED4A-48AF-830A-466CAA5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vmstat</a:t>
            </a:r>
            <a:r>
              <a:rPr lang="en-US" dirty="0"/>
              <a:t> column heads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A74E8F-E21F-43A4-9424-DE561C9C5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39768"/>
              </p:ext>
            </p:extLst>
          </p:nvPr>
        </p:nvGraphicFramePr>
        <p:xfrm>
          <a:off x="441227" y="1647092"/>
          <a:ext cx="8261545" cy="447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0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are per second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Interrupts (including the clock)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 Context switches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0" dirty="0" err="1">
                          <a:solidFill>
                            <a:schemeClr val="bg1"/>
                          </a:solidFill>
                        </a:rPr>
                        <a:t>cpu</a:t>
                      </a:r>
                      <a:endParaRPr lang="en-IN" sz="28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total CPU time spent in each of these states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User (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nonkernel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(kernel)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Idle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Waiting for I/O</a:t>
                      </a:r>
                      <a:endParaRPr lang="en-US" sz="1800" b="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443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23B-45BB-47E9-A00B-E045914C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top: Lists Processes Using the Most Resources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057AFA8C-6335-4071-814C-6E44D0CB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top utility </a:t>
            </a:r>
            <a:r>
              <a:rPr lang="en-US" altLang="en-US" dirty="0"/>
              <a:t>is a useful supplement to ps.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At its simplest, top displays system information at the top and the most CPU-intensive processes below the system information.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top utility updates itself periodically; type </a:t>
            </a:r>
            <a:r>
              <a:rPr lang="en-US" altLang="en-US" b="1" dirty="0"/>
              <a:t>q to quit.</a:t>
            </a:r>
            <a:endParaRPr lang="en-US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2CC4-F49B-42B2-8FDC-51A99842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top: Lists Processes Using the Most Resources</a:t>
            </a:r>
          </a:p>
        </p:txBody>
      </p:sp>
      <p:pic>
        <p:nvPicPr>
          <p:cNvPr id="78851" name="Content Placeholder 3" descr="User11.JPG">
            <a:extLst>
              <a:ext uri="{FF2B5EF4-FFF2-40B4-BE49-F238E27FC236}">
                <a16:creationId xmlns:a16="http://schemas.microsoft.com/office/drawing/2014/main" id="{48B1A7E6-0C31-465E-886D-083A21B038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49" y="1354456"/>
            <a:ext cx="9110301" cy="5355834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EBD1-25E9-4DCA-8AD7-2B1DCB6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top: interactive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68B7A7-FA9D-4637-80B5-4546EEECD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76651"/>
              </p:ext>
            </p:extLst>
          </p:nvPr>
        </p:nvGraphicFramePr>
        <p:xfrm>
          <a:off x="361950" y="1295400"/>
          <a:ext cx="8582025" cy="49339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1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sort field.</a:t>
                      </a:r>
                      <a:endParaRPr lang="en-US" sz="1800" b="0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h or ?</a:t>
                      </a:r>
                      <a:endParaRPr lang="en-US" sz="1800" b="1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Help screen.</a:t>
                      </a:r>
                      <a:endParaRPr lang="en-US" sz="1800" b="0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1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k</a:t>
                      </a:r>
                      <a:endParaRPr lang="en-US" sz="1800" b="1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Prompts for a PID number and type of signal and sends the process that signal. Defaults to signal 15 (SIGTERM); specify 9 (SIGKILL) only when 15 does not work.</a:t>
                      </a:r>
                      <a:endParaRPr lang="en-US" sz="1800" b="0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M</a:t>
                      </a:r>
                      <a:endParaRPr lang="en-US" sz="1800" b="1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processes by memory usage.</a:t>
                      </a:r>
                      <a:endParaRPr lang="en-US" sz="1800" b="0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O</a:t>
                      </a:r>
                      <a:endParaRPr lang="en-US" sz="1800" b="1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sort field.</a:t>
                      </a:r>
                      <a:endParaRPr lang="en-US" sz="1800" b="0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P</a:t>
                      </a:r>
                      <a:endParaRPr lang="en-US" sz="1800" b="1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processes by CPU usage (default).</a:t>
                      </a:r>
                      <a:endParaRPr lang="en-US" sz="1800" b="0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q</a:t>
                      </a:r>
                      <a:endParaRPr lang="en-US" sz="1800" b="1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Quits.</a:t>
                      </a:r>
                      <a:endParaRPr lang="en-US" sz="1800" b="0" dirty="0"/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03E0-718A-4B21-A839-B1377D15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4D21920-5165-4B7F-B8B0-6410F3B8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	Search filter: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Search filter</a:t>
            </a:r>
            <a:r>
              <a:rPr lang="en-US" altLang="en-US"/>
              <a:t>, located just below the toolbar, selects users or groups whose names match the string, which can include wildcards, that you enter in the Search filter text box.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string matches the beginning of a name. For example, *nob matches nobody and nfsnobody, whereas nob matches only nobody.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EBD1-25E9-4DCA-8AD7-2B1DCB6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top: interactive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68B7A7-FA9D-4637-80B5-4546EEECD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60637"/>
              </p:ext>
            </p:extLst>
          </p:nvPr>
        </p:nvGraphicFramePr>
        <p:xfrm>
          <a:off x="361950" y="1295400"/>
          <a:ext cx="8582025" cy="41442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T="46060" marB="46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S</a:t>
                      </a:r>
                      <a:endParaRPr lang="en-US" sz="1800" b="1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Prompts for time between updates in seconds. Use 0 for continuous updates.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SPACE</a:t>
                      </a:r>
                      <a:endParaRPr lang="en-US" sz="1800" b="1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Updates the display immediately.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1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T</a:t>
                      </a:r>
                      <a:endParaRPr lang="en-US" sz="1800" b="1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tasks by time.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W</a:t>
                      </a:r>
                      <a:endParaRPr lang="en-US" sz="1800" b="1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a startup file named ~/.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toprc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 that next time you start top, it uses the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parameters it is currently using.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59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7809-B673-4AFD-9B1F-A0060F7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parted: Reports on and Partitions a Hard Disk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B2A44E5D-F75D-48B9-B6CC-4B7960D1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en-US" b="1"/>
              <a:t>parted (partition editor) utility </a:t>
            </a:r>
            <a:r>
              <a:rPr lang="en-US" altLang="en-US"/>
              <a:t>reports on and manipulates hard disk partitions.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9DC-9ABD-4CB8-A55B-5AF3AB01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parted: Reports on and Partitions a Hard Disk</a:t>
            </a:r>
          </a:p>
        </p:txBody>
      </p:sp>
      <p:pic>
        <p:nvPicPr>
          <p:cNvPr id="82947" name="Content Placeholder 3" descr="User12.JPG">
            <a:extLst>
              <a:ext uri="{FF2B5EF4-FFF2-40B4-BE49-F238E27FC236}">
                <a16:creationId xmlns:a16="http://schemas.microsoft.com/office/drawing/2014/main" id="{101066FC-EAAA-457E-9C69-042AC60A2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515332"/>
            <a:ext cx="8534400" cy="3533775"/>
          </a:xfrm>
        </p:spPr>
      </p:pic>
      <p:sp>
        <p:nvSpPr>
          <p:cNvPr id="82948" name="TextBox 5">
            <a:extLst>
              <a:ext uri="{FF2B5EF4-FFF2-40B4-BE49-F238E27FC236}">
                <a16:creationId xmlns:a16="http://schemas.microsoft.com/office/drawing/2014/main" id="{B3169D1B-6968-4606-8B89-E906A0C6D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344613"/>
            <a:ext cx="8788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The following example shows how to use parted from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the command 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EB5A-1A01-450B-B840-F8BC437F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Partitions</a:t>
            </a:r>
            <a:endParaRPr lang="en-US" dirty="0"/>
          </a:p>
        </p:txBody>
      </p:sp>
      <p:pic>
        <p:nvPicPr>
          <p:cNvPr id="83971" name="Content Placeholder 3" descr="User13.JPG">
            <a:extLst>
              <a:ext uri="{FF2B5EF4-FFF2-40B4-BE49-F238E27FC236}">
                <a16:creationId xmlns:a16="http://schemas.microsoft.com/office/drawing/2014/main" id="{AE674354-A87C-496D-BA41-61CD00544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0781" y="1778367"/>
            <a:ext cx="6802438" cy="4046537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1AD4-941F-4565-8459-653B4996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parted: Reports on and Partitions a Hard Disk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33F97007-A762-4B7A-BA02-A08A8737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The print command displays the following columns: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Number—</a:t>
            </a:r>
            <a:r>
              <a:rPr lang="en-US" altLang="en-US"/>
              <a:t>The minor device number of the device holding the partition. This number is the same as the last number in the device name. In the example, 5 corresponds to </a:t>
            </a:r>
            <a:r>
              <a:rPr lang="en-US" altLang="en-US" b="1"/>
              <a:t>/dev/sda5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BD3E-48CB-435B-9D2D-9050FE57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parted: Reports on and Partitions a Hard Disk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BFE571D-8A0E-45A5-B210-C67A6493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Start—</a:t>
            </a:r>
            <a:r>
              <a:rPr lang="en-US" altLang="en-US"/>
              <a:t>The location on the disk where the partition starts. The parted utility specifies a location on the disk as the distance (in bytes) from the beginning of the disk. Thus partition 3 starts 12 gigabytes from the beginning of the disk.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F63A-B024-4805-B7BB-F1E59B40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parted: Reports on and Partitions a Hard Disk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AC8D09D7-28AE-43C8-B057-DA33B7D6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End—</a:t>
            </a:r>
            <a:r>
              <a:rPr lang="en-US" altLang="en-US"/>
              <a:t>The location on the disk where the partition stops. Although partition 2 ends 12 gigabytes from the beginning of the disk and partition 3 starts at the same location, parted takes care that the partitions do not overlap at this single byte.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A6B2-281D-44BE-9728-E323DACE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parted: Reports on and Partitions a Hard Disk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9F67B425-14C4-45AB-B82A-CB2FED10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Size—</a:t>
            </a:r>
            <a:r>
              <a:rPr lang="en-US" altLang="en-US"/>
              <a:t>The size of the partition in kilobytes (kB), megabytes (MB), or gigabytes (GB).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Type—</a:t>
            </a:r>
            <a:r>
              <a:rPr lang="en-US" altLang="en-US"/>
              <a:t>The partition type: primary, extended, or logical.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7A3D-78EC-4E3D-BA07-0A45F8C3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parted: Reports on and Partitions a Hard Disk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1D76CCE5-AF3A-478F-BACE-46136FAB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File system—</a:t>
            </a:r>
            <a:r>
              <a:rPr lang="en-US" altLang="en-US"/>
              <a:t>The filesystem type: ext2, ext3, fat32, linux-swap, and so 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/>
              <a:t>Flags—</a:t>
            </a:r>
            <a:r>
              <a:rPr lang="en-US" altLang="en-US"/>
              <a:t>The flags that are turned on for the partition, including boot, raid, and lvm. In the example, partition 1 is bootable.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4E19-A7A7-43C8-9553-26B3AFE9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213C6BA-0661-426A-AFFC-CACB7721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	Adding a user: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create a new user, click the </a:t>
            </a:r>
            <a:r>
              <a:rPr lang="en-US" altLang="en-US" b="1"/>
              <a:t>Add User button </a:t>
            </a:r>
            <a:r>
              <a:rPr lang="en-US" altLang="en-US"/>
              <a:t>on the toolbar. The User Manager displays the Create New User window.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Enter the information for the new user and click OK.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50E5-E37D-4212-82D0-01728C3F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system-</a:t>
            </a:r>
            <a:r>
              <a:rPr lang="en-US" dirty="0" err="1"/>
              <a:t>config</a:t>
            </a:r>
            <a:r>
              <a:rPr lang="en-US" dirty="0"/>
              <a:t>-users: Manages User Accounts</a:t>
            </a:r>
          </a:p>
        </p:txBody>
      </p:sp>
      <p:pic>
        <p:nvPicPr>
          <p:cNvPr id="18435" name="Content Placeholder 3" descr="User1.JPG">
            <a:extLst>
              <a:ext uri="{FF2B5EF4-FFF2-40B4-BE49-F238E27FC236}">
                <a16:creationId xmlns:a16="http://schemas.microsoft.com/office/drawing/2014/main" id="{969AC377-442B-4B21-A9CC-43318B813A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6250" y="2124075"/>
            <a:ext cx="6151563" cy="37433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3390</Words>
  <Application>Microsoft Office PowerPoint</Application>
  <PresentationFormat>On-screen Show (4:3)</PresentationFormat>
  <Paragraphs>284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Bahnschrift SemiBold</vt:lpstr>
      <vt:lpstr>Bahnschrift</vt:lpstr>
      <vt:lpstr>Calibri</vt:lpstr>
      <vt:lpstr>Office Theme</vt:lpstr>
      <vt:lpstr>PowerPoint Presentation</vt:lpstr>
      <vt:lpstr>Learning Outcomes</vt:lpstr>
      <vt:lpstr>Configuring User and Group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system-config-users: Manages User Accounts</vt:lpstr>
      <vt:lpstr>useradd: Adds a User Account</vt:lpstr>
      <vt:lpstr>useradd: Adds a User Account</vt:lpstr>
      <vt:lpstr>userdel: Removes a User Account</vt:lpstr>
      <vt:lpstr>userdel: Removes a User Account</vt:lpstr>
      <vt:lpstr>groupadd: Adds a Group</vt:lpstr>
      <vt:lpstr>groupadd: Adds a Group</vt:lpstr>
      <vt:lpstr>Backing Up Files</vt:lpstr>
      <vt:lpstr>Backing Up Files</vt:lpstr>
      <vt:lpstr>Backing Up Files</vt:lpstr>
      <vt:lpstr>Backing Up Files</vt:lpstr>
      <vt:lpstr>Choosing a Backup Medium</vt:lpstr>
      <vt:lpstr>Choosing a Backup Medium</vt:lpstr>
      <vt:lpstr>Backup Utilities</vt:lpstr>
      <vt:lpstr>Backup Utilities</vt:lpstr>
      <vt:lpstr>Backup Utilities</vt:lpstr>
      <vt:lpstr>tar: Archives Files</vt:lpstr>
      <vt:lpstr>tar: Archives Files</vt:lpstr>
      <vt:lpstr>The tar utility</vt:lpstr>
      <vt:lpstr>The tar utility</vt:lpstr>
      <vt:lpstr>cpio: Archives Files</vt:lpstr>
      <vt:lpstr>Performing a Simple Backup</vt:lpstr>
      <vt:lpstr>Performing a Simple Backup</vt:lpstr>
      <vt:lpstr>Performing a Simple Backup</vt:lpstr>
      <vt:lpstr>Performing a Simple Backup</vt:lpstr>
      <vt:lpstr>dump, restore: Back Up and Restore Filesystems</vt:lpstr>
      <vt:lpstr>dump, restore: Back Up and Restore Filesystems</vt:lpstr>
      <vt:lpstr>dump, restore: Back Up and Restore Filesystems</vt:lpstr>
      <vt:lpstr>dump, restore: Back Up and Restore Filesystems</vt:lpstr>
      <vt:lpstr>dump, restore: Back Up and Restore Filesystems</vt:lpstr>
      <vt:lpstr>dump, restore: Back Up and Restore Filesystems</vt:lpstr>
      <vt:lpstr>dump, restore: Back Up and Restore Filesystems</vt:lpstr>
      <vt:lpstr>dump, restore: Back Up and Restore Filesystems</vt:lpstr>
      <vt:lpstr>Scheduling Tasks</vt:lpstr>
      <vt:lpstr>crond and crontab: Schedule Routine Tasks</vt:lpstr>
      <vt:lpstr>at: Runs Occasional Tasks</vt:lpstr>
      <vt:lpstr>System Reports</vt:lpstr>
      <vt:lpstr>vmstat: Reports Virtual Memory Statistics</vt:lpstr>
      <vt:lpstr>vmstat: Reports Virtual Memory Statistics</vt:lpstr>
      <vt:lpstr>vmstat column heads</vt:lpstr>
      <vt:lpstr>vmstat column heads</vt:lpstr>
      <vt:lpstr>vmstat column heads</vt:lpstr>
      <vt:lpstr>vmstat column heads</vt:lpstr>
      <vt:lpstr>top: Lists Processes Using the Most Resources</vt:lpstr>
      <vt:lpstr>top: Lists Processes Using the Most Resources</vt:lpstr>
      <vt:lpstr>top: interactive commands</vt:lpstr>
      <vt:lpstr>top: interactive commands</vt:lpstr>
      <vt:lpstr>parted: Reports on and Partitions a Hard Disk</vt:lpstr>
      <vt:lpstr>parted: Reports on and Partitions a Hard Disk</vt:lpstr>
      <vt:lpstr>Partitions</vt:lpstr>
      <vt:lpstr>parted: Reports on and Partitions a Hard Disk</vt:lpstr>
      <vt:lpstr>parted: Reports on and Partitions a Hard Disk</vt:lpstr>
      <vt:lpstr>parted: Reports on and Partitions a Hard Disk</vt:lpstr>
      <vt:lpstr>parted: Reports on and Partitions a Hard Disk</vt:lpstr>
      <vt:lpstr>parted: Reports on and Partitions a Hard Disk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Arpit Thakur</cp:lastModifiedBy>
  <cp:revision>24</cp:revision>
  <dcterms:created xsi:type="dcterms:W3CDTF">2020-12-18T18:59:12Z</dcterms:created>
  <dcterms:modified xsi:type="dcterms:W3CDTF">2021-05-04T10:20:45Z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550057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