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3" roundtripDataSignature="AMtx7mh1Q+NShecjIjy3KPCEVgQTVgNR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44663C-295C-4986-A152-2B0D04DA986A}">
  <a:tblStyle styleId="{0A44663C-295C-4986-A152-2B0D04DA986A}" styleName="Table_0">
    <a:wholeTbl>
      <a:tcTxStyle b="off" i="off">
        <a:font>
          <a:latin typeface="Bahnschrift"/>
          <a:ea typeface="Bahnschrift"/>
          <a:cs typeface="Bahnschrif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Bahnschrift"/>
          <a:ea typeface="Bahnschrift"/>
          <a:cs typeface="Bahnschrift"/>
        </a:font>
        <a:schemeClr val="lt1"/>
      </a:tcTxStyle>
      <a:tcStyle>
        <a:fill>
          <a:solidFill>
            <a:schemeClr val="accent1"/>
          </a:solidFill>
        </a:fill>
      </a:tcStyle>
    </a:lastCol>
    <a:firstCol>
      <a:tcTxStyle b="on" i="off">
        <a:font>
          <a:latin typeface="Bahnschrift"/>
          <a:ea typeface="Bahnschrift"/>
          <a:cs typeface="Bahnschrift"/>
        </a:font>
        <a:schemeClr val="lt1"/>
      </a:tcTxStyle>
      <a:tcStyle>
        <a:fill>
          <a:solidFill>
            <a:schemeClr val="accent1"/>
          </a:solidFill>
        </a:fill>
      </a:tcStyle>
    </a:firstCol>
    <a:lastRow>
      <a:tcTxStyle b="on" i="off">
        <a:font>
          <a:latin typeface="Bahnschrift"/>
          <a:ea typeface="Bahnschrift"/>
          <a:cs typeface="Bahnschrif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ahnschrift"/>
          <a:ea typeface="Bahnschrift"/>
          <a:cs typeface="Bahnschrif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id="12" name="Google Shape;12;p48"/>
          <p:cNvPicPr preferRelativeResize="0"/>
          <p:nvPr/>
        </p:nvPicPr>
        <p:blipFill rotWithShape="1">
          <a:blip r:embed="rId2">
            <a:alphaModFix/>
          </a:blip>
          <a:srcRect b="10741" l="32639" r="0" t="0"/>
          <a:stretch/>
        </p:blipFill>
        <p:spPr>
          <a:xfrm>
            <a:off x="0" y="736600"/>
            <a:ext cx="8320088" cy="6121400"/>
          </a:xfrm>
          <a:prstGeom prst="rect">
            <a:avLst/>
          </a:prstGeom>
          <a:noFill/>
          <a:ln>
            <a:noFill/>
          </a:ln>
        </p:spPr>
      </p:pic>
      <p:sp>
        <p:nvSpPr>
          <p:cNvPr id="13" name="Google Shape;13;p48"/>
          <p:cNvSpPr/>
          <p:nvPr/>
        </p:nvSpPr>
        <p:spPr>
          <a:xfrm>
            <a:off x="0" y="0"/>
            <a:ext cx="9144000" cy="6858000"/>
          </a:xfrm>
          <a:prstGeom prst="rect">
            <a:avLst/>
          </a:prstGeom>
          <a:gradFill>
            <a:gsLst>
              <a:gs pos="0">
                <a:srgbClr val="000000">
                  <a:alpha val="0"/>
                </a:srgbClr>
              </a:gs>
              <a:gs pos="75000">
                <a:srgbClr val="39393A">
                  <a:alpha val="81960"/>
                </a:srgbClr>
              </a:gs>
              <a:gs pos="100000">
                <a:schemeClr val="dk1"/>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48"/>
          <p:cNvSpPr/>
          <p:nvPr/>
        </p:nvSpPr>
        <p:spPr>
          <a:xfrm>
            <a:off x="4078288" y="5299075"/>
            <a:ext cx="4864100" cy="822325"/>
          </a:xfrm>
          <a:prstGeom prst="parallelogram">
            <a:avLst>
              <a:gd fmla="val 25000"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48"/>
          <p:cNvSpPr/>
          <p:nvPr/>
        </p:nvSpPr>
        <p:spPr>
          <a:xfrm>
            <a:off x="5692775"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48"/>
          <p:cNvSpPr/>
          <p:nvPr/>
        </p:nvSpPr>
        <p:spPr>
          <a:xfrm>
            <a:off x="5480050"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48"/>
          <p:cNvSpPr/>
          <p:nvPr/>
        </p:nvSpPr>
        <p:spPr>
          <a:xfrm>
            <a:off x="5275263"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48"/>
          <p:cNvSpPr/>
          <p:nvPr/>
        </p:nvSpPr>
        <p:spPr>
          <a:xfrm>
            <a:off x="5888038" y="5929313"/>
            <a:ext cx="2790825" cy="501650"/>
          </a:xfrm>
          <a:prstGeom prst="parallelogram">
            <a:avLst>
              <a:gd fmla="val 25000" name="adj"/>
            </a:avLst>
          </a:prstGeom>
          <a:solidFill>
            <a:srgbClr val="00D4A2"/>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48"/>
          <p:cNvSpPr txBox="1"/>
          <p:nvPr/>
        </p:nvSpPr>
        <p:spPr>
          <a:xfrm>
            <a:off x="4535488" y="5308600"/>
            <a:ext cx="2703512" cy="620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D4A2"/>
                </a:solidFill>
                <a:latin typeface="Arial"/>
                <a:ea typeface="Arial"/>
                <a:cs typeface="Arial"/>
                <a:sym typeface="Arial"/>
              </a:rPr>
              <a:t>Dr. Divya</a:t>
            </a:r>
            <a:endParaRPr b="1" i="0" sz="3200" u="none" cap="none" strike="noStrike">
              <a:solidFill>
                <a:srgbClr val="00D4A2"/>
              </a:solidFill>
              <a:latin typeface="Arial"/>
              <a:ea typeface="Arial"/>
              <a:cs typeface="Arial"/>
              <a:sym typeface="Arial"/>
            </a:endParaRPr>
          </a:p>
        </p:txBody>
      </p:sp>
      <p:sp>
        <p:nvSpPr>
          <p:cNvPr id="20" name="Google Shape;20;p48"/>
          <p:cNvSpPr txBox="1"/>
          <p:nvPr/>
        </p:nvSpPr>
        <p:spPr>
          <a:xfrm>
            <a:off x="6011863" y="5929313"/>
            <a:ext cx="2667000" cy="50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203F"/>
                </a:solidFill>
                <a:latin typeface="Arial"/>
                <a:ea typeface="Arial"/>
                <a:cs typeface="Arial"/>
                <a:sym typeface="Arial"/>
              </a:rPr>
              <a:t>Assistant Professor</a:t>
            </a:r>
            <a:endParaRPr/>
          </a:p>
        </p:txBody>
      </p:sp>
      <p:sp>
        <p:nvSpPr>
          <p:cNvPr id="21" name="Google Shape;21;p48"/>
          <p:cNvSpPr/>
          <p:nvPr/>
        </p:nvSpPr>
        <p:spPr>
          <a:xfrm>
            <a:off x="382588" y="411163"/>
            <a:ext cx="2662237" cy="1322387"/>
          </a:xfrm>
          <a:prstGeom prst="homePlate">
            <a:avLst>
              <a:gd fmla="val 50000" name="adj"/>
            </a:avLst>
          </a:prstGeom>
          <a:solidFill>
            <a:srgbClr val="ABF1CF"/>
          </a:solidFill>
          <a:ln cap="flat" cmpd="sng" w="12700">
            <a:solidFill>
              <a:srgbClr val="00203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4000" u="none" cap="none" strike="noStrike">
                <a:solidFill>
                  <a:srgbClr val="00203F"/>
                </a:solidFill>
                <a:latin typeface="Arial"/>
                <a:ea typeface="Arial"/>
                <a:cs typeface="Arial"/>
                <a:sym typeface="Arial"/>
              </a:rPr>
              <a:t>ECAP448</a:t>
            </a:r>
            <a:endParaRPr/>
          </a:p>
        </p:txBody>
      </p:sp>
      <p:sp>
        <p:nvSpPr>
          <p:cNvPr id="22" name="Google Shape;22;p48"/>
          <p:cNvSpPr txBox="1"/>
          <p:nvPr>
            <p:ph idx="1" type="body"/>
          </p:nvPr>
        </p:nvSpPr>
        <p:spPr>
          <a:xfrm>
            <a:off x="2359044" y="426286"/>
            <a:ext cx="6084514" cy="1292661"/>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ABF1CF"/>
              </a:buClr>
              <a:buSzPts val="3400"/>
              <a:buNone/>
              <a:defRPr sz="3400" cap="small">
                <a:solidFill>
                  <a:srgbClr val="ABF1C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5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9"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6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6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6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6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6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61"/>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6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6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6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6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6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6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6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spTree>
      <p:nvGrpSpPr>
        <p:cNvPr id="23" name="Shape 23"/>
        <p:cNvGrpSpPr/>
        <p:nvPr/>
      </p:nvGrpSpPr>
      <p:grpSpPr>
        <a:xfrm>
          <a:off x="0" y="0"/>
          <a:ext cx="0" cy="0"/>
          <a:chOff x="0" y="0"/>
          <a:chExt cx="0" cy="0"/>
        </a:xfrm>
      </p:grpSpPr>
      <p:sp>
        <p:nvSpPr>
          <p:cNvPr id="24" name="Google Shape;24;p49"/>
          <p:cNvSpPr/>
          <p:nvPr/>
        </p:nvSpPr>
        <p:spPr>
          <a:xfrm>
            <a:off x="0" y="0"/>
            <a:ext cx="9144000" cy="2171700"/>
          </a:xfrm>
          <a:prstGeom prst="rect">
            <a:avLst/>
          </a:prstGeom>
          <a:gradFill>
            <a:gsLst>
              <a:gs pos="0">
                <a:srgbClr val="ABF1CF"/>
              </a:gs>
              <a:gs pos="46000">
                <a:srgbClr val="00203F">
                  <a:alpha val="94901"/>
                </a:srgbClr>
              </a:gs>
              <a:gs pos="100000">
                <a:srgbClr val="00203F"/>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ullseye outline" id="25" name="Google Shape;25;p49"/>
          <p:cNvPicPr preferRelativeResize="0"/>
          <p:nvPr/>
        </p:nvPicPr>
        <p:blipFill rotWithShape="1">
          <a:blip r:embed="rId2">
            <a:alphaModFix/>
          </a:blip>
          <a:srcRect b="0" l="0" r="0" t="0"/>
          <a:stretch/>
        </p:blipFill>
        <p:spPr>
          <a:xfrm>
            <a:off x="7486650" y="33337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49"/>
          <p:cNvSpPr txBox="1"/>
          <p:nvPr/>
        </p:nvSpPr>
        <p:spPr>
          <a:xfrm>
            <a:off x="628650" y="2243138"/>
            <a:ext cx="73152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203F"/>
                </a:solidFill>
                <a:latin typeface="Arial"/>
                <a:ea typeface="Arial"/>
                <a:cs typeface="Arial"/>
                <a:sym typeface="Arial"/>
              </a:rPr>
              <a:t>After this lecture, you will be able to</a:t>
            </a:r>
            <a:endParaRPr/>
          </a:p>
        </p:txBody>
      </p:sp>
      <p:sp>
        <p:nvSpPr>
          <p:cNvPr id="27" name="Google Shape;27;p49"/>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49"/>
          <p:cNvSpPr txBox="1"/>
          <p:nvPr>
            <p:ph idx="1" type="body"/>
          </p:nvPr>
        </p:nvSpPr>
        <p:spPr>
          <a:xfrm>
            <a:off x="1200148" y="2809874"/>
            <a:ext cx="7315201" cy="3819525"/>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50"/>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5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5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33" name="Shape 33"/>
        <p:cNvGrpSpPr/>
        <p:nvPr/>
      </p:nvGrpSpPr>
      <p:grpSpPr>
        <a:xfrm>
          <a:off x="0" y="0"/>
          <a:ext cx="0" cy="0"/>
          <a:chOff x="0" y="0"/>
          <a:chExt cx="0" cy="0"/>
        </a:xfrm>
      </p:grpSpPr>
      <p:sp>
        <p:nvSpPr>
          <p:cNvPr id="34" name="Google Shape;34;p51"/>
          <p:cNvSpPr/>
          <p:nvPr/>
        </p:nvSpPr>
        <p:spPr>
          <a:xfrm>
            <a:off x="1608138" y="2662238"/>
            <a:ext cx="5927725" cy="1574800"/>
          </a:xfrm>
          <a:prstGeom prst="roundRect">
            <a:avLst>
              <a:gd fmla="val 10858" name="adj"/>
            </a:avLst>
          </a:prstGeom>
          <a:solidFill>
            <a:srgbClr val="ABF1CF"/>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51"/>
          <p:cNvSpPr txBox="1"/>
          <p:nvPr/>
        </p:nvSpPr>
        <p:spPr>
          <a:xfrm>
            <a:off x="2147888" y="3044825"/>
            <a:ext cx="484822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rgbClr val="00203F"/>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52"/>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5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5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5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5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5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5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5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5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5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9000"/>
          </a:blip>
          <a:stretch>
            <a:fillRect/>
          </a:stretch>
        </a:blip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body"/>
          </p:nvPr>
        </p:nvSpPr>
        <p:spPr>
          <a:xfrm>
            <a:off x="2359025" y="427038"/>
            <a:ext cx="6084888" cy="1292225"/>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800100" rtl="0" algn="l">
              <a:lnSpc>
                <a:spcPct val="90000"/>
              </a:lnSpc>
              <a:spcBef>
                <a:spcPts val="0"/>
              </a:spcBef>
              <a:spcAft>
                <a:spcPts val="0"/>
              </a:spcAft>
              <a:buClr>
                <a:srgbClr val="ABF1CF"/>
              </a:buClr>
              <a:buSzPts val="3400"/>
              <a:buNone/>
            </a:pPr>
            <a:r>
              <a:rPr lang="en-US"/>
              <a:t>Linux and Shell Scripting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Apache Web Server</a:t>
            </a:r>
            <a:endParaRPr/>
          </a:p>
        </p:txBody>
      </p:sp>
      <p:sp>
        <p:nvSpPr>
          <p:cNvPr id="154" name="Google Shape;154;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Apache's popularity is due not only of its open source pedigree, but also to its highly competitive levels of performance, functionality, stability, flexibility, and 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Apache Web Server-Flexibility</a:t>
            </a:r>
            <a:endParaRPr/>
          </a:p>
        </p:txBody>
      </p:sp>
      <p:sp>
        <p:nvSpPr>
          <p:cNvPr id="160" name="Google Shape;160;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Apache's flexibility comes from the fact that it is a modular web server. That means that you can meet your requirements by plugging any number of external modules into the core httpd daemon. </a:t>
            </a:r>
            <a:endParaRPr/>
          </a:p>
          <a:p>
            <a:pPr indent="-228600" lvl="0" marL="228600" rtl="0" algn="just">
              <a:lnSpc>
                <a:spcPct val="150000"/>
              </a:lnSpc>
              <a:spcBef>
                <a:spcPts val="1000"/>
              </a:spcBef>
              <a:spcAft>
                <a:spcPts val="0"/>
              </a:spcAft>
              <a:buSzPts val="2600"/>
              <a:buChar char="•"/>
            </a:pPr>
            <a:r>
              <a:rPr lang="en-US"/>
              <a:t>Of course, being open source software, you also have access to Apache's source code, which you can customize to fit your needs.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The Apache Web Server-Scalable &amp; Portable</a:t>
            </a:r>
            <a:endParaRPr/>
          </a:p>
        </p:txBody>
      </p:sp>
      <p:sp>
        <p:nvSpPr>
          <p:cNvPr id="166" name="Google Shape;166;p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Apache is also very scalable. </a:t>
            </a:r>
            <a:endParaRPr/>
          </a:p>
          <a:p>
            <a:pPr indent="-228600" lvl="0" marL="228600" rtl="0" algn="just">
              <a:lnSpc>
                <a:spcPct val="150000"/>
              </a:lnSpc>
              <a:spcBef>
                <a:spcPts val="1000"/>
              </a:spcBef>
              <a:spcAft>
                <a:spcPts val="0"/>
              </a:spcAft>
              <a:buSzPts val="2800"/>
              <a:buChar char="•"/>
            </a:pPr>
            <a:r>
              <a:rPr lang="en-US" sz="2800"/>
              <a:t>You can run Apache on high−end hardware, and it's possible to increase the capacity of Apache web servers by sharing the load across any number of servers. </a:t>
            </a:r>
            <a:endParaRPr/>
          </a:p>
          <a:p>
            <a:pPr indent="-228600" lvl="0" marL="228600" rtl="0" algn="just">
              <a:lnSpc>
                <a:spcPct val="150000"/>
              </a:lnSpc>
              <a:spcBef>
                <a:spcPts val="1000"/>
              </a:spcBef>
              <a:spcAft>
                <a:spcPts val="0"/>
              </a:spcAft>
              <a:buSzPts val="2800"/>
              <a:buChar char="•"/>
            </a:pPr>
            <a:r>
              <a:rPr lang="en-US" sz="2800"/>
              <a:t>It's also very portable, being available for a number of operating systems.</a:t>
            </a:r>
            <a:endParaRPr/>
          </a:p>
          <a:p>
            <a:pPr indent="-50800" lvl="0" marL="228600" rtl="0" algn="just">
              <a:lnSpc>
                <a:spcPct val="150000"/>
              </a:lnSpc>
              <a:spcBef>
                <a:spcPts val="1000"/>
              </a:spcBef>
              <a:spcAft>
                <a:spcPts val="0"/>
              </a:spcAft>
              <a:buSzPts val="280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Apache Web Server-Security</a:t>
            </a:r>
            <a:endParaRPr/>
          </a:p>
        </p:txBody>
      </p:sp>
      <p:sp>
        <p:nvSpPr>
          <p:cNvPr id="172" name="Google Shape;172;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Apache's security is very good in comparison to other web servers. </a:t>
            </a:r>
            <a:endParaRPr/>
          </a:p>
          <a:p>
            <a:pPr indent="-228600" lvl="0" marL="228600" rtl="0" algn="just">
              <a:lnSpc>
                <a:spcPct val="150000"/>
              </a:lnSpc>
              <a:spcBef>
                <a:spcPts val="1000"/>
              </a:spcBef>
              <a:spcAft>
                <a:spcPts val="0"/>
              </a:spcAft>
              <a:buSzPts val="2800"/>
              <a:buChar char="•"/>
            </a:pPr>
            <a:r>
              <a:rPr lang="en-US" sz="2800"/>
              <a:t>Moreover, the Apache Foundation is extremely active in the continued defense of Apache from security problems − particularly in the form of announcements and patches.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Apache Web Server-Functionality</a:t>
            </a:r>
            <a:endParaRPr/>
          </a:p>
        </p:txBody>
      </p:sp>
      <p:sp>
        <p:nvSpPr>
          <p:cNvPr id="178" name="Google Shape;178;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Apache performs very well − it boasts a highly optimized daemon for serving static content which dramatically outperforms its nearest rivals. Moreover, it rarely crashes and achieves extremely long up−times.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The Apache Web Server-Documentation</a:t>
            </a:r>
            <a:endParaRPr/>
          </a:p>
        </p:txBody>
      </p:sp>
      <p:sp>
        <p:nvSpPr>
          <p:cNvPr id="184" name="Google Shape;184;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Apache comes with detailed documentation, which helps to make the setup and configuration easy.</a:t>
            </a:r>
            <a:endParaRPr/>
          </a:p>
          <a:p>
            <a:pPr indent="0" lvl="0" marL="0" rtl="0" algn="just">
              <a:lnSpc>
                <a:spcPct val="150000"/>
              </a:lnSpc>
              <a:spcBef>
                <a:spcPts val="1000"/>
              </a:spcBef>
              <a:spcAft>
                <a:spcPts val="0"/>
              </a:spcAft>
              <a:buSzPts val="2800"/>
              <a:buNone/>
            </a:pPr>
            <a:r>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Apache Web Server-Support</a:t>
            </a:r>
            <a:endParaRPr/>
          </a:p>
        </p:txBody>
      </p:sp>
      <p:sp>
        <p:nvSpPr>
          <p:cNvPr id="190" name="Google Shape;190;p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There's a wide network of support for Apache, in the form of mailing lists, newsgroups, and commercial vendors like Red Hat.</a:t>
            </a:r>
            <a:endParaRPr/>
          </a:p>
          <a:p>
            <a:pPr indent="0" lvl="0" marL="0" rtl="0" algn="just">
              <a:lnSpc>
                <a:spcPct val="150000"/>
              </a:lnSpc>
              <a:spcBef>
                <a:spcPts val="1000"/>
              </a:spcBef>
              <a:spcAft>
                <a:spcPts val="0"/>
              </a:spcAft>
              <a:buSzPts val="2800"/>
              <a:buNone/>
            </a:pPr>
            <a:r>
              <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Apache Web Server-Stability</a:t>
            </a:r>
            <a:endParaRPr/>
          </a:p>
        </p:txBody>
      </p:sp>
      <p:sp>
        <p:nvSpPr>
          <p:cNvPr id="196" name="Google Shape;196;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Apache development is active. </a:t>
            </a:r>
            <a:endParaRPr/>
          </a:p>
          <a:p>
            <a:pPr indent="-228600" lvl="0" marL="228600" rtl="0" algn="just">
              <a:lnSpc>
                <a:spcPct val="150000"/>
              </a:lnSpc>
              <a:spcBef>
                <a:spcPts val="1000"/>
              </a:spcBef>
              <a:spcAft>
                <a:spcPts val="0"/>
              </a:spcAft>
              <a:buSzPts val="2600"/>
              <a:buChar char="•"/>
            </a:pPr>
            <a:r>
              <a:rPr lang="en-US"/>
              <a:t>The Apache Foundation is actively involved in development of new modules; new versions of Apache to make it reliable stable and secure.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 Installing Apache</a:t>
            </a:r>
            <a:endParaRPr/>
          </a:p>
        </p:txBody>
      </p:sp>
      <p:sp>
        <p:nvSpPr>
          <p:cNvPr id="202" name="Google Shape;202;p18"/>
          <p:cNvSpPr txBox="1"/>
          <p:nvPr>
            <p:ph idx="1" type="body"/>
          </p:nvPr>
        </p:nvSpPr>
        <p:spPr>
          <a:xfrm>
            <a:off x="361950" y="1295400"/>
            <a:ext cx="8652741"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Start RPM’s graphical interface:</a:t>
            </a:r>
            <a:endParaRPr/>
          </a:p>
          <a:p>
            <a:pPr indent="-228600" lvl="1" marL="685800" rtl="0" algn="just">
              <a:lnSpc>
                <a:spcPct val="150000"/>
              </a:lnSpc>
              <a:spcBef>
                <a:spcPts val="500"/>
              </a:spcBef>
              <a:spcAft>
                <a:spcPts val="0"/>
              </a:spcAft>
              <a:buSzPts val="2500"/>
              <a:buNone/>
            </a:pPr>
            <a:r>
              <a:rPr lang="en-US" sz="2500"/>
              <a:t>Main Menu | System Settings | Add/Remove Applications</a:t>
            </a:r>
            <a:endParaRPr/>
          </a:p>
          <a:p>
            <a:pPr indent="-228600" lvl="1" marL="685800" rtl="0" algn="just">
              <a:lnSpc>
                <a:spcPct val="150000"/>
              </a:lnSpc>
              <a:spcBef>
                <a:spcPts val="500"/>
              </a:spcBef>
              <a:spcAft>
                <a:spcPts val="0"/>
              </a:spcAft>
              <a:buSzPts val="2500"/>
              <a:buNone/>
            </a:pPr>
            <a:r>
              <a:rPr lang="en-US" sz="2500"/>
              <a:t>$ redhat-config-packages</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Add or remove packages</a:t>
            </a:r>
            <a:endParaRPr/>
          </a:p>
        </p:txBody>
      </p:sp>
      <p:pic>
        <p:nvPicPr>
          <p:cNvPr descr="apache1.JPG" id="208" name="Google Shape;208;p19"/>
          <p:cNvPicPr preferRelativeResize="0"/>
          <p:nvPr>
            <p:ph idx="1" type="body"/>
          </p:nvPr>
        </p:nvPicPr>
        <p:blipFill rotWithShape="1">
          <a:blip r:embed="rId3">
            <a:alphaModFix/>
          </a:blip>
          <a:srcRect b="0" l="0" r="0" t="0"/>
          <a:stretch/>
        </p:blipFill>
        <p:spPr>
          <a:xfrm>
            <a:off x="1335666" y="1542040"/>
            <a:ext cx="6191250" cy="46672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Learning Outcomes</a:t>
            </a:r>
            <a:endParaRPr/>
          </a:p>
        </p:txBody>
      </p:sp>
      <p:sp>
        <p:nvSpPr>
          <p:cNvPr id="106" name="Google Shape;106;p2"/>
          <p:cNvSpPr txBox="1"/>
          <p:nvPr>
            <p:ph idx="1" type="body"/>
          </p:nvPr>
        </p:nvSpPr>
        <p:spPr>
          <a:xfrm>
            <a:off x="1257300" y="2961121"/>
            <a:ext cx="7315200" cy="172518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SzPts val="2800"/>
              <a:buChar char="•"/>
            </a:pPr>
            <a:r>
              <a:rPr lang="en-US"/>
              <a:t>understand how to set up a web server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Web server package</a:t>
            </a:r>
            <a:endParaRPr/>
          </a:p>
        </p:txBody>
      </p:sp>
      <p:pic>
        <p:nvPicPr>
          <p:cNvPr descr="apache2.JPG" id="214" name="Google Shape;214;p20"/>
          <p:cNvPicPr preferRelativeResize="0"/>
          <p:nvPr>
            <p:ph idx="1" type="body"/>
          </p:nvPr>
        </p:nvPicPr>
        <p:blipFill rotWithShape="1">
          <a:blip r:embed="rId3">
            <a:alphaModFix/>
          </a:blip>
          <a:srcRect b="0" l="0" r="0" t="0"/>
          <a:stretch/>
        </p:blipFill>
        <p:spPr>
          <a:xfrm>
            <a:off x="1533525" y="1595438"/>
            <a:ext cx="6238875" cy="48006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Web server package</a:t>
            </a:r>
            <a:endParaRPr/>
          </a:p>
        </p:txBody>
      </p:sp>
      <p:pic>
        <p:nvPicPr>
          <p:cNvPr descr="Apache17.JPG" id="220" name="Google Shape;220;p21"/>
          <p:cNvPicPr preferRelativeResize="0"/>
          <p:nvPr>
            <p:ph idx="1" type="body"/>
          </p:nvPr>
        </p:nvPicPr>
        <p:blipFill rotWithShape="1">
          <a:blip r:embed="rId3">
            <a:alphaModFix/>
          </a:blip>
          <a:srcRect b="0" l="0" r="0" t="0"/>
          <a:stretch/>
        </p:blipFill>
        <p:spPr>
          <a:xfrm>
            <a:off x="1190625" y="1400175"/>
            <a:ext cx="6924675" cy="5191125"/>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Important packages</a:t>
            </a:r>
            <a:endParaRPr/>
          </a:p>
        </p:txBody>
      </p:sp>
      <p:graphicFrame>
        <p:nvGraphicFramePr>
          <p:cNvPr id="226" name="Google Shape;226;p22"/>
          <p:cNvGraphicFramePr/>
          <p:nvPr/>
        </p:nvGraphicFramePr>
        <p:xfrm>
          <a:off x="280987" y="1350818"/>
          <a:ext cx="3000000" cy="3000000"/>
        </p:xfrm>
        <a:graphic>
          <a:graphicData uri="http://schemas.openxmlformats.org/drawingml/2006/table">
            <a:tbl>
              <a:tblPr bandRow="1" firstRow="1">
                <a:noFill/>
                <a:tableStyleId>{0A44663C-295C-4986-A152-2B0D04DA986A}</a:tableStyleId>
              </a:tblPr>
              <a:tblGrid>
                <a:gridCol w="1646950"/>
                <a:gridCol w="6935075"/>
              </a:tblGrid>
              <a:tr h="360350">
                <a:tc>
                  <a:txBody>
                    <a:bodyPr/>
                    <a:lstStyle/>
                    <a:p>
                      <a:pPr indent="0" lvl="0" marL="0" marR="0" rtl="0" algn="ctr">
                        <a:spcBef>
                          <a:spcPts val="0"/>
                        </a:spcBef>
                        <a:spcAft>
                          <a:spcPts val="0"/>
                        </a:spcAft>
                        <a:buNone/>
                      </a:pPr>
                      <a:r>
                        <a:rPr lang="en-US" sz="1800" u="none" cap="none" strike="noStrike">
                          <a:solidFill>
                            <a:srgbClr val="ABF1CF"/>
                          </a:solidFill>
                        </a:rPr>
                        <a:t>Package </a:t>
                      </a:r>
                      <a:endParaRPr sz="1800" u="none" cap="none" strike="noStrike">
                        <a:solidFill>
                          <a:srgbClr val="ABF1CF"/>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3F"/>
                    </a:solidFill>
                  </a:tcPr>
                </a:tc>
                <a:tc>
                  <a:txBody>
                    <a:bodyPr/>
                    <a:lstStyle/>
                    <a:p>
                      <a:pPr indent="0" lvl="0" marL="0" marR="0" rtl="0" algn="ctr">
                        <a:spcBef>
                          <a:spcPts val="0"/>
                        </a:spcBef>
                        <a:spcAft>
                          <a:spcPts val="0"/>
                        </a:spcAft>
                        <a:buNone/>
                      </a:pPr>
                      <a:r>
                        <a:rPr lang="en-US" sz="1800" u="none" cap="none" strike="noStrike">
                          <a:solidFill>
                            <a:srgbClr val="ABF1CF"/>
                          </a:solidFill>
                        </a:rPr>
                        <a:t>Description</a:t>
                      </a:r>
                      <a:endParaRPr sz="1800" u="none" cap="none" strike="noStrike">
                        <a:solidFill>
                          <a:srgbClr val="ABF1CF"/>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3F"/>
                    </a:solidFill>
                  </a:tcPr>
                </a:tc>
              </a:tr>
              <a:tr h="900900">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httpd−manual</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spcBef>
                          <a:spcPts val="0"/>
                        </a:spcBef>
                        <a:spcAft>
                          <a:spcPts val="0"/>
                        </a:spcAft>
                        <a:buNone/>
                      </a:pPr>
                      <a:r>
                        <a:rPr lang="en-US" sz="1800" u="none" cap="none" strike="noStrike">
                          <a:solidFill>
                            <a:schemeClr val="dk1"/>
                          </a:solidFill>
                          <a:latin typeface="Arial"/>
                          <a:ea typeface="Arial"/>
                          <a:cs typeface="Arial"/>
                          <a:sym typeface="Arial"/>
                        </a:rPr>
                        <a:t>Contains the documentation for the Apache web server. After installation, you can access this documentation from the command line by typing man httpd</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00900">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hwcrypto</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spcBef>
                          <a:spcPts val="0"/>
                        </a:spcBef>
                        <a:spcAft>
                          <a:spcPts val="0"/>
                        </a:spcAft>
                        <a:buNone/>
                      </a:pPr>
                      <a:r>
                        <a:rPr lang="en-US" sz="1800" u="none" cap="none" strike="noStrike">
                          <a:solidFill>
                            <a:schemeClr val="dk1"/>
                          </a:solidFill>
                          <a:latin typeface="Arial"/>
                          <a:ea typeface="Arial"/>
                          <a:cs typeface="Arial"/>
                          <a:sym typeface="Arial"/>
                        </a:rPr>
                        <a:t>Provides support for hardware SSL acceleration cards. This package should be installed if you have hardware SSL acceleration cards like Ncipher Nforce on your server</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171200">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mod_ssl</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spcBef>
                          <a:spcPts val="0"/>
                        </a:spcBef>
                        <a:spcAft>
                          <a:spcPts val="0"/>
                        </a:spcAft>
                        <a:buNone/>
                      </a:pPr>
                      <a:r>
                        <a:rPr lang="en-US" sz="1800" u="none" cap="none" strike="noStrike">
                          <a:solidFill>
                            <a:schemeClr val="dk1"/>
                          </a:solidFill>
                          <a:latin typeface="Arial"/>
                          <a:ea typeface="Arial"/>
                          <a:cs typeface="Arial"/>
                          <a:sym typeface="Arial"/>
                        </a:rPr>
                        <a:t>Provides an SSL interface to the HTTPS web server, and hence enables the Apache web server to support SSL. This package should be installed if you want to provide secure connections to your clients</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171200">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php</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spcBef>
                          <a:spcPts val="0"/>
                        </a:spcBef>
                        <a:spcAft>
                          <a:spcPts val="0"/>
                        </a:spcAft>
                        <a:buNone/>
                      </a:pPr>
                      <a:r>
                        <a:rPr lang="en-US" sz="1800" u="none" cap="none" strike="noStrike">
                          <a:solidFill>
                            <a:schemeClr val="dk1"/>
                          </a:solidFill>
                          <a:latin typeface="Arial"/>
                          <a:ea typeface="Arial"/>
                          <a:cs typeface="Arial"/>
                          <a:sym typeface="Arial"/>
                        </a:rPr>
                        <a:t>Provides the PHP module for Apache, which enables the web server to serve PHP web pages. This package is required if you if you want to host web sites which contain pages written with the PHP scripting language</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88500">
                <a:tc>
                  <a:txBody>
                    <a:bodyPr/>
                    <a:lstStyle/>
                    <a:p>
                      <a:pPr indent="0" lvl="0" marL="0" marR="0" rtl="0" algn="ctr">
                        <a:spcBef>
                          <a:spcPts val="0"/>
                        </a:spcBef>
                        <a:spcAft>
                          <a:spcPts val="0"/>
                        </a:spcAft>
                        <a:buNone/>
                      </a:pPr>
                      <a:r>
                        <a:rPr lang="en-US" sz="1800" u="none" cap="none" strike="noStrike"/>
                        <a:t>webalizer</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spcBef>
                          <a:spcPts val="0"/>
                        </a:spcBef>
                        <a:spcAft>
                          <a:spcPts val="0"/>
                        </a:spcAft>
                        <a:buNone/>
                      </a:pPr>
                      <a:r>
                        <a:rPr lang="en-US" sz="1800" u="none" cap="none" strike="noStrike"/>
                        <a:t>Provides programs for web server log file analysis. This package enables you to generate HTML usage reports for your website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Apache Configuration Files</a:t>
            </a:r>
            <a:endParaRPr/>
          </a:p>
        </p:txBody>
      </p:sp>
      <p:sp>
        <p:nvSpPr>
          <p:cNvPr id="232" name="Google Shape;232;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/etc/httpd/httpd.conf file is Apache's main configuration file.</a:t>
            </a:r>
            <a:endParaRPr/>
          </a:p>
          <a:p>
            <a:pPr indent="-228600" lvl="0" marL="228600" rtl="0" algn="just">
              <a:lnSpc>
                <a:spcPct val="150000"/>
              </a:lnSpc>
              <a:spcBef>
                <a:spcPts val="1000"/>
              </a:spcBef>
              <a:spcAft>
                <a:spcPts val="0"/>
              </a:spcAft>
              <a:buSzPts val="2600"/>
              <a:buChar char="•"/>
            </a:pPr>
            <a:r>
              <a:rPr lang="en-US"/>
              <a:t>The /etc/httpd/conf.d directory contains configuration files for any installed modules (such as PHP, SSL, and so on).</a:t>
            </a:r>
            <a:endParaRPr/>
          </a:p>
          <a:p>
            <a:pPr indent="-228600" lvl="0" marL="228600" rtl="0" algn="just">
              <a:lnSpc>
                <a:spcPct val="150000"/>
              </a:lnSpc>
              <a:spcBef>
                <a:spcPts val="1000"/>
              </a:spcBef>
              <a:spcAft>
                <a:spcPts val="0"/>
              </a:spcAft>
              <a:buSzPts val="2600"/>
              <a:buChar char="•"/>
            </a:pPr>
            <a:r>
              <a:rPr lang="en-US"/>
              <a:t>The /etc/httpd/logs directory is a symbolic link to /var/log/httpd directory, which contains all the Apache log files.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Apache Configuration Files</a:t>
            </a:r>
            <a:endParaRPr/>
          </a:p>
        </p:txBody>
      </p:sp>
      <p:sp>
        <p:nvSpPr>
          <p:cNvPr id="238" name="Google Shape;238;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The /etc/httpd/modules directory is a symbolic link to /usr/lib/httpd/modules directory, which contains all the Apache modules configured as dynamic shared objects. Dynamic shared objects (or DSOs) are modules that are compiled separately from the Apache httpd binary. They are so−called because they can be loaded on demand.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Apache Configuration Files</a:t>
            </a:r>
            <a:endParaRPr/>
          </a:p>
        </p:txBody>
      </p:sp>
      <p:sp>
        <p:nvSpPr>
          <p:cNvPr id="244" name="Google Shape;244;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The /etc/httpd/run directory is a symbolic link to /var/run, which contains the process ID file (httpd.pid) of the httpd process.</a:t>
            </a:r>
            <a:endParaRPr/>
          </a:p>
          <a:p>
            <a:pPr indent="-228600" lvl="0" marL="228600" rtl="0" algn="just">
              <a:lnSpc>
                <a:spcPct val="150000"/>
              </a:lnSpc>
              <a:spcBef>
                <a:spcPts val="1000"/>
              </a:spcBef>
              <a:spcAft>
                <a:spcPts val="0"/>
              </a:spcAft>
              <a:buSzPts val="2800"/>
              <a:buChar char="•"/>
            </a:pPr>
            <a:r>
              <a:rPr lang="en-US" sz="2800"/>
              <a:t>· /etc/rc.d/init.d/httpd is a shell script, used for starting and stopping the Apache web server.</a:t>
            </a:r>
            <a:endParaRPr/>
          </a:p>
          <a:p>
            <a:pPr indent="-50800" lvl="0" marL="228600" rtl="0" algn="l">
              <a:lnSpc>
                <a:spcPct val="150000"/>
              </a:lnSpc>
              <a:spcBef>
                <a:spcPts val="1000"/>
              </a:spcBef>
              <a:spcAft>
                <a:spcPts val="0"/>
              </a:spcAft>
              <a:buSzPts val="2800"/>
              <a:buNone/>
            </a:pPr>
            <a:r>
              <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Starting Apache for the First Time</a:t>
            </a:r>
            <a:endParaRPr/>
          </a:p>
        </p:txBody>
      </p:sp>
      <p:sp>
        <p:nvSpPr>
          <p:cNvPr id="250" name="Google Shape;250;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600"/>
              <a:buNone/>
            </a:pPr>
            <a:r>
              <a:rPr lang="en-US"/>
              <a:t>Start Apache</a:t>
            </a:r>
            <a:endParaRPr/>
          </a:p>
          <a:p>
            <a:pPr indent="-228600" lvl="1" marL="685800" rtl="0" algn="just">
              <a:lnSpc>
                <a:spcPct val="150000"/>
              </a:lnSpc>
              <a:spcBef>
                <a:spcPts val="500"/>
              </a:spcBef>
              <a:spcAft>
                <a:spcPts val="0"/>
              </a:spcAft>
              <a:buSzPts val="2400"/>
              <a:buNone/>
            </a:pPr>
            <a:r>
              <a:rPr lang="en-US"/>
              <a:t>Main Menu | System Settings | Server Settings |Services</a:t>
            </a:r>
            <a:endParaRPr/>
          </a:p>
          <a:p>
            <a:pPr indent="-228600" lvl="1" marL="685800" rtl="0" algn="just">
              <a:lnSpc>
                <a:spcPct val="150000"/>
              </a:lnSpc>
              <a:spcBef>
                <a:spcPts val="500"/>
              </a:spcBef>
              <a:spcAft>
                <a:spcPts val="0"/>
              </a:spcAft>
              <a:buSzPts val="2400"/>
              <a:buNone/>
            </a:pPr>
            <a:r>
              <a:rPr lang="en-US"/>
              <a:t>$ redhat−config−services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Starting Apache for the First Time</a:t>
            </a:r>
            <a:endParaRPr/>
          </a:p>
        </p:txBody>
      </p:sp>
      <p:sp>
        <p:nvSpPr>
          <p:cNvPr id="256" name="Google Shape;256;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It will ask for root password if you started as a normal user.</a:t>
            </a:r>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Service Configuration Dialog</a:t>
            </a:r>
            <a:endParaRPr/>
          </a:p>
        </p:txBody>
      </p:sp>
      <p:pic>
        <p:nvPicPr>
          <p:cNvPr descr="Apache3.JPG" id="262" name="Google Shape;262;p28"/>
          <p:cNvPicPr preferRelativeResize="0"/>
          <p:nvPr>
            <p:ph idx="1" type="body"/>
          </p:nvPr>
        </p:nvPicPr>
        <p:blipFill rotWithShape="1">
          <a:blip r:embed="rId3">
            <a:alphaModFix/>
          </a:blip>
          <a:srcRect b="0" l="0" r="0" t="0"/>
          <a:stretch/>
        </p:blipFill>
        <p:spPr>
          <a:xfrm>
            <a:off x="1462088" y="1566863"/>
            <a:ext cx="6381750" cy="48577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Service Configuration Dialog</a:t>
            </a:r>
            <a:endParaRPr/>
          </a:p>
        </p:txBody>
      </p:sp>
      <p:pic>
        <p:nvPicPr>
          <p:cNvPr descr="Apache5.JPG" id="268" name="Google Shape;268;p29"/>
          <p:cNvPicPr preferRelativeResize="0"/>
          <p:nvPr>
            <p:ph idx="1" type="body"/>
          </p:nvPr>
        </p:nvPicPr>
        <p:blipFill rotWithShape="1">
          <a:blip r:embed="rId3">
            <a:alphaModFix/>
          </a:blip>
          <a:srcRect b="0" l="0" r="0" t="0"/>
          <a:stretch/>
        </p:blipFill>
        <p:spPr>
          <a:xfrm>
            <a:off x="1476375" y="1562100"/>
            <a:ext cx="6353175" cy="4867275"/>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 web server</a:t>
            </a:r>
            <a:endParaRPr/>
          </a:p>
        </p:txBody>
      </p:sp>
      <p:sp>
        <p:nvSpPr>
          <p:cNvPr id="112" name="Google Shape;112;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When we want to publish web pages on the Internet or on an intranet, we use a web server. </a:t>
            </a:r>
            <a:endParaRPr/>
          </a:p>
          <a:p>
            <a:pPr indent="-228600" lvl="0" marL="228600" rtl="0" algn="just">
              <a:lnSpc>
                <a:spcPct val="150000"/>
              </a:lnSpc>
              <a:spcBef>
                <a:spcPts val="1000"/>
              </a:spcBef>
              <a:spcAft>
                <a:spcPts val="0"/>
              </a:spcAft>
              <a:buSzPts val="2800"/>
              <a:buChar char="•"/>
            </a:pPr>
            <a:r>
              <a:rPr lang="en-US" sz="2800"/>
              <a:t>In essence, a web server is an application that does two things:</a:t>
            </a:r>
            <a:endParaRPr/>
          </a:p>
          <a:p>
            <a:pPr indent="-438150" lvl="1" marL="895350" rtl="0" algn="just">
              <a:lnSpc>
                <a:spcPct val="150000"/>
              </a:lnSpc>
              <a:spcBef>
                <a:spcPts val="500"/>
              </a:spcBef>
              <a:spcAft>
                <a:spcPts val="0"/>
              </a:spcAft>
              <a:buSzPts val="2800"/>
              <a:buFont typeface="Arial"/>
              <a:buChar char="–"/>
            </a:pPr>
            <a:r>
              <a:rPr lang="en-US" sz="2800"/>
              <a:t>It listens for page requests.</a:t>
            </a:r>
            <a:endParaRPr/>
          </a:p>
          <a:p>
            <a:pPr indent="-438150" lvl="1" marL="895350" rtl="0" algn="just">
              <a:lnSpc>
                <a:spcPct val="150000"/>
              </a:lnSpc>
              <a:spcBef>
                <a:spcPts val="500"/>
              </a:spcBef>
              <a:spcAft>
                <a:spcPts val="0"/>
              </a:spcAft>
              <a:buSzPts val="2800"/>
              <a:buFont typeface="Arial"/>
              <a:buChar char="–"/>
            </a:pPr>
            <a:r>
              <a:rPr lang="en-US" sz="2800"/>
              <a:t>When it receives a page request, it examines the request and responds with the page that was requested.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Service Configuration Dialog</a:t>
            </a:r>
            <a:endParaRPr/>
          </a:p>
        </p:txBody>
      </p:sp>
      <p:pic>
        <p:nvPicPr>
          <p:cNvPr descr="Apache6.JPG" id="274" name="Google Shape;274;p30"/>
          <p:cNvPicPr preferRelativeResize="0"/>
          <p:nvPr>
            <p:ph idx="1" type="body"/>
          </p:nvPr>
        </p:nvPicPr>
        <p:blipFill rotWithShape="1">
          <a:blip r:embed="rId3">
            <a:alphaModFix/>
          </a:blip>
          <a:srcRect b="0" l="0" r="0" t="0"/>
          <a:stretch/>
        </p:blipFill>
        <p:spPr>
          <a:xfrm>
            <a:off x="1466850" y="1547813"/>
            <a:ext cx="6372225" cy="48958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Testing the Apache Web Server</a:t>
            </a:r>
            <a:endParaRPr/>
          </a:p>
        </p:txBody>
      </p:sp>
      <p:sp>
        <p:nvSpPr>
          <p:cNvPr id="280" name="Google Shape;280;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Once you've started the Apache web server, you should test it to see if it's working properly. </a:t>
            </a:r>
            <a:endParaRPr/>
          </a:p>
          <a:p>
            <a:pPr indent="-228600" lvl="0" marL="228600" rtl="0" algn="just">
              <a:lnSpc>
                <a:spcPct val="150000"/>
              </a:lnSpc>
              <a:spcBef>
                <a:spcPts val="1000"/>
              </a:spcBef>
              <a:spcAft>
                <a:spcPts val="0"/>
              </a:spcAft>
              <a:buSzPts val="2600"/>
              <a:buChar char="•"/>
            </a:pPr>
            <a:r>
              <a:rPr lang="en-US"/>
              <a:t>To do that, we'll use a web browser to request a web page from our server! </a:t>
            </a:r>
            <a:endParaRPr/>
          </a:p>
          <a:p>
            <a:pPr indent="-228600" lvl="0" marL="228600" rtl="0" algn="just">
              <a:lnSpc>
                <a:spcPct val="150000"/>
              </a:lnSpc>
              <a:spcBef>
                <a:spcPts val="1000"/>
              </a:spcBef>
              <a:spcAft>
                <a:spcPts val="0"/>
              </a:spcAft>
              <a:buSzPts val="2600"/>
              <a:buChar char="•"/>
            </a:pPr>
            <a:r>
              <a:rPr lang="en-US"/>
              <a:t>There's a page provided by default for this purpose, and you can request it via the URL http://localhost. So, launch a web browser (Main Menu | Internet | Mozilla Web Browser), and type this URL into the address box: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Testing the Apache Web Server</a:t>
            </a:r>
            <a:endParaRPr/>
          </a:p>
        </p:txBody>
      </p:sp>
      <p:pic>
        <p:nvPicPr>
          <p:cNvPr descr="Apache7.JPG" id="286" name="Google Shape;286;p32"/>
          <p:cNvPicPr preferRelativeResize="0"/>
          <p:nvPr>
            <p:ph idx="1" type="body"/>
          </p:nvPr>
        </p:nvPicPr>
        <p:blipFill rotWithShape="1">
          <a:blip r:embed="rId3">
            <a:alphaModFix/>
          </a:blip>
          <a:srcRect b="0" l="0" r="0" t="0"/>
          <a:stretch/>
        </p:blipFill>
        <p:spPr>
          <a:xfrm>
            <a:off x="857250" y="1514475"/>
            <a:ext cx="7591425" cy="4962525"/>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Configuring your Web Server</a:t>
            </a:r>
            <a:endParaRPr/>
          </a:p>
        </p:txBody>
      </p:sp>
      <p:sp>
        <p:nvSpPr>
          <p:cNvPr id="292" name="Google Shape;292;p3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Launch the gedit text editor (by selecting Main Menu | Accessories | Text Editor).</a:t>
            </a:r>
            <a:endParaRPr/>
          </a:p>
          <a:p>
            <a:pPr indent="-228600" lvl="0" marL="228600" rtl="0" algn="just">
              <a:lnSpc>
                <a:spcPct val="150000"/>
              </a:lnSpc>
              <a:spcBef>
                <a:spcPts val="1000"/>
              </a:spcBef>
              <a:spcAft>
                <a:spcPts val="0"/>
              </a:spcAft>
              <a:buSzPts val="2600"/>
              <a:buChar char="•"/>
            </a:pPr>
            <a:r>
              <a:rPr lang="en-US"/>
              <a:t>Use it to open the file /etc/httpd/conf/httpd.conf.</a:t>
            </a:r>
            <a:endParaRPr/>
          </a:p>
          <a:p>
            <a:pPr indent="-228600" lvl="0" marL="228600" rtl="0" algn="just">
              <a:lnSpc>
                <a:spcPct val="150000"/>
              </a:lnSpc>
              <a:spcBef>
                <a:spcPts val="1000"/>
              </a:spcBef>
              <a:spcAft>
                <a:spcPts val="0"/>
              </a:spcAft>
              <a:buSzPts val="2600"/>
              <a:buChar char="•"/>
            </a:pPr>
            <a:r>
              <a:rPr lang="en-US"/>
              <a:t>Select Search | Find and use the resulting dialog to find the word ServerAdmin in the file. The first occurrence should be the ServerAdmin directive</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Configuring your Web Server</a:t>
            </a:r>
            <a:endParaRPr/>
          </a:p>
        </p:txBody>
      </p:sp>
      <p:pic>
        <p:nvPicPr>
          <p:cNvPr descr="Apache8.JPG" id="298" name="Google Shape;298;p34"/>
          <p:cNvPicPr preferRelativeResize="0"/>
          <p:nvPr>
            <p:ph idx="1" type="body"/>
          </p:nvPr>
        </p:nvPicPr>
        <p:blipFill rotWithShape="1">
          <a:blip r:embed="rId3">
            <a:alphaModFix/>
          </a:blip>
          <a:srcRect b="0" l="0" r="0" t="0"/>
          <a:stretch/>
        </p:blipFill>
        <p:spPr>
          <a:xfrm>
            <a:off x="1466850" y="1504950"/>
            <a:ext cx="6372225" cy="4981575"/>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Configuring your Web Server</a:t>
            </a:r>
            <a:endParaRPr/>
          </a:p>
        </p:txBody>
      </p:sp>
      <p:pic>
        <p:nvPicPr>
          <p:cNvPr descr="Apache9.JPG" id="304" name="Google Shape;304;p35"/>
          <p:cNvPicPr preferRelativeResize="0"/>
          <p:nvPr>
            <p:ph idx="1" type="body"/>
          </p:nvPr>
        </p:nvPicPr>
        <p:blipFill rotWithShape="1">
          <a:blip r:embed="rId3">
            <a:alphaModFix/>
          </a:blip>
          <a:srcRect b="0" l="0" r="0" t="0"/>
          <a:stretch/>
        </p:blipFill>
        <p:spPr>
          <a:xfrm>
            <a:off x="1476375" y="1519238"/>
            <a:ext cx="6353175" cy="49530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Configuring your Web Server</a:t>
            </a:r>
            <a:endParaRPr/>
          </a:p>
        </p:txBody>
      </p:sp>
      <p:pic>
        <p:nvPicPr>
          <p:cNvPr descr="Apache10.JPG" id="310" name="Google Shape;310;p36"/>
          <p:cNvPicPr preferRelativeResize="0"/>
          <p:nvPr>
            <p:ph idx="1" type="body"/>
          </p:nvPr>
        </p:nvPicPr>
        <p:blipFill rotWithShape="1">
          <a:blip r:embed="rId3">
            <a:alphaModFix/>
          </a:blip>
          <a:srcRect b="0" l="0" r="0" t="0"/>
          <a:stretch/>
        </p:blipFill>
        <p:spPr>
          <a:xfrm>
            <a:off x="1447800" y="1395413"/>
            <a:ext cx="6410325" cy="52006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Configuring your Web Server</a:t>
            </a:r>
            <a:endParaRPr/>
          </a:p>
        </p:txBody>
      </p:sp>
      <p:pic>
        <p:nvPicPr>
          <p:cNvPr descr="Apache11.JPG" id="316" name="Google Shape;316;p37"/>
          <p:cNvPicPr preferRelativeResize="0"/>
          <p:nvPr>
            <p:ph idx="1" type="body"/>
          </p:nvPr>
        </p:nvPicPr>
        <p:blipFill rotWithShape="1">
          <a:blip r:embed="rId3">
            <a:alphaModFix/>
          </a:blip>
          <a:srcRect b="0" l="0" r="0" t="0"/>
          <a:stretch/>
        </p:blipFill>
        <p:spPr>
          <a:xfrm>
            <a:off x="1447800" y="1528763"/>
            <a:ext cx="6410325" cy="49339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Checking IP Address</a:t>
            </a:r>
            <a:endParaRPr/>
          </a:p>
        </p:txBody>
      </p:sp>
      <p:pic>
        <p:nvPicPr>
          <p:cNvPr descr="Apache12.JPG" id="322" name="Google Shape;322;p38"/>
          <p:cNvPicPr preferRelativeResize="0"/>
          <p:nvPr>
            <p:ph idx="1" type="body"/>
          </p:nvPr>
        </p:nvPicPr>
        <p:blipFill rotWithShape="1">
          <a:blip r:embed="rId3">
            <a:alphaModFix/>
          </a:blip>
          <a:srcRect b="0" l="0" r="0" t="0"/>
          <a:stretch/>
        </p:blipFill>
        <p:spPr>
          <a:xfrm>
            <a:off x="1462088" y="1566863"/>
            <a:ext cx="6381750" cy="48577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Configuring your Web Server</a:t>
            </a:r>
            <a:endParaRPr/>
          </a:p>
        </p:txBody>
      </p:sp>
      <p:pic>
        <p:nvPicPr>
          <p:cNvPr descr="Apache13.JPG" id="328" name="Google Shape;328;p39"/>
          <p:cNvPicPr preferRelativeResize="0"/>
          <p:nvPr>
            <p:ph idx="1" type="body"/>
          </p:nvPr>
        </p:nvPicPr>
        <p:blipFill rotWithShape="1">
          <a:blip r:embed="rId3">
            <a:alphaModFix/>
          </a:blip>
          <a:srcRect b="0" l="0" r="0" t="0"/>
          <a:stretch/>
        </p:blipFill>
        <p:spPr>
          <a:xfrm>
            <a:off x="1476375" y="1576388"/>
            <a:ext cx="6353175" cy="48387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 web server</a:t>
            </a:r>
            <a:endParaRPr/>
          </a:p>
        </p:txBody>
      </p:sp>
      <p:sp>
        <p:nvSpPr>
          <p:cNvPr id="118" name="Google Shape;118;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Of course, there are many different web browsers in existence (including Mozilla, Opera, Internet Explorer, and others), and there are also a great many types of web server software.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Configuring your Web Server</a:t>
            </a:r>
            <a:endParaRPr/>
          </a:p>
        </p:txBody>
      </p:sp>
      <p:sp>
        <p:nvSpPr>
          <p:cNvPr id="334" name="Google Shape;334;p40"/>
          <p:cNvSpPr txBox="1"/>
          <p:nvPr>
            <p:ph idx="1" type="body"/>
          </p:nvPr>
        </p:nvSpPr>
        <p:spPr>
          <a:xfrm>
            <a:off x="361950" y="1295400"/>
            <a:ext cx="8582025" cy="64914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600"/>
              <a:buNone/>
            </a:pPr>
            <a:r>
              <a:rPr lang="en-US"/>
              <a:t>Again open httpd://localhost</a:t>
            </a:r>
            <a:endParaRPr/>
          </a:p>
          <a:p>
            <a:pPr indent="-228600" lvl="0" marL="228600" rtl="0" algn="l">
              <a:lnSpc>
                <a:spcPct val="90000"/>
              </a:lnSpc>
              <a:spcBef>
                <a:spcPts val="1000"/>
              </a:spcBef>
              <a:spcAft>
                <a:spcPts val="0"/>
              </a:spcAft>
              <a:buSzPts val="2600"/>
              <a:buFont typeface="Arial"/>
              <a:buNone/>
            </a:pPr>
            <a:r>
              <a:t/>
            </a:r>
            <a:endParaRPr/>
          </a:p>
        </p:txBody>
      </p:sp>
      <p:pic>
        <p:nvPicPr>
          <p:cNvPr descr="Apache7.JPG" id="335" name="Google Shape;335;p40"/>
          <p:cNvPicPr preferRelativeResize="0"/>
          <p:nvPr/>
        </p:nvPicPr>
        <p:blipFill rotWithShape="1">
          <a:blip r:embed="rId3">
            <a:alphaModFix/>
          </a:blip>
          <a:srcRect b="0" l="0" r="0" t="0"/>
          <a:stretch/>
        </p:blipFill>
        <p:spPr>
          <a:xfrm>
            <a:off x="690563" y="2220913"/>
            <a:ext cx="7591425" cy="4249737"/>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Your First Web Page</a:t>
            </a:r>
            <a:endParaRPr/>
          </a:p>
        </p:txBody>
      </p:sp>
      <p:sp>
        <p:nvSpPr>
          <p:cNvPr id="341" name="Google Shape;341;p4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involves creating a simple HTML web page, and saving it to a location on the hard disk that is used by the web server to store published web pages. </a:t>
            </a:r>
            <a:endParaRPr/>
          </a:p>
          <a:p>
            <a:pPr indent="-228600" lvl="0" marL="228600" rtl="0" algn="just">
              <a:lnSpc>
                <a:spcPct val="150000"/>
              </a:lnSpc>
              <a:spcBef>
                <a:spcPts val="1000"/>
              </a:spcBef>
              <a:spcAft>
                <a:spcPts val="0"/>
              </a:spcAft>
              <a:buSzPts val="2600"/>
              <a:buChar char="•"/>
            </a:pPr>
            <a:r>
              <a:rPr lang="en-US"/>
              <a:t>Then, when a user requests the page, the web server will be able to respond by retrieving it from this location and sending it to the requestor.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Your First Web Page</a:t>
            </a:r>
            <a:endParaRPr/>
          </a:p>
        </p:txBody>
      </p:sp>
      <p:sp>
        <p:nvSpPr>
          <p:cNvPr id="347" name="Google Shape;347;p4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600"/>
              <a:buNone/>
            </a:pPr>
            <a:r>
              <a:rPr lang="en-US"/>
              <a:t>Launch an editor (gedit).</a:t>
            </a:r>
            <a:endParaRPr/>
          </a:p>
          <a:p>
            <a:pPr indent="-349250" lvl="0" marL="514350" rtl="0" algn="l">
              <a:lnSpc>
                <a:spcPct val="90000"/>
              </a:lnSpc>
              <a:spcBef>
                <a:spcPts val="1000"/>
              </a:spcBef>
              <a:spcAft>
                <a:spcPts val="0"/>
              </a:spcAft>
              <a:buSzPts val="2600"/>
              <a:buFont typeface="Arial"/>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Your First Web Page</a:t>
            </a:r>
            <a:endParaRPr/>
          </a:p>
        </p:txBody>
      </p:sp>
      <p:pic>
        <p:nvPicPr>
          <p:cNvPr descr="Apache14.JPG" id="353" name="Google Shape;353;p43"/>
          <p:cNvPicPr preferRelativeResize="0"/>
          <p:nvPr>
            <p:ph idx="1" type="body"/>
          </p:nvPr>
        </p:nvPicPr>
        <p:blipFill rotWithShape="1">
          <a:blip r:embed="rId3">
            <a:alphaModFix/>
          </a:blip>
          <a:srcRect b="0" l="0" r="0" t="0"/>
          <a:stretch/>
        </p:blipFill>
        <p:spPr>
          <a:xfrm>
            <a:off x="1481138" y="1498138"/>
            <a:ext cx="6343650" cy="49720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Your First Web Page</a:t>
            </a:r>
            <a:endParaRPr/>
          </a:p>
        </p:txBody>
      </p:sp>
      <p:pic>
        <p:nvPicPr>
          <p:cNvPr descr="Apache15.JPG" id="359" name="Google Shape;359;p44"/>
          <p:cNvPicPr preferRelativeResize="0"/>
          <p:nvPr>
            <p:ph idx="1" type="body"/>
          </p:nvPr>
        </p:nvPicPr>
        <p:blipFill rotWithShape="1">
          <a:blip r:embed="rId3">
            <a:alphaModFix/>
          </a:blip>
          <a:srcRect b="0" l="0" r="0" t="0"/>
          <a:stretch/>
        </p:blipFill>
        <p:spPr>
          <a:xfrm>
            <a:off x="1476375" y="1595438"/>
            <a:ext cx="6353175" cy="48006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Your First Web Page</a:t>
            </a:r>
            <a:endParaRPr/>
          </a:p>
        </p:txBody>
      </p:sp>
      <p:pic>
        <p:nvPicPr>
          <p:cNvPr descr="Apache16.JPG" id="365" name="Google Shape;365;p45"/>
          <p:cNvPicPr preferRelativeResize="0"/>
          <p:nvPr>
            <p:ph idx="1" type="body"/>
          </p:nvPr>
        </p:nvPicPr>
        <p:blipFill rotWithShape="1">
          <a:blip r:embed="rId3">
            <a:alphaModFix/>
          </a:blip>
          <a:srcRect b="0" l="0" r="0" t="0"/>
          <a:stretch/>
        </p:blipFill>
        <p:spPr>
          <a:xfrm>
            <a:off x="833438" y="1538288"/>
            <a:ext cx="7639050" cy="49149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To enable a browser to request pages from a web server, they communicate using Hypertext Transfer Protocol (HTTP) − this is the standard protocol for the Internet. </a:t>
            </a:r>
            <a:endParaRPr/>
          </a:p>
          <a:p>
            <a:pPr indent="-228600" lvl="0" marL="228600" rtl="0" algn="just">
              <a:lnSpc>
                <a:spcPct val="150000"/>
              </a:lnSpc>
              <a:spcBef>
                <a:spcPts val="1000"/>
              </a:spcBef>
              <a:spcAft>
                <a:spcPts val="0"/>
              </a:spcAft>
              <a:buSzPts val="2800"/>
              <a:buChar char="•"/>
            </a:pPr>
            <a:r>
              <a:rPr lang="en-US" sz="2800"/>
              <a:t>The request and response messages are composed using HTTP, and this is what allows any browser to request web pages from any type of web server.</a:t>
            </a:r>
            <a:endParaRPr/>
          </a:p>
          <a:p>
            <a:pPr indent="-50800" lvl="0" marL="228600" rtl="0" algn="l">
              <a:lnSpc>
                <a:spcPct val="150000"/>
              </a:lnSpc>
              <a:spcBef>
                <a:spcPts val="1000"/>
              </a:spcBef>
              <a:spcAft>
                <a:spcPts val="0"/>
              </a:spcAft>
              <a:buSzPts val="2800"/>
              <a:buNone/>
            </a:pPr>
            <a:r>
              <a:t/>
            </a:r>
            <a:endParaRPr sz="2800"/>
          </a:p>
        </p:txBody>
      </p:sp>
      <p:sp>
        <p:nvSpPr>
          <p:cNvPr id="124" name="Google Shape;124;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 web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 web server</a:t>
            </a:r>
            <a:endParaRPr/>
          </a:p>
        </p:txBody>
      </p:sp>
      <p:sp>
        <p:nvSpPr>
          <p:cNvPr id="130" name="Google Shape;130;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By default, all web servers listen for HTTP requests on port 80. Web servers also use port 443 to listen for requests made through secure HTTP connections, over SSL (secure sockets layer), through a protocol called HTTPS.</a:t>
            </a:r>
            <a:endParaRPr/>
          </a:p>
          <a:p>
            <a:pPr indent="-228600" lvl="0" marL="228600" rtl="0" algn="just">
              <a:lnSpc>
                <a:spcPct val="150000"/>
              </a:lnSpc>
              <a:spcBef>
                <a:spcPts val="1000"/>
              </a:spcBef>
              <a:spcAft>
                <a:spcPts val="0"/>
              </a:spcAft>
              <a:buSzPts val="2800"/>
              <a:buChar char="•"/>
            </a:pPr>
            <a:r>
              <a:rPr lang="en-US" sz="2800"/>
              <a:t>So, if you want to publish your own web site, you'll need a machine with some web server software. </a:t>
            </a:r>
            <a:endParaRPr/>
          </a:p>
          <a:p>
            <a:pPr indent="-50800" lvl="0" marL="228600" rtl="0" algn="just">
              <a:lnSpc>
                <a:spcPct val="150000"/>
              </a:lnSpc>
              <a:spcBef>
                <a:spcPts val="1000"/>
              </a:spcBef>
              <a:spcAft>
                <a:spcPts val="0"/>
              </a:spcAft>
              <a:buSzPts val="2800"/>
              <a:buNone/>
            </a:pPr>
            <a:r>
              <a:t/>
            </a:r>
            <a:endParaRPr sz="2800"/>
          </a:p>
          <a:p>
            <a:pPr indent="-50800" lvl="0" marL="228600" rtl="0" algn="just">
              <a:lnSpc>
                <a:spcPct val="150000"/>
              </a:lnSpc>
              <a:spcBef>
                <a:spcPts val="1000"/>
              </a:spcBef>
              <a:spcAft>
                <a:spcPts val="0"/>
              </a:spcAft>
              <a:buSzPts val="2800"/>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Why to install a web server on Red Hat Linux Machine</a:t>
            </a:r>
            <a:endParaRPr/>
          </a:p>
        </p:txBody>
      </p:sp>
      <p:sp>
        <p:nvSpPr>
          <p:cNvPr id="136" name="Google Shape;136;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Well, here are two scenarios:</a:t>
            </a:r>
            <a:endParaRPr/>
          </a:p>
          <a:p>
            <a:pPr indent="-360363" lvl="1" marL="720725" rtl="0" algn="just">
              <a:lnSpc>
                <a:spcPct val="150000"/>
              </a:lnSpc>
              <a:spcBef>
                <a:spcPts val="500"/>
              </a:spcBef>
              <a:spcAft>
                <a:spcPts val="0"/>
              </a:spcAft>
              <a:buSzPts val="2800"/>
              <a:buFont typeface="Arial"/>
              <a:buChar char="–"/>
            </a:pPr>
            <a:r>
              <a:rPr lang="en-US" sz="2800"/>
              <a:t>First, if you're building a web site, then you'll need a web server so that you can test your site as you're developing it· </a:t>
            </a:r>
            <a:endParaRPr/>
          </a:p>
          <a:p>
            <a:pPr indent="-360363" lvl="1" marL="720725" rtl="0" algn="just">
              <a:lnSpc>
                <a:spcPct val="150000"/>
              </a:lnSpc>
              <a:spcBef>
                <a:spcPts val="500"/>
              </a:spcBef>
              <a:spcAft>
                <a:spcPts val="0"/>
              </a:spcAft>
              <a:buSzPts val="2800"/>
              <a:buFont typeface="Arial"/>
              <a:buChar char="–"/>
            </a:pPr>
            <a:r>
              <a:rPr lang="en-US" sz="2800"/>
              <a:t>Second, although you might not host an Internet site from your own machine, you might host an intranet site − a private web site available only to other machines inside your private network.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Commercial and open source web servers</a:t>
            </a:r>
            <a:endParaRPr/>
          </a:p>
        </p:txBody>
      </p:sp>
      <p:sp>
        <p:nvSpPr>
          <p:cNvPr id="142" name="Google Shape;142;p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Font typeface="Arial"/>
              <a:buNone/>
            </a:pPr>
            <a:r>
              <a:rPr lang="en-US">
                <a:solidFill>
                  <a:srgbClr val="FF0000"/>
                </a:solidFill>
              </a:rPr>
              <a:t>Commercial</a:t>
            </a:r>
            <a:endParaRPr/>
          </a:p>
          <a:p>
            <a:pPr indent="-228600" lvl="0" marL="228600" rtl="0" algn="just">
              <a:lnSpc>
                <a:spcPct val="150000"/>
              </a:lnSpc>
              <a:spcBef>
                <a:spcPts val="1000"/>
              </a:spcBef>
              <a:spcAft>
                <a:spcPts val="0"/>
              </a:spcAft>
              <a:buSzPts val="2600"/>
              <a:buChar char="•"/>
            </a:pPr>
            <a:r>
              <a:rPr lang="en-US"/>
              <a:t>Netscape</a:t>
            </a:r>
            <a:endParaRPr/>
          </a:p>
          <a:p>
            <a:pPr indent="-228600" lvl="0" marL="228600" rtl="0" algn="just">
              <a:lnSpc>
                <a:spcPct val="150000"/>
              </a:lnSpc>
              <a:spcBef>
                <a:spcPts val="1000"/>
              </a:spcBef>
              <a:spcAft>
                <a:spcPts val="0"/>
              </a:spcAft>
              <a:buSzPts val="2600"/>
              <a:buChar char="•"/>
            </a:pPr>
            <a:r>
              <a:rPr lang="en-US"/>
              <a:t>Iplanet</a:t>
            </a:r>
            <a:endParaRPr/>
          </a:p>
          <a:p>
            <a:pPr indent="-228600" lvl="0" marL="228600" rtl="0" algn="just">
              <a:lnSpc>
                <a:spcPct val="150000"/>
              </a:lnSpc>
              <a:spcBef>
                <a:spcPts val="1000"/>
              </a:spcBef>
              <a:spcAft>
                <a:spcPts val="0"/>
              </a:spcAft>
              <a:buSzPts val="2600"/>
              <a:buChar char="•"/>
            </a:pPr>
            <a:r>
              <a:rPr lang="en-US"/>
              <a:t>SunONE</a:t>
            </a:r>
            <a:endParaRPr/>
          </a:p>
          <a:p>
            <a:pPr indent="-228600" lvl="0" marL="228600" rtl="0" algn="just">
              <a:lnSpc>
                <a:spcPct val="150000"/>
              </a:lnSpc>
              <a:spcBef>
                <a:spcPts val="1000"/>
              </a:spcBef>
              <a:spcAft>
                <a:spcPts val="0"/>
              </a:spcAft>
              <a:buSzPts val="2600"/>
              <a:buChar char="•"/>
            </a:pPr>
            <a:r>
              <a:rPr lang="en-US"/>
              <a:t>Microsoft</a:t>
            </a:r>
            <a:endParaRPr/>
          </a:p>
          <a:p>
            <a:pPr indent="-228600" lvl="0" marL="228600" rtl="0" algn="just">
              <a:lnSpc>
                <a:spcPct val="150000"/>
              </a:lnSpc>
              <a:spcBef>
                <a:spcPts val="1000"/>
              </a:spcBef>
              <a:spcAft>
                <a:spcPts val="0"/>
              </a:spcAft>
              <a:buSzPts val="2600"/>
              <a:buChar char="•"/>
            </a:pPr>
            <a:r>
              <a:rPr lang="en-US"/>
              <a:t>Zeus</a:t>
            </a:r>
            <a:endParaRPr/>
          </a:p>
          <a:p>
            <a:pPr indent="-228600" lvl="0" marL="228600" rtl="0" algn="just">
              <a:lnSpc>
                <a:spcPct val="150000"/>
              </a:lnSpc>
              <a:spcBef>
                <a:spcPts val="1000"/>
              </a:spcBef>
              <a:spcAft>
                <a:spcPts val="0"/>
              </a:spcAft>
              <a:buSzPts val="2600"/>
              <a:buFont typeface="Arial"/>
              <a:buNone/>
            </a:pPr>
            <a:r>
              <a:t/>
            </a:r>
            <a:endParaRPr/>
          </a:p>
          <a:p>
            <a:pPr indent="-228600" lvl="0" marL="228600" rtl="0" algn="just">
              <a:lnSpc>
                <a:spcPct val="150000"/>
              </a:lnSpc>
              <a:spcBef>
                <a:spcPts val="1000"/>
              </a:spcBef>
              <a:spcAft>
                <a:spcPts val="0"/>
              </a:spcAft>
              <a:buSzPts val="2600"/>
              <a:buFont typeface="Arial"/>
              <a:buNone/>
            </a:pPr>
            <a:r>
              <a:rPr lang="en-US">
                <a:solidFill>
                  <a:srgbClr val="FF0000"/>
                </a:solidFill>
              </a:rPr>
              <a:t>Open Source</a:t>
            </a:r>
            <a:endParaRPr/>
          </a:p>
          <a:p>
            <a:pPr indent="-228600" lvl="0" marL="228600" rtl="0" algn="just">
              <a:lnSpc>
                <a:spcPct val="150000"/>
              </a:lnSpc>
              <a:spcBef>
                <a:spcPts val="1000"/>
              </a:spcBef>
              <a:spcAft>
                <a:spcPts val="0"/>
              </a:spcAft>
              <a:buSzPts val="2600"/>
              <a:buChar char="•"/>
            </a:pPr>
            <a:r>
              <a:rPr lang="en-US"/>
              <a:t>Apache</a:t>
            </a:r>
            <a:endParaRPr/>
          </a:p>
          <a:p>
            <a:pPr indent="-228600" lvl="0" marL="228600" rtl="0" algn="just">
              <a:lnSpc>
                <a:spcPct val="150000"/>
              </a:lnSpc>
              <a:spcBef>
                <a:spcPts val="1000"/>
              </a:spcBef>
              <a:spcAft>
                <a:spcPts val="0"/>
              </a:spcAft>
              <a:buSzPts val="2600"/>
              <a:buChar char="•"/>
            </a:pPr>
            <a:r>
              <a:rPr lang="en-US"/>
              <a:t>Thttpd</a:t>
            </a:r>
            <a:endParaRPr/>
          </a:p>
          <a:p>
            <a:pPr indent="-228600" lvl="0" marL="228600" rtl="0" algn="just">
              <a:lnSpc>
                <a:spcPct val="150000"/>
              </a:lnSpc>
              <a:spcBef>
                <a:spcPts val="1000"/>
              </a:spcBef>
              <a:spcAft>
                <a:spcPts val="0"/>
              </a:spcAft>
              <a:buSzPts val="2600"/>
              <a:buChar char="•"/>
            </a:pPr>
            <a:r>
              <a:rPr lang="en-US"/>
              <a:t>Redhat TUX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Why Apache</a:t>
            </a:r>
            <a:endParaRPr/>
          </a:p>
        </p:txBody>
      </p:sp>
      <p:sp>
        <p:nvSpPr>
          <p:cNvPr id="148" name="Google Shape;148;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At the time of writing, 66% of all web sites are hosted on Apache web servers, the vast majority of them running on Linux or Unix operating systems.</a:t>
            </a:r>
            <a:endParaRPr/>
          </a:p>
          <a:p>
            <a:pPr indent="0" lvl="0" marL="0" rtl="0" algn="just">
              <a:lnSpc>
                <a:spcPct val="150000"/>
              </a:lnSpc>
              <a:spcBef>
                <a:spcPts val="1000"/>
              </a:spcBef>
              <a:spcAft>
                <a:spcPts val="0"/>
              </a:spcAft>
              <a:buSzPts val="2800"/>
              <a:buNone/>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